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32"/>
  </p:notesMasterIdLst>
  <p:handoutMasterIdLst>
    <p:handoutMasterId r:id="rId33"/>
  </p:handoutMasterIdLst>
  <p:sldIdLst>
    <p:sldId id="266" r:id="rId4"/>
    <p:sldId id="270" r:id="rId5"/>
    <p:sldId id="291" r:id="rId6"/>
    <p:sldId id="289" r:id="rId7"/>
    <p:sldId id="274" r:id="rId8"/>
    <p:sldId id="275" r:id="rId9"/>
    <p:sldId id="276" r:id="rId10"/>
    <p:sldId id="290" r:id="rId11"/>
    <p:sldId id="295" r:id="rId12"/>
    <p:sldId id="299" r:id="rId13"/>
    <p:sldId id="318" r:id="rId14"/>
    <p:sldId id="297" r:id="rId15"/>
    <p:sldId id="301" r:id="rId16"/>
    <p:sldId id="300" r:id="rId17"/>
    <p:sldId id="304" r:id="rId18"/>
    <p:sldId id="303" r:id="rId19"/>
    <p:sldId id="305" r:id="rId20"/>
    <p:sldId id="283" r:id="rId21"/>
    <p:sldId id="310" r:id="rId22"/>
    <p:sldId id="311" r:id="rId23"/>
    <p:sldId id="313" r:id="rId24"/>
    <p:sldId id="312" r:id="rId25"/>
    <p:sldId id="314" r:id="rId26"/>
    <p:sldId id="316" r:id="rId27"/>
    <p:sldId id="315" r:id="rId28"/>
    <p:sldId id="317" r:id="rId29"/>
    <p:sldId id="307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_Foster" initials="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840" autoAdjust="0"/>
  </p:normalViewPr>
  <p:slideViewPr>
    <p:cSldViewPr snapToGrid="0" snapToObjects="1">
      <p:cViewPr>
        <p:scale>
          <a:sx n="80" d="100"/>
          <a:sy n="80" d="100"/>
        </p:scale>
        <p:origin x="-1554" y="-96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3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350" y="1141666"/>
            <a:ext cx="5886450" cy="21240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b="0" dirty="0" smtClean="0"/>
              <a:t>Methods for Improving Precision of Catch Statistics for Deepwater Species</a:t>
            </a:r>
            <a:r>
              <a:rPr lang="en-US" sz="3600" b="0" dirty="0" smtClean="0"/>
              <a:t>:</a:t>
            </a:r>
            <a:br>
              <a:rPr lang="en-US" sz="3600" b="0" dirty="0" smtClean="0"/>
            </a:br>
            <a:r>
              <a:rPr lang="en-US" sz="1100" b="0" dirty="0" smtClean="0"/>
              <a:t/>
            </a:r>
            <a:br>
              <a:rPr lang="en-US" sz="1100" b="0" dirty="0" smtClean="0"/>
            </a:br>
            <a:r>
              <a:rPr lang="en-US" sz="3200" dirty="0" smtClean="0"/>
              <a:t>Custom Estimation Methods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01988" y="2765513"/>
            <a:ext cx="5484812" cy="122443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John Foster and Dave Van Voorhees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Office of Science and Technology -  Fisheries Statistics Division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01988" y="3989952"/>
            <a:ext cx="5484812" cy="9282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South Atlantic Fishery Management Council </a:t>
            </a:r>
          </a:p>
          <a:p>
            <a:r>
              <a:rPr lang="en-US" dirty="0" smtClean="0"/>
              <a:t>Scientific and Statistical Committee Meeting</a:t>
            </a:r>
          </a:p>
          <a:p>
            <a:r>
              <a:rPr lang="en-US" dirty="0" smtClean="0"/>
              <a:t>October 21,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Custom Estimation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741559"/>
              </p:ext>
            </p:extLst>
          </p:nvPr>
        </p:nvGraphicFramePr>
        <p:xfrm>
          <a:off x="457200" y="1206500"/>
          <a:ext cx="8229600" cy="4861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9626">
                <a:tc>
                  <a:txBody>
                    <a:bodyPr/>
                    <a:lstStyle/>
                    <a:p>
                      <a:r>
                        <a:rPr lang="en-US" dirty="0" smtClean="0"/>
                        <a:t>Annual Catch Estimation 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3-yr Cumulative Catch Estimation Methods</a:t>
                      </a:r>
                      <a:endParaRPr lang="en-US" dirty="0"/>
                    </a:p>
                  </a:txBody>
                  <a:tcPr/>
                </a:tc>
              </a:tr>
              <a:tr h="689626">
                <a:tc>
                  <a:txBody>
                    <a:bodyPr/>
                    <a:lstStyle/>
                    <a:p>
                      <a:r>
                        <a:rPr lang="en-US" dirty="0" smtClean="0"/>
                        <a:t>1. Standard MRIP: 2-month wave estimates summed to annual level</a:t>
                      </a:r>
                    </a:p>
                    <a:p>
                      <a:r>
                        <a:rPr lang="en-US" dirty="0" smtClean="0"/>
                        <a:t>- estimates</a:t>
                      </a:r>
                      <a:r>
                        <a:rPr lang="en-US" baseline="0" dirty="0" smtClean="0"/>
                        <a:t> design-based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Standard MRIP: catch estimates summed over</a:t>
                      </a:r>
                      <a:r>
                        <a:rPr lang="en-US" baseline="0" dirty="0" smtClean="0"/>
                        <a:t> 3-yr period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 estimates</a:t>
                      </a:r>
                      <a:r>
                        <a:rPr lang="en-US" baseline="0" dirty="0" smtClean="0"/>
                        <a:t> design-based</a:t>
                      </a:r>
                      <a:endParaRPr lang="en-US" dirty="0" smtClean="0"/>
                    </a:p>
                  </a:txBody>
                  <a:tcPr/>
                </a:tc>
              </a:tr>
              <a:tr h="689626">
                <a:tc>
                  <a:txBody>
                    <a:bodyPr/>
                    <a:lstStyle/>
                    <a:p>
                      <a:r>
                        <a:rPr lang="en-US" dirty="0" smtClean="0"/>
                        <a:t>1.1 Mean catch/trip (1-yr) X</a:t>
                      </a:r>
                      <a:r>
                        <a:rPr lang="en-US" baseline="0" dirty="0" smtClean="0"/>
                        <a:t> Annual Effort</a:t>
                      </a:r>
                    </a:p>
                    <a:p>
                      <a:r>
                        <a:rPr lang="en-US" dirty="0" smtClean="0"/>
                        <a:t> - estimates design-based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 Method 1.1 summed over 3-yr period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 estimates</a:t>
                      </a:r>
                      <a:r>
                        <a:rPr lang="en-US" baseline="0" dirty="0" smtClean="0"/>
                        <a:t> design-based</a:t>
                      </a:r>
                      <a:endParaRPr lang="en-US" dirty="0" smtClean="0"/>
                    </a:p>
                  </a:txBody>
                  <a:tcPr/>
                </a:tc>
              </a:tr>
              <a:tr h="689626">
                <a:tc>
                  <a:txBody>
                    <a:bodyPr/>
                    <a:lstStyle/>
                    <a:p>
                      <a:r>
                        <a:rPr lang="en-US" dirty="0" smtClean="0"/>
                        <a:t>1.2 Mean</a:t>
                      </a:r>
                      <a:r>
                        <a:rPr lang="en-US" baseline="0" dirty="0" smtClean="0"/>
                        <a:t> catch/trip (3-yr) X Annual Effort</a:t>
                      </a:r>
                    </a:p>
                    <a:p>
                      <a:r>
                        <a:rPr lang="en-US" baseline="0" dirty="0" smtClean="0"/>
                        <a:t> - estimates partly model-based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 Method 1.2 summed over 3-yr period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- estimates partly model-based</a:t>
                      </a:r>
                      <a:endParaRPr lang="en-US" dirty="0" smtClean="0"/>
                    </a:p>
                  </a:txBody>
                  <a:tcPr/>
                </a:tc>
              </a:tr>
              <a:tr h="1042425">
                <a:tc>
                  <a:txBody>
                    <a:bodyPr/>
                    <a:lstStyle/>
                    <a:p>
                      <a:r>
                        <a:rPr lang="en-US" dirty="0" smtClean="0"/>
                        <a:t>1.3 Annual</a:t>
                      </a:r>
                      <a:r>
                        <a:rPr lang="en-US" baseline="0" dirty="0" smtClean="0"/>
                        <a:t> catch estimated as moving average of standard MRIP annual estimates over 3 years</a:t>
                      </a:r>
                    </a:p>
                    <a:p>
                      <a:r>
                        <a:rPr lang="en-US" baseline="0" dirty="0" smtClean="0"/>
                        <a:t>- estimates partly model-based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 Method</a:t>
                      </a:r>
                      <a:r>
                        <a:rPr lang="en-US" baseline="0" dirty="0" smtClean="0"/>
                        <a:t> 1.3 summed over 3-yr period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- estimates partly model-based</a:t>
                      </a:r>
                      <a:endParaRPr lang="en-US" dirty="0" smtClean="0"/>
                    </a:p>
                  </a:txBody>
                  <a:tcPr/>
                </a:tc>
              </a:tr>
              <a:tr h="6896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 Mean catch/trip (3-yr) X 3-yr Effort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 estimates</a:t>
                      </a:r>
                      <a:r>
                        <a:rPr lang="en-US" baseline="0" dirty="0" smtClean="0"/>
                        <a:t> design-based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1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Custom Estimation - 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147787"/>
          </a:xfrm>
        </p:spPr>
        <p:txBody>
          <a:bodyPr>
            <a:normAutofit fontScale="70000" lnSpcReduction="20000"/>
          </a:bodyPr>
          <a:lstStyle/>
          <a:p>
            <a:r>
              <a:rPr lang="en-US" sz="4100" dirty="0" smtClean="0"/>
              <a:t>Catch estimates for South Atlantic by Mode (CH, PR)</a:t>
            </a:r>
          </a:p>
          <a:p>
            <a:r>
              <a:rPr lang="en-US" sz="4100" dirty="0" smtClean="0"/>
              <a:t>Blueline tilefish</a:t>
            </a:r>
          </a:p>
          <a:p>
            <a:pPr lvl="1"/>
            <a:r>
              <a:rPr lang="en-US" sz="3600" dirty="0" smtClean="0"/>
              <a:t>Landings (no.)</a:t>
            </a:r>
          </a:p>
          <a:p>
            <a:pPr lvl="1"/>
            <a:r>
              <a:rPr lang="en-US" sz="3600" dirty="0" smtClean="0"/>
              <a:t>CV ratios (Custom method : MRIP standard)</a:t>
            </a:r>
          </a:p>
          <a:p>
            <a:pPr lvl="1"/>
            <a:r>
              <a:rPr lang="en-US" sz="3600" dirty="0" smtClean="0"/>
              <a:t>Annual, 3-year</a:t>
            </a:r>
          </a:p>
          <a:p>
            <a:r>
              <a:rPr lang="en-US" sz="4100" dirty="0" smtClean="0"/>
              <a:t>Snowy grouper</a:t>
            </a:r>
          </a:p>
          <a:p>
            <a:pPr lvl="1"/>
            <a:r>
              <a:rPr lang="en-US" sz="3600" dirty="0"/>
              <a:t>Landings (no</a:t>
            </a:r>
            <a:r>
              <a:rPr lang="en-US" sz="3600" dirty="0" smtClean="0"/>
              <a:t>.)</a:t>
            </a:r>
          </a:p>
          <a:p>
            <a:pPr lvl="1"/>
            <a:r>
              <a:rPr lang="en-US" sz="3600" dirty="0"/>
              <a:t>Annual, </a:t>
            </a:r>
            <a:r>
              <a:rPr lang="en-US" sz="3600" dirty="0" smtClean="0"/>
              <a:t>3-year</a:t>
            </a:r>
          </a:p>
          <a:p>
            <a:r>
              <a:rPr lang="en-US" sz="4100" dirty="0" smtClean="0"/>
              <a:t>Hogfish</a:t>
            </a:r>
          </a:p>
          <a:p>
            <a:pPr lvl="1"/>
            <a:r>
              <a:rPr lang="en-US" sz="3600" dirty="0" smtClean="0"/>
              <a:t>PR Landings (no.)</a:t>
            </a:r>
          </a:p>
          <a:p>
            <a:pPr lvl="1"/>
            <a:r>
              <a:rPr lang="en-US" sz="3600" dirty="0"/>
              <a:t>Annual, 3-year</a:t>
            </a:r>
          </a:p>
          <a:p>
            <a:pPr lvl="1"/>
            <a:endParaRPr lang="en-US" sz="36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5" y="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3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7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2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0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1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7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Blueline tilefish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Landings estimates</a:t>
            </a:r>
          </a:p>
          <a:p>
            <a:pPr lvl="1"/>
            <a:r>
              <a:rPr lang="en-US" sz="3600" dirty="0" smtClean="0"/>
              <a:t>Custom methods produced smoother series overall – very large estimates reduced, small estimates increased slightly or remained similar, compared to MRIP standard estimates</a:t>
            </a:r>
          </a:p>
          <a:p>
            <a:pPr lvl="1"/>
            <a:r>
              <a:rPr lang="en-US" sz="3600" dirty="0" smtClean="0"/>
              <a:t>Results similar for annual and 3-year estimates</a:t>
            </a:r>
          </a:p>
          <a:p>
            <a:r>
              <a:rPr lang="en-US" sz="3600" dirty="0" smtClean="0"/>
              <a:t>Precision</a:t>
            </a:r>
          </a:p>
          <a:p>
            <a:pPr lvl="1"/>
            <a:r>
              <a:rPr lang="en-US" sz="3600" dirty="0" smtClean="0"/>
              <a:t>Custom methods generally more precise</a:t>
            </a:r>
          </a:p>
          <a:p>
            <a:pPr lvl="1"/>
            <a:r>
              <a:rPr lang="en-US" sz="3600" dirty="0" smtClean="0"/>
              <a:t>3-year more precise than annual estimates</a:t>
            </a:r>
          </a:p>
          <a:p>
            <a:pPr lvl="1"/>
            <a:endParaRPr lang="en-US" sz="3600" dirty="0" smtClean="0"/>
          </a:p>
          <a:p>
            <a:pPr lvl="1"/>
            <a:endParaRPr lang="en-US" sz="3600" dirty="0" smtClean="0"/>
          </a:p>
          <a:p>
            <a:pPr lvl="1"/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5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9467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Increasing </a:t>
            </a:r>
            <a:r>
              <a:rPr lang="en-US" dirty="0"/>
              <a:t>sample sizes</a:t>
            </a:r>
          </a:p>
          <a:p>
            <a:r>
              <a:rPr lang="en-US" dirty="0" smtClean="0"/>
              <a:t>Optimizing </a:t>
            </a:r>
            <a:r>
              <a:rPr lang="en-US" dirty="0"/>
              <a:t>sample </a:t>
            </a:r>
            <a:r>
              <a:rPr lang="en-US" dirty="0" smtClean="0"/>
              <a:t>allocations among strata</a:t>
            </a:r>
            <a:endParaRPr lang="en-US" dirty="0"/>
          </a:p>
          <a:p>
            <a:r>
              <a:rPr lang="en-US" dirty="0" smtClean="0"/>
              <a:t>Modifying existing survey designs</a:t>
            </a:r>
          </a:p>
          <a:p>
            <a:pPr lvl="1"/>
            <a:r>
              <a:rPr lang="en-US" dirty="0" smtClean="0"/>
              <a:t>Adjusting sample selection probabilities</a:t>
            </a:r>
          </a:p>
          <a:p>
            <a:pPr lvl="1"/>
            <a:r>
              <a:rPr lang="en-US" dirty="0" smtClean="0"/>
              <a:t>Further stratification </a:t>
            </a:r>
            <a:endParaRPr lang="en-US" dirty="0"/>
          </a:p>
          <a:p>
            <a:r>
              <a:rPr lang="en-US" dirty="0" smtClean="0"/>
              <a:t>Designing a specialized program</a:t>
            </a:r>
          </a:p>
          <a:p>
            <a:r>
              <a:rPr lang="en-US" dirty="0" smtClean="0"/>
              <a:t>Custom estimation methods</a:t>
            </a:r>
          </a:p>
          <a:p>
            <a:pPr lvl="1"/>
            <a:r>
              <a:rPr lang="en-US" dirty="0" smtClean="0"/>
              <a:t>Multi-year and large domain </a:t>
            </a:r>
            <a:r>
              <a:rPr lang="en-US" dirty="0"/>
              <a:t>estimates</a:t>
            </a:r>
          </a:p>
          <a:p>
            <a:pPr lvl="1"/>
            <a:r>
              <a:rPr lang="en-US" dirty="0" smtClean="0"/>
              <a:t>small area estimation </a:t>
            </a:r>
            <a:r>
              <a:rPr lang="en-US" dirty="0"/>
              <a:t>methods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5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6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6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Snowy grouper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Landings estimates</a:t>
            </a:r>
          </a:p>
          <a:p>
            <a:pPr lvl="1"/>
            <a:r>
              <a:rPr lang="en-US" sz="3600" dirty="0" smtClean="0"/>
              <a:t>Results similar to blueline tilefish for annual estimates</a:t>
            </a:r>
          </a:p>
          <a:p>
            <a:pPr lvl="1"/>
            <a:r>
              <a:rPr lang="en-US" sz="3600" dirty="0" smtClean="0"/>
              <a:t>Results more variable for 3-year estimates</a:t>
            </a:r>
          </a:p>
          <a:p>
            <a:r>
              <a:rPr lang="en-US" sz="3600" dirty="0" smtClean="0"/>
              <a:t>Precision</a:t>
            </a:r>
          </a:p>
          <a:p>
            <a:pPr lvl="1"/>
            <a:r>
              <a:rPr lang="en-US" sz="3600" dirty="0" smtClean="0"/>
              <a:t>Methods using annual catch rate X annual effort (1.1, 2.1) showed little improvement in precision over standard MRIP</a:t>
            </a:r>
          </a:p>
          <a:p>
            <a:pPr lvl="1"/>
            <a:endParaRPr lang="en-US" sz="3600" dirty="0" smtClean="0"/>
          </a:p>
          <a:p>
            <a:pPr lvl="1"/>
            <a:endParaRPr lang="en-US" sz="3600" dirty="0" smtClean="0"/>
          </a:p>
          <a:p>
            <a:pPr lvl="1"/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9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0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Hogfish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147787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Landings estimates</a:t>
            </a:r>
          </a:p>
          <a:p>
            <a:pPr lvl="1"/>
            <a:r>
              <a:rPr lang="en-US" sz="3600" dirty="0" smtClean="0"/>
              <a:t>Estimates from custom methods frequently larger than standard MRIP</a:t>
            </a:r>
          </a:p>
          <a:p>
            <a:pPr lvl="1"/>
            <a:r>
              <a:rPr lang="en-US" sz="3600" dirty="0" smtClean="0"/>
              <a:t>3-yr catch rate and moving average methods showed some reduction compared to MRIP in peak years (2007,2014)</a:t>
            </a:r>
          </a:p>
          <a:p>
            <a:r>
              <a:rPr lang="en-US" sz="3600" dirty="0" smtClean="0"/>
              <a:t>Precision</a:t>
            </a:r>
          </a:p>
          <a:p>
            <a:pPr lvl="1"/>
            <a:r>
              <a:rPr lang="en-US" sz="3600" dirty="0" smtClean="0"/>
              <a:t>Methods using annual catch rate X annual effort (1.1, 2.1) and 3-yr catch rate X 3-yr effort (2.4) showed little improvement in precision over standard MRIP</a:t>
            </a:r>
          </a:p>
          <a:p>
            <a:pPr lvl="1"/>
            <a:endParaRPr lang="en-US" sz="3600" dirty="0" smtClean="0"/>
          </a:p>
          <a:p>
            <a:pPr lvl="1"/>
            <a:endParaRPr lang="en-US" sz="3600" dirty="0" smtClean="0"/>
          </a:p>
          <a:p>
            <a:pPr lvl="1"/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Short term</a:t>
            </a:r>
          </a:p>
          <a:p>
            <a:pPr lvl="1"/>
            <a:r>
              <a:rPr lang="en-US" sz="3100" dirty="0" smtClean="0"/>
              <a:t>Custom estimation is promising</a:t>
            </a:r>
          </a:p>
          <a:p>
            <a:pPr lvl="1"/>
            <a:r>
              <a:rPr lang="en-US" sz="3100" dirty="0" smtClean="0"/>
              <a:t>Gains in precision (bias possible depending on method)</a:t>
            </a:r>
          </a:p>
          <a:p>
            <a:pPr lvl="1"/>
            <a:r>
              <a:rPr lang="en-US" sz="3100" dirty="0" smtClean="0"/>
              <a:t>Unlikely to find single “best” method for all cases</a:t>
            </a:r>
          </a:p>
          <a:p>
            <a:pPr lvl="1"/>
            <a:r>
              <a:rPr lang="en-US" sz="3100" dirty="0" smtClean="0"/>
              <a:t>Develop objective selection criteria</a:t>
            </a:r>
          </a:p>
          <a:p>
            <a:pPr lvl="1"/>
            <a:r>
              <a:rPr lang="en-US" sz="3100" dirty="0" smtClean="0"/>
              <a:t>Additional time required for more sophisticated approaches</a:t>
            </a:r>
          </a:p>
          <a:p>
            <a:r>
              <a:rPr lang="en-US" sz="3600" dirty="0" smtClean="0"/>
              <a:t>Long term</a:t>
            </a:r>
          </a:p>
          <a:p>
            <a:pPr lvl="1"/>
            <a:r>
              <a:rPr lang="en-US" sz="3100" dirty="0" smtClean="0"/>
              <a:t>Combination of approaches may be best</a:t>
            </a:r>
          </a:p>
          <a:p>
            <a:pPr lvl="1"/>
            <a:r>
              <a:rPr lang="en-US" sz="3100" dirty="0" smtClean="0"/>
              <a:t>Creation of “deepwater” stratum in APAIS</a:t>
            </a:r>
          </a:p>
          <a:p>
            <a:pPr lvl="1"/>
            <a:r>
              <a:rPr lang="en-US" sz="3100" dirty="0" smtClean="0"/>
              <a:t>Specialized survey of “deepwater” permit holders</a:t>
            </a:r>
          </a:p>
          <a:p>
            <a:pPr lvl="1"/>
            <a:r>
              <a:rPr lang="en-US" sz="3100" dirty="0" smtClean="0"/>
              <a:t>Multi-year approach to management</a:t>
            </a:r>
          </a:p>
          <a:p>
            <a:pPr lvl="1"/>
            <a:r>
              <a:rPr lang="en-US" sz="3100" dirty="0" smtClean="0"/>
              <a:t>Custom estimation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350" y="1141666"/>
            <a:ext cx="5886450" cy="21240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b="0" dirty="0" smtClean="0"/>
              <a:t>Methods for Improving Precision of Catch Statistics for Deepwater Species</a:t>
            </a:r>
            <a:r>
              <a:rPr lang="en-US" sz="3600" b="0" dirty="0" smtClean="0"/>
              <a:t>:</a:t>
            </a:r>
            <a:br>
              <a:rPr lang="en-US" sz="3600" b="0" dirty="0" smtClean="0"/>
            </a:br>
            <a:r>
              <a:rPr lang="en-US" sz="1100" b="0" dirty="0" smtClean="0"/>
              <a:t/>
            </a:r>
            <a:br>
              <a:rPr lang="en-US" sz="1100" b="0" dirty="0" smtClean="0"/>
            </a:br>
            <a:r>
              <a:rPr lang="en-US" sz="3200" dirty="0" smtClean="0"/>
              <a:t>Custom </a:t>
            </a:r>
            <a:r>
              <a:rPr lang="en-US" sz="3200" dirty="0" smtClean="0"/>
              <a:t>Estimation Methods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01988" y="2765513"/>
            <a:ext cx="5484812" cy="122443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John Foster and Dave Van Voorhees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Office of Science and Technology -  Fisheries Statistics Division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01988" y="3989952"/>
            <a:ext cx="5484812" cy="9282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South Atlantic Fishery Management Council </a:t>
            </a:r>
          </a:p>
          <a:p>
            <a:r>
              <a:rPr lang="en-US" dirty="0" smtClean="0"/>
              <a:t>Scientific and Statistical Committee Meeting</a:t>
            </a:r>
          </a:p>
          <a:p>
            <a:r>
              <a:rPr lang="en-US" dirty="0" smtClean="0"/>
              <a:t>October 21,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Sample / Optimizing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1477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Increase sample size, reduce variance</a:t>
            </a:r>
          </a:p>
          <a:p>
            <a:r>
              <a:rPr lang="en-US" dirty="0" smtClean="0"/>
              <a:t>Intercept survey (APAIS), Effort surveys (CHTS,FHS,FES)</a:t>
            </a:r>
          </a:p>
          <a:p>
            <a:r>
              <a:rPr lang="en-US" dirty="0" smtClean="0"/>
              <a:t>Access Point Angler Intercept Survey (APAIS)</a:t>
            </a:r>
          </a:p>
          <a:p>
            <a:pPr lvl="1"/>
            <a:r>
              <a:rPr lang="en-US" dirty="0" smtClean="0"/>
              <a:t>Shift sample from shore to boat strata</a:t>
            </a:r>
          </a:p>
          <a:p>
            <a:pPr lvl="1"/>
            <a:r>
              <a:rPr lang="en-US" dirty="0" smtClean="0"/>
              <a:t>Shift sample among sub-state regions</a:t>
            </a:r>
          </a:p>
          <a:p>
            <a:pPr lvl="1"/>
            <a:r>
              <a:rPr lang="en-US" dirty="0" smtClean="0"/>
              <a:t>Shift sample to more productive times</a:t>
            </a:r>
          </a:p>
          <a:p>
            <a:pPr lvl="2"/>
            <a:r>
              <a:rPr lang="en-US" dirty="0" smtClean="0"/>
              <a:t>Months</a:t>
            </a:r>
          </a:p>
          <a:p>
            <a:pPr lvl="2"/>
            <a:r>
              <a:rPr lang="en-US" dirty="0" smtClean="0"/>
              <a:t>Weekends vs weekdays</a:t>
            </a:r>
          </a:p>
          <a:p>
            <a:pPr lvl="2"/>
            <a:r>
              <a:rPr lang="en-US" dirty="0" smtClean="0"/>
              <a:t>Specific 6-hour time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Adjusting Selection Probabilities / Stratification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147787"/>
          </a:xfrm>
        </p:spPr>
        <p:txBody>
          <a:bodyPr>
            <a:normAutofit/>
          </a:bodyPr>
          <a:lstStyle/>
          <a:p>
            <a:r>
              <a:rPr lang="en-US" sz="3800" dirty="0" smtClean="0"/>
              <a:t>Adjusted Weighting of Sample Units</a:t>
            </a:r>
          </a:p>
          <a:p>
            <a:pPr lvl="1"/>
            <a:r>
              <a:rPr lang="en-US" sz="2800" dirty="0" smtClean="0"/>
              <a:t>Increase </a:t>
            </a:r>
            <a:r>
              <a:rPr lang="en-US" sz="2800" dirty="0"/>
              <a:t>selection </a:t>
            </a:r>
            <a:r>
              <a:rPr lang="en-US" sz="2800" dirty="0" smtClean="0"/>
              <a:t>probability for sample units (sites/times) with desired characteristics (e.g., fishing activity for deepwater species)</a:t>
            </a:r>
          </a:p>
          <a:p>
            <a:pPr lvl="1"/>
            <a:r>
              <a:rPr lang="en-US" sz="2800" dirty="0" smtClean="0"/>
              <a:t>Already implemented in some states to address other issues (staffing, short open seasons)</a:t>
            </a:r>
          </a:p>
          <a:p>
            <a:r>
              <a:rPr lang="en-US" sz="3800" dirty="0" smtClean="0"/>
              <a:t>Stratification</a:t>
            </a:r>
          </a:p>
          <a:p>
            <a:pPr lvl="1"/>
            <a:r>
              <a:rPr lang="en-US" sz="2800" dirty="0" smtClean="0"/>
              <a:t>Create a new “deepwater” sampling stratum comprised of sites with fishing activity for deepwater species</a:t>
            </a:r>
          </a:p>
          <a:p>
            <a:pPr lvl="1"/>
            <a:r>
              <a:rPr lang="en-US" sz="2800" dirty="0" smtClean="0"/>
              <a:t>Already implemented in Florida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147787"/>
          </a:xfrm>
        </p:spPr>
        <p:txBody>
          <a:bodyPr>
            <a:normAutofit/>
          </a:bodyPr>
          <a:lstStyle/>
          <a:p>
            <a:r>
              <a:rPr lang="en-US" dirty="0" smtClean="0"/>
              <a:t>Survey or census</a:t>
            </a:r>
          </a:p>
          <a:p>
            <a:r>
              <a:rPr lang="en-US" dirty="0" smtClean="0"/>
              <a:t>Independent or integrated with existing programs</a:t>
            </a:r>
            <a:endParaRPr lang="en-US" dirty="0"/>
          </a:p>
          <a:p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Temporal/Spatial</a:t>
            </a:r>
          </a:p>
          <a:p>
            <a:pPr lvl="1"/>
            <a:r>
              <a:rPr lang="en-US" dirty="0" smtClean="0"/>
              <a:t>Species</a:t>
            </a:r>
          </a:p>
          <a:p>
            <a:pPr lvl="1"/>
            <a:r>
              <a:rPr lang="en-US" dirty="0" smtClean="0"/>
              <a:t>Catch dispositions/Biological data</a:t>
            </a:r>
          </a:p>
          <a:p>
            <a:r>
              <a:rPr lang="en-US" dirty="0" smtClean="0"/>
              <a:t>Mode of data collection/reporting</a:t>
            </a:r>
          </a:p>
          <a:p>
            <a:r>
              <a:rPr lang="en-US" dirty="0" smtClean="0"/>
              <a:t>Mandatory or voluntary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Custom Estimation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14778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Increase precision by changing how data are used to produce catch estimates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Design-based or (partly) Model-based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Large domain estimation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Annual or Multi-year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Small area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</a:t>
            </a:r>
            <a:r>
              <a:rPr lang="en-US" dirty="0" smtClean="0"/>
              <a:t>Area </a:t>
            </a:r>
            <a:r>
              <a:rPr lang="en-US" dirty="0"/>
              <a:t>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Estimators based on:</a:t>
            </a:r>
          </a:p>
          <a:p>
            <a:pPr lvl="1"/>
            <a:r>
              <a:rPr lang="en-US" sz="2800" dirty="0" smtClean="0"/>
              <a:t>New/External data</a:t>
            </a:r>
          </a:p>
          <a:p>
            <a:pPr lvl="1"/>
            <a:r>
              <a:rPr lang="en-US" sz="2800" dirty="0" smtClean="0"/>
              <a:t>Borrowed data from adjacent time periods and/or adjacent geographic areas</a:t>
            </a:r>
          </a:p>
          <a:p>
            <a:pPr lvl="2"/>
            <a:r>
              <a:rPr lang="en-US" sz="2600" dirty="0" smtClean="0"/>
              <a:t>Borrowed data may be differentially weighted</a:t>
            </a:r>
          </a:p>
          <a:p>
            <a:r>
              <a:rPr lang="en-US" dirty="0" smtClean="0"/>
              <a:t>Composite/modeled estimators use both new and borrowed data</a:t>
            </a:r>
          </a:p>
          <a:p>
            <a:r>
              <a:rPr lang="en-US" dirty="0" smtClean="0"/>
              <a:t>Balance trade-off between bias and precision</a:t>
            </a:r>
          </a:p>
          <a:p>
            <a:pPr lvl="1"/>
            <a:r>
              <a:rPr lang="en-US" sz="2800" dirty="0"/>
              <a:t>R</a:t>
            </a:r>
            <a:r>
              <a:rPr lang="en-US" sz="2800" dirty="0" smtClean="0"/>
              <a:t>equires model assumptions, may introduce bias</a:t>
            </a:r>
          </a:p>
          <a:p>
            <a:pPr lvl="1"/>
            <a:r>
              <a:rPr lang="en-US" sz="2800" dirty="0" smtClean="0"/>
              <a:t>Borrowing increases precision and stability of estimates for the rare event species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Comparisons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405983"/>
              </p:ext>
            </p:extLst>
          </p:nvPr>
        </p:nvGraphicFramePr>
        <p:xfrm>
          <a:off x="159657" y="1116375"/>
          <a:ext cx="8824688" cy="5211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228"/>
                <a:gridCol w="1119858"/>
                <a:gridCol w="1088571"/>
                <a:gridCol w="1291772"/>
                <a:gridCol w="1306285"/>
                <a:gridCol w="2510974"/>
              </a:tblGrid>
              <a:tr h="72414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Approach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Precision Gain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Cost ($)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Time to Implement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Species Specificity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Limitations</a:t>
                      </a:r>
                      <a:endParaRPr lang="en-US" sz="2000" dirty="0"/>
                    </a:p>
                  </a:txBody>
                  <a:tcPr anchor="ctr"/>
                </a:tc>
              </a:tr>
              <a:tr h="757541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Increase sample sizes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Associated with</a:t>
                      </a:r>
                      <a:r>
                        <a:rPr lang="en-US" sz="1800" baseline="0" dirty="0" smtClean="0"/>
                        <a:t> cost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Variable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Short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Low-Moderate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Source(s) of additional funds</a:t>
                      </a:r>
                      <a:endParaRPr lang="en-US" sz="1800" dirty="0"/>
                    </a:p>
                  </a:txBody>
                  <a:tcPr/>
                </a:tc>
              </a:tr>
              <a:tr h="986972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Optimize</a:t>
                      </a:r>
                      <a:r>
                        <a:rPr lang="en-US" sz="1800" b="0" baseline="0" dirty="0" smtClean="0"/>
                        <a:t> existing sample allocation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Variable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None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Moderate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Variable-Moderate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Precision trade-offs among</a:t>
                      </a:r>
                      <a:r>
                        <a:rPr lang="en-US" sz="1800" baseline="0" dirty="0" smtClean="0"/>
                        <a:t> species</a:t>
                      </a:r>
                      <a:endParaRPr lang="en-US" sz="1800" dirty="0"/>
                    </a:p>
                  </a:txBody>
                  <a:tcPr/>
                </a:tc>
              </a:tr>
              <a:tr h="740229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Modify</a:t>
                      </a:r>
                      <a:r>
                        <a:rPr lang="en-US" sz="1800" b="0" baseline="0" dirty="0" smtClean="0"/>
                        <a:t> existing s</a:t>
                      </a:r>
                      <a:r>
                        <a:rPr lang="en-US" sz="1800" b="0" dirty="0" smtClean="0"/>
                        <a:t>urvey designs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Variable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None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Moderate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Variable-Moderate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Precision trade-offs among</a:t>
                      </a:r>
                      <a:r>
                        <a:rPr lang="en-US" sz="1800" baseline="0" dirty="0" smtClean="0"/>
                        <a:t> species</a:t>
                      </a:r>
                      <a:endParaRPr lang="en-US" sz="1800" dirty="0" smtClean="0"/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Design specialized program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Moderate-High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Long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Increased</a:t>
                      </a:r>
                      <a:r>
                        <a:rPr lang="en-US" sz="1800" baseline="0" dirty="0" smtClean="0"/>
                        <a:t> cost and reporting burden</a:t>
                      </a:r>
                      <a:endParaRPr lang="en-US" sz="1800" dirty="0"/>
                    </a:p>
                  </a:txBody>
                  <a:tcPr/>
                </a:tc>
              </a:tr>
              <a:tr h="986971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Custom Estimation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Variable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None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Short-Long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Estimation</a:t>
                      </a:r>
                      <a:r>
                        <a:rPr lang="en-US" sz="1600" baseline="0" dirty="0" smtClean="0"/>
                        <a:t> domain changes, model use, method selection/justification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Custom Estimation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147787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Several annual and multi-year methods </a:t>
            </a:r>
          </a:p>
          <a:p>
            <a:endParaRPr lang="en-US" sz="2800" dirty="0" smtClean="0"/>
          </a:p>
          <a:p>
            <a:r>
              <a:rPr lang="en-US" sz="3600" dirty="0" smtClean="0"/>
              <a:t>Proof of concept for illustration purposes</a:t>
            </a:r>
          </a:p>
          <a:p>
            <a:endParaRPr lang="en-US" sz="2800" dirty="0" smtClean="0"/>
          </a:p>
          <a:p>
            <a:r>
              <a:rPr lang="en-US" sz="3600" dirty="0" smtClean="0"/>
              <a:t>Larger estimation domains compared to standard MRIP estimation domains</a:t>
            </a:r>
          </a:p>
          <a:p>
            <a:endParaRPr lang="en-US" sz="2800" dirty="0" smtClean="0"/>
          </a:p>
          <a:p>
            <a:r>
              <a:rPr lang="en-US" sz="3600" dirty="0" smtClean="0"/>
              <a:t>Some incorporate simple models but do not reflect full range of small area methods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4179</TotalTime>
  <Words>1006</Words>
  <Application>Microsoft Office PowerPoint</Application>
  <PresentationFormat>On-screen Show (4:3)</PresentationFormat>
  <Paragraphs>206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NOAA Fisheries Content Slides</vt:lpstr>
      <vt:lpstr>NOAA Divider Slides</vt:lpstr>
      <vt:lpstr>NOAA Title Options</vt:lpstr>
      <vt:lpstr>Methods for Improving Precision of Catch Statistics for Deepwater Species:  Custom Estimation Methods</vt:lpstr>
      <vt:lpstr>Outline</vt:lpstr>
      <vt:lpstr>Increasing Sample / Optimizing Allocation</vt:lpstr>
      <vt:lpstr>Adjusting Selection Probabilities / Stratification</vt:lpstr>
      <vt:lpstr>Specialized Programs</vt:lpstr>
      <vt:lpstr>Custom Estimation</vt:lpstr>
      <vt:lpstr>Small Area Estimation</vt:lpstr>
      <vt:lpstr>Method Comparisons</vt:lpstr>
      <vt:lpstr>Custom Estimation</vt:lpstr>
      <vt:lpstr>Custom Estimation</vt:lpstr>
      <vt:lpstr>Custom Estimation -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– Blueline tilefish</vt:lpstr>
      <vt:lpstr>PowerPoint Presentation</vt:lpstr>
      <vt:lpstr>PowerPoint Presentation</vt:lpstr>
      <vt:lpstr>PowerPoint Presentation</vt:lpstr>
      <vt:lpstr>PowerPoint Presentation</vt:lpstr>
      <vt:lpstr>Summary – Snowy grouper</vt:lpstr>
      <vt:lpstr>PowerPoint Presentation</vt:lpstr>
      <vt:lpstr>PowerPoint Presentation</vt:lpstr>
      <vt:lpstr>Summary – Hogfish</vt:lpstr>
      <vt:lpstr>Summary</vt:lpstr>
      <vt:lpstr>Methods for Improving Precision of Catch Statistics for Deepwater Species:  Custom Estimation Methods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John_Foster</cp:lastModifiedBy>
  <cp:revision>178</cp:revision>
  <dcterms:created xsi:type="dcterms:W3CDTF">2012-07-23T20:47:30Z</dcterms:created>
  <dcterms:modified xsi:type="dcterms:W3CDTF">2015-10-19T16:28:56Z</dcterms:modified>
</cp:coreProperties>
</file>