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0"/>
  </p:notesMasterIdLst>
  <p:sldIdLst>
    <p:sldId id="258" r:id="rId3"/>
    <p:sldId id="292" r:id="rId4"/>
    <p:sldId id="265" r:id="rId5"/>
    <p:sldId id="259" r:id="rId6"/>
    <p:sldId id="262" r:id="rId7"/>
    <p:sldId id="293" r:id="rId8"/>
    <p:sldId id="266" r:id="rId9"/>
    <p:sldId id="294" r:id="rId10"/>
    <p:sldId id="267" r:id="rId11"/>
    <p:sldId id="274" r:id="rId12"/>
    <p:sldId id="275" r:id="rId13"/>
    <p:sldId id="276" r:id="rId14"/>
    <p:sldId id="284" r:id="rId15"/>
    <p:sldId id="271" r:id="rId16"/>
    <p:sldId id="288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005D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5738" autoAdjust="0"/>
  </p:normalViewPr>
  <p:slideViewPr>
    <p:cSldViewPr>
      <p:cViewPr varScale="1">
        <p:scale>
          <a:sx n="62" d="100"/>
          <a:sy n="62" d="100"/>
        </p:scale>
        <p:origin x="-102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0825-2942-4AAD-B734-FA49B5CCCCC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54669-8C8F-472B-BFF7-4F6B972B8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96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8C9B-0228-4979-A4CC-905D61C4444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outreach efforts:</a:t>
            </a:r>
          </a:p>
          <a:p>
            <a:endParaRPr lang="en-US" dirty="0" smtClean="0"/>
          </a:p>
          <a:p>
            <a:r>
              <a:rPr lang="en-US" dirty="0" smtClean="0"/>
              <a:t>Anna noted the CRCP funded project – Surveillance and Enforcement of Federal Fisheries in the Southeast.</a:t>
            </a:r>
          </a:p>
          <a:p>
            <a:r>
              <a:rPr lang="en-US" dirty="0" smtClean="0"/>
              <a:t>Council</a:t>
            </a:r>
            <a:r>
              <a:rPr lang="en-US" baseline="0" dirty="0" smtClean="0"/>
              <a:t> staff participated in the July 2011 Workshop and provided input on outreach efforts.  </a:t>
            </a:r>
          </a:p>
          <a:p>
            <a:endParaRPr lang="en-US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</a:t>
            </a:r>
            <a:r>
              <a:rPr lang="en-US" baseline="0" dirty="0" smtClean="0"/>
              <a:t> rounds of public scoping and public hearings were held as MPAs were being considered in Amendment </a:t>
            </a:r>
            <a:r>
              <a:rPr lang="en-US" baseline="0" dirty="0" smtClean="0"/>
              <a:t>14.  Media interest was high during the development process.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</a:t>
            </a:r>
            <a:r>
              <a:rPr lang="en-US" baseline="0" dirty="0" smtClean="0"/>
              <a:t> more than 16 years, Amendment 17 implemented 8 deepwater MPAs in February 2009.  The amendment included outreach, research and monitoring, and law enforcement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MPA is featured on the new website</a:t>
            </a:r>
            <a:r>
              <a:rPr lang="en-US" baseline="0" dirty="0" smtClean="0"/>
              <a:t> with maps, coordinates and additional information similar to the information available in the DW MPA Regulation brochure.  The brochure is also available in a downloadable format.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the website now includes updated information on the MPA Expert Workgroup meetings including briefing book materials and workshop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Will</a:t>
            </a:r>
            <a:r>
              <a:rPr lang="en-US" baseline="0" dirty="0" smtClean="0"/>
              <a:t> Hayman’s video presentation presented at the Snapper Grouper AP meeting in November</a:t>
            </a:r>
            <a:r>
              <a:rPr lang="en-US" baseline="0" dirty="0" smtClean="0"/>
              <a:t>.  Possibility of working in partnership to produce an updated film or YouTube video.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8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2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79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207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40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99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363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84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417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113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50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74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01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7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89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9FA-9E8C-438D-BBF8-A89813049D66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E901-FB28-4C04-8713-32552B7D4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5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209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pPr/>
              <a:t>12/3/2013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34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12/3/2013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77"/>
            <a:ext cx="1349789" cy="1349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8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1699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5146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Outreach Overview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South Atlantic Deepwater Marine Protected Areas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8288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dirty="0" smtClean="0"/>
              <a:t>Kim Iverson</a:t>
            </a:r>
          </a:p>
          <a:p>
            <a:pPr algn="r"/>
            <a:r>
              <a:rPr lang="en-US" sz="2000" dirty="0" smtClean="0"/>
              <a:t>Public Information Officer</a:t>
            </a:r>
          </a:p>
          <a:p>
            <a:pPr algn="r"/>
            <a:r>
              <a:rPr lang="en-US" sz="2000" dirty="0" smtClean="0"/>
              <a:t>South Atlantic Fishery Management Council</a:t>
            </a:r>
          </a:p>
          <a:p>
            <a:pPr algn="r"/>
            <a:r>
              <a:rPr lang="en-US" sz="2000" dirty="0" smtClean="0"/>
              <a:t>December 2013 SAFMC Meeting</a:t>
            </a:r>
          </a:p>
          <a:p>
            <a:pPr algn="r"/>
            <a:r>
              <a:rPr lang="en-US" sz="2000" dirty="0" smtClean="0"/>
              <a:t>Wilmington, NC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MPA Regulations to Fishermen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276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2013: Smartphone Regulations App </a:t>
            </a:r>
            <a:r>
              <a:rPr lang="en-US" dirty="0" smtClean="0"/>
              <a:t>with MPA Regulations</a:t>
            </a:r>
          </a:p>
          <a:p>
            <a:endParaRPr lang="en-US" dirty="0" smtClean="0"/>
          </a:p>
          <a:p>
            <a:r>
              <a:rPr lang="en-US" dirty="0" smtClean="0"/>
              <a:t>Available in both Android and Apple platforms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Screenshot 2013.04.29 19.52.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295400"/>
            <a:ext cx="2661634" cy="4724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Content Placeholder 4" descr="PostCardFrontRowellPrint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2600" y="4191000"/>
            <a:ext cx="3334112" cy="2177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Fishing Charts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Contacted local chart manufacturers and improved references to MPAs on printed charts</a:t>
            </a:r>
          </a:p>
          <a:p>
            <a:endParaRPr lang="en-US" dirty="0" smtClean="0"/>
          </a:p>
          <a:p>
            <a:r>
              <a:rPr lang="en-US" dirty="0" smtClean="0"/>
              <a:t>Need: Follow up with electronic chart manufacturers</a:t>
            </a:r>
            <a:endParaRPr lang="en-US" dirty="0"/>
          </a:p>
        </p:txBody>
      </p:sp>
      <p:pic>
        <p:nvPicPr>
          <p:cNvPr id="6" name="Picture 5" descr="Homeport Chart #36 St. Lucie Hump 062607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3809998" cy="46227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295400"/>
            <a:ext cx="1287270" cy="21960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mmer09update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873624"/>
            <a:ext cx="3505200" cy="453614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Project 3: News Releases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200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Target news releases in conjunction with law enforcement and research and monitoring activities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SA Update </a:t>
            </a:r>
            <a:r>
              <a:rPr lang="en-US" dirty="0" smtClean="0"/>
              <a:t>Newsletter featured articles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Content Placeholder 7" descr="Summer09update 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429000" y="1295400"/>
            <a:ext cx="349733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Projects 4 and 5: Powerpoint Presentation and Poster/Rack Cards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Powerpoint presentation has not been developed – identified as a “low priority” outreach item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Deepwater MPA Regulations brochures distributed similarly to rack cards used for OECA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7" name="Content Placeholder 6" descr="SAFMC_MPA_RegsDocCoverMay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2672988" cy="3459162"/>
          </a:xfrm>
        </p:spPr>
      </p:pic>
      <p:pic>
        <p:nvPicPr>
          <p:cNvPr id="8" name="Picture 7" descr="StLucieHump_FINAL042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842514" cy="1915668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6: Expand Website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MPAs featured on new  SAFMC website:</a:t>
            </a:r>
          </a:p>
          <a:p>
            <a:pPr lvl="1"/>
            <a:r>
              <a:rPr lang="en-US" dirty="0" smtClean="0"/>
              <a:t>Regulations and Fish ID</a:t>
            </a:r>
          </a:p>
          <a:p>
            <a:pPr lvl="1"/>
            <a:r>
              <a:rPr lang="en-US" dirty="0" smtClean="0"/>
              <a:t>Managed Areas</a:t>
            </a:r>
          </a:p>
          <a:p>
            <a:pPr lvl="1"/>
            <a:r>
              <a:rPr lang="en-US" dirty="0" smtClean="0"/>
              <a:t>Includes Regulations brochure (PDF)</a:t>
            </a:r>
          </a:p>
          <a:p>
            <a:pPr lvl="1"/>
            <a:r>
              <a:rPr lang="en-US" dirty="0" smtClean="0"/>
              <a:t>Latest information on MPA Expert Workgroup and current considerations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Content Placeholder 8" descr="SAFMC-Screensho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6770" y="1600200"/>
            <a:ext cx="3161459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6: TV Documentaries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86200" cy="4267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“Revealing the Deep” film features protected areas and deepwater habitat but not MPA specific</a:t>
            </a:r>
          </a:p>
          <a:p>
            <a:endParaRPr lang="en-US" dirty="0" smtClean="0"/>
          </a:p>
          <a:p>
            <a:r>
              <a:rPr lang="en-US" dirty="0" smtClean="0"/>
              <a:t>Film cost prohibitive and TV distribution difficult</a:t>
            </a:r>
          </a:p>
          <a:p>
            <a:endParaRPr lang="en-US" dirty="0" smtClean="0"/>
          </a:p>
          <a:p>
            <a:r>
              <a:rPr lang="en-US" dirty="0" smtClean="0"/>
              <a:t>Explore partnerships and other options, e.g., YouTube</a:t>
            </a:r>
            <a:endParaRPr lang="en-US" dirty="0"/>
          </a:p>
        </p:txBody>
      </p:sp>
      <p:pic>
        <p:nvPicPr>
          <p:cNvPr id="7" name="Content Placeholder 6" descr="school of goliath grouper DonDeMar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4038600" cy="284902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Amendment 14 Outreach Projects primarily targeting fishermen have been addressed</a:t>
            </a:r>
          </a:p>
          <a:p>
            <a:r>
              <a:rPr lang="en-US" dirty="0" smtClean="0"/>
              <a:t>Needs:</a:t>
            </a:r>
          </a:p>
          <a:p>
            <a:pPr lvl="1"/>
            <a:r>
              <a:rPr lang="en-US" dirty="0" smtClean="0"/>
              <a:t>Follow up with electronic chart mfg. to assess current information and improvements if necessary</a:t>
            </a:r>
          </a:p>
          <a:p>
            <a:pPr lvl="1"/>
            <a:r>
              <a:rPr lang="en-US" dirty="0" smtClean="0"/>
              <a:t>Coordinate with research and monitoring and law enforcement activities to increase public awareness</a:t>
            </a:r>
          </a:p>
          <a:p>
            <a:pPr lvl="1"/>
            <a:r>
              <a:rPr lang="en-US" dirty="0" smtClean="0"/>
              <a:t>Explore options for using YouTube and other social media outlets to increase awareness</a:t>
            </a:r>
          </a:p>
          <a:p>
            <a:pPr lvl="1"/>
            <a:r>
              <a:rPr lang="en-US" dirty="0" smtClean="0"/>
              <a:t>Evaluation??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5" descr="randall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953000"/>
            <a:ext cx="2157662" cy="1464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ys Oc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416" y="210312"/>
            <a:ext cx="8583168" cy="6437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3048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Questions?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MPA Outreach: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1992</a:t>
            </a:r>
            <a:r>
              <a:rPr lang="en-US" dirty="0" smtClean="0"/>
              <a:t> – Public scoping meetings held for input on MPAs.</a:t>
            </a:r>
          </a:p>
          <a:p>
            <a:endParaRPr lang="en-US" dirty="0" smtClean="0"/>
          </a:p>
          <a:p>
            <a:r>
              <a:rPr lang="en-US" dirty="0" smtClean="0"/>
              <a:t>Large areas identified as “no-take” zones for MPAs.</a:t>
            </a:r>
          </a:p>
          <a:p>
            <a:endParaRPr lang="en-US" dirty="0" smtClean="0"/>
          </a:p>
          <a:p>
            <a:r>
              <a:rPr lang="en-US" dirty="0" smtClean="0"/>
              <a:t>Council reconsiders Top-Down approach</a:t>
            </a:r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4800600" y="1414971"/>
            <a:ext cx="3733800" cy="489642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3276600" cy="24574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MPA Outreach – the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441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5A7E"/>
                </a:solidFill>
              </a:rPr>
              <a:t>  New Approach: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Marine Protected Area Advisory Panel </a:t>
            </a:r>
            <a:r>
              <a:rPr lang="en-US" sz="2400" dirty="0" smtClean="0"/>
              <a:t>formed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2000</a:t>
            </a:r>
            <a:r>
              <a:rPr lang="en-US" sz="2400" dirty="0" smtClean="0"/>
              <a:t> – “Mega Advisory Panel Meeting” – multiple APs meet to develop approach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2002 - </a:t>
            </a:r>
            <a:r>
              <a:rPr lang="en-US" sz="2400" dirty="0" smtClean="0"/>
              <a:t>MPA Stakeholder Workshops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33800"/>
            <a:ext cx="4114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762000"/>
            <a:ext cx="2895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Outreach During MPA Development Process: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News Releases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Newsletters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Public hearings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Extensive media coverage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" name="Content Placeholder 10" descr="MPA Newsrelease_Page_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00400" y="304800"/>
            <a:ext cx="3817938" cy="494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pring07 UpdateSF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905000"/>
            <a:ext cx="3179618" cy="4114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 descr="StarNewsOnline011309 _Pag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796988"/>
            <a:ext cx="2743200" cy="35500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Amendment 14 – Deepwater MPAs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Eight Deepwater MPAs Implemented Effective </a:t>
            </a:r>
            <a:br>
              <a:rPr lang="en-US" b="1" dirty="0" smtClean="0"/>
            </a:br>
            <a:r>
              <a:rPr lang="en-US" b="1" dirty="0" smtClean="0"/>
              <a:t>February 12, 2009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sz="2800" b="1" dirty="0" smtClean="0"/>
              <a:t>Amendment Includes:</a:t>
            </a:r>
          </a:p>
          <a:p>
            <a:pPr lvl="1"/>
            <a:r>
              <a:rPr lang="en-US" sz="2800" b="1" dirty="0" smtClean="0">
                <a:solidFill>
                  <a:srgbClr val="005A7E"/>
                </a:solidFill>
              </a:rPr>
              <a:t>Outreach</a:t>
            </a:r>
          </a:p>
          <a:p>
            <a:pPr lvl="1"/>
            <a:r>
              <a:rPr lang="en-US" sz="2800" dirty="0" smtClean="0">
                <a:solidFill>
                  <a:srgbClr val="005A7E"/>
                </a:solidFill>
              </a:rPr>
              <a:t>Research and Monitoring</a:t>
            </a:r>
          </a:p>
          <a:p>
            <a:pPr lvl="1"/>
            <a:r>
              <a:rPr lang="en-US" sz="2800" dirty="0" smtClean="0">
                <a:solidFill>
                  <a:srgbClr val="005A7E"/>
                </a:solidFill>
              </a:rPr>
              <a:t>Law Enforcement</a:t>
            </a:r>
            <a:endParaRPr lang="en-US" sz="2800" dirty="0">
              <a:solidFill>
                <a:srgbClr val="005A7E"/>
              </a:solidFill>
            </a:endParaRPr>
          </a:p>
        </p:txBody>
      </p:sp>
      <p:pic>
        <p:nvPicPr>
          <p:cNvPr id="8" name="Picture 7" descr="Fish Coming Into Frame 2 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752600"/>
            <a:ext cx="4373364" cy="290469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 14 -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Outreach component similar to Oculina Experimental Closed Area Evaluation Plan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Goal: </a:t>
            </a:r>
            <a:r>
              <a:rPr lang="en-US" i="1" dirty="0" smtClean="0"/>
              <a:t>Increase awareness and understanding of deepwater Type 2 MPAs to the fishermen, citizens, and visitors of central eastern Florida and the U.S. Public.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5" name="Content Placeholder 6" descr="Reels Cropp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676400"/>
            <a:ext cx="2817234" cy="41608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MPA Outreach Projects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5029200" cy="4633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600" dirty="0" smtClean="0"/>
              <a:t>Provide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SAFMC Regulations </a:t>
            </a:r>
            <a:r>
              <a:rPr lang="en-US" sz="2600" dirty="0" smtClean="0"/>
              <a:t>to fishermen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with fishing </a:t>
            </a:r>
            <a:r>
              <a:rPr lang="en-US" sz="2600" dirty="0" smtClean="0"/>
              <a:t>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hart manufacturers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 releases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600" dirty="0" smtClean="0"/>
              <a:t>Develop 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owerpoint presentation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600" dirty="0" smtClean="0"/>
              <a:t>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oster and rack cards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600" dirty="0" smtClean="0"/>
              <a:t>Expand website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600" noProof="0" dirty="0" smtClean="0"/>
              <a:t>Television documentaries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1600" y="1219200"/>
            <a:ext cx="647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ig Grouper Miss Judy Char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7200" y="1676400"/>
            <a:ext cx="2844800" cy="426720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1:  Regulations to Fishermen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2009</a:t>
            </a:r>
            <a:r>
              <a:rPr lang="en-US" i="1" dirty="0" smtClean="0"/>
              <a:t> – </a:t>
            </a:r>
            <a:r>
              <a:rPr lang="en-US" b="1" dirty="0" smtClean="0"/>
              <a:t>Publication</a:t>
            </a:r>
            <a:r>
              <a:rPr lang="en-US" i="1" dirty="0" smtClean="0"/>
              <a:t>: Regulations for Deepwater Marine Protected Areas in the South Atlantic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5A7E"/>
                </a:solidFill>
              </a:rPr>
              <a:t>Created in partnership with SC Sea Grant Consortium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5A7E"/>
                </a:solidFill>
              </a:rPr>
              <a:t>40,000 copies distributed and available online</a:t>
            </a:r>
            <a:endParaRPr lang="en-US" dirty="0">
              <a:solidFill>
                <a:srgbClr val="005A7E"/>
              </a:solidFill>
            </a:endParaRPr>
          </a:p>
        </p:txBody>
      </p:sp>
      <p:pic>
        <p:nvPicPr>
          <p:cNvPr id="5" name="Content Placeholder 4" descr="SAFMC_MPA_RegsDocCoverMay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832" y="1600200"/>
            <a:ext cx="3497335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MPA Regulations to Fishermen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200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2010 – Reprint </a:t>
            </a:r>
            <a:br>
              <a:rPr lang="en-US" b="1" dirty="0" smtClean="0"/>
            </a:br>
            <a:r>
              <a:rPr lang="en-US" i="1" dirty="0" smtClean="0"/>
              <a:t>Fishing Regulations for SA Federal Waters </a:t>
            </a:r>
          </a:p>
          <a:p>
            <a:endParaRPr lang="en-US" i="1" dirty="0" smtClean="0"/>
          </a:p>
          <a:p>
            <a:r>
              <a:rPr lang="en-US" sz="2400" dirty="0" smtClean="0"/>
              <a:t>40,000 copies distributed to state and federal agencies, businesses, and individuals</a:t>
            </a:r>
          </a:p>
          <a:p>
            <a:endParaRPr lang="en-US" dirty="0" smtClean="0"/>
          </a:p>
        </p:txBody>
      </p:sp>
      <p:pic>
        <p:nvPicPr>
          <p:cNvPr id="7" name="Picture 6" descr="Regulations Brochure_Page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371600"/>
            <a:ext cx="3519178" cy="4553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Regulations Brochure_Page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0" y="2819400"/>
            <a:ext cx="2651950" cy="3431478"/>
          </a:xfr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</TotalTime>
  <Words>583</Words>
  <Application>Microsoft Office PowerPoint</Application>
  <PresentationFormat>On-screen Show (4:3)</PresentationFormat>
  <Paragraphs>105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Title 1</vt:lpstr>
      <vt:lpstr>SAFMC_running</vt:lpstr>
      <vt:lpstr>Outreach Overview South Atlantic Deepwater Marine Protected Areas</vt:lpstr>
      <vt:lpstr>MPA Outreach: The Early Years</vt:lpstr>
      <vt:lpstr>MPA Outreach – the Early Years</vt:lpstr>
      <vt:lpstr>Slide 4</vt:lpstr>
      <vt:lpstr>Amendment 14 – Deepwater MPAs</vt:lpstr>
      <vt:lpstr>Amendment 14 - Outreach</vt:lpstr>
      <vt:lpstr>MPA Outreach Projects</vt:lpstr>
      <vt:lpstr>Project 1:  Regulations to Fishermen</vt:lpstr>
      <vt:lpstr>MPA Regulations to Fishermen</vt:lpstr>
      <vt:lpstr>MPA Regulations to Fishermen</vt:lpstr>
      <vt:lpstr>Project 2: Fishing Charts </vt:lpstr>
      <vt:lpstr>Project 3: News Releases</vt:lpstr>
      <vt:lpstr>Projects 4 and 5: Powerpoint Presentation and Poster/Rack Cards</vt:lpstr>
      <vt:lpstr>Project 6: Expand Website</vt:lpstr>
      <vt:lpstr>Project 6: TV Documentaries</vt:lpstr>
      <vt:lpstr>Outreach Summary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Von Harten</dc:creator>
  <cp:lastModifiedBy>kim.iverson</cp:lastModifiedBy>
  <cp:revision>153</cp:revision>
  <dcterms:created xsi:type="dcterms:W3CDTF">2012-10-30T18:59:15Z</dcterms:created>
  <dcterms:modified xsi:type="dcterms:W3CDTF">2013-12-03T16:52:07Z</dcterms:modified>
</cp:coreProperties>
</file>