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sldIdLst>
    <p:sldId id="256" r:id="rId3"/>
    <p:sldId id="257" r:id="rId4"/>
    <p:sldId id="266" r:id="rId5"/>
    <p:sldId id="267" r:id="rId6"/>
    <p:sldId id="259" r:id="rId7"/>
    <p:sldId id="261" r:id="rId8"/>
    <p:sldId id="262" r:id="rId9"/>
    <p:sldId id="285" r:id="rId10"/>
    <p:sldId id="286"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7E"/>
    <a:srgbClr val="005D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32" autoAdjust="0"/>
  </p:normalViewPr>
  <p:slideViewPr>
    <p:cSldViewPr>
      <p:cViewPr varScale="1">
        <p:scale>
          <a:sx n="78" d="100"/>
          <a:sy n="78" d="100"/>
        </p:scale>
        <p:origin x="-557"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20825-2942-4AAD-B734-FA49B5CCCCC8}"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54669-8C8F-472B-BFF7-4F6B972B8192}" type="slidenum">
              <a:rPr lang="en-US" smtClean="0"/>
              <a:pPr/>
              <a:t>‹#›</a:t>
            </a:fld>
            <a:endParaRPr lang="en-US"/>
          </a:p>
        </p:txBody>
      </p:sp>
    </p:spTree>
    <p:extLst>
      <p:ext uri="{BB962C8B-B14F-4D97-AF65-F5344CB8AC3E}">
        <p14:creationId xmlns="" xmlns:p14="http://schemas.microsoft.com/office/powerpoint/2010/main" val="104962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pPr/>
              <a:t>1</a:t>
            </a:fld>
            <a:endParaRPr lang="en-US"/>
          </a:p>
        </p:txBody>
      </p:sp>
    </p:spTree>
    <p:extLst>
      <p:ext uri="{BB962C8B-B14F-4D97-AF65-F5344CB8AC3E}">
        <p14:creationId xmlns="" xmlns:p14="http://schemas.microsoft.com/office/powerpoint/2010/main" val="19737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slide</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pPr/>
              <a:t>2</a:t>
            </a:fld>
            <a:endParaRPr lang="en-US"/>
          </a:p>
        </p:txBody>
      </p:sp>
    </p:spTree>
    <p:extLst>
      <p:ext uri="{BB962C8B-B14F-4D97-AF65-F5344CB8AC3E}">
        <p14:creationId xmlns="" xmlns:p14="http://schemas.microsoft.com/office/powerpoint/2010/main" val="29857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Steering</a:t>
            </a:r>
            <a:r>
              <a:rPr lang="en-US" baseline="0" dirty="0" smtClean="0"/>
              <a:t> Committee members were recommended by PIOs from each Council and Kim Amendola at NMFS Regional Office.  Participants were recommended based on their participation in the management process and respect from within the fishing community.</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to a copy of the Workshop Agenda in the briefing book under Attachment 5.  Workshop began with classroom presentations from Luiz Barbieri from FWC and Gordon Colvin from NOAA Fisheries MRIP, focusing on data collection.</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96882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16542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86479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99207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423240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27899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200363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234584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61417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42211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97750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82874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61401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64473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31589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269FA-9E8C-438D-BBF8-A89813049D66}"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1E901-FB28-4C04-8713-32552B7D4423}" type="slidenum">
              <a:rPr lang="en-US" smtClean="0"/>
              <a:pPr/>
              <a:t>‹#›</a:t>
            </a:fld>
            <a:endParaRPr lang="en-US"/>
          </a:p>
        </p:txBody>
      </p:sp>
    </p:spTree>
    <p:extLst>
      <p:ext uri="{BB962C8B-B14F-4D97-AF65-F5344CB8AC3E}">
        <p14:creationId xmlns="" xmlns:p14="http://schemas.microsoft.com/office/powerpoint/2010/main" val="28550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4162098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pPr/>
              <a:t>‹#›</a:t>
            </a:fld>
            <a:endParaRPr lang="en-US"/>
          </a:p>
        </p:txBody>
      </p:sp>
    </p:spTree>
    <p:extLst>
      <p:ext uri="{BB962C8B-B14F-4D97-AF65-F5344CB8AC3E}">
        <p14:creationId xmlns="" xmlns:p14="http://schemas.microsoft.com/office/powerpoint/2010/main" val="94349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962400" y="-7144"/>
            <a:ext cx="5181600" cy="66360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005D8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userDrawn="1">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userDrawn="1">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userDrawn="1">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BA35DC-1E84-461A-ADE8-A21D6E295DC6}" type="datetimeFigureOut">
              <a:rPr lang="en-US" smtClean="0">
                <a:solidFill>
                  <a:srgbClr val="04617B">
                    <a:shade val="90000"/>
                  </a:srgbClr>
                </a:solidFill>
              </a:rPr>
              <a:pPr/>
              <a:t>12/6/2013</a:t>
            </a:fld>
            <a:endParaRPr lang="en-US">
              <a:solidFill>
                <a:srgbClr val="04617B">
                  <a:shade val="90000"/>
                </a:srgbClr>
              </a:solidFill>
            </a:endParaRPr>
          </a:p>
        </p:txBody>
      </p:sp>
      <p:sp>
        <p:nvSpPr>
          <p:cNvPr id="22" name="Footer Placeholder 21"/>
          <p:cNvSpPr>
            <a:spLocks noGrp="1"/>
          </p:cNvSpPr>
          <p:nvPr userDrawn="1">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userDrawn="1">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pic>
        <p:nvPicPr>
          <p:cNvPr id="14" name="Picture 1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228600" y="79477"/>
            <a:ext cx="1349789" cy="1349789"/>
          </a:xfrm>
          <a:prstGeom prst="rect">
            <a:avLst/>
          </a:prstGeom>
        </p:spPr>
      </p:pic>
    </p:spTree>
    <p:extLst>
      <p:ext uri="{BB962C8B-B14F-4D97-AF65-F5344CB8AC3E}">
        <p14:creationId xmlns="" xmlns:p14="http://schemas.microsoft.com/office/powerpoint/2010/main" val="2279877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ctr" rtl="0" eaLnBrk="1" latinLnBrk="0" hangingPunct="1">
        <a:spcBef>
          <a:spcPct val="0"/>
        </a:spcBef>
        <a:buNone/>
        <a:defRPr kumimoji="0" sz="4400" b="1" kern="1200">
          <a:ln>
            <a:noFill/>
          </a:ln>
          <a:solidFill>
            <a:schemeClr val="tx1"/>
          </a:solidFill>
          <a:effectLst/>
          <a:latin typeface="Cambria" pitchFamily="18" charset="0"/>
          <a:ea typeface="+mj-ea"/>
          <a:cs typeface="+mj-cs"/>
        </a:defRPr>
      </a:lvl1pPr>
    </p:titleStyle>
    <p:bodyStyle>
      <a:lvl1pPr marL="274320" indent="-274320" algn="l" rtl="0" eaLnBrk="1" latinLnBrk="0" hangingPunct="1">
        <a:spcBef>
          <a:spcPct val="20000"/>
        </a:spcBef>
        <a:buClrTx/>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Tx/>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Tx/>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83920"/>
            <a:chOff x="-9144" y="6019800"/>
            <a:chExt cx="9165336" cy="883920"/>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TextBox 13"/>
            <p:cNvSpPr txBox="1"/>
            <p:nvPr userDrawn="1"/>
          </p:nvSpPr>
          <p:spPr>
            <a:xfrm>
              <a:off x="5323900" y="6595943"/>
              <a:ext cx="3792658" cy="307777"/>
            </a:xfrm>
            <a:prstGeom prst="rect">
              <a:avLst/>
            </a:prstGeom>
            <a:noFill/>
          </p:spPr>
          <p:txBody>
            <a:bodyPr wrap="square" rtlCol="0">
              <a:spAutoFit/>
            </a:bodyPr>
            <a:lstStyle/>
            <a:p>
              <a:r>
                <a:rPr lang="en-US" sz="1400" b="1" i="1" dirty="0" smtClean="0">
                  <a:solidFill>
                    <a:schemeClr val="bg1"/>
                  </a:solidFill>
                  <a:latin typeface="Cambria" pitchFamily="18" charset="0"/>
                </a:rPr>
                <a:t>South Atlantic Fishery Management Council</a:t>
              </a:r>
              <a:endParaRPr lang="en-US" sz="1400" b="1" i="1" dirty="0">
                <a:solidFill>
                  <a:schemeClr val="bg1"/>
                </a:solidFill>
                <a:latin typeface="Cambria" pitchFamily="18" charset="0"/>
              </a:endParaRPr>
            </a:p>
          </p:txBody>
        </p:sp>
        <p:pic>
          <p:nvPicPr>
            <p:cNvPr id="1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 xmlns:p14="http://schemas.microsoft.com/office/powerpoint/2010/main" val="31699867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mri.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Marine Resources Education Program - Southeast </a:t>
            </a:r>
            <a:br>
              <a:rPr lang="en-US" dirty="0" smtClean="0"/>
            </a:br>
            <a:r>
              <a:rPr lang="en-US" dirty="0" smtClean="0"/>
              <a:t>Update </a:t>
            </a:r>
            <a:endParaRPr lang="en-US" dirty="0"/>
          </a:p>
        </p:txBody>
      </p:sp>
      <p:sp>
        <p:nvSpPr>
          <p:cNvPr id="3" name="Subtitle 2"/>
          <p:cNvSpPr>
            <a:spLocks noGrp="1"/>
          </p:cNvSpPr>
          <p:nvPr>
            <p:ph type="subTitle" idx="1"/>
          </p:nvPr>
        </p:nvSpPr>
        <p:spPr>
          <a:xfrm>
            <a:off x="1371600" y="3810000"/>
            <a:ext cx="6400800" cy="2438400"/>
          </a:xfrm>
        </p:spPr>
        <p:txBody>
          <a:bodyPr>
            <a:normAutofit fontScale="85000" lnSpcReduction="20000"/>
          </a:bodyPr>
          <a:lstStyle/>
          <a:p>
            <a:r>
              <a:rPr lang="en-US" dirty="0" smtClean="0">
                <a:solidFill>
                  <a:schemeClr val="tx1">
                    <a:lumMod val="85000"/>
                    <a:lumOff val="15000"/>
                  </a:schemeClr>
                </a:solidFill>
              </a:rPr>
              <a:t>Partners:</a:t>
            </a:r>
          </a:p>
          <a:p>
            <a:r>
              <a:rPr lang="en-US" dirty="0" smtClean="0">
                <a:solidFill>
                  <a:schemeClr val="tx1">
                    <a:lumMod val="85000"/>
                    <a:lumOff val="15000"/>
                  </a:schemeClr>
                </a:solidFill>
              </a:rPr>
              <a:t>Gulf of Maine Research Institute</a:t>
            </a:r>
          </a:p>
          <a:p>
            <a:r>
              <a:rPr lang="en-US" dirty="0" smtClean="0">
                <a:solidFill>
                  <a:schemeClr val="tx1">
                    <a:lumMod val="85000"/>
                    <a:lumOff val="15000"/>
                  </a:schemeClr>
                </a:solidFill>
              </a:rPr>
              <a:t>NOAA Fisheries</a:t>
            </a:r>
          </a:p>
          <a:p>
            <a:r>
              <a:rPr lang="en-US" dirty="0" smtClean="0">
                <a:solidFill>
                  <a:schemeClr val="tx1">
                    <a:lumMod val="85000"/>
                    <a:lumOff val="15000"/>
                  </a:schemeClr>
                </a:solidFill>
              </a:rPr>
              <a:t>South Atlantic Fishery Management Council</a:t>
            </a:r>
          </a:p>
          <a:p>
            <a:r>
              <a:rPr lang="en-US" dirty="0" smtClean="0">
                <a:solidFill>
                  <a:schemeClr val="tx1">
                    <a:lumMod val="85000"/>
                    <a:lumOff val="15000"/>
                  </a:schemeClr>
                </a:solidFill>
              </a:rPr>
              <a:t>Gulf of Mexico Fishery Management Council</a:t>
            </a:r>
          </a:p>
          <a:p>
            <a:r>
              <a:rPr lang="en-US" dirty="0" smtClean="0">
                <a:solidFill>
                  <a:schemeClr val="tx1">
                    <a:lumMod val="85000"/>
                    <a:lumOff val="15000"/>
                  </a:schemeClr>
                </a:solidFill>
              </a:rPr>
              <a:t>Caribbean Fishery Management Council</a:t>
            </a:r>
          </a:p>
          <a:p>
            <a:r>
              <a:rPr lang="en-US" dirty="0" smtClean="0">
                <a:solidFill>
                  <a:schemeClr val="tx1">
                    <a:lumMod val="85000"/>
                    <a:lumOff val="15000"/>
                  </a:schemeClr>
                </a:solidFill>
              </a:rPr>
              <a:t>December 2013</a:t>
            </a:r>
          </a:p>
          <a:p>
            <a:endParaRPr lang="en-US" dirty="0"/>
          </a:p>
        </p:txBody>
      </p:sp>
    </p:spTree>
    <p:extLst>
      <p:ext uri="{BB962C8B-B14F-4D97-AF65-F5344CB8AC3E}">
        <p14:creationId xmlns="" xmlns:p14="http://schemas.microsoft.com/office/powerpoint/2010/main" val="41610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MREP Steering Committee Meeting</a:t>
            </a:r>
            <a:endParaRPr lang="en-US" sz="3600" dirty="0"/>
          </a:p>
        </p:txBody>
      </p:sp>
      <p:sp>
        <p:nvSpPr>
          <p:cNvPr id="3" name="Content Placeholder 2"/>
          <p:cNvSpPr>
            <a:spLocks noGrp="1"/>
          </p:cNvSpPr>
          <p:nvPr>
            <p:ph sz="half" idx="1"/>
          </p:nvPr>
        </p:nvSpPr>
        <p:spPr>
          <a:xfrm>
            <a:off x="228600" y="1600200"/>
            <a:ext cx="3962400" cy="4525963"/>
          </a:xfrm>
        </p:spPr>
        <p:txBody>
          <a:bodyPr>
            <a:normAutofit fontScale="92500" lnSpcReduction="10000"/>
          </a:bodyPr>
          <a:lstStyle/>
          <a:p>
            <a:r>
              <a:rPr lang="en-US" b="1" dirty="0" smtClean="0">
                <a:solidFill>
                  <a:srgbClr val="005D82"/>
                </a:solidFill>
              </a:rPr>
              <a:t>November 12 – 13, 2013</a:t>
            </a:r>
            <a:br>
              <a:rPr lang="en-US" b="1" dirty="0" smtClean="0">
                <a:solidFill>
                  <a:srgbClr val="005D82"/>
                </a:solidFill>
              </a:rPr>
            </a:br>
            <a:r>
              <a:rPr lang="en-US" b="1" dirty="0" smtClean="0">
                <a:solidFill>
                  <a:srgbClr val="005D82"/>
                </a:solidFill>
              </a:rPr>
              <a:t>Charleston, SC</a:t>
            </a:r>
            <a:br>
              <a:rPr lang="en-US" b="1" dirty="0" smtClean="0">
                <a:solidFill>
                  <a:srgbClr val="005D82"/>
                </a:solidFill>
              </a:rPr>
            </a:br>
            <a:endParaRPr lang="en-US" b="1" dirty="0" smtClean="0">
              <a:solidFill>
                <a:srgbClr val="005D82"/>
              </a:solidFill>
            </a:endParaRPr>
          </a:p>
          <a:p>
            <a:r>
              <a:rPr lang="en-US" b="1" dirty="0" smtClean="0">
                <a:solidFill>
                  <a:srgbClr val="005D82"/>
                </a:solidFill>
              </a:rPr>
              <a:t>Agenda</a:t>
            </a:r>
          </a:p>
          <a:p>
            <a:pPr lvl="1"/>
            <a:r>
              <a:rPr lang="en-US" b="1" dirty="0" smtClean="0">
                <a:solidFill>
                  <a:srgbClr val="005D82"/>
                </a:solidFill>
              </a:rPr>
              <a:t>Program achievements</a:t>
            </a:r>
          </a:p>
          <a:p>
            <a:pPr lvl="1"/>
            <a:r>
              <a:rPr lang="en-US" b="1" dirty="0" smtClean="0">
                <a:solidFill>
                  <a:srgbClr val="005D82"/>
                </a:solidFill>
              </a:rPr>
              <a:t>Curriculum and presentations</a:t>
            </a:r>
          </a:p>
          <a:p>
            <a:pPr lvl="1"/>
            <a:r>
              <a:rPr lang="en-US" b="1" dirty="0" smtClean="0">
                <a:solidFill>
                  <a:srgbClr val="005D82"/>
                </a:solidFill>
              </a:rPr>
              <a:t>Evaluations</a:t>
            </a:r>
          </a:p>
          <a:p>
            <a:pPr lvl="1"/>
            <a:r>
              <a:rPr lang="en-US" b="1" dirty="0" smtClean="0">
                <a:solidFill>
                  <a:srgbClr val="005D82"/>
                </a:solidFill>
              </a:rPr>
              <a:t>Recommendations</a:t>
            </a:r>
          </a:p>
          <a:p>
            <a:pPr lvl="1">
              <a:buNone/>
            </a:pPr>
            <a:endParaRPr lang="en-US" b="1" dirty="0" smtClean="0">
              <a:solidFill>
                <a:srgbClr val="005D82"/>
              </a:solidFill>
            </a:endParaRPr>
          </a:p>
          <a:p>
            <a:pPr lvl="1">
              <a:buNone/>
            </a:pPr>
            <a:r>
              <a:rPr lang="en-US" b="1" dirty="0" smtClean="0">
                <a:solidFill>
                  <a:srgbClr val="005D82"/>
                </a:solidFill>
              </a:rPr>
              <a:t>Kenny Fex – Steering Committee Member</a:t>
            </a:r>
          </a:p>
          <a:p>
            <a:pPr lvl="1"/>
            <a:endParaRPr lang="en-US" b="1" dirty="0" smtClean="0">
              <a:solidFill>
                <a:srgbClr val="005D82"/>
              </a:solidFill>
            </a:endParaRPr>
          </a:p>
          <a:p>
            <a:pPr>
              <a:buNone/>
            </a:pPr>
            <a:endParaRPr lang="en-US" sz="3200" b="1" dirty="0" smtClean="0">
              <a:solidFill>
                <a:srgbClr val="005D82"/>
              </a:solidFill>
            </a:endParaRPr>
          </a:p>
          <a:p>
            <a:pPr lvl="1">
              <a:buNone/>
            </a:pPr>
            <a:endParaRPr lang="en-US" b="1" dirty="0" smtClean="0">
              <a:solidFill>
                <a:srgbClr val="005D82"/>
              </a:solidFill>
            </a:endParaRPr>
          </a:p>
          <a:p>
            <a:pPr lvl="1"/>
            <a:endParaRPr lang="en-US" sz="3200" b="1" dirty="0" smtClean="0">
              <a:solidFill>
                <a:srgbClr val="005D82"/>
              </a:solidFill>
            </a:endParaRPr>
          </a:p>
          <a:p>
            <a:pPr lvl="1"/>
            <a:endParaRPr lang="en-US" sz="3200" b="1" dirty="0" smtClean="0">
              <a:solidFill>
                <a:srgbClr val="005D82"/>
              </a:solidFill>
            </a:endParaRPr>
          </a:p>
          <a:p>
            <a:endParaRPr lang="en-US" sz="2400" dirty="0" smtClean="0"/>
          </a:p>
          <a:p>
            <a:pPr lvl="1">
              <a:buFont typeface="Wingdings" pitchFamily="2" charset="2"/>
              <a:buChar char="Ø"/>
            </a:pPr>
            <a:endParaRPr lang="en-US" b="1" dirty="0" smtClean="0"/>
          </a:p>
          <a:p>
            <a:pPr>
              <a:buNone/>
            </a:pPr>
            <a:endParaRPr lang="en-US" b="1" dirty="0"/>
          </a:p>
        </p:txBody>
      </p:sp>
      <p:cxnSp>
        <p:nvCxnSpPr>
          <p:cNvPr id="8" name="Straight Connector 7"/>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Content Placeholder 6" descr="MREP SteeringCommNov2013CHS.jpg"/>
          <p:cNvPicPr>
            <a:picLocks noGrp="1" noChangeAspect="1"/>
          </p:cNvPicPr>
          <p:nvPr>
            <p:ph sz="half" idx="2"/>
          </p:nvPr>
        </p:nvPicPr>
        <p:blipFill>
          <a:blip r:embed="rId2" cstate="print"/>
          <a:stretch>
            <a:fillRect/>
          </a:stretch>
        </p:blipFill>
        <p:spPr>
          <a:xfrm>
            <a:off x="4244357" y="1787770"/>
            <a:ext cx="4617686" cy="3089030"/>
          </a:xfrm>
        </p:spPr>
      </p:pic>
      <p:sp>
        <p:nvSpPr>
          <p:cNvPr id="6" name="TextBox 5"/>
          <p:cNvSpPr txBox="1"/>
          <p:nvPr/>
        </p:nvSpPr>
        <p:spPr>
          <a:xfrm>
            <a:off x="3962400" y="5257800"/>
            <a:ext cx="5029200" cy="830997"/>
          </a:xfrm>
          <a:prstGeom prst="rect">
            <a:avLst/>
          </a:prstGeom>
          <a:noFill/>
        </p:spPr>
        <p:txBody>
          <a:bodyPr wrap="square" rtlCol="0">
            <a:spAutoFit/>
          </a:bodyPr>
          <a:lstStyle/>
          <a:p>
            <a:pPr algn="ctr"/>
            <a:r>
              <a:rPr lang="en-US" sz="2400" b="1" dirty="0" smtClean="0"/>
              <a:t>Science Workshop   April 22-24, 2014</a:t>
            </a:r>
          </a:p>
          <a:p>
            <a:pPr algn="ctr"/>
            <a:r>
              <a:rPr lang="en-US" sz="2400" b="1" dirty="0" smtClean="0"/>
              <a:t>St. Petersburg, FL</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295400"/>
          </a:xfrm>
        </p:spPr>
        <p:txBody>
          <a:bodyPr>
            <a:normAutofit fontScale="90000"/>
          </a:bodyPr>
          <a:lstStyle/>
          <a:p>
            <a:r>
              <a:rPr lang="en-US" dirty="0" smtClean="0">
                <a:solidFill>
                  <a:schemeClr val="tx2">
                    <a:lumMod val="75000"/>
                  </a:schemeClr>
                </a:solidFill>
              </a:rPr>
              <a:t/>
            </a:r>
            <a:br>
              <a:rPr lang="en-US" dirty="0" smtClean="0">
                <a:solidFill>
                  <a:schemeClr val="tx2">
                    <a:lumMod val="75000"/>
                  </a:schemeClr>
                </a:solidFill>
              </a:rPr>
            </a:br>
            <a:r>
              <a:rPr lang="en-US" i="1" dirty="0" smtClean="0">
                <a:solidFill>
                  <a:schemeClr val="tx2">
                    <a:lumMod val="75000"/>
                  </a:schemeClr>
                </a:solidFill>
              </a:rPr>
              <a:t>Questions?</a:t>
            </a:r>
            <a:endParaRPr lang="en-US" i="1" dirty="0">
              <a:solidFill>
                <a:schemeClr val="tx2">
                  <a:lumMod val="75000"/>
                </a:schemeClr>
              </a:solidFill>
            </a:endParaRPr>
          </a:p>
        </p:txBody>
      </p:sp>
      <p:sp>
        <p:nvSpPr>
          <p:cNvPr id="3" name="Rectangle 2"/>
          <p:cNvSpPr/>
          <p:nvPr/>
        </p:nvSpPr>
        <p:spPr>
          <a:xfrm>
            <a:off x="838200" y="4648200"/>
            <a:ext cx="7467600" cy="1138773"/>
          </a:xfrm>
          <a:prstGeom prst="rect">
            <a:avLst/>
          </a:prstGeom>
        </p:spPr>
        <p:txBody>
          <a:bodyPr wrap="square">
            <a:spAutoFit/>
          </a:bodyPr>
          <a:lstStyle/>
          <a:p>
            <a:pPr algn="ctr"/>
            <a:r>
              <a:rPr lang="en-US" sz="3200" b="1" dirty="0" smtClean="0"/>
              <a:t>Additional Program Information     </a:t>
            </a:r>
          </a:p>
          <a:p>
            <a:pPr algn="ctr"/>
            <a:r>
              <a:rPr lang="en-US" sz="3600" b="1" dirty="0" smtClean="0">
                <a:hlinkClick r:id="rId2"/>
              </a:rPr>
              <a:t>www.gmri.org</a:t>
            </a:r>
            <a:endParaRPr lang="en-US" sz="3600" b="1" dirty="0" smtClean="0"/>
          </a:p>
        </p:txBody>
      </p:sp>
      <p:pic>
        <p:nvPicPr>
          <p:cNvPr id="4" name="Content Placeholder 7" descr="MREP-SE Logo Final 032913 Blue.jpg"/>
          <p:cNvPicPr>
            <a:picLocks noChangeAspect="1"/>
          </p:cNvPicPr>
          <p:nvPr/>
        </p:nvPicPr>
        <p:blipFill>
          <a:blip r:embed="rId3" cstate="print"/>
          <a:stretch>
            <a:fillRect/>
          </a:stretch>
        </p:blipFill>
        <p:spPr>
          <a:xfrm>
            <a:off x="2286000" y="685800"/>
            <a:ext cx="4191000" cy="3006784"/>
          </a:xfrm>
          <a:prstGeom prst="rect">
            <a:avLst/>
          </a:prstGeom>
          <a:ln>
            <a:solidFill>
              <a:srgbClr val="005A7E"/>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Marine Resources Education Program (MREP)</a:t>
            </a:r>
            <a:br>
              <a:rPr lang="en-US" dirty="0" smtClean="0"/>
            </a:br>
            <a:endParaRPr lang="en-US" dirty="0"/>
          </a:p>
        </p:txBody>
      </p:sp>
      <p:sp>
        <p:nvSpPr>
          <p:cNvPr id="6" name="Content Placeholder 5"/>
          <p:cNvSpPr>
            <a:spLocks noGrp="1"/>
          </p:cNvSpPr>
          <p:nvPr>
            <p:ph idx="1"/>
          </p:nvPr>
        </p:nvSpPr>
        <p:spPr/>
        <p:txBody>
          <a:bodyPr>
            <a:normAutofit lnSpcReduction="10000"/>
          </a:bodyPr>
          <a:lstStyle/>
          <a:p>
            <a:r>
              <a:rPr lang="en-US" dirty="0" smtClean="0"/>
              <a:t>Gulf of Maine Research Institute </a:t>
            </a:r>
          </a:p>
          <a:p>
            <a:pPr lvl="1"/>
            <a:r>
              <a:rPr lang="en-US" sz="2400" dirty="0" smtClean="0"/>
              <a:t>Administrative partner and facilitator</a:t>
            </a:r>
          </a:p>
          <a:p>
            <a:r>
              <a:rPr lang="en-US" dirty="0" smtClean="0"/>
              <a:t>Workshop-based Program</a:t>
            </a:r>
          </a:p>
          <a:p>
            <a:pPr lvl="1"/>
            <a:r>
              <a:rPr lang="en-US" sz="2400" dirty="0" smtClean="0"/>
              <a:t>Originated in New England</a:t>
            </a:r>
          </a:p>
          <a:p>
            <a:r>
              <a:rPr lang="en-US" dirty="0" smtClean="0"/>
              <a:t>Designed to foster new relationships and increase knowledge and understanding of:</a:t>
            </a:r>
          </a:p>
          <a:p>
            <a:pPr lvl="2"/>
            <a:r>
              <a:rPr lang="en-US" sz="3200" b="1" dirty="0" smtClean="0"/>
              <a:t>Fisheries Science </a:t>
            </a:r>
          </a:p>
          <a:p>
            <a:pPr lvl="2"/>
            <a:r>
              <a:rPr lang="en-US" sz="3200" b="1" dirty="0" smtClean="0"/>
              <a:t>Fisheries Management</a:t>
            </a:r>
          </a:p>
          <a:p>
            <a:pPr lvl="1">
              <a:buNone/>
            </a:pPr>
            <a:r>
              <a:rPr lang="en-US" sz="2400" b="1" i="1" dirty="0" smtClean="0">
                <a:solidFill>
                  <a:schemeClr val="accent1"/>
                </a:solidFill>
              </a:rPr>
              <a:t>“A program developed by fishermen for fishermen”</a:t>
            </a:r>
          </a:p>
        </p:txBody>
      </p:sp>
      <p:cxnSp>
        <p:nvCxnSpPr>
          <p:cNvPr id="4" name="Straight Connector 3"/>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50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MREP Goals</a:t>
            </a:r>
            <a:endParaRPr lang="en-US" dirty="0"/>
          </a:p>
        </p:txBody>
      </p:sp>
      <p:sp>
        <p:nvSpPr>
          <p:cNvPr id="3" name="Content Placeholder 2"/>
          <p:cNvSpPr>
            <a:spLocks noGrp="1"/>
          </p:cNvSpPr>
          <p:nvPr>
            <p:ph idx="1"/>
          </p:nvPr>
        </p:nvSpPr>
        <p:spPr>
          <a:xfrm>
            <a:off x="381000" y="1371600"/>
            <a:ext cx="8534400" cy="4953000"/>
          </a:xfrm>
        </p:spPr>
        <p:txBody>
          <a:bodyPr>
            <a:normAutofit fontScale="70000" lnSpcReduction="20000"/>
          </a:bodyPr>
          <a:lstStyle/>
          <a:p>
            <a:r>
              <a:rPr lang="en-US" sz="3400" dirty="0" smtClean="0"/>
              <a:t>To bring fishermen, scientists and managers together in a neutral setting outside the regulatory process.</a:t>
            </a:r>
          </a:p>
          <a:p>
            <a:pPr>
              <a:buNone/>
            </a:pPr>
            <a:endParaRPr lang="en-US" sz="3400" dirty="0" smtClean="0"/>
          </a:p>
          <a:p>
            <a:r>
              <a:rPr lang="en-US" sz="3400" dirty="0" smtClean="0"/>
              <a:t>To increase the number of people at work in the region’s fisheries who are comfortable working with the fishery data and management systems.</a:t>
            </a:r>
          </a:p>
          <a:p>
            <a:pPr>
              <a:buNone/>
            </a:pPr>
            <a:endParaRPr lang="en-US" sz="3400" dirty="0" smtClean="0"/>
          </a:p>
          <a:p>
            <a:r>
              <a:rPr lang="en-US" sz="3400" dirty="0" smtClean="0"/>
              <a:t>To help policy makers and scientists become more familiar with the inner working of the fishing community.</a:t>
            </a:r>
          </a:p>
          <a:p>
            <a:pPr>
              <a:buNone/>
            </a:pPr>
            <a:endParaRPr lang="en-US" sz="3400" dirty="0" smtClean="0"/>
          </a:p>
          <a:p>
            <a:r>
              <a:rPr lang="en-US" sz="3400" dirty="0" smtClean="0"/>
              <a:t>To increase the number of fishermen involved in collaborative research and pursuit of best available science.</a:t>
            </a:r>
          </a:p>
          <a:p>
            <a:pPr>
              <a:buNone/>
            </a:pPr>
            <a:endParaRPr lang="en-US" sz="3400" dirty="0" smtClean="0"/>
          </a:p>
          <a:p>
            <a:r>
              <a:rPr lang="en-US" sz="3400" dirty="0" smtClean="0"/>
              <a:t>To develop leadership and promote trust.</a:t>
            </a:r>
          </a:p>
          <a:p>
            <a:endParaRPr lang="en-US" dirty="0"/>
          </a:p>
        </p:txBody>
      </p:sp>
      <p:cxnSp>
        <p:nvCxnSpPr>
          <p:cNvPr id="4" name="Straight Connector 3"/>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4953000" cy="4801314"/>
          </a:xfrm>
          <a:prstGeom prst="rect">
            <a:avLst/>
          </a:prstGeom>
        </p:spPr>
        <p:txBody>
          <a:bodyPr wrap="square">
            <a:spAutoFit/>
          </a:bodyPr>
          <a:lstStyle/>
          <a:p>
            <a:pPr>
              <a:spcAft>
                <a:spcPts val="1200"/>
              </a:spcAft>
            </a:pPr>
            <a:r>
              <a:rPr lang="en-US" sz="2800" b="1" dirty="0" smtClean="0"/>
              <a:t>Joint South Atlantic, Gulf and   Caribbean Workshops in 2013:</a:t>
            </a:r>
          </a:p>
          <a:p>
            <a:pPr lvl="1">
              <a:spcAft>
                <a:spcPts val="1200"/>
              </a:spcAft>
              <a:buFont typeface="Arial" pitchFamily="34" charset="0"/>
              <a:buChar char="•"/>
            </a:pPr>
            <a:r>
              <a:rPr lang="en-US" sz="2800" b="1" i="1" dirty="0" smtClean="0"/>
              <a:t>  </a:t>
            </a:r>
            <a:r>
              <a:rPr lang="en-US" sz="2800" b="1" i="1" dirty="0" smtClean="0">
                <a:solidFill>
                  <a:srgbClr val="005A7E"/>
                </a:solidFill>
              </a:rPr>
              <a:t>Introduction to </a:t>
            </a:r>
            <a:br>
              <a:rPr lang="en-US" sz="2800" b="1" i="1" dirty="0" smtClean="0">
                <a:solidFill>
                  <a:srgbClr val="005A7E"/>
                </a:solidFill>
              </a:rPr>
            </a:br>
            <a:r>
              <a:rPr lang="en-US" sz="2800" b="1" i="1" dirty="0" smtClean="0">
                <a:solidFill>
                  <a:srgbClr val="005A7E"/>
                </a:solidFill>
              </a:rPr>
              <a:t>   Fishery Science</a:t>
            </a:r>
            <a:r>
              <a:rPr lang="en-US" sz="2800" b="1" dirty="0" smtClean="0">
                <a:solidFill>
                  <a:srgbClr val="005A7E"/>
                </a:solidFill>
              </a:rPr>
              <a:t> </a:t>
            </a:r>
            <a:r>
              <a:rPr lang="en-US" sz="2800" b="1" dirty="0" smtClean="0"/>
              <a:t> </a:t>
            </a:r>
            <a:br>
              <a:rPr lang="en-US" sz="2800" b="1" dirty="0" smtClean="0"/>
            </a:br>
            <a:r>
              <a:rPr lang="en-US" sz="2800" b="1" dirty="0" smtClean="0"/>
              <a:t>   </a:t>
            </a:r>
            <a:r>
              <a:rPr lang="en-US" sz="2400" b="1" dirty="0" smtClean="0">
                <a:solidFill>
                  <a:schemeClr val="tx1">
                    <a:lumMod val="75000"/>
                    <a:lumOff val="25000"/>
                  </a:schemeClr>
                </a:solidFill>
              </a:rPr>
              <a:t>April 2-4, 2013  </a:t>
            </a:r>
            <a:endParaRPr lang="en-US" sz="2400" b="1" dirty="0" smtClean="0"/>
          </a:p>
          <a:p>
            <a:pPr lvl="1">
              <a:spcAft>
                <a:spcPts val="1200"/>
              </a:spcAft>
              <a:buFont typeface="Arial" pitchFamily="34" charset="0"/>
              <a:buChar char="•"/>
            </a:pPr>
            <a:r>
              <a:rPr lang="en-US" sz="2800" b="1" dirty="0" smtClean="0"/>
              <a:t>  </a:t>
            </a:r>
            <a:r>
              <a:rPr lang="en-US" sz="2800" b="1" i="1" dirty="0" smtClean="0">
                <a:solidFill>
                  <a:srgbClr val="005A7E"/>
                </a:solidFill>
              </a:rPr>
              <a:t>Introduction to </a:t>
            </a:r>
            <a:br>
              <a:rPr lang="en-US" sz="2800" b="1" i="1" dirty="0" smtClean="0">
                <a:solidFill>
                  <a:srgbClr val="005A7E"/>
                </a:solidFill>
              </a:rPr>
            </a:br>
            <a:r>
              <a:rPr lang="en-US" sz="2800" b="1" i="1" dirty="0" smtClean="0">
                <a:solidFill>
                  <a:srgbClr val="005A7E"/>
                </a:solidFill>
              </a:rPr>
              <a:t>   Management </a:t>
            </a:r>
            <a:r>
              <a:rPr lang="en-US" sz="2800" b="1" dirty="0" smtClean="0"/>
              <a:t/>
            </a:r>
            <a:br>
              <a:rPr lang="en-US" sz="2800" b="1" dirty="0" smtClean="0"/>
            </a:br>
            <a:r>
              <a:rPr lang="en-US" sz="2800" b="1" dirty="0" smtClean="0"/>
              <a:t>    </a:t>
            </a:r>
            <a:r>
              <a:rPr lang="en-US" sz="2400" b="1" dirty="0" smtClean="0">
                <a:solidFill>
                  <a:schemeClr val="tx1">
                    <a:lumMod val="75000"/>
                    <a:lumOff val="25000"/>
                  </a:schemeClr>
                </a:solidFill>
              </a:rPr>
              <a:t>September 24–26, 2013</a:t>
            </a:r>
            <a:endParaRPr lang="en-US" sz="2400" b="1" dirty="0" smtClean="0"/>
          </a:p>
          <a:p>
            <a:pPr>
              <a:spcAft>
                <a:spcPts val="1200"/>
              </a:spcAft>
              <a:buFont typeface="Arial" pitchFamily="34" charset="0"/>
              <a:buChar char="•"/>
            </a:pPr>
            <a:r>
              <a:rPr lang="en-US" sz="2800" b="1" dirty="0" smtClean="0"/>
              <a:t> </a:t>
            </a:r>
            <a:r>
              <a:rPr lang="en-US" sz="2400" b="1" dirty="0" smtClean="0"/>
              <a:t>Regional Workshops </a:t>
            </a:r>
            <a:br>
              <a:rPr lang="en-US" sz="2400" b="1" dirty="0" smtClean="0"/>
            </a:br>
            <a:r>
              <a:rPr lang="en-US" sz="2400" b="1" dirty="0" smtClean="0"/>
              <a:t>   in 2014 and beyond</a:t>
            </a:r>
          </a:p>
        </p:txBody>
      </p:sp>
      <p:sp>
        <p:nvSpPr>
          <p:cNvPr id="3" name="Title 2"/>
          <p:cNvSpPr>
            <a:spLocks noGrp="1"/>
          </p:cNvSpPr>
          <p:nvPr>
            <p:ph type="title"/>
          </p:nvPr>
        </p:nvSpPr>
        <p:spPr/>
        <p:txBody>
          <a:bodyPr/>
          <a:lstStyle/>
          <a:p>
            <a:r>
              <a:rPr lang="en-US" dirty="0" smtClean="0"/>
              <a:t>MREP Southeast Workshops</a:t>
            </a:r>
            <a:endParaRPr lang="en-US" dirty="0"/>
          </a:p>
        </p:txBody>
      </p:sp>
      <p:cxnSp>
        <p:nvCxnSpPr>
          <p:cNvPr id="5" name="Straight Connector 4"/>
          <p:cNvCxnSpPr/>
          <p:nvPr/>
        </p:nvCxnSpPr>
        <p:spPr>
          <a:xfrm>
            <a:off x="838200" y="1219200"/>
            <a:ext cx="7696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descr="MREP-SE Logo Final 032913 Blue.jpg"/>
          <p:cNvPicPr>
            <a:picLocks noChangeAspect="1"/>
          </p:cNvPicPr>
          <p:nvPr/>
        </p:nvPicPr>
        <p:blipFill>
          <a:blip r:embed="rId2" cstate="print"/>
          <a:stretch>
            <a:fillRect/>
          </a:stretch>
        </p:blipFill>
        <p:spPr>
          <a:xfrm>
            <a:off x="4648200" y="2438400"/>
            <a:ext cx="3733800" cy="2678770"/>
          </a:xfrm>
          <a:prstGeom prst="rect">
            <a:avLst/>
          </a:prstGeom>
          <a:ln>
            <a:solidFill>
              <a:srgbClr val="005A7E"/>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Fishery Science Workshop</a:t>
            </a:r>
            <a:endParaRPr lang="en-US" dirty="0"/>
          </a:p>
        </p:txBody>
      </p:sp>
      <p:sp>
        <p:nvSpPr>
          <p:cNvPr id="3" name="Content Placeholder 2"/>
          <p:cNvSpPr>
            <a:spLocks noGrp="1"/>
          </p:cNvSpPr>
          <p:nvPr>
            <p:ph sz="half" idx="4294967295"/>
          </p:nvPr>
        </p:nvSpPr>
        <p:spPr>
          <a:xfrm>
            <a:off x="304800" y="1600200"/>
            <a:ext cx="4038600" cy="4525963"/>
          </a:xfrm>
        </p:spPr>
        <p:txBody>
          <a:bodyPr>
            <a:normAutofit fontScale="85000" lnSpcReduction="20000"/>
          </a:bodyPr>
          <a:lstStyle/>
          <a:p>
            <a:r>
              <a:rPr lang="en-US" b="1" dirty="0" smtClean="0"/>
              <a:t>Held April 2-4, 2013 </a:t>
            </a:r>
          </a:p>
          <a:p>
            <a:endParaRPr lang="en-US" dirty="0" smtClean="0"/>
          </a:p>
          <a:p>
            <a:r>
              <a:rPr lang="en-US" b="1" dirty="0" smtClean="0"/>
              <a:t>FWC – Fish and Wildlife Resources Institute</a:t>
            </a:r>
            <a:r>
              <a:rPr lang="en-US" dirty="0" smtClean="0"/>
              <a:t/>
            </a:r>
            <a:br>
              <a:rPr lang="en-US" dirty="0" smtClean="0"/>
            </a:br>
            <a:r>
              <a:rPr lang="en-US" dirty="0" smtClean="0"/>
              <a:t> </a:t>
            </a:r>
          </a:p>
          <a:p>
            <a:r>
              <a:rPr lang="en-US" b="1" dirty="0" smtClean="0"/>
              <a:t>Gulf, South Atlantic and Caribbean Participants:</a:t>
            </a:r>
          </a:p>
          <a:p>
            <a:pPr lvl="1"/>
            <a:r>
              <a:rPr lang="en-US" dirty="0" smtClean="0"/>
              <a:t>Recreational fishermen</a:t>
            </a:r>
          </a:p>
          <a:p>
            <a:pPr lvl="1"/>
            <a:r>
              <a:rPr lang="en-US" dirty="0" smtClean="0"/>
              <a:t>Charter/for-hire </a:t>
            </a:r>
          </a:p>
          <a:p>
            <a:pPr lvl="1"/>
            <a:r>
              <a:rPr lang="en-US" dirty="0" smtClean="0"/>
              <a:t>Commercial fishermen</a:t>
            </a:r>
          </a:p>
          <a:p>
            <a:pPr lvl="1"/>
            <a:r>
              <a:rPr lang="en-US" dirty="0" smtClean="0"/>
              <a:t>Industry representatives</a:t>
            </a:r>
          </a:p>
          <a:p>
            <a:pPr lvl="1"/>
            <a:r>
              <a:rPr lang="en-US" dirty="0" smtClean="0"/>
              <a:t>Media</a:t>
            </a:r>
            <a:endParaRPr lang="en-US" dirty="0"/>
          </a:p>
        </p:txBody>
      </p:sp>
      <p:cxnSp>
        <p:nvCxnSpPr>
          <p:cNvPr id="5" name="Straight Connector 4"/>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5" descr="FWRI.jpg"/>
          <p:cNvPicPr>
            <a:picLocks noChangeAspect="1"/>
          </p:cNvPicPr>
          <p:nvPr/>
        </p:nvPicPr>
        <p:blipFill>
          <a:blip r:embed="rId3" cstate="print"/>
          <a:stretch>
            <a:fillRect/>
          </a:stretch>
        </p:blipFill>
        <p:spPr>
          <a:xfrm>
            <a:off x="4648200" y="1447800"/>
            <a:ext cx="4186980" cy="4300420"/>
          </a:xfrm>
          <a:prstGeom prst="rect">
            <a:avLst/>
          </a:prstGeom>
          <a:ln>
            <a:solidFill>
              <a:schemeClr val="tx2">
                <a:lumMod val="5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Management Workshop</a:t>
            </a:r>
            <a:endParaRPr lang="en-US" dirty="0"/>
          </a:p>
        </p:txBody>
      </p:sp>
      <p:cxnSp>
        <p:nvCxnSpPr>
          <p:cNvPr id="6" name="Straight Connector 5"/>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
          </p:nvPr>
        </p:nvSpPr>
        <p:spPr/>
        <p:txBody>
          <a:bodyPr>
            <a:normAutofit fontScale="92500" lnSpcReduction="20000"/>
          </a:bodyPr>
          <a:lstStyle/>
          <a:p>
            <a:r>
              <a:rPr lang="en-US" b="1" dirty="0" smtClean="0"/>
              <a:t>Held September 24-26, 2013 </a:t>
            </a:r>
          </a:p>
          <a:p>
            <a:endParaRPr lang="en-US" dirty="0" smtClean="0"/>
          </a:p>
          <a:p>
            <a:r>
              <a:rPr lang="en-US" b="1" dirty="0" smtClean="0"/>
              <a:t>Tampa Grand Hyatt Hotel</a:t>
            </a:r>
            <a:r>
              <a:rPr lang="en-US" dirty="0" smtClean="0"/>
              <a:t/>
            </a:r>
            <a:br>
              <a:rPr lang="en-US" dirty="0" smtClean="0"/>
            </a:br>
            <a:r>
              <a:rPr lang="en-US" dirty="0" smtClean="0"/>
              <a:t> </a:t>
            </a:r>
          </a:p>
          <a:p>
            <a:r>
              <a:rPr lang="en-US" b="1" dirty="0" smtClean="0"/>
              <a:t>Gulf, South Atlantic and Caribbean Participants:</a:t>
            </a:r>
          </a:p>
          <a:p>
            <a:pPr lvl="1"/>
            <a:r>
              <a:rPr lang="en-US" dirty="0" smtClean="0"/>
              <a:t>Recreational fishermen</a:t>
            </a:r>
          </a:p>
          <a:p>
            <a:pPr lvl="1"/>
            <a:r>
              <a:rPr lang="en-US" dirty="0" smtClean="0"/>
              <a:t>Charter/for-hire </a:t>
            </a:r>
          </a:p>
          <a:p>
            <a:pPr lvl="1"/>
            <a:r>
              <a:rPr lang="en-US" dirty="0" smtClean="0"/>
              <a:t>Commercial fishermen</a:t>
            </a:r>
          </a:p>
          <a:p>
            <a:pPr lvl="1"/>
            <a:r>
              <a:rPr lang="en-US" dirty="0" smtClean="0"/>
              <a:t>Industry representatives</a:t>
            </a:r>
          </a:p>
          <a:p>
            <a:pPr lvl="1"/>
            <a:r>
              <a:rPr lang="en-US" dirty="0" smtClean="0"/>
              <a:t>Media</a:t>
            </a:r>
            <a:endParaRPr lang="en-US" dirty="0"/>
          </a:p>
        </p:txBody>
      </p:sp>
      <p:pic>
        <p:nvPicPr>
          <p:cNvPr id="12" name="Picture 11" descr="Hyatt Hotel.jpg"/>
          <p:cNvPicPr>
            <a:picLocks noChangeAspect="1"/>
          </p:cNvPicPr>
          <p:nvPr/>
        </p:nvPicPr>
        <p:blipFill>
          <a:blip r:embed="rId3" cstate="print"/>
          <a:stretch>
            <a:fillRect/>
          </a:stretch>
        </p:blipFill>
        <p:spPr>
          <a:xfrm>
            <a:off x="4800600" y="1676400"/>
            <a:ext cx="1981200" cy="2977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Window.jpg"/>
          <p:cNvPicPr>
            <a:picLocks noChangeAspect="1"/>
          </p:cNvPicPr>
          <p:nvPr/>
        </p:nvPicPr>
        <p:blipFill>
          <a:blip r:embed="rId4" cstate="print"/>
          <a:stretch>
            <a:fillRect/>
          </a:stretch>
        </p:blipFill>
        <p:spPr>
          <a:xfrm>
            <a:off x="6355080" y="3418002"/>
            <a:ext cx="1722120" cy="2307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Agenda Highlights</a:t>
            </a:r>
            <a:endParaRPr lang="en-US" dirty="0"/>
          </a:p>
        </p:txBody>
      </p:sp>
      <p:sp>
        <p:nvSpPr>
          <p:cNvPr id="3" name="Content Placeholder 2"/>
          <p:cNvSpPr>
            <a:spLocks noGrp="1"/>
          </p:cNvSpPr>
          <p:nvPr>
            <p:ph sz="half" idx="1"/>
          </p:nvPr>
        </p:nvSpPr>
        <p:spPr>
          <a:xfrm>
            <a:off x="457200" y="1600200"/>
            <a:ext cx="3276600" cy="4572000"/>
          </a:xfrm>
        </p:spPr>
        <p:txBody>
          <a:bodyPr>
            <a:normAutofit fontScale="92500" lnSpcReduction="20000"/>
          </a:bodyPr>
          <a:lstStyle/>
          <a:p>
            <a:r>
              <a:rPr lang="en-US" b="1" dirty="0" smtClean="0">
                <a:solidFill>
                  <a:srgbClr val="005D82"/>
                </a:solidFill>
              </a:rPr>
              <a:t>Council Process</a:t>
            </a:r>
            <a:br>
              <a:rPr lang="en-US" b="1" dirty="0" smtClean="0">
                <a:solidFill>
                  <a:srgbClr val="005D82"/>
                </a:solidFill>
              </a:rPr>
            </a:br>
            <a:endParaRPr lang="en-US" b="1" dirty="0" smtClean="0">
              <a:solidFill>
                <a:srgbClr val="005D82"/>
              </a:solidFill>
            </a:endParaRPr>
          </a:p>
          <a:p>
            <a:r>
              <a:rPr lang="en-US" b="1" dirty="0" smtClean="0">
                <a:solidFill>
                  <a:srgbClr val="005D82"/>
                </a:solidFill>
              </a:rPr>
              <a:t>Role of Science and Management</a:t>
            </a:r>
          </a:p>
          <a:p>
            <a:endParaRPr lang="en-US" b="1" dirty="0" smtClean="0">
              <a:solidFill>
                <a:srgbClr val="005D82"/>
              </a:solidFill>
            </a:endParaRPr>
          </a:p>
          <a:p>
            <a:r>
              <a:rPr lang="en-US" b="1" dirty="0" smtClean="0">
                <a:solidFill>
                  <a:srgbClr val="005D82"/>
                </a:solidFill>
              </a:rPr>
              <a:t>How to Get Involved</a:t>
            </a:r>
            <a:br>
              <a:rPr lang="en-US" b="1" dirty="0" smtClean="0">
                <a:solidFill>
                  <a:srgbClr val="005D82"/>
                </a:solidFill>
              </a:rPr>
            </a:br>
            <a:endParaRPr lang="en-US" b="1" dirty="0" smtClean="0">
              <a:solidFill>
                <a:srgbClr val="005D82"/>
              </a:solidFill>
            </a:endParaRPr>
          </a:p>
          <a:p>
            <a:r>
              <a:rPr lang="en-US" b="1" dirty="0" smtClean="0">
                <a:solidFill>
                  <a:srgbClr val="005D82"/>
                </a:solidFill>
              </a:rPr>
              <a:t>Legal Framework</a:t>
            </a:r>
            <a:br>
              <a:rPr lang="en-US" b="1" dirty="0" smtClean="0">
                <a:solidFill>
                  <a:srgbClr val="005D82"/>
                </a:solidFill>
              </a:rPr>
            </a:br>
            <a:endParaRPr lang="en-US" b="1" dirty="0" smtClean="0">
              <a:solidFill>
                <a:srgbClr val="005D82"/>
              </a:solidFill>
            </a:endParaRPr>
          </a:p>
          <a:p>
            <a:r>
              <a:rPr lang="en-US" b="1" dirty="0" smtClean="0">
                <a:solidFill>
                  <a:srgbClr val="005D82"/>
                </a:solidFill>
              </a:rPr>
              <a:t>Enforcement</a:t>
            </a:r>
            <a:br>
              <a:rPr lang="en-US" b="1" dirty="0" smtClean="0">
                <a:solidFill>
                  <a:srgbClr val="005D82"/>
                </a:solidFill>
              </a:rPr>
            </a:br>
            <a:endParaRPr lang="en-US" b="1" dirty="0" smtClean="0">
              <a:solidFill>
                <a:srgbClr val="005D82"/>
              </a:solidFill>
            </a:endParaRPr>
          </a:p>
          <a:p>
            <a:pPr>
              <a:buNone/>
            </a:pPr>
            <a:endParaRPr lang="en-US" sz="1900" b="1" dirty="0" smtClean="0">
              <a:solidFill>
                <a:srgbClr val="005D82"/>
              </a:solidFill>
            </a:endParaRPr>
          </a:p>
          <a:p>
            <a:pPr lvl="1">
              <a:buNone/>
            </a:pPr>
            <a:endParaRPr lang="en-US" dirty="0" smtClean="0"/>
          </a:p>
        </p:txBody>
      </p:sp>
      <p:cxnSp>
        <p:nvCxnSpPr>
          <p:cNvPr id="8" name="Straight Connector 7"/>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Content Placeholder 7" descr="At the Table.jpg"/>
          <p:cNvPicPr>
            <a:picLocks noChangeAspect="1"/>
          </p:cNvPicPr>
          <p:nvPr/>
        </p:nvPicPr>
        <p:blipFill>
          <a:blip r:embed="rId2" cstate="print"/>
          <a:stretch>
            <a:fillRect/>
          </a:stretch>
        </p:blipFill>
        <p:spPr>
          <a:xfrm>
            <a:off x="3733800" y="2306038"/>
            <a:ext cx="5257800" cy="311428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Agenda Highlights</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solidFill>
                  <a:srgbClr val="005D82"/>
                </a:solidFill>
              </a:rPr>
              <a:t>Role of Congress and Judiciary in Management</a:t>
            </a:r>
            <a:br>
              <a:rPr lang="en-US" b="1" dirty="0" smtClean="0">
                <a:solidFill>
                  <a:srgbClr val="005D82"/>
                </a:solidFill>
              </a:rPr>
            </a:br>
            <a:endParaRPr lang="en-US" b="1" dirty="0" smtClean="0">
              <a:solidFill>
                <a:srgbClr val="005D82"/>
              </a:solidFill>
            </a:endParaRPr>
          </a:p>
          <a:p>
            <a:r>
              <a:rPr lang="en-US" b="1" dirty="0" smtClean="0">
                <a:solidFill>
                  <a:srgbClr val="005D82"/>
                </a:solidFill>
              </a:rPr>
              <a:t>Sustainable Fisheries, Visioning and Current Issues</a:t>
            </a:r>
            <a:br>
              <a:rPr lang="en-US" b="1" dirty="0" smtClean="0">
                <a:solidFill>
                  <a:srgbClr val="005D82"/>
                </a:solidFill>
              </a:rPr>
            </a:br>
            <a:endParaRPr lang="en-US" b="1" dirty="0" smtClean="0">
              <a:solidFill>
                <a:srgbClr val="005D82"/>
              </a:solidFill>
            </a:endParaRPr>
          </a:p>
          <a:p>
            <a:r>
              <a:rPr lang="en-US" b="1" dirty="0" smtClean="0">
                <a:solidFill>
                  <a:srgbClr val="005D82"/>
                </a:solidFill>
              </a:rPr>
              <a:t>Mock Council Meeting</a:t>
            </a:r>
            <a:br>
              <a:rPr lang="en-US" b="1" dirty="0" smtClean="0">
                <a:solidFill>
                  <a:srgbClr val="005D82"/>
                </a:solidFill>
              </a:rPr>
            </a:br>
            <a:endParaRPr lang="en-US" b="1" dirty="0" smtClean="0">
              <a:solidFill>
                <a:srgbClr val="005D82"/>
              </a:solidFill>
            </a:endParaRPr>
          </a:p>
        </p:txBody>
      </p:sp>
      <p:cxnSp>
        <p:nvCxnSpPr>
          <p:cNvPr id="5" name="Straight Connector 4"/>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6" descr="AtTheTable2.jpg"/>
          <p:cNvPicPr>
            <a:picLocks noChangeAspect="1"/>
          </p:cNvPicPr>
          <p:nvPr/>
        </p:nvPicPr>
        <p:blipFill>
          <a:blip r:embed="rId2" cstate="print"/>
          <a:stretch>
            <a:fillRect/>
          </a:stretch>
        </p:blipFill>
        <p:spPr>
          <a:xfrm>
            <a:off x="4572000" y="1779981"/>
            <a:ext cx="4268172" cy="27344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Council Meeting</a:t>
            </a:r>
            <a:endParaRPr lang="en-US" dirty="0"/>
          </a:p>
        </p:txBody>
      </p:sp>
      <p:pic>
        <p:nvPicPr>
          <p:cNvPr id="7" name="Content Placeholder 6" descr="IMG_5690.JPG"/>
          <p:cNvPicPr>
            <a:picLocks noGrp="1" noChangeAspect="1"/>
          </p:cNvPicPr>
          <p:nvPr>
            <p:ph sz="half" idx="1"/>
          </p:nvPr>
        </p:nvPicPr>
        <p:blipFill>
          <a:blip r:embed="rId2" cstate="print"/>
          <a:stretch>
            <a:fillRect/>
          </a:stretch>
        </p:blipFill>
        <p:spPr>
          <a:xfrm>
            <a:off x="381000" y="1752600"/>
            <a:ext cx="4038600" cy="3028950"/>
          </a:xfrm>
        </p:spPr>
      </p:pic>
      <p:pic>
        <p:nvPicPr>
          <p:cNvPr id="5" name="Content Placeholder 5" descr="IMG_5674.JPG"/>
          <p:cNvPicPr>
            <a:picLocks noGrp="1" noChangeAspect="1"/>
          </p:cNvPicPr>
          <p:nvPr>
            <p:ph sz="half" idx="2"/>
          </p:nvPr>
        </p:nvPicPr>
        <p:blipFill>
          <a:blip r:embed="rId3" cstate="print"/>
          <a:stretch>
            <a:fillRect/>
          </a:stretch>
        </p:blipFill>
        <p:spPr>
          <a:xfrm>
            <a:off x="4572000" y="1752600"/>
            <a:ext cx="4038600" cy="3028950"/>
          </a:xfrm>
        </p:spPr>
      </p:pic>
      <p:cxnSp>
        <p:nvCxnSpPr>
          <p:cNvPr id="6" name="Straight Connector 5"/>
          <p:cNvCxnSpPr/>
          <p:nvPr/>
        </p:nvCxnSpPr>
        <p:spPr>
          <a:xfrm>
            <a:off x="838200" y="1295400"/>
            <a:ext cx="7696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338</Words>
  <Application>Microsoft Office PowerPoint</Application>
  <PresentationFormat>On-screen Show (4:3)</PresentationFormat>
  <Paragraphs>92</Paragraphs>
  <Slides>11</Slides>
  <Notes>4</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Title 1</vt:lpstr>
      <vt:lpstr>SAFMC_running</vt:lpstr>
      <vt:lpstr>Marine Resources Education Program - Southeast  Update </vt:lpstr>
      <vt:lpstr>Marine Resources Education Program (MREP) </vt:lpstr>
      <vt:lpstr>MREP Goals</vt:lpstr>
      <vt:lpstr>MREP Southeast Workshops</vt:lpstr>
      <vt:lpstr>Intro to Fishery Science Workshop</vt:lpstr>
      <vt:lpstr>Intro to Management Workshop</vt:lpstr>
      <vt:lpstr>Management Agenda Highlights</vt:lpstr>
      <vt:lpstr>Management Agenda Highlights</vt:lpstr>
      <vt:lpstr>Mock Council Meeting</vt:lpstr>
      <vt:lpstr>MREP Steering Committee Meeting</vt:lpstr>
      <vt:lpstr> Questions?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Von Harten</dc:creator>
  <cp:lastModifiedBy>kim.iverson</cp:lastModifiedBy>
  <cp:revision>147</cp:revision>
  <dcterms:created xsi:type="dcterms:W3CDTF">2012-10-30T18:59:15Z</dcterms:created>
  <dcterms:modified xsi:type="dcterms:W3CDTF">2013-12-06T12:58:34Z</dcterms:modified>
</cp:coreProperties>
</file>