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jpg" ContentType="image/jpeg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</p:sldMasterIdLst>
  <p:notesMasterIdLst>
    <p:notesMasterId r:id="rId23"/>
  </p:notesMasterIdLst>
  <p:sldIdLst>
    <p:sldId id="256" r:id="rId3"/>
    <p:sldId id="294" r:id="rId4"/>
    <p:sldId id="293" r:id="rId5"/>
    <p:sldId id="292" r:id="rId6"/>
    <p:sldId id="286" r:id="rId7"/>
    <p:sldId id="267" r:id="rId8"/>
    <p:sldId id="260" r:id="rId9"/>
    <p:sldId id="259" r:id="rId10"/>
    <p:sldId id="285" r:id="rId11"/>
    <p:sldId id="261" r:id="rId12"/>
    <p:sldId id="268" r:id="rId13"/>
    <p:sldId id="269" r:id="rId14"/>
    <p:sldId id="278" r:id="rId15"/>
    <p:sldId id="287" r:id="rId16"/>
    <p:sldId id="283" r:id="rId17"/>
    <p:sldId id="284" r:id="rId18"/>
    <p:sldId id="290" r:id="rId19"/>
    <p:sldId id="291" r:id="rId20"/>
    <p:sldId id="295" r:id="rId21"/>
    <p:sldId id="26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A7E"/>
    <a:srgbClr val="005D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32" autoAdjust="0"/>
    <p:restoredTop sz="94632" autoAdjust="0"/>
  </p:normalViewPr>
  <p:slideViewPr>
    <p:cSldViewPr>
      <p:cViewPr varScale="1">
        <p:scale>
          <a:sx n="96" d="100"/>
          <a:sy n="96" d="100"/>
        </p:scale>
        <p:origin x="-196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043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920825-2942-4AAD-B734-FA49B5CCCCC8}" type="datetimeFigureOut">
              <a:rPr lang="en-US" smtClean="0"/>
              <a:pPr/>
              <a:t>6/17/16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854669-8C8F-472B-BFF7-4F6B972B81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623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Title</a:t>
            </a:r>
            <a:r>
              <a:rPr lang="en-US" baseline="0" dirty="0" smtClean="0"/>
              <a:t>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54669-8C8F-472B-BFF7-4F6B972B819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756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Supply</a:t>
            </a:r>
            <a:r>
              <a:rPr lang="en-US" baseline="0" dirty="0" smtClean="0"/>
              <a:t> details from Evaluations including comments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54669-8C8F-472B-BFF7-4F6B972B8192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MREP Southeast Science</a:t>
            </a:r>
            <a:r>
              <a:rPr lang="en-US" baseline="0" dirty="0" smtClean="0"/>
              <a:t> workshop participants will be invited to attend the second workshop as part of the series.  Additional participants from earlier applications may also be considered.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54669-8C8F-472B-BFF7-4F6B972B8192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that there are now 26 presenters</a:t>
            </a:r>
            <a:r>
              <a:rPr lang="en-US" baseline="0" dirty="0" smtClean="0"/>
              <a:t> involved in the two workshops!!  Importance of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54669-8C8F-472B-BFF7-4F6B972B8192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137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Running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54669-8C8F-472B-BFF7-4F6B972B819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724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</a:t>
            </a:r>
            <a:r>
              <a:rPr lang="en-US" baseline="0" dirty="0" smtClean="0"/>
              <a:t> Amber’s presentation on Visioning and Ben’s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54669-8C8F-472B-BFF7-4F6B972B819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54669-8C8F-472B-BFF7-4F6B972B819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54669-8C8F-472B-BFF7-4F6B972B819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54669-8C8F-472B-BFF7-4F6B972B8192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Allison</a:t>
            </a:r>
            <a:r>
              <a:rPr lang="en-US" baseline="0" dirty="0" smtClean="0"/>
              <a:t> Amick - FWRI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54669-8C8F-472B-BFF7-4F6B972B8192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Demonstrations</a:t>
            </a:r>
            <a:r>
              <a:rPr lang="en-US" baseline="0" dirty="0" smtClean="0"/>
              <a:t> were given by Sarah Walters at FWRI on removal of </a:t>
            </a:r>
            <a:r>
              <a:rPr lang="en-US" baseline="0" dirty="0" err="1" smtClean="0"/>
              <a:t>otoliths</a:t>
            </a:r>
            <a:r>
              <a:rPr lang="en-US" baseline="0" dirty="0" smtClean="0"/>
              <a:t> and other body parts including gonads for determining sexual maturity.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54669-8C8F-472B-BFF7-4F6B972B8192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Participants are attentive,</a:t>
            </a:r>
            <a:r>
              <a:rPr lang="en-US" baseline="0" dirty="0" smtClean="0"/>
              <a:t> even during lectures and long days!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54669-8C8F-472B-BFF7-4F6B972B819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475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35DC-1E84-461A-ADE8-A21D6E295DC6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6/17/16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C7642-3911-4800-8FAF-28C94014DA0E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828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64590F-5ACE-4E2A-83A4-A322B2A4A628}" type="datetimeFigureOut">
              <a:rPr lang="en-US" smtClean="0"/>
              <a:pPr/>
              <a:t>6/17/16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942FA5-DA8C-40A1-9672-4618190913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277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64590F-5ACE-4E2A-83A4-A322B2A4A628}" type="datetimeFigureOut">
              <a:rPr lang="en-US" smtClean="0"/>
              <a:pPr/>
              <a:t>6/17/16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942FA5-DA8C-40A1-9672-4618190913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7924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64590F-5ACE-4E2A-83A4-A322B2A4A628}" type="datetimeFigureOut">
              <a:rPr lang="en-US" smtClean="0"/>
              <a:pPr/>
              <a:t>6/17/16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942FA5-DA8C-40A1-9672-4618190913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0716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64590F-5ACE-4E2A-83A4-A322B2A4A628}" type="datetimeFigureOut">
              <a:rPr lang="en-US" smtClean="0"/>
              <a:pPr/>
              <a:t>6/17/16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942FA5-DA8C-40A1-9672-4618190913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4068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64590F-5ACE-4E2A-83A4-A322B2A4A628}" type="datetimeFigureOut">
              <a:rPr lang="en-US" smtClean="0"/>
              <a:pPr/>
              <a:t>6/17/16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942FA5-DA8C-40A1-9672-4618190913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944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64590F-5ACE-4E2A-83A4-A322B2A4A628}" type="datetimeFigureOut">
              <a:rPr lang="en-US" smtClean="0"/>
              <a:pPr/>
              <a:t>6/17/16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942FA5-DA8C-40A1-9672-4618190913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6358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64590F-5ACE-4E2A-83A4-A322B2A4A628}" type="datetimeFigureOut">
              <a:rPr lang="en-US" smtClean="0"/>
              <a:pPr/>
              <a:t>6/17/16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942FA5-DA8C-40A1-9672-4618190913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8438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64590F-5ACE-4E2A-83A4-A322B2A4A628}" type="datetimeFigureOut">
              <a:rPr lang="en-US" smtClean="0"/>
              <a:pPr/>
              <a:t>6/17/16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942FA5-DA8C-40A1-9672-4618190913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173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64590F-5ACE-4E2A-83A4-A322B2A4A628}" type="datetimeFigureOut">
              <a:rPr lang="en-US" smtClean="0"/>
              <a:pPr/>
              <a:t>6/17/16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942FA5-DA8C-40A1-9672-4618190913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137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35DC-1E84-461A-ADE8-A21D6E295DC6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6/17/16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C7642-3911-4800-8FAF-28C94014DA0E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500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35DC-1E84-461A-ADE8-A21D6E295DC6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6/17/16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C7642-3911-4800-8FAF-28C94014DA0E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740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35DC-1E84-461A-ADE8-A21D6E295DC6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6/17/16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C7642-3911-4800-8FAF-28C94014DA0E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015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35DC-1E84-461A-ADE8-A21D6E295DC6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6/17/16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C7642-3911-4800-8FAF-28C94014DA0E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738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35DC-1E84-461A-ADE8-A21D6E295DC6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6/17/16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C7642-3911-4800-8FAF-28C94014DA0E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897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269FA-9E8C-438D-BBF8-A89813049D66}" type="datetimeFigureOut">
              <a:rPr lang="en-US" smtClean="0"/>
              <a:pPr/>
              <a:t>6/17/16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E901-FB28-4C04-8713-32552B7D44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06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64590F-5ACE-4E2A-83A4-A322B2A4A628}" type="datetimeFigureOut">
              <a:rPr lang="en-US" smtClean="0"/>
              <a:pPr/>
              <a:t>6/17/16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942FA5-DA8C-40A1-9672-4618190913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098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64590F-5ACE-4E2A-83A4-A322B2A4A628}" type="datetimeFigureOut">
              <a:rPr lang="en-US" smtClean="0"/>
              <a:pPr/>
              <a:t>6/17/16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942FA5-DA8C-40A1-9672-4618190913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494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3" Type="http://schemas.openxmlformats.org/officeDocument/2006/relationships/image" Target="../media/image3.emf"/><Relationship Id="rId1" Type="http://schemas.openxmlformats.org/officeDocument/2006/relationships/slideLayout" Target="../slideLayouts/slideLayout8.xml"/><Relationship Id="rId2" Type="http://schemas.openxmlformats.org/officeDocument/2006/relationships/slideLayout" Target="../slideLayouts/slideLayout9.xml"/><Relationship Id="rId3" Type="http://schemas.openxmlformats.org/officeDocument/2006/relationships/slideLayout" Target="../slideLayouts/slideLayout10.xml"/><Relationship Id="rId4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4.xml"/><Relationship Id="rId8" Type="http://schemas.openxmlformats.org/officeDocument/2006/relationships/slideLayout" Target="../slideLayouts/slideLayout15.xml"/><Relationship Id="rId9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3962400" y="-7144"/>
            <a:ext cx="5181600" cy="66360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solidFill>
            <a:srgbClr val="005D8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 userDrawn="1"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 userDrawn="1"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 userDrawn="1"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BBA35DC-1E84-461A-ADE8-A21D6E295DC6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6/17/16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 userDrawn="1"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 userDrawn="1"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AEC7642-3911-4800-8FAF-28C94014DA0E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79477"/>
            <a:ext cx="1349789" cy="1349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877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400" b="1" kern="1200">
          <a:ln>
            <a:noFill/>
          </a:ln>
          <a:solidFill>
            <a:schemeClr val="tx1"/>
          </a:solidFill>
          <a:effectLst/>
          <a:latin typeface="Cambria" pitchFamily="18" charset="0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Tx/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j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Tx/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Tx/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j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Tx/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Tx/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-9144" y="6019800"/>
            <a:ext cx="9165336" cy="883920"/>
            <a:chOff x="-9144" y="6019800"/>
            <a:chExt cx="9165336" cy="883920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10800000">
              <a:off x="383" y="6327194"/>
              <a:ext cx="5182893" cy="53995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1668" y="564"/>
                </a:cxn>
                <a:cxn ang="0">
                  <a:pos x="3000" y="186"/>
                </a:cxn>
                <a:cxn ang="0">
                  <a:pos x="3000" y="6"/>
                </a:cxn>
                <a:cxn ang="0">
                  <a:pos x="0" y="0"/>
                </a:cxn>
              </a:cxnLst>
              <a:rect l="0" t="0" r="0" b="0"/>
              <a:pathLst>
                <a:path w="3000" h="595">
                  <a:moveTo>
                    <a:pt x="0" y="0"/>
                  </a:moveTo>
                  <a:cubicBezTo>
                    <a:pt x="174" y="102"/>
                    <a:pt x="1168" y="533"/>
                    <a:pt x="1668" y="564"/>
                  </a:cubicBezTo>
                  <a:cubicBezTo>
                    <a:pt x="2168" y="595"/>
                    <a:pt x="2778" y="279"/>
                    <a:pt x="3000" y="186"/>
                  </a:cubicBezTo>
                  <a:lnTo>
                    <a:pt x="300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 rot="10800000">
              <a:off x="-9144" y="6019800"/>
              <a:ext cx="9165336" cy="84734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6" y="2"/>
                </a:cxn>
                <a:cxn ang="0">
                  <a:pos x="2542" y="0"/>
                </a:cxn>
                <a:cxn ang="0">
                  <a:pos x="4374" y="367"/>
                </a:cxn>
                <a:cxn ang="0">
                  <a:pos x="5766" y="55"/>
                </a:cxn>
                <a:cxn ang="0">
                  <a:pos x="5772" y="213"/>
                </a:cxn>
                <a:cxn ang="0">
                  <a:pos x="4302" y="439"/>
                </a:cxn>
                <a:cxn ang="0">
                  <a:pos x="1488" y="201"/>
                </a:cxn>
                <a:cxn ang="0">
                  <a:pos x="0" y="656"/>
                </a:cxn>
                <a:cxn ang="0">
                  <a:pos x="6" y="2"/>
                </a:cxn>
              </a:cxnLst>
              <a:rect l="0" t="0" r="0" b="0"/>
              <a:pathLst>
                <a:path w="5772" h="656">
                  <a:moveTo>
                    <a:pt x="6" y="2"/>
                  </a:moveTo>
                  <a:lnTo>
                    <a:pt x="2542" y="0"/>
                  </a:lnTo>
                  <a:cubicBezTo>
                    <a:pt x="2746" y="101"/>
                    <a:pt x="3828" y="367"/>
                    <a:pt x="4374" y="367"/>
                  </a:cubicBezTo>
                  <a:cubicBezTo>
                    <a:pt x="4920" y="367"/>
                    <a:pt x="5526" y="152"/>
                    <a:pt x="5766" y="55"/>
                  </a:cubicBezTo>
                  <a:lnTo>
                    <a:pt x="5772" y="213"/>
                  </a:lnTo>
                  <a:cubicBezTo>
                    <a:pt x="5670" y="257"/>
                    <a:pt x="5016" y="441"/>
                    <a:pt x="4302" y="439"/>
                  </a:cubicBezTo>
                  <a:cubicBezTo>
                    <a:pt x="3588" y="437"/>
                    <a:pt x="2205" y="165"/>
                    <a:pt x="1488" y="201"/>
                  </a:cubicBezTo>
                  <a:cubicBezTo>
                    <a:pt x="750" y="209"/>
                    <a:pt x="270" y="482"/>
                    <a:pt x="0" y="656"/>
                  </a:cubicBezTo>
                  <a:lnTo>
                    <a:pt x="6" y="2"/>
                  </a:lnTo>
                  <a:close/>
                </a:path>
              </a:pathLst>
            </a:custGeom>
            <a:solidFill>
              <a:srgbClr val="005A7E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TextBox 13"/>
            <p:cNvSpPr txBox="1"/>
            <p:nvPr userDrawn="1"/>
          </p:nvSpPr>
          <p:spPr>
            <a:xfrm>
              <a:off x="5323900" y="6595943"/>
              <a:ext cx="37926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bg1"/>
                  </a:solidFill>
                  <a:latin typeface="Cambria" pitchFamily="18" charset="0"/>
                </a:rPr>
                <a:t>South Atlantic Fishery Management Council</a:t>
              </a:r>
              <a:endParaRPr lang="en-US" sz="1400" b="1" i="1" dirty="0">
                <a:solidFill>
                  <a:schemeClr val="bg1"/>
                </a:solidFill>
                <a:latin typeface="Cambria" pitchFamily="18" charset="0"/>
              </a:endParaRPr>
            </a:p>
          </p:txBody>
        </p:sp>
        <p:pic>
          <p:nvPicPr>
            <p:cNvPr id="16" name="Picture 2"/>
            <p:cNvPicPr>
              <a:picLocks noChangeAspect="1" noChangeArrowheads="1"/>
            </p:cNvPicPr>
            <p:nvPr userDrawn="1"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1891" y="6444324"/>
              <a:ext cx="760773" cy="383154"/>
            </a:xfrm>
            <a:prstGeom prst="rect">
              <a:avLst/>
            </a:prstGeom>
            <a:noFill/>
            <a:ln>
              <a:noFill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3169986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Cambr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5" Type="http://schemas.openxmlformats.org/officeDocument/2006/relationships/image" Target="../media/image20.jpe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6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mri.org" TargetMode="External"/><Relationship Id="rId4" Type="http://schemas.openxmlformats.org/officeDocument/2006/relationships/image" Target="../media/image27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6.tiff"/><Relationship Id="rId3" Type="http://schemas.openxmlformats.org/officeDocument/2006/relationships/image" Target="../media/image7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772400" cy="3352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Marine Resources Education Program - Southeast </a:t>
            </a:r>
            <a:br>
              <a:rPr lang="en-US" dirty="0" smtClean="0"/>
            </a:br>
            <a:r>
              <a:rPr lang="en-US" sz="4000" i="1" dirty="0" smtClean="0"/>
              <a:t>Update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700" dirty="0" smtClean="0">
                <a:solidFill>
                  <a:srgbClr val="005A7E"/>
                </a:solidFill>
              </a:rPr>
              <a:t>SAFMC June Meeting</a:t>
            </a:r>
            <a:br>
              <a:rPr lang="en-US" sz="2700" dirty="0" smtClean="0">
                <a:solidFill>
                  <a:srgbClr val="005A7E"/>
                </a:solidFill>
              </a:rPr>
            </a:br>
            <a:r>
              <a:rPr lang="en-US" sz="2200" b="0" dirty="0" smtClean="0">
                <a:solidFill>
                  <a:srgbClr val="005A7E"/>
                </a:solidFill>
              </a:rPr>
              <a:t>June 17, 2016</a:t>
            </a:r>
            <a:r>
              <a:rPr lang="en-US" sz="2200" b="0" dirty="0">
                <a:solidFill>
                  <a:srgbClr val="005A7E"/>
                </a:solidFill>
              </a:rPr>
              <a:t/>
            </a:r>
            <a:br>
              <a:rPr lang="en-US" sz="2200" b="0" dirty="0">
                <a:solidFill>
                  <a:srgbClr val="005A7E"/>
                </a:solidFill>
              </a:rPr>
            </a:br>
            <a:endParaRPr lang="en-US" sz="2200" b="0" dirty="0">
              <a:solidFill>
                <a:srgbClr val="005A7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2600" y="4356455"/>
            <a:ext cx="5766456" cy="219674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005A7E"/>
                </a:solidFill>
              </a:rPr>
              <a:t>Partners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:</a:t>
            </a:r>
          </a:p>
          <a:p>
            <a:r>
              <a:rPr lang="en-US" sz="2200" dirty="0" smtClean="0">
                <a:solidFill>
                  <a:srgbClr val="005A7E"/>
                </a:solidFill>
              </a:rPr>
              <a:t>Gulf of Maine Research Institute</a:t>
            </a:r>
          </a:p>
          <a:p>
            <a:r>
              <a:rPr lang="en-US" sz="2200" dirty="0" smtClean="0">
                <a:solidFill>
                  <a:srgbClr val="005A7E"/>
                </a:solidFill>
              </a:rPr>
              <a:t>NOAA Fisheries</a:t>
            </a:r>
          </a:p>
          <a:p>
            <a:r>
              <a:rPr lang="en-US" sz="2200" dirty="0" smtClean="0">
                <a:solidFill>
                  <a:srgbClr val="005A7E"/>
                </a:solidFill>
              </a:rPr>
              <a:t>South Atlantic Fishery Management Council</a:t>
            </a:r>
          </a:p>
          <a:p>
            <a:r>
              <a:rPr lang="en-US" sz="2200" dirty="0" smtClean="0">
                <a:solidFill>
                  <a:srgbClr val="005A7E"/>
                </a:solidFill>
              </a:rPr>
              <a:t>Gulf of Mexico Fishery Management Council</a:t>
            </a:r>
          </a:p>
          <a:p>
            <a:r>
              <a:rPr lang="en-US" sz="2200" dirty="0" smtClean="0">
                <a:solidFill>
                  <a:srgbClr val="005A7E"/>
                </a:solidFill>
              </a:rPr>
              <a:t>Caribbean Fishery Management Council</a:t>
            </a:r>
          </a:p>
          <a:p>
            <a:endParaRPr lang="en-US" dirty="0" smtClean="0">
              <a:solidFill>
                <a:srgbClr val="005A7E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08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Science Workshop Curriculum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429000" cy="4525963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5D82"/>
                </a:solidFill>
              </a:rPr>
              <a:t>Sampling and Survey Methods</a:t>
            </a:r>
          </a:p>
          <a:p>
            <a:pPr lvl="1"/>
            <a:r>
              <a:rPr lang="en-US" b="1" dirty="0" smtClean="0">
                <a:solidFill>
                  <a:srgbClr val="005D82"/>
                </a:solidFill>
              </a:rPr>
              <a:t>Fishery Dependent and Fishery Independent Data</a:t>
            </a:r>
            <a:br>
              <a:rPr lang="en-US" b="1" dirty="0" smtClean="0">
                <a:solidFill>
                  <a:srgbClr val="005D82"/>
                </a:solidFill>
              </a:rPr>
            </a:br>
            <a:endParaRPr lang="en-US" b="1" dirty="0" smtClean="0">
              <a:solidFill>
                <a:srgbClr val="005D82"/>
              </a:solidFill>
            </a:endParaRPr>
          </a:p>
          <a:p>
            <a:r>
              <a:rPr lang="en-US" sz="3200" b="1" dirty="0" smtClean="0">
                <a:solidFill>
                  <a:srgbClr val="005D82"/>
                </a:solidFill>
              </a:rPr>
              <a:t>Stock Assessments</a:t>
            </a:r>
            <a:endParaRPr lang="en-US" sz="3200" b="1" dirty="0">
              <a:solidFill>
                <a:srgbClr val="005D82"/>
              </a:solidFill>
            </a:endParaRPr>
          </a:p>
          <a:p>
            <a:pPr lvl="1"/>
            <a:r>
              <a:rPr lang="en-US" b="1" dirty="0" smtClean="0">
                <a:solidFill>
                  <a:srgbClr val="005D82"/>
                </a:solidFill>
              </a:rPr>
              <a:t>Data Collection and analysis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cxnSp>
        <p:nvCxnSpPr>
          <p:cNvPr id="6" name="Straight Connector 5"/>
          <p:cNvCxnSpPr/>
          <p:nvPr/>
        </p:nvCxnSpPr>
        <p:spPr>
          <a:xfrm>
            <a:off x="838200" y="1295400"/>
            <a:ext cx="7696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Content Placeholder 6" descr="ClassroomShot.jpg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Science Workshop Curriculum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3200" b="1" dirty="0" smtClean="0">
                <a:solidFill>
                  <a:srgbClr val="005D82"/>
                </a:solidFill>
              </a:rPr>
              <a:t>Population Biology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2400" i="1" dirty="0" smtClean="0"/>
              <a:t>Rotate Stations at FWRI</a:t>
            </a:r>
          </a:p>
          <a:p>
            <a:pPr lvl="1">
              <a:buFont typeface="Wingdings" pitchFamily="2" charset="2"/>
              <a:buChar char="§"/>
            </a:pPr>
            <a:r>
              <a:rPr lang="en-US" sz="2800" b="1" dirty="0" smtClean="0"/>
              <a:t>Wet Lab</a:t>
            </a:r>
          </a:p>
          <a:p>
            <a:pPr lvl="1">
              <a:buFont typeface="Wingdings" pitchFamily="2" charset="2"/>
              <a:buChar char="§"/>
            </a:pPr>
            <a:r>
              <a:rPr lang="en-US" sz="2800" b="1" dirty="0" smtClean="0"/>
              <a:t>Age and Growth</a:t>
            </a:r>
          </a:p>
          <a:p>
            <a:pPr lvl="1">
              <a:buFont typeface="Wingdings" pitchFamily="2" charset="2"/>
              <a:buChar char="§"/>
            </a:pPr>
            <a:r>
              <a:rPr lang="en-US" sz="2800" b="1" dirty="0" smtClean="0"/>
              <a:t>Sampling Gear</a:t>
            </a:r>
          </a:p>
          <a:p>
            <a:pPr marL="457200" lvl="1" indent="0">
              <a:buNone/>
            </a:pPr>
            <a:endParaRPr lang="en-US" b="1" dirty="0" smtClean="0"/>
          </a:p>
          <a:p>
            <a:pPr marL="457200" lvl="1" indent="0">
              <a:buNone/>
            </a:pPr>
            <a:endParaRPr lang="en-US" b="1" dirty="0" smtClean="0"/>
          </a:p>
          <a:p>
            <a:pPr>
              <a:buNone/>
            </a:pPr>
            <a:endParaRPr lang="en-US" b="1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838200" y="1295400"/>
            <a:ext cx="7696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 descr="WetLabLecture.jpg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Wet Lab – </a:t>
            </a:r>
            <a:r>
              <a:rPr lang="en-US" sz="3600" dirty="0" smtClean="0"/>
              <a:t>Aging and </a:t>
            </a:r>
            <a:r>
              <a:rPr lang="en-US" sz="3600" dirty="0" err="1" smtClean="0"/>
              <a:t>Otoliths</a:t>
            </a:r>
            <a:endParaRPr lang="en-US" sz="3600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838200" y="1295400"/>
            <a:ext cx="7696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Content Placeholder 2" descr="Otolith Table 2.jpg"/>
          <p:cNvPicPr>
            <a:picLocks noGrp="1" noChangeAspect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7" name="Content Placeholder 6" descr="OtolithClassroomLecture.jpg"/>
          <p:cNvPicPr>
            <a:picLocks noGrp="1" noChangeAspect="1"/>
          </p:cNvPicPr>
          <p:nvPr>
            <p:ph sz="half" idx="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 err="1" smtClean="0"/>
              <a:t>Otolith</a:t>
            </a:r>
            <a:r>
              <a:rPr lang="en-US" sz="3600" dirty="0" smtClean="0"/>
              <a:t> and Gonad Collection, Sampling Gear and Techniques</a:t>
            </a:r>
            <a:endParaRPr lang="en-US" sz="36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838200" y="1295400"/>
            <a:ext cx="7696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Removing ototlith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1371600"/>
            <a:ext cx="3630442" cy="4840589"/>
          </a:xfrm>
          <a:prstGeom prst="rect">
            <a:avLst/>
          </a:prstGeom>
        </p:spPr>
      </p:pic>
      <p:pic>
        <p:nvPicPr>
          <p:cNvPr id="9" name="Picture 8" descr="OutdoorGearLecture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6800" y="1371600"/>
            <a:ext cx="3306937" cy="2480203"/>
          </a:xfrm>
          <a:prstGeom prst="rect">
            <a:avLst/>
          </a:prstGeom>
        </p:spPr>
      </p:pic>
      <p:pic>
        <p:nvPicPr>
          <p:cNvPr id="11" name="Picture 10" descr="GearLecture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6800" y="3962400"/>
            <a:ext cx="3319119" cy="248933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MREP Mgmt Table 2015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33400"/>
            <a:ext cx="91440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2016 MREP Southeast Fisheries 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Management Workshop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October 4-6, 2016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9292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/>
              <a:t>Evaluations are distributed at the end of each workshop</a:t>
            </a:r>
          </a:p>
          <a:p>
            <a:endParaRPr lang="en-US" dirty="0" smtClean="0"/>
          </a:p>
          <a:p>
            <a:r>
              <a:rPr lang="en-US" b="1" dirty="0" smtClean="0"/>
              <a:t>Evaluations</a:t>
            </a:r>
            <a:r>
              <a:rPr lang="en-US" b="1" dirty="0"/>
              <a:t> </a:t>
            </a:r>
            <a:r>
              <a:rPr lang="en-US" b="1" dirty="0" smtClean="0"/>
              <a:t>continue to be positive</a:t>
            </a:r>
          </a:p>
          <a:p>
            <a:pPr lvl="1"/>
            <a:r>
              <a:rPr lang="en-US" dirty="0" smtClean="0"/>
              <a:t>Instructors ranked highly</a:t>
            </a:r>
          </a:p>
          <a:p>
            <a:pPr lvl="1"/>
            <a:r>
              <a:rPr lang="en-US" dirty="0" smtClean="0"/>
              <a:t>2016 Science Workshop highest ranking to date</a:t>
            </a:r>
            <a:r>
              <a:rPr lang="en-US" dirty="0"/>
              <a:t>!</a:t>
            </a:r>
            <a:endParaRPr lang="en-US" dirty="0" smtClean="0"/>
          </a:p>
        </p:txBody>
      </p:sp>
      <p:pic>
        <p:nvPicPr>
          <p:cNvPr id="5" name="Content Placeholder 4" descr="MREP_SE_Evals_April2013Undisclosed.jpg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8396" y="1600200"/>
            <a:ext cx="3518208" cy="4525963"/>
          </a:xfrm>
          <a:ln>
            <a:solidFill>
              <a:schemeClr val="tx1"/>
            </a:solidFill>
          </a:ln>
        </p:spPr>
      </p:pic>
      <p:cxnSp>
        <p:nvCxnSpPr>
          <p:cNvPr id="6" name="Straight Connector 5"/>
          <p:cNvCxnSpPr/>
          <p:nvPr/>
        </p:nvCxnSpPr>
        <p:spPr>
          <a:xfrm>
            <a:off x="914400" y="1219200"/>
            <a:ext cx="7696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2016 MREP Evaluations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3434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sz="1800" dirty="0"/>
              <a:t> </a:t>
            </a:r>
          </a:p>
          <a:p>
            <a:r>
              <a:rPr lang="en-US" sz="3200" i="1" dirty="0" smtClean="0">
                <a:solidFill>
                  <a:srgbClr val="005A7E"/>
                </a:solidFill>
              </a:rPr>
              <a:t>“I like how fishermen were moderating the session rather than scientists, managers, etc.”</a:t>
            </a:r>
          </a:p>
          <a:p>
            <a:endParaRPr lang="en-US" sz="3200" dirty="0"/>
          </a:p>
          <a:p>
            <a:r>
              <a:rPr lang="en-US" sz="3200" b="1" i="1" dirty="0" smtClean="0">
                <a:solidFill>
                  <a:srgbClr val="005A7E"/>
                </a:solidFill>
              </a:rPr>
              <a:t>“I realize now the value of reporting accurate information to the government is vital to the process of stock assessments</a:t>
            </a:r>
            <a:r>
              <a:rPr lang="en-US" sz="3200" i="1" dirty="0" smtClean="0">
                <a:solidFill>
                  <a:srgbClr val="005A7E"/>
                </a:solidFill>
              </a:rPr>
              <a:t>” </a:t>
            </a:r>
            <a:r>
              <a:rPr lang="en-US" sz="2900" dirty="0" smtClean="0">
                <a:solidFill>
                  <a:srgbClr val="005A7E"/>
                </a:solidFill>
              </a:rPr>
              <a:t/>
            </a:r>
            <a:br>
              <a:rPr lang="en-US" sz="2900" dirty="0" smtClean="0">
                <a:solidFill>
                  <a:srgbClr val="005A7E"/>
                </a:solidFill>
              </a:rPr>
            </a:br>
            <a:endParaRPr lang="en-US" sz="2900" dirty="0" smtClean="0">
              <a:solidFill>
                <a:srgbClr val="005A7E"/>
              </a:solidFill>
            </a:endParaRPr>
          </a:p>
          <a:p>
            <a:r>
              <a:rPr lang="en-US" sz="3400" i="1" dirty="0" smtClean="0">
                <a:solidFill>
                  <a:srgbClr val="005A7E"/>
                </a:solidFill>
              </a:rPr>
              <a:t>“I met and interacted with many participants from every sector. We educated and informed each other and hope for better interaction.”</a:t>
            </a:r>
            <a:endParaRPr lang="en-US" sz="2600" dirty="0">
              <a:solidFill>
                <a:srgbClr val="005A7E"/>
              </a:solidFill>
            </a:endParaRPr>
          </a:p>
          <a:p>
            <a:pPr marL="0" indent="0">
              <a:buNone/>
            </a:pPr>
            <a:endParaRPr lang="en-US" sz="32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14400" y="1219200"/>
            <a:ext cx="7696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 descr="TableGroupExercise.jpg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75236" y="1600200"/>
            <a:ext cx="3511563" cy="3935325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2016 </a:t>
            </a:r>
            <a:r>
              <a:rPr lang="en-US" dirty="0"/>
              <a:t>MREP Evaluations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52596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en-US" sz="3600" dirty="0"/>
          </a:p>
          <a:p>
            <a:r>
              <a:rPr lang="en-US" sz="4000" i="1" dirty="0" smtClean="0">
                <a:solidFill>
                  <a:srgbClr val="005A7E"/>
                </a:solidFill>
              </a:rPr>
              <a:t>“12 years since I left my career behind to focus on fisheries management advocacy. This is the best thing I have yet to do. If this had run me a couple hundred dollars for ‘tuition’, I would have felt I got my money’s worth.”</a:t>
            </a:r>
          </a:p>
          <a:p>
            <a:endParaRPr lang="en-US" sz="3600" dirty="0"/>
          </a:p>
          <a:p>
            <a:r>
              <a:rPr lang="en-US" sz="3600" b="1" i="1" dirty="0" smtClean="0">
                <a:solidFill>
                  <a:srgbClr val="005A7E"/>
                </a:solidFill>
              </a:rPr>
              <a:t>“This is such a valuable program. Fisheries management is better understood through this lens.</a:t>
            </a:r>
            <a:r>
              <a:rPr lang="en-US" sz="3300" i="1" dirty="0" smtClean="0">
                <a:solidFill>
                  <a:srgbClr val="005A7E"/>
                </a:solidFill>
              </a:rPr>
              <a:t>”</a:t>
            </a:r>
          </a:p>
          <a:p>
            <a:endParaRPr lang="en-US" sz="3300" i="1" dirty="0">
              <a:solidFill>
                <a:srgbClr val="005A7E"/>
              </a:solidFill>
            </a:endParaRPr>
          </a:p>
          <a:p>
            <a:endParaRPr lang="en-US" sz="33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914400" y="1219200"/>
            <a:ext cx="7696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Content Placeholder 8" descr="Group Cuts Otoliths.jpg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455354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Next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5D82"/>
                </a:solidFill>
              </a:rPr>
              <a:t>Steering Committee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Continue review </a:t>
            </a:r>
            <a:r>
              <a:rPr lang="en-US" dirty="0"/>
              <a:t>of program objectives and priorities</a:t>
            </a:r>
          </a:p>
          <a:p>
            <a:pPr lvl="1">
              <a:buFont typeface="Arial"/>
              <a:buChar char="•"/>
            </a:pPr>
            <a:r>
              <a:rPr lang="en-US" dirty="0"/>
              <a:t>Evaluation</a:t>
            </a:r>
          </a:p>
          <a:p>
            <a:pPr lvl="1">
              <a:buFont typeface="Arial"/>
              <a:buChar char="•"/>
            </a:pPr>
            <a:r>
              <a:rPr lang="en-US" dirty="0"/>
              <a:t>Follow up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 smtClean="0">
                <a:solidFill>
                  <a:srgbClr val="005D82"/>
                </a:solidFill>
              </a:rPr>
              <a:t>Continued Funding and Council Support</a:t>
            </a:r>
            <a:endParaRPr lang="en-US" b="1" dirty="0" smtClean="0"/>
          </a:p>
          <a:p>
            <a:pPr marL="457200" lvl="1" indent="0">
              <a:buNone/>
            </a:pPr>
            <a:endParaRPr lang="en-US" dirty="0"/>
          </a:p>
          <a:p>
            <a:pPr lvl="1">
              <a:buFont typeface="Wingdings" charset="2"/>
              <a:buChar char="§"/>
            </a:pPr>
            <a:endParaRPr lang="en-US" dirty="0"/>
          </a:p>
        </p:txBody>
      </p:sp>
      <p:pic>
        <p:nvPicPr>
          <p:cNvPr id="10" name="Content Placeholder 9" descr="MissJudyChartersGrayTrigger.JPG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10200" y="1676400"/>
            <a:ext cx="3297759" cy="3695720"/>
          </a:xfrm>
        </p:spPr>
      </p:pic>
      <p:cxnSp>
        <p:nvCxnSpPr>
          <p:cNvPr id="5" name="Straight Connector 4"/>
          <p:cNvCxnSpPr/>
          <p:nvPr/>
        </p:nvCxnSpPr>
        <p:spPr>
          <a:xfrm>
            <a:off x="914400" y="1219200"/>
            <a:ext cx="7696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19193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REP West Coast Info Flier 201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640" y="228600"/>
            <a:ext cx="4576497" cy="58835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457200" y="1219200"/>
            <a:ext cx="32766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5D82"/>
                </a:solidFill>
              </a:rPr>
              <a:t>New! </a:t>
            </a:r>
          </a:p>
          <a:p>
            <a:r>
              <a:rPr lang="en-US" sz="3200" b="1" dirty="0" smtClean="0">
                <a:solidFill>
                  <a:srgbClr val="005D82"/>
                </a:solidFill>
              </a:rPr>
              <a:t>MREP West Coast</a:t>
            </a:r>
            <a:endParaRPr lang="en-US" sz="3200" b="1" dirty="0">
              <a:solidFill>
                <a:srgbClr val="005D82"/>
              </a:solidFill>
            </a:endParaRPr>
          </a:p>
          <a:p>
            <a:pPr lvl="1"/>
            <a:endParaRPr lang="en-US" sz="2400" dirty="0" smtClean="0">
              <a:solidFill>
                <a:srgbClr val="000000"/>
              </a:solidFill>
            </a:endParaRPr>
          </a:p>
          <a:p>
            <a:pPr lvl="1"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 Workshops </a:t>
            </a:r>
            <a:br>
              <a:rPr lang="en-US" sz="2400" dirty="0" smtClean="0">
                <a:solidFill>
                  <a:srgbClr val="000000"/>
                </a:solidFill>
              </a:rPr>
            </a:br>
            <a:r>
              <a:rPr lang="en-US" sz="2400" dirty="0" smtClean="0">
                <a:solidFill>
                  <a:srgbClr val="000000"/>
                </a:solidFill>
              </a:rPr>
              <a:t>  Scheduled for 2016</a:t>
            </a:r>
          </a:p>
          <a:p>
            <a:pPr lvl="1">
              <a:buFont typeface="Arial"/>
              <a:buChar char="•"/>
            </a:pPr>
            <a:endParaRPr lang="en-US" sz="2400" dirty="0">
              <a:solidFill>
                <a:srgbClr val="000000"/>
              </a:solidFill>
            </a:endParaRPr>
          </a:p>
          <a:p>
            <a:pPr lvl="1"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Santa Cruz, CA and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 Portland, OR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271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Marine Resources Education Program (MREP)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Gulf of Maine Research Institute </a:t>
            </a:r>
          </a:p>
          <a:p>
            <a:pPr lvl="1"/>
            <a:r>
              <a:rPr lang="en-US" sz="2400" dirty="0" smtClean="0"/>
              <a:t>Administrative partner and facilitator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dirty="0" smtClean="0"/>
              <a:t>Workshop-based Program</a:t>
            </a:r>
          </a:p>
          <a:p>
            <a:pPr lvl="2"/>
            <a:r>
              <a:rPr lang="en-US" sz="3200" b="1" dirty="0" smtClean="0"/>
              <a:t>Fisheries Science </a:t>
            </a:r>
          </a:p>
          <a:p>
            <a:pPr lvl="2"/>
            <a:r>
              <a:rPr lang="en-US" sz="3200" b="1" dirty="0" smtClean="0"/>
              <a:t>Fisheries Management</a:t>
            </a:r>
          </a:p>
          <a:p>
            <a:pPr marL="914400" lvl="2" indent="0">
              <a:buNone/>
            </a:pPr>
            <a:endParaRPr lang="en-US" sz="3200" b="1" dirty="0" smtClean="0"/>
          </a:p>
          <a:p>
            <a:pPr lvl="1">
              <a:buNone/>
            </a:pPr>
            <a:r>
              <a:rPr lang="en-US" b="1" i="1" dirty="0" smtClean="0">
                <a:solidFill>
                  <a:schemeClr val="accent1"/>
                </a:solidFill>
              </a:rPr>
              <a:t>“A program developed by fishermen for fishermen”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838200" y="1295400"/>
            <a:ext cx="7696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GMRI Logo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465592"/>
            <a:ext cx="3028950" cy="111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294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0"/>
            <a:ext cx="8229600" cy="12954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Questions?</a:t>
            </a:r>
            <a:endParaRPr lang="en-US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200" y="4648200"/>
            <a:ext cx="74676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/>
              <a:t>Additional Program Information     </a:t>
            </a:r>
          </a:p>
          <a:p>
            <a:pPr algn="ctr"/>
            <a:r>
              <a:rPr lang="en-US" sz="3600" b="1" dirty="0" smtClean="0">
                <a:hlinkClick r:id="rId3"/>
              </a:rPr>
              <a:t>www.gmri.org</a:t>
            </a:r>
            <a:endParaRPr lang="en-US" sz="3600" b="1" dirty="0" smtClean="0"/>
          </a:p>
        </p:txBody>
      </p:sp>
      <p:pic>
        <p:nvPicPr>
          <p:cNvPr id="4" name="Content Placeholder 7" descr="MREP-SE Logo Final 032913 Blue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0800" y="685800"/>
            <a:ext cx="4191000" cy="3006784"/>
          </a:xfrm>
          <a:prstGeom prst="rect">
            <a:avLst/>
          </a:prstGeom>
          <a:ln>
            <a:solidFill>
              <a:srgbClr val="005A7E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REP Early Ma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85800"/>
            <a:ext cx="8382000" cy="4619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383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REP SE map 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28600"/>
            <a:ext cx="7797237" cy="6162921"/>
          </a:xfrm>
          <a:prstGeom prst="rect">
            <a:avLst/>
          </a:prstGeom>
        </p:spPr>
      </p:pic>
      <p:pic>
        <p:nvPicPr>
          <p:cNvPr id="3" name="Picture 2" descr="MREP SE map 2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5327091"/>
            <a:ext cx="2843605" cy="1504174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239543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MREP Steering Committee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304800" y="1600200"/>
            <a:ext cx="2971800" cy="4525963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05A7E"/>
                </a:solidFill>
              </a:rPr>
              <a:t>Meeting in San Juan PR - September 2015 </a:t>
            </a:r>
            <a:r>
              <a:rPr lang="en-US" sz="2400" dirty="0" smtClean="0">
                <a:solidFill>
                  <a:srgbClr val="005A7E"/>
                </a:solidFill>
              </a:rPr>
              <a:t/>
            </a:r>
            <a:br>
              <a:rPr lang="en-US" sz="2400" dirty="0" smtClean="0">
                <a:solidFill>
                  <a:srgbClr val="005A7E"/>
                </a:solidFill>
              </a:rPr>
            </a:br>
            <a:r>
              <a:rPr lang="en-US" sz="2400" dirty="0" smtClean="0">
                <a:solidFill>
                  <a:srgbClr val="005A7E"/>
                </a:solidFill>
              </a:rPr>
              <a:t> </a:t>
            </a:r>
          </a:p>
          <a:p>
            <a:r>
              <a:rPr lang="en-US" sz="2400" dirty="0" smtClean="0">
                <a:solidFill>
                  <a:srgbClr val="005A7E"/>
                </a:solidFill>
              </a:rPr>
              <a:t>Program Review</a:t>
            </a:r>
            <a:br>
              <a:rPr lang="en-US" sz="2400" dirty="0" smtClean="0">
                <a:solidFill>
                  <a:srgbClr val="005A7E"/>
                </a:solidFill>
              </a:rPr>
            </a:br>
            <a:endParaRPr lang="en-US" sz="2400" dirty="0" smtClean="0">
              <a:solidFill>
                <a:srgbClr val="005A7E"/>
              </a:solidFill>
            </a:endParaRPr>
          </a:p>
          <a:p>
            <a:r>
              <a:rPr lang="en-US" sz="2400" dirty="0" smtClean="0">
                <a:solidFill>
                  <a:srgbClr val="005A7E"/>
                </a:solidFill>
              </a:rPr>
              <a:t>Curriculum Review</a:t>
            </a:r>
          </a:p>
          <a:p>
            <a:pPr marL="0" indent="0">
              <a:buNone/>
            </a:pPr>
            <a:endParaRPr lang="en-US" sz="2400" dirty="0" smtClean="0">
              <a:solidFill>
                <a:srgbClr val="005A7E"/>
              </a:solidFill>
            </a:endParaRPr>
          </a:p>
          <a:p>
            <a:r>
              <a:rPr lang="en-US" sz="2400" dirty="0" smtClean="0">
                <a:solidFill>
                  <a:srgbClr val="005A7E"/>
                </a:solidFill>
              </a:rPr>
              <a:t>Recommendations 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838200" y="1295400"/>
            <a:ext cx="7696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SteeringCommGroupShot2015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2800" y="1371600"/>
            <a:ext cx="4210688" cy="2739627"/>
          </a:xfrm>
          <a:prstGeom prst="rect">
            <a:avLst/>
          </a:prstGeom>
        </p:spPr>
      </p:pic>
      <p:pic>
        <p:nvPicPr>
          <p:cNvPr id="8" name="Picture 7" descr="SteeringCommTable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4400" y="3733800"/>
            <a:ext cx="3615744" cy="245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325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2016 MREP Southeast Workshops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762000" y="1219200"/>
            <a:ext cx="7696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600200"/>
            <a:ext cx="77724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005D82"/>
                </a:solidFill>
              </a:rPr>
              <a:t>S</a:t>
            </a:r>
            <a:r>
              <a:rPr lang="en-US" b="1" dirty="0" smtClean="0">
                <a:solidFill>
                  <a:srgbClr val="005D82"/>
                </a:solidFill>
              </a:rPr>
              <a:t>cience Workshop</a:t>
            </a:r>
            <a:endParaRPr lang="en-US" dirty="0" smtClean="0">
              <a:solidFill>
                <a:srgbClr val="005D82"/>
              </a:solidFill>
            </a:endParaRPr>
          </a:p>
          <a:p>
            <a:pPr lvl="1">
              <a:buFont typeface="Wingdings" charset="2"/>
              <a:buChar char="§"/>
            </a:pPr>
            <a:r>
              <a:rPr lang="en-US" dirty="0" smtClean="0"/>
              <a:t>St. Petersburg, FL – FWC FWRI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April 19-121, 2016</a:t>
            </a:r>
          </a:p>
          <a:p>
            <a:pPr lvl="1">
              <a:buFont typeface="Arial" pitchFamily="34" charset="0"/>
              <a:buNone/>
            </a:pPr>
            <a:endParaRPr lang="en-US" dirty="0" smtClean="0"/>
          </a:p>
          <a:p>
            <a:r>
              <a:rPr lang="en-US" b="1" dirty="0">
                <a:solidFill>
                  <a:srgbClr val="005D82"/>
                </a:solidFill>
              </a:rPr>
              <a:t>M</a:t>
            </a:r>
            <a:r>
              <a:rPr lang="en-US" b="1" dirty="0" smtClean="0">
                <a:solidFill>
                  <a:srgbClr val="005D82"/>
                </a:solidFill>
              </a:rPr>
              <a:t>anagement Workshop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Tampa, FL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October 4-6, 2016</a:t>
            </a:r>
          </a:p>
        </p:txBody>
      </p:sp>
      <p:pic>
        <p:nvPicPr>
          <p:cNvPr id="7" name="Picture 6" descr="PrettyBoatBowsHatteras_AVH 201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3600" y="1752600"/>
            <a:ext cx="2886090" cy="384812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MREP Southeast 2016: </a:t>
            </a:r>
            <a:r>
              <a:rPr lang="en-US" i="1" dirty="0" smtClean="0"/>
              <a:t>Participants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962400" cy="4525963"/>
          </a:xfrm>
        </p:spPr>
        <p:txBody>
          <a:bodyPr>
            <a:normAutofit/>
          </a:bodyPr>
          <a:lstStyle/>
          <a:p>
            <a:r>
              <a:rPr lang="en-US" b="1" dirty="0" smtClean="0"/>
              <a:t>Publicized in early 2016 by GMRI via</a:t>
            </a:r>
            <a:r>
              <a:rPr lang="en-US" dirty="0" smtClean="0"/>
              <a:t>: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Steering Committee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Post card mailings to permit holders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Councils</a:t>
            </a:r>
          </a:p>
          <a:p>
            <a:pPr lvl="2">
              <a:buFont typeface="Wingdings" charset="2"/>
              <a:buChar char="§"/>
            </a:pPr>
            <a:r>
              <a:rPr lang="en-US" dirty="0" smtClean="0"/>
              <a:t>Website announcement</a:t>
            </a:r>
          </a:p>
          <a:p>
            <a:pPr lvl="2">
              <a:buFont typeface="Wingdings" charset="2"/>
              <a:buChar char="§"/>
            </a:pPr>
            <a:r>
              <a:rPr lang="en-US" dirty="0" smtClean="0"/>
              <a:t>Post card distribution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MREP SE Website</a:t>
            </a:r>
          </a:p>
          <a:p>
            <a:pPr lvl="1">
              <a:buNone/>
            </a:pPr>
            <a:endParaRPr lang="en-US" dirty="0" smtClean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38200" y="1447800"/>
            <a:ext cx="7696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MREP Post Card 2016.pd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1981200"/>
            <a:ext cx="4390281" cy="313591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Intro to Fishery Science Workshop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304800" y="1600200"/>
            <a:ext cx="4038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Held April 19-21, 2016 </a:t>
            </a:r>
          </a:p>
          <a:p>
            <a:endParaRPr lang="en-US" dirty="0" smtClean="0"/>
          </a:p>
          <a:p>
            <a:r>
              <a:rPr lang="en-US" b="1" dirty="0" smtClean="0"/>
              <a:t>FWC – Fish and Wildlife Resources Institute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</a:p>
          <a:p>
            <a:r>
              <a:rPr lang="en-US" b="1" dirty="0" smtClean="0"/>
              <a:t>30 Participants from Gulf</a:t>
            </a:r>
            <a:r>
              <a:rPr lang="en-US" b="1" dirty="0"/>
              <a:t> </a:t>
            </a:r>
            <a:r>
              <a:rPr lang="en-US" b="1" dirty="0" smtClean="0"/>
              <a:t>and South Atlantic:</a:t>
            </a:r>
          </a:p>
          <a:p>
            <a:pPr lvl="1"/>
            <a:r>
              <a:rPr lang="en-US" dirty="0" smtClean="0"/>
              <a:t>Recreational fishermen</a:t>
            </a:r>
          </a:p>
          <a:p>
            <a:pPr lvl="1"/>
            <a:r>
              <a:rPr lang="en-US" dirty="0" smtClean="0"/>
              <a:t>Charter/for-hire </a:t>
            </a:r>
          </a:p>
          <a:p>
            <a:pPr lvl="1"/>
            <a:r>
              <a:rPr lang="en-US" dirty="0" smtClean="0"/>
              <a:t>Commercial fishermen</a:t>
            </a:r>
          </a:p>
          <a:p>
            <a:pPr lvl="1"/>
            <a:r>
              <a:rPr lang="en-US" dirty="0" smtClean="0"/>
              <a:t>Industry representatives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838200" y="1295400"/>
            <a:ext cx="7696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Content Placeholder 5" descr="FWR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4010" y="1414580"/>
            <a:ext cx="4186980" cy="430042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81000" y="228599"/>
            <a:ext cx="829563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atin typeface="Cambria"/>
                <a:cs typeface="Cambria"/>
              </a:rPr>
              <a:t>MREP Southeast Science Workshop Participants  2016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pic>
        <p:nvPicPr>
          <p:cNvPr id="2" name="Picture 1" descr="GroupShotScience2016Cropped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24000"/>
            <a:ext cx="91440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4686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tle 1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AFMC_run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2588</TotalTime>
  <Words>432</Words>
  <Application>Microsoft Macintosh PowerPoint</Application>
  <PresentationFormat>On-screen Show (4:3)</PresentationFormat>
  <Paragraphs>119</Paragraphs>
  <Slides>20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Title 1</vt:lpstr>
      <vt:lpstr>SAFMC_running</vt:lpstr>
      <vt:lpstr>Marine Resources Education Program - Southeast  Update  SAFMC June Meeting June 17, 2016 </vt:lpstr>
      <vt:lpstr>Marine Resources Education Program (MREP) </vt:lpstr>
      <vt:lpstr>PowerPoint Presentation</vt:lpstr>
      <vt:lpstr>PowerPoint Presentation</vt:lpstr>
      <vt:lpstr>MREP Steering Committee </vt:lpstr>
      <vt:lpstr>2016 MREP Southeast Workshops</vt:lpstr>
      <vt:lpstr>MREP Southeast 2016: Participants</vt:lpstr>
      <vt:lpstr>Intro to Fishery Science Workshop</vt:lpstr>
      <vt:lpstr>PowerPoint Presentation</vt:lpstr>
      <vt:lpstr>Science Workshop Curriculum</vt:lpstr>
      <vt:lpstr>Science Workshop Curriculum</vt:lpstr>
      <vt:lpstr>Wet Lab – Aging and Otoliths</vt:lpstr>
      <vt:lpstr>Otolith and Gonad Collection, Sampling Gear and Techniques</vt:lpstr>
      <vt:lpstr>PowerPoint Presentation</vt:lpstr>
      <vt:lpstr>Evaluations </vt:lpstr>
      <vt:lpstr>2016 MREP Evaluations</vt:lpstr>
      <vt:lpstr>2016 MREP Evaluations</vt:lpstr>
      <vt:lpstr>What’s Next</vt:lpstr>
      <vt:lpstr>PowerPoint Presentation</vt:lpstr>
      <vt:lpstr> Questions?</vt:lpstr>
    </vt:vector>
  </TitlesOfParts>
  <Manager/>
  <Company>HP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Amber Von Harten</dc:creator>
  <cp:keywords/>
  <dc:description/>
  <cp:lastModifiedBy>Kim Iverson</cp:lastModifiedBy>
  <cp:revision>172</cp:revision>
  <dcterms:created xsi:type="dcterms:W3CDTF">2012-10-30T18:59:15Z</dcterms:created>
  <dcterms:modified xsi:type="dcterms:W3CDTF">2016-06-17T13:38:44Z</dcterms:modified>
  <cp:category/>
</cp:coreProperties>
</file>