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21"/>
  </p:notesMasterIdLst>
  <p:handoutMasterIdLst>
    <p:handoutMasterId r:id="rId22"/>
  </p:handoutMasterIdLst>
  <p:sldIdLst>
    <p:sldId id="410" r:id="rId6"/>
    <p:sldId id="430" r:id="rId7"/>
    <p:sldId id="422" r:id="rId8"/>
    <p:sldId id="428" r:id="rId9"/>
    <p:sldId id="401" r:id="rId10"/>
    <p:sldId id="400" r:id="rId11"/>
    <p:sldId id="419" r:id="rId12"/>
    <p:sldId id="411" r:id="rId13"/>
    <p:sldId id="424" r:id="rId14"/>
    <p:sldId id="431" r:id="rId15"/>
    <p:sldId id="404" r:id="rId16"/>
    <p:sldId id="412" r:id="rId17"/>
    <p:sldId id="371" r:id="rId18"/>
    <p:sldId id="420" r:id="rId19"/>
    <p:sldId id="427" r:id="rId20"/>
  </p:sldIdLst>
  <p:sldSz cx="12192000" cy="6858000"/>
  <p:notesSz cx="7010400" cy="9296400"/>
  <p:defaultTextStyle>
    <a:defPPr>
      <a:defRPr lang="en-US"/>
    </a:defPPr>
    <a:lvl1pPr algn="l" rtl="0" fontAlgn="base">
      <a:spcBef>
        <a:spcPct val="20000"/>
      </a:spcBef>
      <a:spcAft>
        <a:spcPct val="0"/>
      </a:spcAft>
      <a:defRPr sz="800" kern="1200">
        <a:solidFill>
          <a:schemeClr val="tx1"/>
        </a:solidFill>
        <a:latin typeface="Franklin Gothic Book" pitchFamily="34" charset="0"/>
        <a:ea typeface="+mn-ea"/>
        <a:cs typeface="+mn-cs"/>
      </a:defRPr>
    </a:lvl1pPr>
    <a:lvl2pPr marL="457200" algn="l" rtl="0" fontAlgn="base">
      <a:spcBef>
        <a:spcPct val="20000"/>
      </a:spcBef>
      <a:spcAft>
        <a:spcPct val="0"/>
      </a:spcAft>
      <a:defRPr sz="800" kern="1200">
        <a:solidFill>
          <a:schemeClr val="tx1"/>
        </a:solidFill>
        <a:latin typeface="Franklin Gothic Book" pitchFamily="34" charset="0"/>
        <a:ea typeface="+mn-ea"/>
        <a:cs typeface="+mn-cs"/>
      </a:defRPr>
    </a:lvl2pPr>
    <a:lvl3pPr marL="914400" algn="l" rtl="0" fontAlgn="base">
      <a:spcBef>
        <a:spcPct val="20000"/>
      </a:spcBef>
      <a:spcAft>
        <a:spcPct val="0"/>
      </a:spcAft>
      <a:defRPr sz="800" kern="1200">
        <a:solidFill>
          <a:schemeClr val="tx1"/>
        </a:solidFill>
        <a:latin typeface="Franklin Gothic Book" pitchFamily="34" charset="0"/>
        <a:ea typeface="+mn-ea"/>
        <a:cs typeface="+mn-cs"/>
      </a:defRPr>
    </a:lvl3pPr>
    <a:lvl4pPr marL="1371600" algn="l" rtl="0" fontAlgn="base">
      <a:spcBef>
        <a:spcPct val="20000"/>
      </a:spcBef>
      <a:spcAft>
        <a:spcPct val="0"/>
      </a:spcAft>
      <a:defRPr sz="800" kern="1200">
        <a:solidFill>
          <a:schemeClr val="tx1"/>
        </a:solidFill>
        <a:latin typeface="Franklin Gothic Book" pitchFamily="34" charset="0"/>
        <a:ea typeface="+mn-ea"/>
        <a:cs typeface="+mn-cs"/>
      </a:defRPr>
    </a:lvl4pPr>
    <a:lvl5pPr marL="1828800" algn="l" rtl="0" fontAlgn="base">
      <a:spcBef>
        <a:spcPct val="20000"/>
      </a:spcBef>
      <a:spcAft>
        <a:spcPct val="0"/>
      </a:spcAft>
      <a:defRPr sz="800" kern="1200">
        <a:solidFill>
          <a:schemeClr val="tx1"/>
        </a:solidFill>
        <a:latin typeface="Franklin Gothic Book" pitchFamily="34" charset="0"/>
        <a:ea typeface="+mn-ea"/>
        <a:cs typeface="+mn-cs"/>
      </a:defRPr>
    </a:lvl5pPr>
    <a:lvl6pPr marL="2286000" algn="l" defTabSz="914400" rtl="0" eaLnBrk="1" latinLnBrk="0" hangingPunct="1">
      <a:defRPr sz="800" kern="1200">
        <a:solidFill>
          <a:schemeClr val="tx1"/>
        </a:solidFill>
        <a:latin typeface="Franklin Gothic Book" pitchFamily="34" charset="0"/>
        <a:ea typeface="+mn-ea"/>
        <a:cs typeface="+mn-cs"/>
      </a:defRPr>
    </a:lvl6pPr>
    <a:lvl7pPr marL="2743200" algn="l" defTabSz="914400" rtl="0" eaLnBrk="1" latinLnBrk="0" hangingPunct="1">
      <a:defRPr sz="800" kern="1200">
        <a:solidFill>
          <a:schemeClr val="tx1"/>
        </a:solidFill>
        <a:latin typeface="Franklin Gothic Book" pitchFamily="34" charset="0"/>
        <a:ea typeface="+mn-ea"/>
        <a:cs typeface="+mn-cs"/>
      </a:defRPr>
    </a:lvl7pPr>
    <a:lvl8pPr marL="3200400" algn="l" defTabSz="914400" rtl="0" eaLnBrk="1" latinLnBrk="0" hangingPunct="1">
      <a:defRPr sz="800" kern="1200">
        <a:solidFill>
          <a:schemeClr val="tx1"/>
        </a:solidFill>
        <a:latin typeface="Franklin Gothic Book" pitchFamily="34" charset="0"/>
        <a:ea typeface="+mn-ea"/>
        <a:cs typeface="+mn-cs"/>
      </a:defRPr>
    </a:lvl8pPr>
    <a:lvl9pPr marL="3657600" algn="l" defTabSz="914400" rtl="0" eaLnBrk="1" latinLnBrk="0" hangingPunct="1">
      <a:defRPr sz="800" kern="1200">
        <a:solidFill>
          <a:schemeClr val="tx1"/>
        </a:solidFill>
        <a:latin typeface="Franklin Gothic Book" pitchFamily="34" charset="0"/>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recks" initials="m" lastIdx="1" clrIdx="0"/>
  <p:cmAuthor id="1" name="krista.shipley" initials="kas"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FF9966"/>
    <a:srgbClr val="F8F8F8"/>
    <a:srgbClr val="00AEC5"/>
    <a:srgbClr val="00549E"/>
    <a:srgbClr val="FF00FF"/>
    <a:srgbClr val="006600"/>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4" autoAdjust="0"/>
    <p:restoredTop sz="80810" autoAdjust="0"/>
  </p:normalViewPr>
  <p:slideViewPr>
    <p:cSldViewPr>
      <p:cViewPr varScale="1">
        <p:scale>
          <a:sx n="63" d="100"/>
          <a:sy n="63" d="100"/>
        </p:scale>
        <p:origin x="78" y="552"/>
      </p:cViewPr>
      <p:guideLst>
        <p:guide orient="horz" pos="480"/>
        <p:guide pos="5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4452"/>
    </p:cViewPr>
  </p:sorterViewPr>
  <p:notesViewPr>
    <p:cSldViewPr>
      <p:cViewPr varScale="1">
        <p:scale>
          <a:sx n="53" d="100"/>
          <a:sy n="53" d="100"/>
        </p:scale>
        <p:origin x="2898"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WC-LCFS1\USERS\erika.burgess\Species\Mutton%20Snapper\Mutton%20Snapper%20Rec%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WC-LCFS1\USERS\erika.burgess\Species\Mutton%20Snapper\Mutton%20Snapper%20Commercial%20Data%20(Autosav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WC-LCFS1\USERS\erika.burgess\Species\Mutton%20Snapper\Rec%20and%20Comm%2012%20Fish%20Limi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96323253710939E-2"/>
          <c:y val="6.35224968150844E-2"/>
          <c:w val="0.89060863715564953"/>
          <c:h val="0.84637118058173821"/>
        </c:manualLayout>
      </c:layout>
      <c:barChart>
        <c:barDir val="col"/>
        <c:grouping val="clustered"/>
        <c:varyColors val="0"/>
        <c:ser>
          <c:idx val="0"/>
          <c:order val="0"/>
          <c:tx>
            <c:v>Numbers of Fish</c:v>
          </c:tx>
          <c:spPr>
            <a:solidFill>
              <a:srgbClr val="33CCCC"/>
            </a:solidFill>
            <a:ln>
              <a:noFill/>
            </a:ln>
            <a:effectLst/>
          </c:spPr>
          <c:invertIfNegative val="0"/>
          <c:cat>
            <c:strRef>
              <c:f>'MRIP numb A B1'!$I$49:$I$54</c:f>
              <c:strCache>
                <c:ptCount val="6"/>
                <c:pt idx="0">
                  <c:v>Jan/Feb</c:v>
                </c:pt>
                <c:pt idx="1">
                  <c:v>March/April</c:v>
                </c:pt>
                <c:pt idx="2">
                  <c:v>May/June</c:v>
                </c:pt>
                <c:pt idx="3">
                  <c:v>July/Aug</c:v>
                </c:pt>
                <c:pt idx="4">
                  <c:v>Sept/Oct</c:v>
                </c:pt>
                <c:pt idx="5">
                  <c:v>Nov/Dec</c:v>
                </c:pt>
              </c:strCache>
            </c:strRef>
          </c:cat>
          <c:val>
            <c:numRef>
              <c:f>'MRIP numb A B1'!$J$40:$J$45</c:f>
              <c:numCache>
                <c:formatCode>General</c:formatCode>
                <c:ptCount val="6"/>
                <c:pt idx="0">
                  <c:v>24605.81818181818</c:v>
                </c:pt>
                <c:pt idx="1">
                  <c:v>12649.09090909091</c:v>
                </c:pt>
                <c:pt idx="2">
                  <c:v>29440.363636363636</c:v>
                </c:pt>
                <c:pt idx="3">
                  <c:v>36414</c:v>
                </c:pt>
                <c:pt idx="4">
                  <c:v>17044.909090909092</c:v>
                </c:pt>
                <c:pt idx="5">
                  <c:v>17548.81818181818</c:v>
                </c:pt>
              </c:numCache>
            </c:numRef>
          </c:val>
        </c:ser>
        <c:dLbls>
          <c:showLegendKey val="0"/>
          <c:showVal val="0"/>
          <c:showCatName val="0"/>
          <c:showSerName val="0"/>
          <c:showPercent val="0"/>
          <c:showBubbleSize val="0"/>
        </c:dLbls>
        <c:gapWidth val="219"/>
        <c:axId val="184887232"/>
        <c:axId val="185092520"/>
        <c:extLst>
          <c:ext xmlns:c15="http://schemas.microsoft.com/office/drawing/2012/chart" uri="{02D57815-91ED-43cb-92C2-25804820EDAC}">
            <c15:filteredBarSeries>
              <c15:ser>
                <c:idx val="1"/>
                <c:order val="1"/>
                <c:tx>
                  <c:v>Pounds of Fish</c:v>
                </c:tx>
                <c:spPr>
                  <a:solidFill>
                    <a:schemeClr val="accent2"/>
                  </a:solidFill>
                  <a:ln w="50800">
                    <a:solidFill>
                      <a:schemeClr val="accent6">
                        <a:lumMod val="75000"/>
                      </a:schemeClr>
                    </a:solidFill>
                  </a:ln>
                  <a:effectLst/>
                </c:spPr>
                <c:invertIfNegative val="0"/>
                <c:cat>
                  <c:strRef>
                    <c:extLst>
                      <c:ext uri="{02D57815-91ED-43cb-92C2-25804820EDAC}">
                        <c15:formulaRef>
                          <c15:sqref>'MRIP numb A B1'!$I$49:$I$54</c15:sqref>
                        </c15:formulaRef>
                      </c:ext>
                    </c:extLst>
                    <c:strCache>
                      <c:ptCount val="6"/>
                      <c:pt idx="0">
                        <c:v>Jan/Feb</c:v>
                      </c:pt>
                      <c:pt idx="1">
                        <c:v>March/April</c:v>
                      </c:pt>
                      <c:pt idx="2">
                        <c:v>May/June</c:v>
                      </c:pt>
                      <c:pt idx="3">
                        <c:v>July/Aug</c:v>
                      </c:pt>
                      <c:pt idx="4">
                        <c:v>Sept/Oct</c:v>
                      </c:pt>
                      <c:pt idx="5">
                        <c:v>Nov/Dec</c:v>
                      </c:pt>
                    </c:strCache>
                  </c:strRef>
                </c:cat>
                <c:val>
                  <c:numRef>
                    <c:extLst>
                      <c:ext uri="{02D57815-91ED-43cb-92C2-25804820EDAC}">
                        <c15:formulaRef>
                          <c15:sqref>'MRIP numb A B1'!$J$49:$J$54</c15:sqref>
                        </c15:formulaRef>
                      </c:ext>
                    </c:extLst>
                    <c:numCache>
                      <c:formatCode>General</c:formatCode>
                      <c:ptCount val="6"/>
                      <c:pt idx="0">
                        <c:v>103948.27272727272</c:v>
                      </c:pt>
                      <c:pt idx="1">
                        <c:v>57741.272727272728</c:v>
                      </c:pt>
                      <c:pt idx="2">
                        <c:v>117296.27272727272</c:v>
                      </c:pt>
                      <c:pt idx="3">
                        <c:v>105340.27272727272</c:v>
                      </c:pt>
                      <c:pt idx="4">
                        <c:v>55213.454545454544</c:v>
                      </c:pt>
                      <c:pt idx="5">
                        <c:v>62476.181818181816</c:v>
                      </c:pt>
                    </c:numCache>
                  </c:numRef>
                </c:val>
              </c15:ser>
            </c15:filteredBarSeries>
          </c:ext>
        </c:extLst>
      </c:barChart>
      <c:catAx>
        <c:axId val="184887232"/>
        <c:scaling>
          <c:orientation val="minMax"/>
        </c:scaling>
        <c:delete val="0"/>
        <c:axPos val="b"/>
        <c:numFmt formatCode="General" sourceLinked="1"/>
        <c:majorTickMark val="none"/>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5092520"/>
        <c:crosses val="autoZero"/>
        <c:auto val="1"/>
        <c:lblAlgn val="ctr"/>
        <c:lblOffset val="100"/>
        <c:noMultiLvlLbl val="0"/>
      </c:catAx>
      <c:valAx>
        <c:axId val="1850925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smtClean="0">
                    <a:solidFill>
                      <a:schemeClr val="tx1"/>
                    </a:solidFill>
                  </a:rPr>
                  <a:t>Numbers of Fish (thousands)</a:t>
                </a:r>
                <a:endParaRPr lang="en-US" sz="1600" dirty="0">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accent6">
                <a:lumMod val="7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4887232"/>
        <c:crosses val="autoZero"/>
        <c:crossBetween val="between"/>
        <c:dispUnits>
          <c:builtInUnit val="thousands"/>
        </c:dispUnits>
      </c:valAx>
      <c:spPr>
        <a:noFill/>
        <a:ln>
          <a:noFill/>
        </a:ln>
        <a:effectLst/>
      </c:spPr>
    </c:plotArea>
    <c:plotVisOnly val="1"/>
    <c:dispBlanksAs val="gap"/>
    <c:showDLblsOverMax val="0"/>
  </c:chart>
  <c:spPr>
    <a:solidFill>
      <a:srgbClr val="F8F8F8"/>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1601049868769"/>
          <c:y val="3.3630437588744032E-2"/>
          <c:w val="0.86968256529409216"/>
          <c:h val="0.88930661331268013"/>
        </c:manualLayout>
      </c:layout>
      <c:barChart>
        <c:barDir val="col"/>
        <c:grouping val="stacked"/>
        <c:varyColors val="0"/>
        <c:ser>
          <c:idx val="0"/>
          <c:order val="0"/>
          <c:tx>
            <c:strRef>
              <c:f>Sheet1!$B$16</c:f>
              <c:strCache>
                <c:ptCount val="1"/>
                <c:pt idx="0">
                  <c:v>Long Line</c:v>
                </c:pt>
              </c:strCache>
            </c:strRef>
          </c:tx>
          <c:spPr>
            <a:solidFill>
              <a:schemeClr val="accent6">
                <a:lumMod val="75000"/>
              </a:schemeClr>
            </a:solidFill>
            <a:ln>
              <a:noFill/>
            </a:ln>
            <a:effectLst/>
          </c:spPr>
          <c:invertIfNegative val="0"/>
          <c:cat>
            <c:strRef>
              <c:f>Sheet1!$A$17:$A$28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Sheet1!$B$17:$B$28</c:f>
              <c:numCache>
                <c:formatCode>General</c:formatCode>
                <c:ptCount val="12"/>
                <c:pt idx="0">
                  <c:v>5455.3727272727274</c:v>
                </c:pt>
                <c:pt idx="1">
                  <c:v>4578.6272727272726</c:v>
                </c:pt>
                <c:pt idx="2">
                  <c:v>3491.1636363636358</c:v>
                </c:pt>
                <c:pt idx="3">
                  <c:v>7484.795454545455</c:v>
                </c:pt>
                <c:pt idx="4">
                  <c:v>7824.409090909091</c:v>
                </c:pt>
                <c:pt idx="5">
                  <c:v>10118.563636363635</c:v>
                </c:pt>
                <c:pt idx="6">
                  <c:v>9536.1272727272735</c:v>
                </c:pt>
                <c:pt idx="7">
                  <c:v>7931.8727272727301</c:v>
                </c:pt>
                <c:pt idx="8">
                  <c:v>8442.7818181818184</c:v>
                </c:pt>
                <c:pt idx="9">
                  <c:v>11509.236363636364</c:v>
                </c:pt>
                <c:pt idx="10">
                  <c:v>9786.1181818181813</c:v>
                </c:pt>
                <c:pt idx="11">
                  <c:v>5764.7636363636366</c:v>
                </c:pt>
              </c:numCache>
            </c:numRef>
          </c:val>
        </c:ser>
        <c:ser>
          <c:idx val="1"/>
          <c:order val="1"/>
          <c:tx>
            <c:strRef>
              <c:f>Sheet1!$C$16</c:f>
              <c:strCache>
                <c:ptCount val="1"/>
                <c:pt idx="0">
                  <c:v>Hook and Line</c:v>
                </c:pt>
              </c:strCache>
            </c:strRef>
          </c:tx>
          <c:spPr>
            <a:solidFill>
              <a:srgbClr val="FF9966"/>
            </a:solidFill>
            <a:ln>
              <a:noFill/>
            </a:ln>
            <a:effectLst/>
          </c:spPr>
          <c:invertIfNegative val="0"/>
          <c:cat>
            <c:strRef>
              <c:f>Sheet1!$A$17:$A$28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Sheet1!$C$17:$C$28</c:f>
              <c:numCache>
                <c:formatCode>General</c:formatCode>
                <c:ptCount val="12"/>
                <c:pt idx="0">
                  <c:v>5709.9363636363614</c:v>
                </c:pt>
                <c:pt idx="1">
                  <c:v>6636.4318181818235</c:v>
                </c:pt>
                <c:pt idx="2">
                  <c:v>6090.2945454545461</c:v>
                </c:pt>
                <c:pt idx="3">
                  <c:v>6189.7827272727263</c:v>
                </c:pt>
                <c:pt idx="4">
                  <c:v>13515.635454545463</c:v>
                </c:pt>
                <c:pt idx="5">
                  <c:v>12262.490909090906</c:v>
                </c:pt>
                <c:pt idx="6">
                  <c:v>7122.3845454545562</c:v>
                </c:pt>
                <c:pt idx="7">
                  <c:v>5375.9263636363594</c:v>
                </c:pt>
                <c:pt idx="8">
                  <c:v>4301.3490909090924</c:v>
                </c:pt>
                <c:pt idx="9">
                  <c:v>4345.0090909090904</c:v>
                </c:pt>
                <c:pt idx="10">
                  <c:v>4459.5236363636359</c:v>
                </c:pt>
                <c:pt idx="11">
                  <c:v>5226.2836363636316</c:v>
                </c:pt>
              </c:numCache>
            </c:numRef>
          </c:val>
        </c:ser>
        <c:ser>
          <c:idx val="2"/>
          <c:order val="2"/>
          <c:tx>
            <c:strRef>
              <c:f>Sheet1!$D$16</c:f>
              <c:strCache>
                <c:ptCount val="1"/>
                <c:pt idx="0">
                  <c:v>Spearfishing and Other</c:v>
                </c:pt>
              </c:strCache>
            </c:strRef>
          </c:tx>
          <c:spPr>
            <a:pattFill prst="wdDnDiag">
              <a:fgClr>
                <a:schemeClr val="accent6">
                  <a:lumMod val="60000"/>
                  <a:lumOff val="40000"/>
                </a:schemeClr>
              </a:fgClr>
              <a:bgClr>
                <a:schemeClr val="accent6">
                  <a:lumMod val="50000"/>
                </a:schemeClr>
              </a:bgClr>
            </a:pattFill>
            <a:ln>
              <a:noFill/>
            </a:ln>
            <a:effectLst/>
          </c:spPr>
          <c:invertIfNegative val="0"/>
          <c:cat>
            <c:strRef>
              <c:f>Sheet1!$A$17:$A$28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Sheet1!$D$17:$D$28</c:f>
              <c:numCache>
                <c:formatCode>General</c:formatCode>
                <c:ptCount val="12"/>
                <c:pt idx="0">
                  <c:v>273.73727272727274</c:v>
                </c:pt>
                <c:pt idx="1">
                  <c:v>355.27272727272731</c:v>
                </c:pt>
                <c:pt idx="2">
                  <c:v>251.81818181818173</c:v>
                </c:pt>
                <c:pt idx="3">
                  <c:v>457.04818181818189</c:v>
                </c:pt>
                <c:pt idx="4">
                  <c:v>1318.6909090909091</c:v>
                </c:pt>
                <c:pt idx="5">
                  <c:v>815.33454545454538</c:v>
                </c:pt>
                <c:pt idx="6">
                  <c:v>465.19999999999993</c:v>
                </c:pt>
                <c:pt idx="7">
                  <c:v>441.98181818181808</c:v>
                </c:pt>
                <c:pt idx="8">
                  <c:v>331.67909090909097</c:v>
                </c:pt>
                <c:pt idx="9">
                  <c:v>396.22090909090912</c:v>
                </c:pt>
                <c:pt idx="10">
                  <c:v>329.79454545454541</c:v>
                </c:pt>
                <c:pt idx="11">
                  <c:v>389.17363636363643</c:v>
                </c:pt>
              </c:numCache>
            </c:numRef>
          </c:val>
        </c:ser>
        <c:dLbls>
          <c:showLegendKey val="0"/>
          <c:showVal val="0"/>
          <c:showCatName val="0"/>
          <c:showSerName val="0"/>
          <c:showPercent val="0"/>
          <c:showBubbleSize val="0"/>
        </c:dLbls>
        <c:gapWidth val="150"/>
        <c:overlap val="100"/>
        <c:axId val="186509448"/>
        <c:axId val="186054872"/>
      </c:barChart>
      <c:catAx>
        <c:axId val="186509448"/>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6054872"/>
        <c:crosses val="autoZero"/>
        <c:auto val="1"/>
        <c:lblAlgn val="ctr"/>
        <c:lblOffset val="100"/>
        <c:noMultiLvlLbl val="0"/>
      </c:catAx>
      <c:valAx>
        <c:axId val="18605487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smtClean="0">
                    <a:solidFill>
                      <a:schemeClr val="tx1"/>
                    </a:solidFill>
                  </a:rPr>
                  <a:t>Pounds Landed</a:t>
                </a:r>
                <a:endParaRPr lang="en-US" sz="1400"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6509448"/>
        <c:crosses val="autoZero"/>
        <c:crossBetween val="between"/>
      </c:valAx>
      <c:spPr>
        <a:noFill/>
        <a:ln>
          <a:noFill/>
        </a:ln>
        <a:effectLst/>
      </c:spPr>
    </c:plotArea>
    <c:legend>
      <c:legendPos val="tr"/>
      <c:layout>
        <c:manualLayout>
          <c:xMode val="edge"/>
          <c:yMode val="edge"/>
          <c:x val="0.76142098016436455"/>
          <c:y val="4.9180327868852458E-2"/>
          <c:w val="0.20353315698818897"/>
          <c:h val="0.16447924123120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F8F8F8"/>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'SSC Analysis'!$T$6</c:f>
              <c:strCache>
                <c:ptCount val="1"/>
                <c:pt idx="0">
                  <c:v>Atlantic State Waters</c:v>
                </c:pt>
              </c:strCache>
            </c:strRef>
          </c:tx>
          <c:spPr>
            <a:solidFill>
              <a:srgbClr val="FF9966"/>
            </a:solidFill>
            <a:ln>
              <a:noFill/>
            </a:ln>
            <a:effectLst/>
          </c:spPr>
          <c:invertIfNegative val="0"/>
          <c:val>
            <c:numRef>
              <c:f>'SSC Analysis'!$U$6:$Z$6</c:f>
              <c:numCache>
                <c:formatCode>General</c:formatCode>
                <c:ptCount val="6"/>
                <c:pt idx="0">
                  <c:v>1059</c:v>
                </c:pt>
                <c:pt idx="1">
                  <c:v>502</c:v>
                </c:pt>
                <c:pt idx="2">
                  <c:v>187</c:v>
                </c:pt>
                <c:pt idx="3">
                  <c:v>87</c:v>
                </c:pt>
                <c:pt idx="4">
                  <c:v>16</c:v>
                </c:pt>
                <c:pt idx="5">
                  <c:v>5</c:v>
                </c:pt>
              </c:numCache>
            </c:numRef>
          </c:val>
        </c:ser>
        <c:ser>
          <c:idx val="3"/>
          <c:order val="1"/>
          <c:tx>
            <c:strRef>
              <c:f>'SSC Analysis'!$T$7</c:f>
              <c:strCache>
                <c:ptCount val="1"/>
                <c:pt idx="0">
                  <c:v>Atlantic Federal Waters</c:v>
                </c:pt>
              </c:strCache>
            </c:strRef>
          </c:tx>
          <c:spPr>
            <a:pattFill prst="lgConfetti">
              <a:fgClr>
                <a:schemeClr val="accent3">
                  <a:lumMod val="90000"/>
                </a:schemeClr>
              </a:fgClr>
              <a:bgClr>
                <a:schemeClr val="accent3">
                  <a:lumMod val="75000"/>
                </a:schemeClr>
              </a:bgClr>
            </a:pattFill>
            <a:ln>
              <a:noFill/>
            </a:ln>
            <a:effectLst/>
          </c:spPr>
          <c:invertIfNegative val="0"/>
          <c:val>
            <c:numRef>
              <c:f>'SSC Analysis'!$U$7:$Z$7</c:f>
              <c:numCache>
                <c:formatCode>General</c:formatCode>
                <c:ptCount val="6"/>
                <c:pt idx="0">
                  <c:v>1863</c:v>
                </c:pt>
                <c:pt idx="1">
                  <c:v>1056</c:v>
                </c:pt>
                <c:pt idx="2">
                  <c:v>493</c:v>
                </c:pt>
                <c:pt idx="3">
                  <c:v>351</c:v>
                </c:pt>
                <c:pt idx="4">
                  <c:v>142</c:v>
                </c:pt>
                <c:pt idx="5">
                  <c:v>76</c:v>
                </c:pt>
              </c:numCache>
            </c:numRef>
          </c:val>
        </c:ser>
        <c:ser>
          <c:idx val="0"/>
          <c:order val="2"/>
          <c:tx>
            <c:strRef>
              <c:f>'SSC Analysis'!$T$9</c:f>
              <c:strCache>
                <c:ptCount val="1"/>
                <c:pt idx="0">
                  <c:v>Gulf State Waters</c:v>
                </c:pt>
              </c:strCache>
            </c:strRef>
          </c:tx>
          <c:spPr>
            <a:solidFill>
              <a:schemeClr val="accent6">
                <a:lumMod val="75000"/>
              </a:schemeClr>
            </a:solidFill>
            <a:ln>
              <a:noFill/>
            </a:ln>
            <a:effectLst/>
          </c:spPr>
          <c:invertIfNegative val="0"/>
          <c:cat>
            <c:strRef>
              <c:f>'SSC Analysis'!$U$4:$Z$4</c:f>
              <c:strCache>
                <c:ptCount val="6"/>
                <c:pt idx="0">
                  <c:v>≤2</c:v>
                </c:pt>
                <c:pt idx="1">
                  <c:v>3-6</c:v>
                </c:pt>
                <c:pt idx="2">
                  <c:v>7-12</c:v>
                </c:pt>
                <c:pt idx="3">
                  <c:v>13-25</c:v>
                </c:pt>
                <c:pt idx="4">
                  <c:v>25-50</c:v>
                </c:pt>
                <c:pt idx="5">
                  <c:v>&gt;50</c:v>
                </c:pt>
              </c:strCache>
            </c:strRef>
          </c:cat>
          <c:val>
            <c:numRef>
              <c:f>'SSC Analysis'!$U$9:$Z$9</c:f>
              <c:numCache>
                <c:formatCode>General</c:formatCode>
                <c:ptCount val="6"/>
                <c:pt idx="0">
                  <c:v>217</c:v>
                </c:pt>
                <c:pt idx="1">
                  <c:v>204</c:v>
                </c:pt>
                <c:pt idx="2">
                  <c:v>80</c:v>
                </c:pt>
                <c:pt idx="3">
                  <c:v>60</c:v>
                </c:pt>
                <c:pt idx="4">
                  <c:v>32</c:v>
                </c:pt>
                <c:pt idx="5">
                  <c:v>9</c:v>
                </c:pt>
              </c:numCache>
            </c:numRef>
          </c:val>
        </c:ser>
        <c:ser>
          <c:idx val="1"/>
          <c:order val="3"/>
          <c:tx>
            <c:strRef>
              <c:f>'SSC Analysis'!$T$10</c:f>
              <c:strCache>
                <c:ptCount val="1"/>
                <c:pt idx="0">
                  <c:v>Gulf Federal Waters</c:v>
                </c:pt>
              </c:strCache>
            </c:strRef>
          </c:tx>
          <c:spPr>
            <a:pattFill prst="wdDnDiag">
              <a:fgClr>
                <a:schemeClr val="accent6">
                  <a:lumMod val="60000"/>
                  <a:lumOff val="40000"/>
                </a:schemeClr>
              </a:fgClr>
              <a:bgClr>
                <a:schemeClr val="accent6">
                  <a:lumMod val="75000"/>
                </a:schemeClr>
              </a:bgClr>
            </a:pattFill>
            <a:ln>
              <a:noFill/>
            </a:ln>
            <a:effectLst/>
          </c:spPr>
          <c:invertIfNegative val="0"/>
          <c:cat>
            <c:strRef>
              <c:f>'SSC Analysis'!$U$4:$Z$4</c:f>
              <c:strCache>
                <c:ptCount val="6"/>
                <c:pt idx="0">
                  <c:v>≤2</c:v>
                </c:pt>
                <c:pt idx="1">
                  <c:v>3-6</c:v>
                </c:pt>
                <c:pt idx="2">
                  <c:v>7-12</c:v>
                </c:pt>
                <c:pt idx="3">
                  <c:v>13-25</c:v>
                </c:pt>
                <c:pt idx="4">
                  <c:v>25-50</c:v>
                </c:pt>
                <c:pt idx="5">
                  <c:v>&gt;50</c:v>
                </c:pt>
              </c:strCache>
            </c:strRef>
          </c:cat>
          <c:val>
            <c:numRef>
              <c:f>'SSC Analysis'!$U$10:$Z$10</c:f>
              <c:numCache>
                <c:formatCode>General</c:formatCode>
                <c:ptCount val="6"/>
                <c:pt idx="0">
                  <c:v>180</c:v>
                </c:pt>
                <c:pt idx="1">
                  <c:v>240</c:v>
                </c:pt>
                <c:pt idx="2">
                  <c:v>100</c:v>
                </c:pt>
                <c:pt idx="3">
                  <c:v>119</c:v>
                </c:pt>
                <c:pt idx="4">
                  <c:v>93</c:v>
                </c:pt>
                <c:pt idx="5">
                  <c:v>112</c:v>
                </c:pt>
              </c:numCache>
            </c:numRef>
          </c:val>
        </c:ser>
        <c:dLbls>
          <c:showLegendKey val="0"/>
          <c:showVal val="0"/>
          <c:showCatName val="0"/>
          <c:showSerName val="0"/>
          <c:showPercent val="0"/>
          <c:showBubbleSize val="0"/>
        </c:dLbls>
        <c:gapWidth val="150"/>
        <c:overlap val="100"/>
        <c:axId val="184379968"/>
        <c:axId val="184541808"/>
      </c:barChart>
      <c:catAx>
        <c:axId val="1843799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smtClean="0">
                    <a:solidFill>
                      <a:schemeClr val="tx1"/>
                    </a:solidFill>
                  </a:rPr>
                  <a:t>Number of Fish Landed</a:t>
                </a:r>
                <a:endParaRPr lang="en-US" sz="1600" dirty="0">
                  <a:solidFill>
                    <a:schemeClr val="tx1"/>
                  </a:solidFill>
                </a:endParaRPr>
              </a:p>
            </c:rich>
          </c:tx>
          <c:layout>
            <c:manualLayout>
              <c:xMode val="edge"/>
              <c:yMode val="edge"/>
              <c:x val="0.42761409184317078"/>
              <c:y val="0.9238888888888888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4541808"/>
        <c:crosses val="autoZero"/>
        <c:auto val="1"/>
        <c:lblAlgn val="ctr"/>
        <c:lblOffset val="100"/>
        <c:noMultiLvlLbl val="0"/>
      </c:catAx>
      <c:valAx>
        <c:axId val="18454180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smtClean="0">
                    <a:solidFill>
                      <a:schemeClr val="tx1"/>
                    </a:solidFill>
                  </a:rPr>
                  <a:t>Number of Trips</a:t>
                </a:r>
                <a:endParaRPr lang="en-US" sz="1600" dirty="0">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cap="sq">
            <a:solidFill>
              <a:schemeClr val="accent6">
                <a:lumMod val="7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4379968"/>
        <c:crosses val="autoZero"/>
        <c:crossBetween val="between"/>
      </c:valAx>
      <c:spPr>
        <a:noFill/>
        <a:ln>
          <a:noFill/>
        </a:ln>
        <a:effectLst/>
      </c:spPr>
    </c:plotArea>
    <c:legend>
      <c:legendPos val="tr"/>
      <c:layout>
        <c:manualLayout>
          <c:xMode val="edge"/>
          <c:yMode val="edge"/>
          <c:x val="0.78894891045596049"/>
          <c:y val="1.6393442622950821E-2"/>
          <c:w val="0.20329915155954342"/>
          <c:h val="0.26187169226797469"/>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F8F8F8"/>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0.688</cdr:x>
      <cdr:y>0.15625</cdr:y>
    </cdr:from>
    <cdr:to>
      <cdr:x>0.94168</cdr:x>
      <cdr:y>0.40243</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553200" y="762000"/>
          <a:ext cx="2416312" cy="120055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5"/>
            <a:ext cx="3037146" cy="464741"/>
          </a:xfrm>
          <a:prstGeom prst="rect">
            <a:avLst/>
          </a:prstGeom>
          <a:noFill/>
          <a:ln w="9525">
            <a:noFill/>
            <a:miter lim="800000"/>
            <a:headEnd/>
            <a:tailEnd/>
          </a:ln>
          <a:effectLst/>
        </p:spPr>
        <p:txBody>
          <a:bodyPr vert="horz" wrap="square" lIns="92061" tIns="46030" rIns="92061" bIns="46030" numCol="1" anchor="t" anchorCtr="0" compatLnSpc="1">
            <a:prstTxWarp prst="textNoShape">
              <a:avLst/>
            </a:prstTxWarp>
          </a:bodyPr>
          <a:lstStyle>
            <a:lvl1pPr>
              <a:spcBef>
                <a:spcPct val="0"/>
              </a:spcBef>
              <a:defRPr sz="1200">
                <a:latin typeface="Arial" charset="0"/>
              </a:defRPr>
            </a:lvl1pPr>
          </a:lstStyle>
          <a:p>
            <a:endParaRPr lang="en-US" dirty="0"/>
          </a:p>
        </p:txBody>
      </p:sp>
      <p:sp>
        <p:nvSpPr>
          <p:cNvPr id="131075" name="Rectangle 3"/>
          <p:cNvSpPr>
            <a:spLocks noGrp="1" noChangeArrowheads="1"/>
          </p:cNvSpPr>
          <p:nvPr>
            <p:ph type="dt" sz="quarter" idx="1"/>
          </p:nvPr>
        </p:nvSpPr>
        <p:spPr bwMode="auto">
          <a:xfrm>
            <a:off x="3971653" y="5"/>
            <a:ext cx="3037146" cy="464741"/>
          </a:xfrm>
          <a:prstGeom prst="rect">
            <a:avLst/>
          </a:prstGeom>
          <a:noFill/>
          <a:ln w="9525">
            <a:noFill/>
            <a:miter lim="800000"/>
            <a:headEnd/>
            <a:tailEnd/>
          </a:ln>
          <a:effectLst/>
        </p:spPr>
        <p:txBody>
          <a:bodyPr vert="horz" wrap="square" lIns="92061" tIns="46030" rIns="92061" bIns="46030" numCol="1" anchor="t" anchorCtr="0" compatLnSpc="1">
            <a:prstTxWarp prst="textNoShape">
              <a:avLst/>
            </a:prstTxWarp>
          </a:bodyPr>
          <a:lstStyle>
            <a:lvl1pPr algn="r">
              <a:spcBef>
                <a:spcPct val="0"/>
              </a:spcBef>
              <a:defRPr sz="1200">
                <a:latin typeface="Arial" charset="0"/>
              </a:defRPr>
            </a:lvl1pPr>
          </a:lstStyle>
          <a:p>
            <a:endParaRPr lang="en-US" dirty="0"/>
          </a:p>
        </p:txBody>
      </p:sp>
      <p:sp>
        <p:nvSpPr>
          <p:cNvPr id="131076" name="Rectangle 4"/>
          <p:cNvSpPr>
            <a:spLocks noGrp="1" noChangeArrowheads="1"/>
          </p:cNvSpPr>
          <p:nvPr>
            <p:ph type="ftr" sz="quarter" idx="2"/>
          </p:nvPr>
        </p:nvSpPr>
        <p:spPr bwMode="auto">
          <a:xfrm>
            <a:off x="1" y="8830063"/>
            <a:ext cx="3037146" cy="464740"/>
          </a:xfrm>
          <a:prstGeom prst="rect">
            <a:avLst/>
          </a:prstGeom>
          <a:noFill/>
          <a:ln w="9525">
            <a:noFill/>
            <a:miter lim="800000"/>
            <a:headEnd/>
            <a:tailEnd/>
          </a:ln>
          <a:effectLst/>
        </p:spPr>
        <p:txBody>
          <a:bodyPr vert="horz" wrap="square" lIns="92061" tIns="46030" rIns="92061" bIns="46030" numCol="1" anchor="b" anchorCtr="0" compatLnSpc="1">
            <a:prstTxWarp prst="textNoShape">
              <a:avLst/>
            </a:prstTxWarp>
          </a:bodyPr>
          <a:lstStyle>
            <a:lvl1pPr>
              <a:spcBef>
                <a:spcPct val="0"/>
              </a:spcBef>
              <a:defRPr sz="1200">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3971653" y="8830063"/>
            <a:ext cx="3037146" cy="464740"/>
          </a:xfrm>
          <a:prstGeom prst="rect">
            <a:avLst/>
          </a:prstGeom>
          <a:noFill/>
          <a:ln w="9525">
            <a:noFill/>
            <a:miter lim="800000"/>
            <a:headEnd/>
            <a:tailEnd/>
          </a:ln>
          <a:effectLst/>
        </p:spPr>
        <p:txBody>
          <a:bodyPr vert="horz" wrap="square" lIns="92061" tIns="46030" rIns="92061" bIns="46030" numCol="1" anchor="b" anchorCtr="0" compatLnSpc="1">
            <a:prstTxWarp prst="textNoShape">
              <a:avLst/>
            </a:prstTxWarp>
          </a:bodyPr>
          <a:lstStyle>
            <a:lvl1pPr algn="r">
              <a:spcBef>
                <a:spcPct val="0"/>
              </a:spcBef>
              <a:defRPr sz="1200">
                <a:latin typeface="Arial" charset="0"/>
              </a:defRPr>
            </a:lvl1pPr>
          </a:lstStyle>
          <a:p>
            <a:fld id="{E478DB5D-D9D1-4E16-8C26-AC5F16B3D34A}" type="slidenum">
              <a:rPr lang="en-US"/>
              <a:pPr/>
              <a:t>‹#›</a:t>
            </a:fld>
            <a:endParaRPr lang="en-US" dirty="0"/>
          </a:p>
        </p:txBody>
      </p:sp>
    </p:spTree>
    <p:extLst>
      <p:ext uri="{BB962C8B-B14F-4D97-AF65-F5344CB8AC3E}">
        <p14:creationId xmlns:p14="http://schemas.microsoft.com/office/powerpoint/2010/main" val="154419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4" y="5"/>
            <a:ext cx="3038747"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defTabSz="931817">
              <a:spcBef>
                <a:spcPct val="0"/>
              </a:spcBef>
              <a:defRPr sz="1100">
                <a:latin typeface="Arial" charset="0"/>
              </a:defRPr>
            </a:lvl1pPr>
          </a:lstStyle>
          <a:p>
            <a:endParaRPr lang="en-US" dirty="0"/>
          </a:p>
        </p:txBody>
      </p:sp>
      <p:sp>
        <p:nvSpPr>
          <p:cNvPr id="10243" name="Rectangle 3"/>
          <p:cNvSpPr>
            <a:spLocks noGrp="1" noChangeArrowheads="1"/>
          </p:cNvSpPr>
          <p:nvPr>
            <p:ph type="dt" idx="1"/>
          </p:nvPr>
        </p:nvSpPr>
        <p:spPr bwMode="auto">
          <a:xfrm>
            <a:off x="3970053" y="5"/>
            <a:ext cx="3038746"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algn="r" defTabSz="931817">
              <a:spcBef>
                <a:spcPct val="0"/>
              </a:spcBef>
              <a:defRPr sz="1100">
                <a:latin typeface="Arial" charset="0"/>
              </a:defRPr>
            </a:lvl1pPr>
          </a:lstStyle>
          <a:p>
            <a:endParaRPr lang="en-US" dirty="0"/>
          </a:p>
        </p:txBody>
      </p:sp>
      <p:sp>
        <p:nvSpPr>
          <p:cNvPr id="10244" name="Rectangle 4"/>
          <p:cNvSpPr>
            <a:spLocks noGrp="1" noRot="1" noChangeAspect="1" noChangeArrowheads="1" noTextEdit="1"/>
          </p:cNvSpPr>
          <p:nvPr>
            <p:ph type="sldImg" idx="2"/>
          </p:nvPr>
        </p:nvSpPr>
        <p:spPr bwMode="auto">
          <a:xfrm>
            <a:off x="404813" y="696913"/>
            <a:ext cx="6200775" cy="3487737"/>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0884" y="4414233"/>
            <a:ext cx="5608640" cy="4184258"/>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4" y="8830063"/>
            <a:ext cx="3038747"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defTabSz="931817">
              <a:spcBef>
                <a:spcPct val="0"/>
              </a:spcBef>
              <a:defRPr sz="1100">
                <a:latin typeface="Arial" charset="0"/>
              </a:defRPr>
            </a:lvl1pPr>
          </a:lstStyle>
          <a:p>
            <a:endParaRPr lang="en-US" dirty="0"/>
          </a:p>
        </p:txBody>
      </p:sp>
      <p:sp>
        <p:nvSpPr>
          <p:cNvPr id="10247" name="Rectangle 7"/>
          <p:cNvSpPr>
            <a:spLocks noGrp="1" noChangeArrowheads="1"/>
          </p:cNvSpPr>
          <p:nvPr>
            <p:ph type="sldNum" sz="quarter" idx="5"/>
          </p:nvPr>
        </p:nvSpPr>
        <p:spPr bwMode="auto">
          <a:xfrm>
            <a:off x="3970053" y="8830063"/>
            <a:ext cx="3038746"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algn="r" defTabSz="931817">
              <a:spcBef>
                <a:spcPct val="0"/>
              </a:spcBef>
              <a:defRPr sz="1100">
                <a:latin typeface="Arial" charset="0"/>
              </a:defRPr>
            </a:lvl1pPr>
          </a:lstStyle>
          <a:p>
            <a:fld id="{D0E1A00E-38E3-41B7-9BD5-45003B384191}" type="slidenum">
              <a:rPr lang="en-US"/>
              <a:pPr/>
              <a:t>‹#›</a:t>
            </a:fld>
            <a:endParaRPr lang="en-US" dirty="0"/>
          </a:p>
        </p:txBody>
      </p:sp>
    </p:spTree>
    <p:extLst>
      <p:ext uri="{BB962C8B-B14F-4D97-AF65-F5344CB8AC3E}">
        <p14:creationId xmlns:p14="http://schemas.microsoft.com/office/powerpoint/2010/main" val="31024589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92163-01DF-4BAA-BB13-9AC4532A90DE}" type="slidenum">
              <a:rPr lang="en-US"/>
              <a:pPr/>
              <a:t>1</a:t>
            </a:fld>
            <a:endParaRPr lang="en-US" dirty="0"/>
          </a:p>
        </p:txBody>
      </p:sp>
      <p:sp>
        <p:nvSpPr>
          <p:cNvPr id="11266" name="Rectangle 2"/>
          <p:cNvSpPr>
            <a:spLocks noGrp="1" noRot="1" noChangeAspect="1" noChangeArrowheads="1" noTextEdit="1"/>
          </p:cNvSpPr>
          <p:nvPr>
            <p:ph type="sldImg"/>
          </p:nvPr>
        </p:nvSpPr>
        <p:spPr>
          <a:xfrm>
            <a:off x="404813" y="696913"/>
            <a:ext cx="6200775" cy="3487737"/>
          </a:xfrm>
          <a:ln/>
        </p:spPr>
      </p:sp>
      <p:sp>
        <p:nvSpPr>
          <p:cNvPr id="11267" name="Rectangle 3"/>
          <p:cNvSpPr>
            <a:spLocks noGrp="1" noChangeArrowheads="1"/>
          </p:cNvSpPr>
          <p:nvPr>
            <p:ph type="body" idx="1"/>
          </p:nvPr>
        </p:nvSpPr>
        <p:spPr>
          <a:xfrm>
            <a:off x="347692" y="4414233"/>
            <a:ext cx="6315019" cy="4184258"/>
          </a:xfrm>
        </p:spPr>
        <p:txBody>
          <a:bodyPr/>
          <a:lstStyle/>
          <a:p>
            <a:pPr lvl="0">
              <a:lnSpc>
                <a:spcPct val="100000"/>
              </a:lnSpc>
              <a:defRPr/>
            </a:pPr>
            <a:r>
              <a:rPr lang="en-US" dirty="0" smtClean="0">
                <a:latin typeface="Franklin Gothic Book" pitchFamily="34" charset="0"/>
              </a:rPr>
              <a:t>This is a</a:t>
            </a:r>
            <a:r>
              <a:rPr lang="en-US" baseline="0" dirty="0" smtClean="0">
                <a:latin typeface="Franklin Gothic Book" pitchFamily="34" charset="0"/>
              </a:rPr>
              <a:t> review and discussion of current mutton snapper regulations, public concerns about the regulations, and a request for direction on holding public workshops to collect input on potential changes to mutton snapper management. </a:t>
            </a:r>
          </a:p>
          <a:p>
            <a:pPr lvl="0">
              <a:lnSpc>
                <a:spcPct val="100000"/>
              </a:lnSpc>
              <a:defRPr/>
            </a:pPr>
            <a:endParaRPr lang="en-US" dirty="0" smtClean="0">
              <a:latin typeface="Franklin Gothic Book" pitchFamily="34" charset="0"/>
            </a:endParaRPr>
          </a:p>
          <a:p>
            <a:pPr lvl="0">
              <a:lnSpc>
                <a:spcPct val="100000"/>
              </a:lnSpc>
              <a:defRPr/>
            </a:pPr>
            <a:r>
              <a:rPr lang="en-US" dirty="0" smtClean="0">
                <a:latin typeface="Franklin Gothic Book" pitchFamily="34" charset="0"/>
              </a:rPr>
              <a:t>Authors: Erika Burgess,</a:t>
            </a:r>
            <a:r>
              <a:rPr lang="en-US" baseline="0" dirty="0" smtClean="0">
                <a:latin typeface="Franklin Gothic Book" pitchFamily="34" charset="0"/>
              </a:rPr>
              <a:t> Jessica McCawley, and Martha Bademan</a:t>
            </a:r>
            <a:endParaRPr lang="en-US" dirty="0" smtClean="0">
              <a:latin typeface="Franklin Gothic Book" pitchFamily="34" charset="0"/>
            </a:endParaRPr>
          </a:p>
          <a:p>
            <a:pPr eaLnBrk="1" hangingPunct="1"/>
            <a:r>
              <a:rPr lang="en-US" u="sng" dirty="0" smtClean="0">
                <a:latin typeface="Franklin Gothic Book" pitchFamily="34" charset="0"/>
              </a:rPr>
              <a:t>Report date</a:t>
            </a:r>
            <a:r>
              <a:rPr lang="en-US" dirty="0" smtClean="0">
                <a:latin typeface="Franklin Gothic Book" pitchFamily="34" charset="0"/>
              </a:rPr>
              <a:t>:</a:t>
            </a:r>
            <a:r>
              <a:rPr lang="en-US" baseline="0" dirty="0" smtClean="0">
                <a:latin typeface="Franklin Gothic Book" pitchFamily="34" charset="0"/>
              </a:rPr>
              <a:t> </a:t>
            </a:r>
            <a:r>
              <a:rPr lang="en-US" baseline="0" smtClean="0">
                <a:latin typeface="Franklin Gothic Book" pitchFamily="34" charset="0"/>
              </a:rPr>
              <a:t>November 14, </a:t>
            </a:r>
            <a:r>
              <a:rPr lang="en-US" dirty="0" smtClean="0">
                <a:latin typeface="Franklin Gothic Book" pitchFamily="34" charset="0"/>
              </a:rPr>
              <a:t>2015</a:t>
            </a:r>
          </a:p>
        </p:txBody>
      </p:sp>
    </p:spTree>
    <p:extLst>
      <p:ext uri="{BB962C8B-B14F-4D97-AF65-F5344CB8AC3E}">
        <p14:creationId xmlns:p14="http://schemas.microsoft.com/office/powerpoint/2010/main" val="360056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813" y="4414233"/>
            <a:ext cx="6200775" cy="4184258"/>
          </a:xfrm>
        </p:spPr>
        <p:txBody>
          <a:bodyPr/>
          <a:lstStyle/>
          <a:p>
            <a:r>
              <a:rPr lang="en-US" dirty="0" smtClean="0">
                <a:latin typeface="Franklin Gothic Book" panose="020B0503020102020204" pitchFamily="34" charset="0"/>
              </a:rPr>
              <a:t>A spawning site for mutton snapper exists near Western Dry Rocks.  Mutton snapper have been observed aggregating on full moons during the months of May and June, known times of spawning activity for this species.  The</a:t>
            </a:r>
            <a:r>
              <a:rPr lang="en-US" baseline="0" dirty="0" smtClean="0">
                <a:latin typeface="Franklin Gothic Book" panose="020B0503020102020204" pitchFamily="34" charset="0"/>
              </a:rPr>
              <a:t> general spawning site covers approximately one square mile, and is roughly 11 miles southwest of Key West.  </a:t>
            </a:r>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D0E1A00E-38E3-41B7-9BD5-45003B384191}" type="slidenum">
              <a:rPr lang="en-US" smtClean="0"/>
              <a:pPr/>
              <a:t>10</a:t>
            </a:fld>
            <a:endParaRPr lang="en-US" dirty="0"/>
          </a:p>
        </p:txBody>
      </p:sp>
    </p:spTree>
    <p:extLst>
      <p:ext uri="{BB962C8B-B14F-4D97-AF65-F5344CB8AC3E}">
        <p14:creationId xmlns:p14="http://schemas.microsoft.com/office/powerpoint/2010/main" val="285884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2" y="4415836"/>
            <a:ext cx="6315019" cy="4499564"/>
          </a:xfrm>
        </p:spPr>
        <p:txBody>
          <a:bodyPr>
            <a:noAutofit/>
          </a:bodyPr>
          <a:lstStyle/>
          <a:p>
            <a:pPr defTabSz="914132">
              <a:spcBef>
                <a:spcPts val="0"/>
              </a:spcBef>
              <a:defRPr/>
            </a:pPr>
            <a:r>
              <a:rPr lang="en-US" dirty="0" smtClean="0">
                <a:latin typeface="Franklin Gothic Book" panose="020B0503020102020204" pitchFamily="34" charset="0"/>
              </a:rPr>
              <a:t>Should</a:t>
            </a:r>
            <a:r>
              <a:rPr lang="en-US" baseline="0" dirty="0" smtClean="0">
                <a:latin typeface="Franklin Gothic Book" panose="020B0503020102020204" pitchFamily="34" charset="0"/>
              </a:rPr>
              <a:t> the FWC take the lead in the process of changing recreational bag limits and commercial trip limits for mutton snapper and soliciting public comment, staff would work in coordination with the Councils to maximize public input on the issue.</a:t>
            </a:r>
          </a:p>
          <a:p>
            <a:pPr defTabSz="914132">
              <a:spcBef>
                <a:spcPts val="0"/>
              </a:spcBef>
              <a:defRPr/>
            </a:pPr>
            <a:endParaRPr lang="en-US" baseline="0" dirty="0" smtClean="0">
              <a:latin typeface="Franklin Gothic Book" panose="020B0503020102020204" pitchFamily="34" charset="0"/>
            </a:endParaRPr>
          </a:p>
          <a:p>
            <a:pPr>
              <a:spcBef>
                <a:spcPts val="0"/>
              </a:spcBef>
            </a:pPr>
            <a:r>
              <a:rPr lang="en-US" baseline="0" dirty="0" smtClean="0">
                <a:latin typeface="Franklin Gothic Book" panose="020B0503020102020204" pitchFamily="34" charset="0"/>
              </a:rPr>
              <a:t>FWC could hold public workshops along with the South Atlantic Council in February 2016.  The South Atlantic Council will hold three public hearings in south Florida during this time.  Staff recommends FWC hold three additional public workshops.  Between the South Atlantic Council and FWC,</a:t>
            </a:r>
            <a:r>
              <a:rPr lang="en-US" dirty="0" smtClean="0">
                <a:latin typeface="Franklin Gothic Book" panose="020B0503020102020204" pitchFamily="34" charset="0"/>
              </a:rPr>
              <a:t> p</a:t>
            </a:r>
            <a:r>
              <a:rPr lang="en-US" baseline="0" dirty="0" smtClean="0">
                <a:latin typeface="Franklin Gothic Book" panose="020B0503020102020204" pitchFamily="34" charset="0"/>
              </a:rPr>
              <a:t>ublic meetings could be held in Stuart, </a:t>
            </a:r>
            <a:r>
              <a:rPr lang="en-US" sz="1200" kern="1200" dirty="0" smtClean="0">
                <a:solidFill>
                  <a:schemeClr val="tx1"/>
                </a:solidFill>
                <a:effectLst/>
                <a:latin typeface="Franklin Gothic Book" panose="020B0503020102020204" pitchFamily="34" charset="0"/>
              </a:rPr>
              <a:t>Ft. Lauderdale, Key Largo,</a:t>
            </a:r>
            <a:r>
              <a:rPr lang="en-US" sz="1200" kern="1200" baseline="0" dirty="0" smtClean="0">
                <a:solidFill>
                  <a:schemeClr val="tx1"/>
                </a:solidFill>
                <a:effectLst/>
                <a:latin typeface="Franklin Gothic Book" panose="020B0503020102020204" pitchFamily="34" charset="0"/>
              </a:rPr>
              <a:t> Key Colony Beach, Key West, and Naples.  FWC staff would also hold a state-wide webinar on the issue.  The Gulf Council will take public comments on mutton snapper during their regularly scheduled Council meetings.</a:t>
            </a:r>
            <a:endParaRPr lang="en-US" sz="1200" kern="1200" dirty="0" smtClean="0">
              <a:solidFill>
                <a:schemeClr val="tx1"/>
              </a:solidFill>
              <a:effectLst/>
              <a:latin typeface="Franklin Gothic Book" panose="020B0503020102020204" pitchFamily="34" charset="0"/>
            </a:endParaRPr>
          </a:p>
          <a:p>
            <a:pPr defTabSz="914132">
              <a:spcBef>
                <a:spcPts val="0"/>
              </a:spcBef>
              <a:defRPr/>
            </a:pPr>
            <a:endParaRPr lang="en-US" baseline="0" dirty="0" smtClean="0">
              <a:latin typeface="Franklin Gothic Book" panose="020B0503020102020204" pitchFamily="34" charset="0"/>
            </a:endParaRPr>
          </a:p>
          <a:p>
            <a:pPr defTabSz="914132">
              <a:spcBef>
                <a:spcPts val="0"/>
              </a:spcBef>
              <a:defRPr/>
            </a:pPr>
            <a:r>
              <a:rPr lang="en-US" baseline="0" dirty="0" smtClean="0">
                <a:latin typeface="Franklin Gothic Book" panose="020B0503020102020204" pitchFamily="34" charset="0"/>
              </a:rPr>
              <a:t>If directed, staff could return with a draft rule and stakeholder input from public workshops for Commission consideration in April 2016.</a:t>
            </a:r>
          </a:p>
          <a:p>
            <a:pPr defTabSz="914132">
              <a:spcBef>
                <a:spcPts val="0"/>
              </a:spcBef>
              <a:defRPr/>
            </a:pPr>
            <a:endParaRPr lang="en-US" baseline="0" dirty="0" smtClean="0">
              <a:latin typeface="Franklin Gothic Book" panose="020B0503020102020204" pitchFamily="34" charset="0"/>
            </a:endParaRPr>
          </a:p>
          <a:p>
            <a:pPr defTabSz="914132">
              <a:spcBef>
                <a:spcPts val="0"/>
              </a:spcBef>
              <a:defRPr/>
            </a:pPr>
            <a:r>
              <a:rPr lang="en-US" baseline="0" dirty="0" smtClean="0">
                <a:latin typeface="Franklin Gothic Book" panose="020B0503020102020204" pitchFamily="34" charset="0"/>
              </a:rPr>
              <a:t>The South Atlantic and Gulf Councils will likely take final action on mutton snapper changes in spring or early summer of 2016.</a:t>
            </a:r>
          </a:p>
          <a:p>
            <a:pPr defTabSz="914132">
              <a:spcBef>
                <a:spcPts val="0"/>
              </a:spcBef>
              <a:defRPr/>
            </a:pPr>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11</a:t>
            </a:fld>
            <a:endParaRPr lang="en-US" dirty="0"/>
          </a:p>
        </p:txBody>
      </p:sp>
    </p:spTree>
    <p:extLst>
      <p:ext uri="{BB962C8B-B14F-4D97-AF65-F5344CB8AC3E}">
        <p14:creationId xmlns:p14="http://schemas.microsoft.com/office/powerpoint/2010/main" val="3816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189BADA-FFAF-43ED-BE32-A1FC6CCC2069}" type="slidenum">
              <a:rPr lang="en-US" smtClean="0"/>
              <a:pPr/>
              <a:t>12</a:t>
            </a:fld>
            <a:endParaRPr lang="en-US" dirty="0" smtClean="0"/>
          </a:p>
        </p:txBody>
      </p:sp>
      <p:sp>
        <p:nvSpPr>
          <p:cNvPr id="29700" name="Rectangle 2"/>
          <p:cNvSpPr>
            <a:spLocks noGrp="1" noRot="1" noChangeAspect="1" noChangeArrowheads="1" noTextEdit="1"/>
          </p:cNvSpPr>
          <p:nvPr>
            <p:ph type="sldImg"/>
          </p:nvPr>
        </p:nvSpPr>
        <p:spPr>
          <a:xfrm>
            <a:off x="404813" y="696913"/>
            <a:ext cx="6200775" cy="3487737"/>
          </a:xfrm>
          <a:ln/>
        </p:spPr>
      </p:sp>
      <p:sp>
        <p:nvSpPr>
          <p:cNvPr id="29701" name="Rectangle 3"/>
          <p:cNvSpPr>
            <a:spLocks noGrp="1" noChangeArrowheads="1"/>
          </p:cNvSpPr>
          <p:nvPr>
            <p:ph type="body" idx="1"/>
          </p:nvPr>
        </p:nvSpPr>
        <p:spPr>
          <a:xfrm>
            <a:off x="347692" y="4414232"/>
            <a:ext cx="6315019" cy="4729767"/>
          </a:xfrm>
          <a:noFill/>
          <a:ln/>
        </p:spPr>
        <p:txBody>
          <a:bodyPr/>
          <a:lstStyle/>
          <a:p>
            <a:pPr marL="0" marR="0" lvl="1" indent="0" algn="l" defTabSz="920432" rtl="0" eaLnBrk="0" fontAlgn="base" latinLnBrk="0" hangingPunct="0">
              <a:lnSpc>
                <a:spcPct val="100000"/>
              </a:lnSpc>
              <a:spcBef>
                <a:spcPct val="0"/>
              </a:spcBef>
              <a:spcAft>
                <a:spcPts val="0"/>
              </a:spcAft>
              <a:buClrTx/>
              <a:buSzTx/>
              <a:buFontTx/>
              <a:buNone/>
              <a:tabLst/>
              <a:defRPr/>
            </a:pPr>
            <a:r>
              <a:rPr lang="en-US" sz="1100" baseline="0" dirty="0" smtClean="0">
                <a:latin typeface="Franklin Gothic Book" pitchFamily="34" charset="0"/>
              </a:rPr>
              <a:t>Staff recommends that FWC take the lead in addressing concerns</a:t>
            </a:r>
            <a:r>
              <a:rPr lang="en-US" sz="1100" dirty="0" smtClean="0">
                <a:latin typeface="Franklin Gothic Book" pitchFamily="34" charset="0"/>
              </a:rPr>
              <a:t> expressed by</a:t>
            </a:r>
            <a:r>
              <a:rPr lang="en-US" sz="1100" baseline="0" dirty="0" smtClean="0">
                <a:latin typeface="Franklin Gothic Book" pitchFamily="34" charset="0"/>
              </a:rPr>
              <a:t> stakeholders about harvesters exploiting mutton snapper spawning aggregations and current year-round mutton snapper recreational bag limits and commercial trip limits.  </a:t>
            </a:r>
          </a:p>
          <a:p>
            <a:pPr marL="0" marR="0" lvl="1" indent="0" algn="l" defTabSz="920432" rtl="0" eaLnBrk="0" fontAlgn="base" latinLnBrk="0" hangingPunct="0">
              <a:lnSpc>
                <a:spcPct val="100000"/>
              </a:lnSpc>
              <a:spcBef>
                <a:spcPct val="0"/>
              </a:spcBef>
              <a:spcAft>
                <a:spcPts val="0"/>
              </a:spcAft>
              <a:buClrTx/>
              <a:buSzTx/>
              <a:buFontTx/>
              <a:buNone/>
              <a:tabLst/>
              <a:defRPr/>
            </a:pPr>
            <a:endParaRPr lang="en-US" sz="1100" dirty="0">
              <a:latin typeface="Franklin Gothic Book" pitchFamily="34" charset="0"/>
            </a:endParaRPr>
          </a:p>
          <a:p>
            <a:pPr marL="0" marR="0" lvl="1" indent="0" algn="l" defTabSz="920432" rtl="0" eaLnBrk="0" fontAlgn="base" latinLnBrk="0" hangingPunct="0">
              <a:lnSpc>
                <a:spcPct val="100000"/>
              </a:lnSpc>
              <a:spcBef>
                <a:spcPct val="0"/>
              </a:spcBef>
              <a:spcAft>
                <a:spcPts val="0"/>
              </a:spcAft>
              <a:buClrTx/>
              <a:buSzTx/>
              <a:buFontTx/>
              <a:buNone/>
              <a:tabLst/>
              <a:defRPr/>
            </a:pPr>
            <a:r>
              <a:rPr lang="en-US" sz="1100" baseline="0" dirty="0" smtClean="0">
                <a:latin typeface="Franklin Gothic Book" pitchFamily="34" charset="0"/>
              </a:rPr>
              <a:t>To accomplish this, staff recommends conducting public workshops on specific potential management changes to reduce mutton snapper harvest both during the spawning season and throughout the year.  These changes would reduce the recreational bag limit during the spawning season to two fish per person and implement a new vessel limit of 12 fish.  During the rest of the year, mutton snapper recreational bag limits would be reduced from 10</a:t>
            </a:r>
            <a:r>
              <a:rPr lang="en-US" sz="1100" dirty="0" smtClean="0">
                <a:latin typeface="Franklin Gothic Book" pitchFamily="34" charset="0"/>
              </a:rPr>
              <a:t> </a:t>
            </a:r>
            <a:r>
              <a:rPr lang="en-US" sz="1100" baseline="0" dirty="0" smtClean="0">
                <a:latin typeface="Franklin Gothic Book" pitchFamily="34" charset="0"/>
              </a:rPr>
              <a:t>fish within the 10-fish snapper aggregate bag limit to </a:t>
            </a:r>
            <a:r>
              <a:rPr lang="en-US" sz="1100" dirty="0" smtClean="0">
                <a:latin typeface="Franklin Gothic Book" pitchFamily="34" charset="0"/>
              </a:rPr>
              <a:t>five</a:t>
            </a:r>
            <a:r>
              <a:rPr lang="en-US" sz="1100" baseline="0" dirty="0" smtClean="0">
                <a:latin typeface="Franklin Gothic Book" pitchFamily="34" charset="0"/>
              </a:rPr>
              <a:t> fish within the snapper aggregate.  This would reduce the legal bag limit for mutton snapper, while retaining anglers ability to harvest 10 snappers in total. </a:t>
            </a:r>
            <a:r>
              <a:rPr lang="en-US" sz="1100" dirty="0" smtClean="0">
                <a:latin typeface="Franklin Gothic Book" pitchFamily="34" charset="0"/>
              </a:rPr>
              <a:t> </a:t>
            </a:r>
            <a:r>
              <a:rPr lang="en-US" sz="1100" baseline="0" dirty="0" smtClean="0">
                <a:latin typeface="Franklin Gothic Book" pitchFamily="34" charset="0"/>
              </a:rPr>
              <a:t>Commercial harvest changes would include matching the proposed recreational bag limit of two fish per person and 12 fish per vessel during the spawning season, as well as considering gear-specific commercial trip limits during the rest of the year.  These gear-specific limits could be 300 pounds per trip for hook-and-line vessels and some other limit for long-line vessels in Gulf federal waters that would allow long-line vessels to retain mutton snapper caught as bycatch.  Staff would also seek feedback on the timing of spawning season regulations.</a:t>
            </a:r>
          </a:p>
          <a:p>
            <a:pPr marL="0" marR="0" lvl="1" indent="0" algn="l" defTabSz="920432" rtl="0" eaLnBrk="0" fontAlgn="base" latinLnBrk="0" hangingPunct="0">
              <a:lnSpc>
                <a:spcPct val="100000"/>
              </a:lnSpc>
              <a:spcBef>
                <a:spcPct val="0"/>
              </a:spcBef>
              <a:spcAft>
                <a:spcPts val="0"/>
              </a:spcAft>
              <a:buClrTx/>
              <a:buSzTx/>
              <a:buFont typeface="Arial" panose="020B0604020202020204" pitchFamily="34" charset="0"/>
              <a:buNone/>
              <a:tabLst/>
              <a:defRPr/>
            </a:pPr>
            <a:endParaRPr lang="en-US" sz="1100" baseline="0" dirty="0" smtClean="0">
              <a:latin typeface="Franklin Gothic Book" pitchFamily="34" charset="0"/>
            </a:endParaRPr>
          </a:p>
          <a:p>
            <a:pPr marL="0" marR="0" lvl="1" indent="0" algn="l" defTabSz="920432" rtl="0" eaLnBrk="0" fontAlgn="base" latinLnBrk="0" hangingPunct="0">
              <a:lnSpc>
                <a:spcPct val="100000"/>
              </a:lnSpc>
              <a:spcBef>
                <a:spcPct val="0"/>
              </a:spcBef>
              <a:spcAft>
                <a:spcPts val="0"/>
              </a:spcAft>
              <a:buClrTx/>
              <a:buSzTx/>
              <a:buFont typeface="Arial" panose="020B0604020202020204" pitchFamily="34" charset="0"/>
              <a:buNone/>
              <a:tabLst/>
              <a:defRPr/>
            </a:pPr>
            <a:r>
              <a:rPr lang="en-US" sz="1100" baseline="0" dirty="0" smtClean="0">
                <a:latin typeface="Franklin Gothic Book" pitchFamily="34" charset="0"/>
              </a:rPr>
              <a:t>During this process, staff would collaborate with the South Atlantic and Gulf Councils to maximize public input on this issue and to advocate for uniform regulations across jurisdictions.</a:t>
            </a:r>
          </a:p>
          <a:p>
            <a:pPr marL="0" marR="0" lvl="1" indent="0" algn="l" defTabSz="920432" rtl="0" eaLnBrk="0" fontAlgn="base" latinLnBrk="0" hangingPunct="0">
              <a:lnSpc>
                <a:spcPct val="100000"/>
              </a:lnSpc>
              <a:spcBef>
                <a:spcPct val="0"/>
              </a:spcBef>
              <a:spcAft>
                <a:spcPts val="0"/>
              </a:spcAft>
              <a:buClrTx/>
              <a:buSzTx/>
              <a:buFont typeface="Arial" panose="020B0604020202020204" pitchFamily="34" charset="0"/>
              <a:buNone/>
              <a:tabLst/>
              <a:defRPr/>
            </a:pPr>
            <a:endParaRPr lang="en-US" sz="1100" baseline="0" dirty="0" smtClean="0">
              <a:latin typeface="Franklin Gothic Book" pitchFamily="34" charset="0"/>
            </a:endParaRPr>
          </a:p>
          <a:p>
            <a:pPr marL="0" marR="0" lvl="1" indent="0" algn="l" defTabSz="920432" rtl="0" eaLnBrk="0" fontAlgn="base" latinLnBrk="0" hangingPunct="0">
              <a:lnSpc>
                <a:spcPct val="100000"/>
              </a:lnSpc>
              <a:spcBef>
                <a:spcPct val="0"/>
              </a:spcBef>
              <a:spcAft>
                <a:spcPts val="0"/>
              </a:spcAft>
              <a:buClrTx/>
              <a:buSzTx/>
              <a:buFont typeface="Arial" panose="020B0604020202020204" pitchFamily="34" charset="0"/>
              <a:buNone/>
              <a:tabLst/>
              <a:defRPr/>
            </a:pPr>
            <a:r>
              <a:rPr lang="en-US" sz="1100" baseline="0" dirty="0" smtClean="0">
                <a:latin typeface="Franklin Gothic Book" pitchFamily="34" charset="0"/>
              </a:rPr>
              <a:t>If the Commission directs staff to proceed with workshops, staff will return with stakeholder feedback on these items and a draft rule at the April 2016 Commission meeting in south Florida.</a:t>
            </a:r>
          </a:p>
          <a:p>
            <a:pPr>
              <a:spcBef>
                <a:spcPts val="0"/>
              </a:spcBef>
              <a:defRPr/>
            </a:pPr>
            <a:endParaRPr lang="en-US" dirty="0" smtClean="0">
              <a:latin typeface="Franklin Gothic Book" pitchFamily="34" charset="0"/>
            </a:endParaRPr>
          </a:p>
        </p:txBody>
      </p:sp>
    </p:spTree>
    <p:extLst>
      <p:ext uri="{BB962C8B-B14F-4D97-AF65-F5344CB8AC3E}">
        <p14:creationId xmlns:p14="http://schemas.microsoft.com/office/powerpoint/2010/main" val="4539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189BADA-FFAF-43ED-BE32-A1FC6CCC2069}" type="slidenum">
              <a:rPr lang="en-US" smtClean="0"/>
              <a:pPr/>
              <a:t>13</a:t>
            </a:fld>
            <a:endParaRPr lang="en-US" dirty="0" smtClean="0"/>
          </a:p>
        </p:txBody>
      </p:sp>
      <p:sp>
        <p:nvSpPr>
          <p:cNvPr id="29700" name="Rectangle 2"/>
          <p:cNvSpPr>
            <a:spLocks noGrp="1" noRot="1" noChangeAspect="1" noChangeArrowheads="1" noTextEdit="1"/>
          </p:cNvSpPr>
          <p:nvPr>
            <p:ph type="sldImg"/>
          </p:nvPr>
        </p:nvSpPr>
        <p:spPr>
          <a:xfrm>
            <a:off x="404813" y="696913"/>
            <a:ext cx="6200775" cy="3487737"/>
          </a:xfrm>
          <a:ln/>
        </p:spPr>
      </p:sp>
      <p:sp>
        <p:nvSpPr>
          <p:cNvPr id="29701" name="Rectangle 3"/>
          <p:cNvSpPr>
            <a:spLocks noGrp="1" noChangeArrowheads="1"/>
          </p:cNvSpPr>
          <p:nvPr>
            <p:ph type="body" idx="1"/>
          </p:nvPr>
        </p:nvSpPr>
        <p:spPr>
          <a:noFill/>
          <a:ln/>
        </p:spPr>
        <p:txBody>
          <a:bodyPr/>
          <a:lstStyle/>
          <a:p>
            <a:pPr>
              <a:defRPr/>
            </a:pPr>
            <a:endParaRPr lang="en-US" dirty="0" smtClean="0">
              <a:latin typeface="Franklin Gothic Book" pitchFamily="34" charset="0"/>
            </a:endParaRPr>
          </a:p>
        </p:txBody>
      </p:sp>
    </p:spTree>
    <p:extLst>
      <p:ext uri="{BB962C8B-B14F-4D97-AF65-F5344CB8AC3E}">
        <p14:creationId xmlns:p14="http://schemas.microsoft.com/office/powerpoint/2010/main" val="197490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2" y="4414233"/>
            <a:ext cx="6315018" cy="4184258"/>
          </a:xfrm>
        </p:spPr>
        <p:txBody>
          <a:bodyPr/>
          <a:lstStyle/>
          <a:p>
            <a:r>
              <a:rPr lang="en-US" dirty="0" smtClean="0">
                <a:latin typeface="Franklin Gothic Book" panose="020B0503020102020204" pitchFamily="34" charset="0"/>
              </a:rPr>
              <a:t>Based</a:t>
            </a:r>
            <a:r>
              <a:rPr lang="en-US" baseline="0" dirty="0" smtClean="0">
                <a:latin typeface="Franklin Gothic Book" panose="020B0503020102020204" pitchFamily="34" charset="0"/>
              </a:rPr>
              <a:t> on landings from 2004 through 2014, most commercial trips that landed fish outside</a:t>
            </a:r>
            <a:r>
              <a:rPr lang="en-US" dirty="0" smtClean="0">
                <a:latin typeface="Franklin Gothic Book" panose="020B0503020102020204" pitchFamily="34" charset="0"/>
              </a:rPr>
              <a:t> of the spawning</a:t>
            </a:r>
            <a:r>
              <a:rPr lang="en-US" baseline="0" dirty="0" smtClean="0">
                <a:latin typeface="Franklin Gothic Book" panose="020B0503020102020204" pitchFamily="34" charset="0"/>
              </a:rPr>
              <a:t> season landed fewer than 100 pounds per trip.  Only 10% of total trips taken over that 11-year period landed more than 100 pounds.  Fewer than 3% of all trips landed more than 300 pounds per trip.  Although trips landing over 300 pounds are not as common, they did contribute 55% of </a:t>
            </a:r>
            <a:r>
              <a:rPr lang="en-US" dirty="0">
                <a:latin typeface="Franklin Gothic Book" panose="020B0503020102020204" pitchFamily="34" charset="0"/>
              </a:rPr>
              <a:t>total </a:t>
            </a:r>
            <a:r>
              <a:rPr lang="en-US" dirty="0" smtClean="0">
                <a:latin typeface="Franklin Gothic Book" panose="020B0503020102020204" pitchFamily="34" charset="0"/>
              </a:rPr>
              <a:t>landings by weight (</a:t>
            </a:r>
            <a:r>
              <a:rPr lang="en-US" dirty="0">
                <a:latin typeface="Franklin Gothic Book" panose="020B0503020102020204" pitchFamily="34" charset="0"/>
              </a:rPr>
              <a:t>804,405 </a:t>
            </a:r>
            <a:r>
              <a:rPr lang="en-US" dirty="0" smtClean="0">
                <a:latin typeface="Franklin Gothic Book" panose="020B0503020102020204" pitchFamily="34" charset="0"/>
              </a:rPr>
              <a:t>pounds) </a:t>
            </a:r>
            <a:r>
              <a:rPr lang="en-US" baseline="0" dirty="0" smtClean="0">
                <a:latin typeface="Franklin Gothic Book" panose="020B0503020102020204" pitchFamily="34" charset="0"/>
              </a:rPr>
              <a:t>during this time period.</a:t>
            </a:r>
            <a:endParaRPr lang="en-US" dirty="0" smtClean="0">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D0E1A00E-38E3-41B7-9BD5-45003B384191}" type="slidenum">
              <a:rPr lang="en-US" smtClean="0"/>
              <a:pPr/>
              <a:t>14</a:t>
            </a:fld>
            <a:endParaRPr lang="en-US" dirty="0"/>
          </a:p>
        </p:txBody>
      </p:sp>
    </p:spTree>
    <p:extLst>
      <p:ext uri="{BB962C8B-B14F-4D97-AF65-F5344CB8AC3E}">
        <p14:creationId xmlns:p14="http://schemas.microsoft.com/office/powerpoint/2010/main" val="188141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2" y="4414233"/>
            <a:ext cx="6315018" cy="4184258"/>
          </a:xfrm>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dirty="0" smtClean="0">
                <a:latin typeface="Franklin Gothic Book" panose="020B0503020102020204" pitchFamily="34" charset="0"/>
              </a:rPr>
              <a:t>This graph depicts</a:t>
            </a:r>
            <a:r>
              <a:rPr lang="en-US" baseline="0" dirty="0" smtClean="0">
                <a:latin typeface="Franklin Gothic Book" panose="020B0503020102020204" pitchFamily="34" charset="0"/>
              </a:rPr>
              <a:t> the number of commercial trips by the amount of fish they landed (numbers) during the spawning season from 2004 through 2014.  Most trips landed two or fewer fish.  Eighty-five percent of trips landed 12 fish or less in May and June for the 11-year period.</a:t>
            </a:r>
            <a:r>
              <a:rPr lang="en-US" dirty="0" smtClean="0">
                <a:latin typeface="Franklin Gothic Book" panose="020B0503020102020204" pitchFamily="34" charset="0"/>
              </a:rPr>
              <a:t> </a:t>
            </a:r>
          </a:p>
        </p:txBody>
      </p:sp>
      <p:sp>
        <p:nvSpPr>
          <p:cNvPr id="4" name="Slide Number Placeholder 3"/>
          <p:cNvSpPr>
            <a:spLocks noGrp="1"/>
          </p:cNvSpPr>
          <p:nvPr>
            <p:ph type="sldNum" sz="quarter" idx="10"/>
          </p:nvPr>
        </p:nvSpPr>
        <p:spPr/>
        <p:txBody>
          <a:bodyPr/>
          <a:lstStyle/>
          <a:p>
            <a:fld id="{D0E1A00E-38E3-41B7-9BD5-45003B384191}" type="slidenum">
              <a:rPr lang="en-US" smtClean="0"/>
              <a:pPr/>
              <a:t>15</a:t>
            </a:fld>
            <a:endParaRPr lang="en-US" dirty="0"/>
          </a:p>
        </p:txBody>
      </p:sp>
    </p:spTree>
    <p:extLst>
      <p:ext uri="{BB962C8B-B14F-4D97-AF65-F5344CB8AC3E}">
        <p14:creationId xmlns:p14="http://schemas.microsoft.com/office/powerpoint/2010/main" val="329762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1" y="4343400"/>
            <a:ext cx="6315020" cy="4648200"/>
          </a:xfrm>
        </p:spPr>
        <p:txBody>
          <a:bodyPr>
            <a:noAutofit/>
          </a:bodyPr>
          <a:lstStyle/>
          <a:p>
            <a:pPr marL="0" marR="0" lvl="1" indent="0" algn="l" defTabSz="914132" rtl="0" eaLnBrk="1" fontAlgn="base" latinLnBrk="0" hangingPunct="1">
              <a:lnSpc>
                <a:spcPct val="100000"/>
              </a:lnSpc>
              <a:spcBef>
                <a:spcPts val="0"/>
              </a:spcBef>
              <a:spcAft>
                <a:spcPct val="0"/>
              </a:spcAft>
              <a:buClrTx/>
              <a:buSzTx/>
              <a:buFontTx/>
              <a:buNone/>
              <a:tabLst/>
              <a:defRPr/>
            </a:pPr>
            <a:r>
              <a:rPr lang="en-US" sz="1200" dirty="0" smtClean="0">
                <a:latin typeface="Franklin Gothic Book" panose="020B0503020102020204" pitchFamily="34" charset="0"/>
              </a:rPr>
              <a:t>Staff is bringing mutton</a:t>
            </a:r>
            <a:r>
              <a:rPr lang="en-US" sz="1200" baseline="0" dirty="0" smtClean="0">
                <a:latin typeface="Franklin Gothic Book" panose="020B0503020102020204" pitchFamily="34" charset="0"/>
              </a:rPr>
              <a:t> snapper before the Commission for review and discussion for two main reasons.  First, the recent stock assessment conducted by FWRI was positive, but the new and improved biomass</a:t>
            </a:r>
            <a:r>
              <a:rPr lang="en-US" sz="1200" dirty="0" smtClean="0">
                <a:latin typeface="Franklin Gothic Book" panose="020B0503020102020204" pitchFamily="34" charset="0"/>
              </a:rPr>
              <a:t> estimates show </a:t>
            </a:r>
            <a:r>
              <a:rPr lang="en-US" sz="1200" baseline="0" dirty="0" smtClean="0">
                <a:latin typeface="Franklin Gothic Book" panose="020B0503020102020204" pitchFamily="34" charset="0"/>
              </a:rPr>
              <a:t>the stock is not a large as previously estimated, thus a reduction in the federal quota is necessary.  The Gulf and South Atlantic Councils are considering decreasing the quota based on the assessment, as well as other changes to address concerns expressed by stakeholders.</a:t>
            </a:r>
            <a:endParaRPr lang="en-US" sz="1200" dirty="0" smtClean="0">
              <a:latin typeface="Franklin Gothic Book" panose="020B0503020102020204" pitchFamily="34" charset="0"/>
            </a:endParaRPr>
          </a:p>
          <a:p>
            <a:pPr marL="0" marR="0" lvl="1" indent="0" algn="l" defTabSz="914132" rtl="0" eaLnBrk="1" fontAlgn="base" latinLnBrk="0" hangingPunct="1">
              <a:lnSpc>
                <a:spcPct val="100000"/>
              </a:lnSpc>
              <a:spcBef>
                <a:spcPts val="0"/>
              </a:spcBef>
              <a:spcAft>
                <a:spcPct val="0"/>
              </a:spcAft>
              <a:buClrTx/>
              <a:buSzTx/>
              <a:buFontTx/>
              <a:buNone/>
              <a:tabLst/>
              <a:defRPr/>
            </a:pPr>
            <a:endParaRPr lang="en-US" sz="1200" dirty="0" smtClean="0">
              <a:latin typeface="Franklin Gothic Book" panose="020B0503020102020204" pitchFamily="34" charset="0"/>
            </a:endParaRPr>
          </a:p>
          <a:p>
            <a:pPr marL="0" marR="0" lvl="1" indent="0" algn="l" defTabSz="914132" rtl="0" eaLnBrk="1" fontAlgn="base" latinLnBrk="0" hangingPunct="1">
              <a:lnSpc>
                <a:spcPct val="100000"/>
              </a:lnSpc>
              <a:spcBef>
                <a:spcPts val="0"/>
              </a:spcBef>
              <a:spcAft>
                <a:spcPct val="0"/>
              </a:spcAft>
              <a:buClrTx/>
              <a:buSzTx/>
              <a:buFontTx/>
              <a:buNone/>
              <a:tabLst/>
              <a:defRPr/>
            </a:pPr>
            <a:r>
              <a:rPr lang="en-US" sz="1200" baseline="0" dirty="0" smtClean="0">
                <a:latin typeface="Franklin Gothic Book" panose="020B0503020102020204" pitchFamily="34" charset="0"/>
              </a:rPr>
              <a:t>These stakeholder concerns are the second reason mutton snapper is being brought before the Commission.  Since 2007, stakeholders have expressed concerns about mutton snapper.  Staff has regularly heard comments about recreational bag limits and commercial trip limits, </a:t>
            </a:r>
            <a:r>
              <a:rPr lang="en-US" sz="1200" dirty="0" smtClean="0">
                <a:latin typeface="Franklin Gothic Book" panose="020B0503020102020204" pitchFamily="34" charset="0"/>
              </a:rPr>
              <a:t>and received </a:t>
            </a:r>
            <a:r>
              <a:rPr lang="en-US" sz="1200" baseline="0" dirty="0" smtClean="0">
                <a:latin typeface="Franklin Gothic Book" panose="020B0503020102020204" pitchFamily="34" charset="0"/>
              </a:rPr>
              <a:t>requests to reduce those limits.  Stakeholders are particularly concerned about how many mutton snapper are harvested during the spawning season. </a:t>
            </a:r>
          </a:p>
          <a:p>
            <a:pPr marL="0" marR="0" lvl="1" indent="0" algn="l" defTabSz="914132" rtl="0" eaLnBrk="1" fontAlgn="base" latinLnBrk="0" hangingPunct="1">
              <a:lnSpc>
                <a:spcPct val="100000"/>
              </a:lnSpc>
              <a:spcBef>
                <a:spcPts val="0"/>
              </a:spcBef>
              <a:spcAft>
                <a:spcPct val="0"/>
              </a:spcAft>
              <a:buClrTx/>
              <a:buSzTx/>
              <a:buFontTx/>
              <a:buNone/>
              <a:tabLst/>
              <a:defRPr/>
            </a:pPr>
            <a:endParaRPr lang="en-US" sz="1200" baseline="0" dirty="0" smtClean="0">
              <a:latin typeface="Franklin Gothic Book" panose="020B0503020102020204" pitchFamily="34" charset="0"/>
            </a:endParaRPr>
          </a:p>
          <a:p>
            <a:pPr marL="0" marR="0" lvl="1" indent="0" algn="l" defTabSz="914132" rtl="0" eaLnBrk="1" fontAlgn="base" latinLnBrk="0" hangingPunct="1">
              <a:lnSpc>
                <a:spcPct val="100000"/>
              </a:lnSpc>
              <a:spcBef>
                <a:spcPts val="0"/>
              </a:spcBef>
              <a:spcAft>
                <a:spcPct val="0"/>
              </a:spcAft>
              <a:buClrTx/>
              <a:buSzTx/>
              <a:buFontTx/>
              <a:buNone/>
              <a:tabLst/>
              <a:defRPr/>
            </a:pPr>
            <a:r>
              <a:rPr lang="en-US" sz="1200" dirty="0" smtClean="0">
                <a:latin typeface="Franklin Gothic Book" panose="020B0503020102020204" pitchFamily="34" charset="0"/>
              </a:rPr>
              <a:t>The Florida Fish</a:t>
            </a:r>
            <a:r>
              <a:rPr lang="en-US" sz="1200" baseline="0" dirty="0" smtClean="0">
                <a:latin typeface="Franklin Gothic Book" panose="020B0503020102020204" pitchFamily="34" charset="0"/>
              </a:rPr>
              <a:t> and Wildlife Conservation Commission (</a:t>
            </a:r>
            <a:r>
              <a:rPr lang="en-US" sz="1200" dirty="0" smtClean="0">
                <a:latin typeface="Franklin Gothic Book" panose="020B0503020102020204" pitchFamily="34" charset="0"/>
              </a:rPr>
              <a:t>FWC) has the opportunity to take the lead on management changes for this important Florida fishery and</a:t>
            </a:r>
            <a:r>
              <a:rPr lang="en-US" sz="1200" baseline="0" dirty="0" smtClean="0">
                <a:latin typeface="Franklin Gothic Book" panose="020B0503020102020204" pitchFamily="34" charset="0"/>
              </a:rPr>
              <a:t> address stakeholder concerns</a:t>
            </a:r>
            <a:r>
              <a:rPr lang="en-US" sz="1200" dirty="0" smtClean="0">
                <a:latin typeface="Franklin Gothic Book" panose="020B0503020102020204" pitchFamily="34" charset="0"/>
              </a:rPr>
              <a:t>.  </a:t>
            </a:r>
            <a:endParaRPr lang="en-US" sz="1200" baseline="0" dirty="0" smtClean="0">
              <a:latin typeface="Franklin Gothic Book" panose="020B0503020102020204" pitchFamily="34" charset="0"/>
            </a:endParaRPr>
          </a:p>
          <a:p>
            <a:pPr marL="0" marR="0" lvl="1" indent="0" algn="l" defTabSz="914132" rtl="0" eaLnBrk="1" fontAlgn="base" latinLnBrk="0" hangingPunct="1">
              <a:lnSpc>
                <a:spcPct val="100000"/>
              </a:lnSpc>
              <a:spcBef>
                <a:spcPts val="0"/>
              </a:spcBef>
              <a:spcAft>
                <a:spcPct val="0"/>
              </a:spcAft>
              <a:buClrTx/>
              <a:buSzTx/>
              <a:buFontTx/>
              <a:buNone/>
              <a:tabLst/>
              <a:defRPr/>
            </a:pPr>
            <a:endParaRPr lang="en-US" dirty="0">
              <a:latin typeface="Franklin Gothic Book" panose="020B0503020102020204" pitchFamily="34" charset="0"/>
            </a:endParaRPr>
          </a:p>
          <a:p>
            <a:pPr marL="0" marR="0" lvl="1" indent="0" algn="l" defTabSz="914132" rtl="0" eaLnBrk="1" fontAlgn="base" latinLnBrk="0" hangingPunct="1">
              <a:lnSpc>
                <a:spcPct val="100000"/>
              </a:lnSpc>
              <a:spcBef>
                <a:spcPts val="0"/>
              </a:spcBef>
              <a:spcAft>
                <a:spcPct val="0"/>
              </a:spcAft>
              <a:buClrTx/>
              <a:buSzTx/>
              <a:buFontTx/>
              <a:buNone/>
              <a:tabLst/>
              <a:defRPr/>
            </a:pPr>
            <a:r>
              <a:rPr lang="en-US" sz="1200" baseline="0" dirty="0" smtClean="0">
                <a:latin typeface="Franklin Gothic Book" panose="020B0503020102020204" pitchFamily="34" charset="0"/>
              </a:rPr>
              <a:t>Today, staff will review the status of the stock, the management framework for mutton snapper, and mutton snapper spawning and spawning area protections.  Staff will also review stakeholder requests for rule changes</a:t>
            </a:r>
            <a:r>
              <a:rPr lang="en-US" dirty="0" smtClean="0">
                <a:latin typeface="Franklin Gothic Book" panose="020B0503020102020204" pitchFamily="34" charset="0"/>
              </a:rPr>
              <a:t> a</a:t>
            </a:r>
            <a:r>
              <a:rPr lang="en-US" sz="1200" baseline="0" dirty="0" smtClean="0">
                <a:latin typeface="Franklin Gothic Book" panose="020B0503020102020204" pitchFamily="34" charset="0"/>
              </a:rPr>
              <a:t>nd seek guidance from Commissioners on </a:t>
            </a:r>
            <a:r>
              <a:rPr lang="en-US" sz="1200" kern="1200" dirty="0" smtClean="0">
                <a:solidFill>
                  <a:schemeClr val="tx1"/>
                </a:solidFill>
                <a:effectLst/>
                <a:latin typeface="Franklin Gothic Book" panose="020B0503020102020204" pitchFamily="34" charset="0"/>
              </a:rPr>
              <a:t>gathering public input on these possible management changes through public workshops.</a:t>
            </a:r>
            <a:r>
              <a:rPr lang="en-US" sz="1200" baseline="0" dirty="0" smtClean="0">
                <a:latin typeface="Franklin Gothic Book" panose="020B0503020102020204" pitchFamily="34" charset="0"/>
              </a:rPr>
              <a:t>  </a:t>
            </a: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2</a:t>
            </a:fld>
            <a:endParaRPr lang="en-US" dirty="0"/>
          </a:p>
        </p:txBody>
      </p:sp>
    </p:spTree>
    <p:extLst>
      <p:ext uri="{BB962C8B-B14F-4D97-AF65-F5344CB8AC3E}">
        <p14:creationId xmlns:p14="http://schemas.microsoft.com/office/powerpoint/2010/main" val="193372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5001" y="4267200"/>
            <a:ext cx="6520399" cy="4800600"/>
          </a:xfrm>
        </p:spPr>
        <p:txBody>
          <a:bodyPr>
            <a:noAutofit/>
          </a:bodyPr>
          <a:lstStyle/>
          <a:p>
            <a:pPr marL="0" marR="0" indent="0" algn="l" defTabSz="914132" rtl="0" eaLnBrk="1" fontAlgn="base" latinLnBrk="0" hangingPunct="1">
              <a:lnSpc>
                <a:spcPct val="100000"/>
              </a:lnSpc>
              <a:spcBef>
                <a:spcPts val="0"/>
              </a:spcBef>
              <a:spcAft>
                <a:spcPct val="0"/>
              </a:spcAft>
              <a:buClrTx/>
              <a:buSzTx/>
              <a:buFontTx/>
              <a:buNone/>
              <a:tabLst/>
              <a:defRPr/>
            </a:pPr>
            <a:r>
              <a:rPr lang="en-US" sz="1100" baseline="0" dirty="0" smtClean="0">
                <a:latin typeface="Franklin Gothic Book" panose="020B0503020102020204" pitchFamily="34" charset="0"/>
              </a:rPr>
              <a:t>All mutton snapper in U.S. waters comes from a single stock.  The most recent stock assessment for mutton snapper was completed in 2015 by FWRI, which found that the stock is not overfished and overfishing is not occurring.  The previous FWRI stock assessment, completed in 2008, had the same findings.  However, based on improvements to the modeling, the 2015 assessment estimated a smaller adult population compared</a:t>
            </a:r>
            <a:r>
              <a:rPr lang="en-US" sz="1100" dirty="0" smtClean="0">
                <a:latin typeface="Franklin Gothic Book" panose="020B0503020102020204" pitchFamily="34" charset="0"/>
              </a:rPr>
              <a:t> to </a:t>
            </a:r>
            <a:r>
              <a:rPr lang="en-US" sz="1100" baseline="0" dirty="0" smtClean="0">
                <a:latin typeface="Franklin Gothic Book" panose="020B0503020102020204" pitchFamily="34" charset="0"/>
              </a:rPr>
              <a:t>the 2008 assessment.  Because of this finding the assessment recommends a lower quota to maintain</a:t>
            </a:r>
            <a:r>
              <a:rPr lang="en-US" sz="1100" dirty="0" smtClean="0">
                <a:latin typeface="Franklin Gothic Book" panose="020B0503020102020204" pitchFamily="34" charset="0"/>
              </a:rPr>
              <a:t> </a:t>
            </a:r>
            <a:r>
              <a:rPr lang="en-US" sz="1100" baseline="0" dirty="0" smtClean="0">
                <a:latin typeface="Franklin Gothic Book" panose="020B0503020102020204" pitchFamily="34" charset="0"/>
              </a:rPr>
              <a:t>sustainable harvest.  The stock’s quota is split between the Gulf (18%) and South Atlantic (82%).  The Councils will consider federal rulemaking to reduce their quotas in response to the assessment.  </a:t>
            </a:r>
          </a:p>
          <a:p>
            <a:pPr defTabSz="914132">
              <a:spcBef>
                <a:spcPts val="0"/>
              </a:spcBef>
              <a:defRPr/>
            </a:pPr>
            <a:endParaRPr lang="en-US" sz="1100" baseline="0" dirty="0" smtClean="0">
              <a:latin typeface="Franklin Gothic Book" panose="020B0503020102020204" pitchFamily="34" charset="0"/>
            </a:endParaRPr>
          </a:p>
          <a:p>
            <a:pPr marL="0" marR="0" indent="0" algn="l" defTabSz="914132" rtl="0" eaLnBrk="1" fontAlgn="base" latinLnBrk="0" hangingPunct="1">
              <a:lnSpc>
                <a:spcPct val="100000"/>
              </a:lnSpc>
              <a:spcBef>
                <a:spcPts val="0"/>
              </a:spcBef>
              <a:spcAft>
                <a:spcPct val="0"/>
              </a:spcAft>
              <a:buClrTx/>
              <a:buSzTx/>
              <a:buFontTx/>
              <a:buNone/>
              <a:tabLst/>
              <a:defRPr/>
            </a:pPr>
            <a:r>
              <a:rPr lang="en-US" sz="1100" dirty="0" smtClean="0">
                <a:latin typeface="Franklin Gothic Book" panose="020B0503020102020204" pitchFamily="34" charset="0"/>
              </a:rPr>
              <a:t>For</a:t>
            </a:r>
            <a:r>
              <a:rPr lang="en-US" sz="1100" baseline="0" dirty="0" smtClean="0">
                <a:latin typeface="Franklin Gothic Book" panose="020B0503020102020204" pitchFamily="34" charset="0"/>
              </a:rPr>
              <a:t> several south Florida reef fish, including mutton snapper, there are management issues directly tied to the convergence of three jurisdictional boundaries in the Florida Keys.  FWC manages mutton snapper in state waters and the the Gulf and South Atlantic Councils manage mutton snapper within their respective jurisdictions of federal waters.  </a:t>
            </a:r>
            <a:r>
              <a:rPr lang="en-US" sz="1100" dirty="0" smtClean="0">
                <a:latin typeface="Franklin Gothic Book" panose="020B0503020102020204" pitchFamily="34" charset="0"/>
              </a:rPr>
              <a:t>In</a:t>
            </a:r>
            <a:r>
              <a:rPr lang="en-US" sz="1100" baseline="0" dirty="0" smtClean="0">
                <a:latin typeface="Franklin Gothic Book" panose="020B0503020102020204" pitchFamily="34" charset="0"/>
              </a:rPr>
              <a:t> 2011, the FWC</a:t>
            </a:r>
            <a:r>
              <a:rPr lang="en-US" sz="1100" dirty="0" smtClean="0">
                <a:latin typeface="Franklin Gothic Book" panose="020B0503020102020204" pitchFamily="34" charset="0"/>
              </a:rPr>
              <a:t> and the</a:t>
            </a:r>
            <a:r>
              <a:rPr lang="en-US" sz="1100" baseline="0" dirty="0" smtClean="0">
                <a:latin typeface="Franklin Gothic Book" panose="020B0503020102020204" pitchFamily="34" charset="0"/>
              </a:rPr>
              <a:t> South Atlantic and Gulf Councils formed a Joint South Florida Committee in order to address problems unique to the region, including mutton snapper.  However, a</a:t>
            </a:r>
            <a:r>
              <a:rPr lang="en-US" sz="1100" dirty="0" smtClean="0">
                <a:latin typeface="Franklin Gothic Book" panose="020B0503020102020204" pitchFamily="34" charset="0"/>
              </a:rPr>
              <a:t>t </a:t>
            </a:r>
            <a:r>
              <a:rPr lang="en-US" sz="1100" baseline="0" dirty="0" smtClean="0">
                <a:latin typeface="Franklin Gothic Book" panose="020B0503020102020204" pitchFamily="34" charset="0"/>
              </a:rPr>
              <a:t>the most recent joint meeting of the South Atlantic and Gulf Councils, the two bodies decided to independently address mutton snapper because they were unable to</a:t>
            </a:r>
            <a:r>
              <a:rPr lang="en-US" sz="1100" dirty="0" smtClean="0">
                <a:latin typeface="Franklin Gothic Book" panose="020B0503020102020204" pitchFamily="34" charset="0"/>
              </a:rPr>
              <a:t> reach</a:t>
            </a:r>
            <a:r>
              <a:rPr lang="en-US" sz="1100" baseline="0" dirty="0" smtClean="0">
                <a:latin typeface="Franklin Gothic Book" panose="020B0503020102020204" pitchFamily="34" charset="0"/>
              </a:rPr>
              <a:t> a joint agreement on several other issues. </a:t>
            </a:r>
          </a:p>
          <a:p>
            <a:pPr marL="0" marR="0" indent="0" algn="l" defTabSz="914132" rtl="0" eaLnBrk="1" fontAlgn="base" latinLnBrk="0" hangingPunct="1">
              <a:lnSpc>
                <a:spcPct val="100000"/>
              </a:lnSpc>
              <a:spcBef>
                <a:spcPts val="0"/>
              </a:spcBef>
              <a:spcAft>
                <a:spcPct val="0"/>
              </a:spcAft>
              <a:buClrTx/>
              <a:buSzTx/>
              <a:buFontTx/>
              <a:buNone/>
              <a:tabLst/>
              <a:defRPr/>
            </a:pPr>
            <a:endParaRPr lang="en-US" sz="1100" baseline="0" dirty="0" smtClean="0">
              <a:latin typeface="Franklin Gothic Book" panose="020B0503020102020204" pitchFamily="34" charset="0"/>
            </a:endParaRPr>
          </a:p>
          <a:p>
            <a:pPr marL="0" marR="0" indent="0" algn="l" defTabSz="914132" rtl="0" eaLnBrk="1" fontAlgn="base" latinLnBrk="0" hangingPunct="1">
              <a:lnSpc>
                <a:spcPct val="100000"/>
              </a:lnSpc>
              <a:spcBef>
                <a:spcPts val="0"/>
              </a:spcBef>
              <a:spcAft>
                <a:spcPct val="0"/>
              </a:spcAft>
              <a:buClrTx/>
              <a:buSzTx/>
              <a:buFontTx/>
              <a:buNone/>
              <a:tabLst/>
              <a:defRPr/>
            </a:pPr>
            <a:r>
              <a:rPr lang="en-US" sz="1100" baseline="0" dirty="0" smtClean="0">
                <a:latin typeface="Franklin Gothic Book" panose="020B0503020102020204" pitchFamily="34" charset="0"/>
              </a:rPr>
              <a:t>While the assessment</a:t>
            </a:r>
            <a:r>
              <a:rPr lang="en-US" sz="1100" dirty="0" smtClean="0">
                <a:latin typeface="Franklin Gothic Book" panose="020B0503020102020204" pitchFamily="34" charset="0"/>
              </a:rPr>
              <a:t> does not indicate that management changes</a:t>
            </a:r>
            <a:r>
              <a:rPr lang="en-US" sz="1100" baseline="0" dirty="0" smtClean="0">
                <a:latin typeface="Franklin Gothic Book" panose="020B0503020102020204" pitchFamily="34" charset="0"/>
              </a:rPr>
              <a:t> beyond quota reduction are needed at this time, the Councils will also be considering changing recreational and commercial mutton snapper bag and trip limits.  Even though they are working separately, the Councils have indicated that they would like </a:t>
            </a:r>
            <a:r>
              <a:rPr lang="en-US" sz="1100" dirty="0" smtClean="0">
                <a:latin typeface="Franklin Gothic Book" panose="020B0503020102020204" pitchFamily="34" charset="0"/>
              </a:rPr>
              <a:t>to create consistent </a:t>
            </a:r>
            <a:r>
              <a:rPr lang="en-US" sz="1100" baseline="0" dirty="0" smtClean="0">
                <a:latin typeface="Franklin Gothic Book" panose="020B0503020102020204" pitchFamily="34" charset="0"/>
              </a:rPr>
              <a:t>regulations and that they would also like to avoid creating discrepancies between federal and state rules.  The Gulf Council expressed a desire to track the South Atlantic Council’s rule development because most of the quota is allocated to the South Atlantic.  The South Atlantic Council expressed support for FWC taking the lead in regulatory changes because the fishery operates almost</a:t>
            </a:r>
            <a:r>
              <a:rPr lang="en-US" sz="1100" dirty="0" smtClean="0">
                <a:latin typeface="Franklin Gothic Book" panose="020B0503020102020204" pitchFamily="34" charset="0"/>
              </a:rPr>
              <a:t> exclusively </a:t>
            </a:r>
            <a:r>
              <a:rPr lang="en-US" sz="1100" baseline="0" dirty="0" smtClean="0">
                <a:latin typeface="Franklin Gothic Book" panose="020B0503020102020204" pitchFamily="34" charset="0"/>
              </a:rPr>
              <a:t>off Florida.  Based on the length of time required for federal rulemaking and the expressed intention of the Councils to create uniform regulations, there is an opportunity for FWC to take the lead </a:t>
            </a:r>
            <a:r>
              <a:rPr lang="en-US" sz="1100" dirty="0" smtClean="0">
                <a:latin typeface="Franklin Gothic Book" panose="020B0503020102020204" pitchFamily="34" charset="0"/>
              </a:rPr>
              <a:t>in</a:t>
            </a:r>
            <a:r>
              <a:rPr lang="en-US" sz="1100" baseline="0" dirty="0" smtClean="0">
                <a:latin typeface="Franklin Gothic Book" panose="020B0503020102020204" pitchFamily="34" charset="0"/>
              </a:rPr>
              <a:t> proposing changes to mutton</a:t>
            </a:r>
            <a:r>
              <a:rPr lang="en-US" sz="1100" dirty="0" smtClean="0">
                <a:latin typeface="Franklin Gothic Book" panose="020B0503020102020204" pitchFamily="34" charset="0"/>
              </a:rPr>
              <a:t> snapper </a:t>
            </a:r>
            <a:r>
              <a:rPr lang="en-US" sz="1100" baseline="0" dirty="0" smtClean="0">
                <a:latin typeface="Franklin Gothic Book" panose="020B0503020102020204" pitchFamily="34" charset="0"/>
              </a:rPr>
              <a:t>regulations and addressing</a:t>
            </a:r>
            <a:r>
              <a:rPr lang="en-US" sz="1100" dirty="0" smtClean="0">
                <a:latin typeface="Franklin Gothic Book" panose="020B0503020102020204" pitchFamily="34" charset="0"/>
              </a:rPr>
              <a:t> </a:t>
            </a:r>
            <a:r>
              <a:rPr lang="en-US" sz="1100" baseline="0" dirty="0" smtClean="0">
                <a:latin typeface="Franklin Gothic Book" panose="020B0503020102020204" pitchFamily="34" charset="0"/>
              </a:rPr>
              <a:t>stakeholder</a:t>
            </a:r>
            <a:r>
              <a:rPr lang="en-US" sz="1100" dirty="0" smtClean="0">
                <a:latin typeface="Franklin Gothic Book" panose="020B0503020102020204" pitchFamily="34" charset="0"/>
              </a:rPr>
              <a:t> concerns</a:t>
            </a:r>
            <a:r>
              <a:rPr lang="en-US" sz="1100" baseline="0" dirty="0" smtClean="0">
                <a:latin typeface="Franklin Gothic Book" panose="020B0503020102020204" pitchFamily="34" charset="0"/>
              </a:rPr>
              <a:t>.  </a:t>
            </a:r>
          </a:p>
          <a:p>
            <a:pPr marL="0" marR="0" indent="0" algn="l" defTabSz="914132" rtl="0" eaLnBrk="1" fontAlgn="base" latinLnBrk="0" hangingPunct="1">
              <a:lnSpc>
                <a:spcPct val="100000"/>
              </a:lnSpc>
              <a:spcBef>
                <a:spcPts val="0"/>
              </a:spcBef>
              <a:spcAft>
                <a:spcPct val="0"/>
              </a:spcAft>
              <a:buClrTx/>
              <a:buSzTx/>
              <a:buFontTx/>
              <a:buNone/>
              <a:tabLst/>
              <a:defRPr/>
            </a:pPr>
            <a:endParaRPr lang="en-US" sz="1100" baseline="0" dirty="0" smtClean="0">
              <a:latin typeface="Franklin Gothic Book" panose="020B0503020102020204" pitchFamily="34" charset="0"/>
            </a:endParaRPr>
          </a:p>
          <a:p>
            <a:pPr marL="0" marR="0" indent="0" algn="l" defTabSz="914132" rtl="0" eaLnBrk="1" fontAlgn="base" latinLnBrk="0" hangingPunct="1">
              <a:lnSpc>
                <a:spcPct val="100000"/>
              </a:lnSpc>
              <a:spcBef>
                <a:spcPts val="0"/>
              </a:spcBef>
              <a:spcAft>
                <a:spcPct val="0"/>
              </a:spcAft>
              <a:buClrTx/>
              <a:buSzTx/>
              <a:buFontTx/>
              <a:buNone/>
              <a:tabLst/>
              <a:defRPr/>
            </a:pPr>
            <a:endParaRPr lang="en-US" sz="1100" baseline="0" dirty="0" smtClean="0">
              <a:latin typeface="Franklin Gothic Book" panose="020B0503020102020204" pitchFamily="34" charset="0"/>
            </a:endParaRPr>
          </a:p>
          <a:p>
            <a:pPr marL="0" marR="0" indent="0" algn="l" defTabSz="914132" rtl="0" eaLnBrk="1" fontAlgn="base" latinLnBrk="0" hangingPunct="1">
              <a:lnSpc>
                <a:spcPct val="100000"/>
              </a:lnSpc>
              <a:spcBef>
                <a:spcPts val="0"/>
              </a:spcBef>
              <a:spcAft>
                <a:spcPct val="0"/>
              </a:spcAft>
              <a:buClrTx/>
              <a:buSzTx/>
              <a:buFontTx/>
              <a:buNone/>
              <a:tabLst/>
              <a:defRPr/>
            </a:pPr>
            <a:endParaRPr lang="en-US" sz="1100" baseline="0" dirty="0" smtClean="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3</a:t>
            </a:fld>
            <a:endParaRPr lang="en-US" dirty="0"/>
          </a:p>
        </p:txBody>
      </p:sp>
    </p:spTree>
    <p:extLst>
      <p:ext uri="{BB962C8B-B14F-4D97-AF65-F5344CB8AC3E}">
        <p14:creationId xmlns:p14="http://schemas.microsoft.com/office/powerpoint/2010/main" val="235690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2" y="4419600"/>
            <a:ext cx="6315019" cy="4572000"/>
          </a:xfrm>
        </p:spPr>
        <p:txBody>
          <a:bodyPr>
            <a:noAutofit/>
          </a:bodyPr>
          <a:lstStyle/>
          <a:p>
            <a:pPr marL="0" marR="0" indent="0" algn="l" defTabSz="914132" rtl="0" eaLnBrk="1" fontAlgn="base" latinLnBrk="0" hangingPunct="1">
              <a:spcBef>
                <a:spcPts val="0"/>
              </a:spcBef>
              <a:spcAft>
                <a:spcPct val="0"/>
              </a:spcAft>
              <a:buClrTx/>
              <a:buSzTx/>
              <a:buFontTx/>
              <a:buNone/>
              <a:tabLst/>
              <a:defRPr/>
            </a:pPr>
            <a:r>
              <a:rPr lang="en-US" baseline="0" dirty="0" smtClean="0">
                <a:latin typeface="Franklin Gothic Book" panose="020B0503020102020204" pitchFamily="34" charset="0"/>
              </a:rPr>
              <a:t>Adult mutton snapper are normally solitary; however, from April </a:t>
            </a:r>
            <a:r>
              <a:rPr lang="en-US" dirty="0" smtClean="0">
                <a:latin typeface="Franklin Gothic Book" panose="020B0503020102020204" pitchFamily="34" charset="0"/>
              </a:rPr>
              <a:t>to </a:t>
            </a:r>
            <a:r>
              <a:rPr lang="en-US" baseline="0" dirty="0" smtClean="0">
                <a:latin typeface="Franklin Gothic Book" panose="020B0503020102020204" pitchFamily="34" charset="0"/>
              </a:rPr>
              <a:t>August, they form large spawning aggregations timed with the full moon.  Spawning peaks from May through early July.  These aggregations are highly predictable and they occur at the same locations from year to year.  Individual fish may spawn multiple times each year, and they transit between spawning and non-spawning locations between full moons</a:t>
            </a:r>
            <a:r>
              <a:rPr lang="en-US" dirty="0" smtClean="0">
                <a:latin typeface="Franklin Gothic Book" panose="020B0503020102020204" pitchFamily="34" charset="0"/>
              </a:rPr>
              <a:t>.  Models</a:t>
            </a:r>
            <a:r>
              <a:rPr lang="en-US" baseline="0" dirty="0" smtClean="0">
                <a:latin typeface="Franklin Gothic Book" panose="020B0503020102020204" pitchFamily="34" charset="0"/>
              </a:rPr>
              <a:t> indicate that currents transport larvae produced by these aggregations in the Keys to waters off mainland Florida.  </a:t>
            </a:r>
            <a:r>
              <a:rPr lang="en-US" dirty="0" smtClean="0">
                <a:latin typeface="Franklin Gothic Book" panose="020B0503020102020204" pitchFamily="34" charset="0"/>
              </a:rPr>
              <a:t>  </a:t>
            </a:r>
          </a:p>
          <a:p>
            <a:pPr marL="0" marR="0" indent="0" algn="l" defTabSz="914132" rtl="0" eaLnBrk="1" fontAlgn="base" latinLnBrk="0" hangingPunct="1">
              <a:spcBef>
                <a:spcPts val="0"/>
              </a:spcBef>
              <a:spcAft>
                <a:spcPct val="0"/>
              </a:spcAft>
              <a:buClrTx/>
              <a:buSzTx/>
              <a:buFontTx/>
              <a:buNone/>
              <a:tabLst/>
              <a:defRPr/>
            </a:pPr>
            <a:endParaRPr lang="en-US" dirty="0" smtClean="0">
              <a:latin typeface="Franklin Gothic Book" panose="020B0503020102020204" pitchFamily="34" charset="0"/>
            </a:endParaRPr>
          </a:p>
          <a:p>
            <a:pPr marL="0" marR="0" indent="0" algn="l" defTabSz="914132" rtl="0" eaLnBrk="1" fontAlgn="base" latinLnBrk="0" hangingPunct="1">
              <a:spcBef>
                <a:spcPts val="0"/>
              </a:spcBef>
              <a:spcAft>
                <a:spcPct val="0"/>
              </a:spcAft>
              <a:buClrTx/>
              <a:buSzTx/>
              <a:buFontTx/>
              <a:buNone/>
              <a:tabLst/>
              <a:defRPr/>
            </a:pPr>
            <a:r>
              <a:rPr lang="en-US" baseline="0" dirty="0" smtClean="0">
                <a:latin typeface="Franklin Gothic Book" panose="020B0503020102020204" pitchFamily="34" charset="0"/>
              </a:rPr>
              <a:t>There are several known spawning locations for mutton snapper near the Tortugas.  The Florida Keys National Marine Sanctuary established a closed area to protect mutton snapper at one of these sites, known as Riley’s Hump.  </a:t>
            </a:r>
            <a:r>
              <a:rPr lang="en-US" kern="1200" dirty="0" smtClean="0">
                <a:solidFill>
                  <a:schemeClr val="tx1"/>
                </a:solidFill>
                <a:effectLst/>
                <a:latin typeface="Franklin Gothic Book" panose="020B0503020102020204" pitchFamily="34" charset="0"/>
              </a:rPr>
              <a:t>Since its closure in 2001, researchers have documented a 400% increase in the number of spawning fish at Riley’s Hump, which</a:t>
            </a:r>
            <a:r>
              <a:rPr lang="en-US" kern="1200" baseline="0" dirty="0" smtClean="0">
                <a:solidFill>
                  <a:schemeClr val="tx1"/>
                </a:solidFill>
                <a:effectLst/>
                <a:latin typeface="Franklin Gothic Book" panose="020B0503020102020204" pitchFamily="34" charset="0"/>
              </a:rPr>
              <a:t> demonstrates that the area closure has been successful</a:t>
            </a:r>
            <a:r>
              <a:rPr lang="en-US" kern="1200" dirty="0" smtClean="0">
                <a:solidFill>
                  <a:schemeClr val="tx1"/>
                </a:solidFill>
                <a:effectLst/>
                <a:latin typeface="Franklin Gothic Book" panose="020B0503020102020204" pitchFamily="34" charset="0"/>
              </a:rPr>
              <a:t>.  </a:t>
            </a:r>
            <a:r>
              <a:rPr lang="en-US" dirty="0" smtClean="0">
                <a:latin typeface="Franklin Gothic Book" panose="020B0503020102020204" pitchFamily="34" charset="0"/>
              </a:rPr>
              <a:t>FWRI researchers have also documented migration corridors through which mutton snapper transit from the Keys to the Tortugas in order to spawn.</a:t>
            </a:r>
          </a:p>
          <a:p>
            <a:pPr marL="0" marR="0" indent="0" algn="l" defTabSz="914132" rtl="0" eaLnBrk="1" fontAlgn="base" latinLnBrk="0" hangingPunct="1">
              <a:spcBef>
                <a:spcPts val="0"/>
              </a:spcBef>
              <a:spcAft>
                <a:spcPct val="0"/>
              </a:spcAft>
              <a:buClrTx/>
              <a:buSzTx/>
              <a:buFontTx/>
              <a:buNone/>
              <a:tabLst/>
              <a:defRPr/>
            </a:pPr>
            <a:endParaRPr lang="en-US" dirty="0" smtClean="0">
              <a:latin typeface="Franklin Gothic Book" panose="020B0503020102020204" pitchFamily="34" charset="0"/>
            </a:endParaRPr>
          </a:p>
          <a:p>
            <a:pPr marL="0" marR="0" indent="0" algn="l" defTabSz="914132" rtl="0" eaLnBrk="1" fontAlgn="base" latinLnBrk="0" hangingPunct="1">
              <a:spcBef>
                <a:spcPts val="0"/>
              </a:spcBef>
              <a:spcAft>
                <a:spcPct val="0"/>
              </a:spcAft>
              <a:buClrTx/>
              <a:buSzTx/>
              <a:buFontTx/>
              <a:buNone/>
              <a:tabLst/>
              <a:defRPr/>
            </a:pPr>
            <a:r>
              <a:rPr lang="en-US" dirty="0" smtClean="0">
                <a:latin typeface="Franklin Gothic Book" panose="020B0503020102020204" pitchFamily="34" charset="0"/>
              </a:rPr>
              <a:t>Western</a:t>
            </a:r>
            <a:r>
              <a:rPr lang="en-US" baseline="0" dirty="0" smtClean="0">
                <a:latin typeface="Franklin Gothic Book" panose="020B0503020102020204" pitchFamily="34" charset="0"/>
              </a:rPr>
              <a:t> Dry Rocks is another known mutton snapper spawning aggregation site.  Fishing is allowed at this location.  Throughout the spawning season fishermen converge on Western Dry Rocks to catch mutton snapper.  The photo is an aerial shot of boats at Western Dry Rocks when mutton snapper were aggregated.</a:t>
            </a:r>
            <a:endParaRPr lang="en-US" dirty="0" smtClean="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4</a:t>
            </a:fld>
            <a:endParaRPr lang="en-US" dirty="0"/>
          </a:p>
        </p:txBody>
      </p:sp>
    </p:spTree>
    <p:extLst>
      <p:ext uri="{BB962C8B-B14F-4D97-AF65-F5344CB8AC3E}">
        <p14:creationId xmlns:p14="http://schemas.microsoft.com/office/powerpoint/2010/main" val="195484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2" y="4415836"/>
            <a:ext cx="6315019" cy="5109164"/>
          </a:xfrm>
        </p:spPr>
        <p:txBody>
          <a:bodyPr>
            <a:noAutofit/>
          </a:bodyPr>
          <a:lstStyle/>
          <a:p>
            <a:pPr defTabSz="914132">
              <a:spcBef>
                <a:spcPts val="0"/>
              </a:spcBef>
              <a:defRPr/>
            </a:pPr>
            <a:r>
              <a:rPr lang="en-US" dirty="0">
                <a:latin typeface="Franklin Gothic Book" panose="020B0503020102020204" pitchFamily="34" charset="0"/>
              </a:rPr>
              <a:t>As was previously mentioned, mutton snapper are jointly managed by FWC and both federal Councils.  Their jurisdictional boundaries converge in the Keys, which is where the majority of mutton snapper harvest occurs.  While many of the mutton snapper regulations are similar across all three jurisdictions, there are key differences.   In all state waters and Atlantic federal waters, commercial harvesters are limited to 10 fish per person per day or trip, whichever is more restrictive, during May and June.  During the rest of the year, there are no commercial trip limits.  In Gulf federal waters, commercial harvesters may use long-line gear, which is a gear prohibited for use to harvest any fish in state waters and to harvest mutton snapper in Atlantic federal waters.  </a:t>
            </a:r>
            <a:r>
              <a:rPr lang="en-US" dirty="0" smtClean="0">
                <a:latin typeface="Franklin Gothic Book" panose="020B0503020102020204" pitchFamily="34" charset="0"/>
              </a:rPr>
              <a:t>All harvest of</a:t>
            </a:r>
            <a:r>
              <a:rPr lang="en-US" baseline="0" dirty="0" smtClean="0">
                <a:latin typeface="Franklin Gothic Book" panose="020B0503020102020204" pitchFamily="34" charset="0"/>
              </a:rPr>
              <a:t> reef fish, including mutton snapper, is prohibited </a:t>
            </a:r>
            <a:r>
              <a:rPr lang="en-US" baseline="0" smtClean="0">
                <a:latin typeface="Franklin Gothic Book" panose="020B0503020102020204" pitchFamily="34" charset="0"/>
              </a:rPr>
              <a:t>at Riley’s Hump year-round.</a:t>
            </a:r>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5</a:t>
            </a:fld>
            <a:endParaRPr lang="en-US" dirty="0"/>
          </a:p>
        </p:txBody>
      </p:sp>
    </p:spTree>
    <p:extLst>
      <p:ext uri="{BB962C8B-B14F-4D97-AF65-F5344CB8AC3E}">
        <p14:creationId xmlns:p14="http://schemas.microsoft.com/office/powerpoint/2010/main" val="378514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1" y="4343400"/>
            <a:ext cx="6315020" cy="4724400"/>
          </a:xfrm>
        </p:spPr>
        <p:txBody>
          <a:bodyPr>
            <a:noAutofit/>
          </a:bodyPr>
          <a:lstStyle/>
          <a:p>
            <a:pPr marL="0" lvl="1" defTabSz="914132">
              <a:spcBef>
                <a:spcPts val="0"/>
              </a:spcBef>
              <a:defRPr/>
            </a:pPr>
            <a:r>
              <a:rPr lang="en-US" sz="1100" dirty="0">
                <a:latin typeface="Franklin Gothic Book" panose="020B0503020102020204" pitchFamily="34" charset="0"/>
              </a:rPr>
              <a:t>Stakeholders have persistently expressed concern about mutton snapper recreational bag and commercial trip limits at FWC workshops, and South Atlantic and Gulf Council public hearings.  Members of the public </a:t>
            </a:r>
            <a:r>
              <a:rPr lang="en-US" sz="1100" dirty="0" smtClean="0">
                <a:latin typeface="Franklin Gothic Book" panose="020B0503020102020204" pitchFamily="34" charset="0"/>
              </a:rPr>
              <a:t>have </a:t>
            </a:r>
            <a:r>
              <a:rPr lang="en-US" sz="1100" dirty="0">
                <a:latin typeface="Franklin Gothic Book" panose="020B0503020102020204" pitchFamily="34" charset="0"/>
              </a:rPr>
              <a:t>been most vocal </a:t>
            </a:r>
            <a:r>
              <a:rPr lang="en-US" sz="1100" dirty="0" smtClean="0">
                <a:latin typeface="Franklin Gothic Book" panose="020B0503020102020204" pitchFamily="34" charset="0"/>
              </a:rPr>
              <a:t>at </a:t>
            </a:r>
            <a:r>
              <a:rPr lang="en-US" sz="1100" dirty="0">
                <a:latin typeface="Franklin Gothic Book" panose="020B0503020102020204" pitchFamily="34" charset="0"/>
              </a:rPr>
              <a:t>meetings in south Florida.  Stakeholders have requested regulatory changes to address their concerns.  Staff heard these comments most recently at the 2015 Division of Marine Fisheries Management statewide workshops.</a:t>
            </a:r>
          </a:p>
          <a:p>
            <a:pPr marL="0" lvl="1" defTabSz="914132">
              <a:spcBef>
                <a:spcPts val="0"/>
              </a:spcBef>
              <a:defRPr/>
            </a:pPr>
            <a:endParaRPr lang="en-US" sz="1100" dirty="0">
              <a:latin typeface="Franklin Gothic Book" panose="020B0503020102020204" pitchFamily="34" charset="0"/>
            </a:endParaRPr>
          </a:p>
          <a:p>
            <a:pPr marL="0" lvl="1" defTabSz="914132">
              <a:spcBef>
                <a:spcPts val="0"/>
              </a:spcBef>
              <a:defRPr/>
            </a:pPr>
            <a:r>
              <a:rPr lang="en-US" sz="1100" dirty="0" smtClean="0">
                <a:latin typeface="Franklin Gothic Book" panose="020B0503020102020204" pitchFamily="34" charset="0"/>
              </a:rPr>
              <a:t>Concerned stakeholders believe that a reduction in recreational bag and commercial trip limits throughout the year is warranted.  They would like to lower the number of mutton snapper that can be harvested within the recreational 10-fish snapper aggregate limit.  This would still allow anglers to harvest 10 individual snapper a day, but they could not all be mutton snapper. </a:t>
            </a:r>
            <a:r>
              <a:rPr lang="en-US" sz="1100" baseline="0" dirty="0" smtClean="0">
                <a:latin typeface="Franklin Gothic Book" panose="020B0503020102020204" pitchFamily="34" charset="0"/>
              </a:rPr>
              <a:t> </a:t>
            </a:r>
          </a:p>
          <a:p>
            <a:pPr marL="0" lvl="1" defTabSz="914132">
              <a:spcBef>
                <a:spcPts val="0"/>
              </a:spcBef>
              <a:defRPr/>
            </a:pPr>
            <a:endParaRPr lang="en-US" sz="1100" baseline="0" dirty="0" smtClean="0">
              <a:latin typeface="Franklin Gothic Book" panose="020B0503020102020204" pitchFamily="34" charset="0"/>
            </a:endParaRPr>
          </a:p>
          <a:p>
            <a:pPr marL="0" lvl="1" defTabSz="914132">
              <a:spcBef>
                <a:spcPts val="0"/>
              </a:spcBef>
              <a:defRPr/>
            </a:pPr>
            <a:r>
              <a:rPr lang="en-US" sz="1100" dirty="0" smtClean="0">
                <a:latin typeface="Franklin Gothic Book" panose="020B0503020102020204" pitchFamily="34" charset="0"/>
              </a:rPr>
              <a:t>While there are seasonal trip limits for some commercial harvesters, the only year-round constraint on the amount of mutton snapper commercially-harvested is the federal quota.  Some stakeholders believe a year-round trip limit for commercial harvesters is appropriate.</a:t>
            </a:r>
          </a:p>
          <a:p>
            <a:pPr marL="0" lvl="1" defTabSz="914132">
              <a:spcBef>
                <a:spcPts val="0"/>
              </a:spcBef>
              <a:defRPr/>
            </a:pPr>
            <a:endParaRPr lang="en-US" sz="1100" dirty="0" smtClean="0">
              <a:latin typeface="Franklin Gothic Book" panose="020B0503020102020204" pitchFamily="34" charset="0"/>
            </a:endParaRPr>
          </a:p>
          <a:p>
            <a:pPr defTabSz="914132">
              <a:spcBef>
                <a:spcPts val="0"/>
              </a:spcBef>
              <a:defRPr/>
            </a:pPr>
            <a:r>
              <a:rPr lang="en-US" sz="1100" dirty="0" smtClean="0">
                <a:latin typeface="Franklin Gothic Book" panose="020B0503020102020204" pitchFamily="34" charset="0"/>
              </a:rPr>
              <a:t>Those who fish in south Florida have asked for uniform regulations across all management boundaries, especially in the Florida Keys, where fishermen can fish in several jurisdictions on a single fishing trip. </a:t>
            </a:r>
          </a:p>
          <a:p>
            <a:pPr defTabSz="914132">
              <a:spcBef>
                <a:spcPts val="0"/>
              </a:spcBef>
              <a:defRPr/>
            </a:pPr>
            <a:endParaRPr lang="en-US" sz="1100" dirty="0" smtClean="0">
              <a:latin typeface="Franklin Gothic Book" panose="020B0503020102020204" pitchFamily="34" charset="0"/>
            </a:endParaRPr>
          </a:p>
          <a:p>
            <a:pPr marL="0" lvl="1" defTabSz="914132">
              <a:spcBef>
                <a:spcPts val="0"/>
              </a:spcBef>
              <a:defRPr/>
            </a:pPr>
            <a:r>
              <a:rPr lang="en-US" sz="1100" baseline="0" dirty="0" smtClean="0">
                <a:latin typeface="Franklin Gothic Book" panose="020B0503020102020204" pitchFamily="34" charset="0"/>
              </a:rPr>
              <a:t>Generally, stakeholders </a:t>
            </a:r>
            <a:r>
              <a:rPr lang="en-US" sz="1100" dirty="0" smtClean="0">
                <a:latin typeface="Franklin Gothic Book" panose="020B0503020102020204" pitchFamily="34" charset="0"/>
              </a:rPr>
              <a:t>believe </a:t>
            </a:r>
            <a:r>
              <a:rPr lang="en-US" sz="1100" dirty="0">
                <a:latin typeface="Franklin Gothic Book" panose="020B0503020102020204" pitchFamily="34" charset="0"/>
              </a:rPr>
              <a:t>that harvest pressure is too intense during the spawning season when the normally solitary fish aggregates and becomes an easy target for both recreational and commercial harvesters.  Stakeholders requesting changes see intense fishing pressure on spawning aggregations as a precursor to overexploitation.  Many suggest reducing recreational and commercial harvest during the peak spawning season through reduced bag and trip limits and implementation of a vessel limit.  Establishing a vessel limit could address concerns that even at a reduced per-person limit, too many fish could be harvested.  A less commonly heard request is to ban harvest during the peak spawning season. </a:t>
            </a:r>
          </a:p>
          <a:p>
            <a:pPr marL="0" lvl="1" defTabSz="914132">
              <a:spcBef>
                <a:spcPts val="0"/>
              </a:spcBef>
              <a:defRPr/>
            </a:pPr>
            <a:endParaRPr lang="en-US" sz="1100"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6</a:t>
            </a:fld>
            <a:endParaRPr lang="en-US" dirty="0"/>
          </a:p>
        </p:txBody>
      </p:sp>
    </p:spTree>
    <p:extLst>
      <p:ext uri="{BB962C8B-B14F-4D97-AF65-F5344CB8AC3E}">
        <p14:creationId xmlns:p14="http://schemas.microsoft.com/office/powerpoint/2010/main" val="380526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2" y="4414233"/>
            <a:ext cx="6315018" cy="4184258"/>
          </a:xfrm>
        </p:spPr>
        <p:txBody>
          <a:bodyPr/>
          <a:lstStyle/>
          <a:p>
            <a:pPr>
              <a:spcBef>
                <a:spcPts val="0"/>
              </a:spcBef>
              <a:defRPr/>
            </a:pPr>
            <a:r>
              <a:rPr lang="en-US" dirty="0">
                <a:latin typeface="Franklin Gothic Book" panose="020B0503020102020204" pitchFamily="34" charset="0"/>
              </a:rPr>
              <a:t>Over 99.9% of all U.S. mutton snapper landings, recreational and commercial, occur in Florida.  This graph shows the average number of mutton snapper harvested by recreational anglers by two-month wave for the years 2004 to 2014.  (Data for 2015 are incomplete and are not included.)  It does appear that recreational harvest increases during the May – June portion of the spawning season, </a:t>
            </a:r>
            <a:r>
              <a:rPr lang="en-US" dirty="0" smtClean="0">
                <a:latin typeface="Franklin Gothic Book" panose="020B0503020102020204" pitchFamily="34" charset="0"/>
              </a:rPr>
              <a:t>as </a:t>
            </a:r>
            <a:r>
              <a:rPr lang="en-US" dirty="0">
                <a:latin typeface="Franklin Gothic Book" panose="020B0503020102020204" pitchFamily="34" charset="0"/>
              </a:rPr>
              <a:t>suggested by stakeholders.  However, more individual fish are harvested in July and August.  There is also a relatively high level of landings in January and February, which may be attributed to an increase in effort during the tourist season.  </a:t>
            </a:r>
          </a:p>
        </p:txBody>
      </p:sp>
      <p:sp>
        <p:nvSpPr>
          <p:cNvPr id="4" name="Slide Number Placeholder 3"/>
          <p:cNvSpPr>
            <a:spLocks noGrp="1"/>
          </p:cNvSpPr>
          <p:nvPr>
            <p:ph type="sldNum" sz="quarter" idx="10"/>
          </p:nvPr>
        </p:nvSpPr>
        <p:spPr/>
        <p:txBody>
          <a:bodyPr/>
          <a:lstStyle/>
          <a:p>
            <a:fld id="{D0E1A00E-38E3-41B7-9BD5-45003B384191}" type="slidenum">
              <a:rPr lang="en-US" smtClean="0"/>
              <a:pPr/>
              <a:t>7</a:t>
            </a:fld>
            <a:endParaRPr lang="en-US" dirty="0"/>
          </a:p>
        </p:txBody>
      </p:sp>
    </p:spTree>
    <p:extLst>
      <p:ext uri="{BB962C8B-B14F-4D97-AF65-F5344CB8AC3E}">
        <p14:creationId xmlns:p14="http://schemas.microsoft.com/office/powerpoint/2010/main" val="315608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2" y="4415839"/>
            <a:ext cx="6315019" cy="4414227"/>
          </a:xfrm>
        </p:spPr>
        <p:txBody>
          <a:bodyPr>
            <a:noAutofit/>
          </a:bodyPr>
          <a:lstStyle/>
          <a:p>
            <a:pPr defTabSz="914132">
              <a:spcBef>
                <a:spcPts val="0"/>
              </a:spcBef>
              <a:defRPr/>
            </a:pPr>
            <a:r>
              <a:rPr lang="en-US" baseline="0" dirty="0" smtClean="0">
                <a:latin typeface="Franklin Gothic Book" panose="020B0503020102020204" pitchFamily="34" charset="0"/>
              </a:rPr>
              <a:t>This graph depicts average Florida mutton snapper commercial harvest from state</a:t>
            </a:r>
            <a:r>
              <a:rPr lang="en-US" dirty="0" smtClean="0">
                <a:latin typeface="Franklin Gothic Book" panose="020B0503020102020204" pitchFamily="34" charset="0"/>
              </a:rPr>
              <a:t> and federal waters</a:t>
            </a:r>
            <a:r>
              <a:rPr lang="en-US" baseline="0" dirty="0" smtClean="0">
                <a:latin typeface="Franklin Gothic Book" panose="020B0503020102020204" pitchFamily="34" charset="0"/>
              </a:rPr>
              <a:t> by month and gear, based on data from 2004 to 2014.  Florida’s commercial mutton snapper harvest is over 97% of all U.S. commercial harvest.  Unlike recreational harvest, commercial mutton snapper harvest is highest during May and June, despite a seasonal trip limit of 10 fish per person in all state waters and Atlantic federal waters.  Long-line landings are higher than hook-and-line landings year-round; however, hook-and-line landings exceed long-line landings during the spawning months.  </a:t>
            </a: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8</a:t>
            </a:fld>
            <a:endParaRPr lang="en-US" dirty="0"/>
          </a:p>
        </p:txBody>
      </p:sp>
    </p:spTree>
    <p:extLst>
      <p:ext uri="{BB962C8B-B14F-4D97-AF65-F5344CB8AC3E}">
        <p14:creationId xmlns:p14="http://schemas.microsoft.com/office/powerpoint/2010/main" val="61381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691" y="4339636"/>
            <a:ext cx="6315020" cy="4728164"/>
          </a:xfrm>
        </p:spPr>
        <p:txBody>
          <a:bodyPr>
            <a:noAutofit/>
          </a:bodyPr>
          <a:lstStyle/>
          <a:p>
            <a:pPr defTabSz="914132">
              <a:spcBef>
                <a:spcPts val="0"/>
              </a:spcBef>
              <a:defRPr/>
            </a:pPr>
            <a:r>
              <a:rPr lang="en-US" sz="1000" dirty="0" smtClean="0">
                <a:latin typeface="Franklin Gothic Book" panose="020B0503020102020204" pitchFamily="34" charset="0"/>
              </a:rPr>
              <a:t>If</a:t>
            </a:r>
            <a:r>
              <a:rPr lang="en-US" sz="1000" baseline="0" dirty="0" smtClean="0">
                <a:latin typeface="Franklin Gothic Book" panose="020B0503020102020204" pitchFamily="34" charset="0"/>
              </a:rPr>
              <a:t> the FWC takes the lead in this process, staff recommends gathering public input on specific changes for mutton snapper recreational bag and commercial trip limits. Staff has compiled recommendations provided at past public meetings, as well as the changes discussed by the Joint</a:t>
            </a:r>
            <a:r>
              <a:rPr lang="en-US" sz="1000" dirty="0" smtClean="0">
                <a:latin typeface="Franklin Gothic Book" panose="020B0503020102020204" pitchFamily="34" charset="0"/>
              </a:rPr>
              <a:t> Committee</a:t>
            </a:r>
            <a:r>
              <a:rPr lang="en-US" sz="1000" baseline="0" dirty="0" smtClean="0">
                <a:latin typeface="Franklin Gothic Book" panose="020B0503020102020204" pitchFamily="34" charset="0"/>
              </a:rPr>
              <a:t>, and developed a proposal for Commission consideration.</a:t>
            </a:r>
            <a:endParaRPr lang="en-US" sz="1000" dirty="0" smtClean="0">
              <a:latin typeface="Franklin Gothic Book" panose="020B0503020102020204" pitchFamily="34" charset="0"/>
            </a:endParaRPr>
          </a:p>
          <a:p>
            <a:pPr defTabSz="914132">
              <a:spcBef>
                <a:spcPts val="0"/>
              </a:spcBef>
              <a:defRPr/>
            </a:pPr>
            <a:endParaRPr lang="en-US" sz="1000" dirty="0" smtClean="0">
              <a:latin typeface="Franklin Gothic Book" panose="020B0503020102020204" pitchFamily="34" charset="0"/>
            </a:endParaRPr>
          </a:p>
          <a:p>
            <a:pPr defTabSz="914132">
              <a:spcBef>
                <a:spcPts val="0"/>
              </a:spcBef>
              <a:defRPr/>
            </a:pPr>
            <a:r>
              <a:rPr lang="en-US" sz="1000" baseline="0" dirty="0" smtClean="0">
                <a:latin typeface="Franklin Gothic Book" panose="020B0503020102020204" pitchFamily="34" charset="0"/>
              </a:rPr>
              <a:t>For the recreational fishery, staff proposes lowering the regular season (July/August</a:t>
            </a:r>
            <a:r>
              <a:rPr lang="en-US" sz="1000" dirty="0" smtClean="0">
                <a:latin typeface="Franklin Gothic Book" panose="020B0503020102020204" pitchFamily="34" charset="0"/>
              </a:rPr>
              <a:t> – April) </a:t>
            </a:r>
            <a:r>
              <a:rPr lang="en-US" sz="1000" baseline="0" dirty="0" smtClean="0">
                <a:latin typeface="Franklin Gothic Book" panose="020B0503020102020204" pitchFamily="34" charset="0"/>
              </a:rPr>
              <a:t>bag limit from 10 fish to five fish within the 10-fish snapper aggregate bag limit.  This would address concerns that a 10-fish limit is too high for mutton snapper harvest outside of the spawning season.  During the spawning season (May</a:t>
            </a:r>
            <a:r>
              <a:rPr lang="en-US" sz="1000" dirty="0" smtClean="0">
                <a:latin typeface="Franklin Gothic Book" panose="020B0503020102020204" pitchFamily="34" charset="0"/>
              </a:rPr>
              <a:t> – June/July)</a:t>
            </a:r>
            <a:r>
              <a:rPr lang="en-US" sz="1000" baseline="0" dirty="0" smtClean="0">
                <a:latin typeface="Franklin Gothic Book" panose="020B0503020102020204" pitchFamily="34" charset="0"/>
              </a:rPr>
              <a:t>, staff proposes further reducing the recreational bag limit to two fish within the 10-fish snapper aggregate bag limit and establishing a vessel limit of 12 fish.  This would address the most commonly heard concern that anglers take too many mutton snapper during the spawning season.  A vessel limit of 12</a:t>
            </a:r>
            <a:r>
              <a:rPr lang="en-US" sz="1000" dirty="0" smtClean="0">
                <a:latin typeface="Franklin Gothic Book" panose="020B0503020102020204" pitchFamily="34" charset="0"/>
              </a:rPr>
              <a:t> </a:t>
            </a:r>
            <a:r>
              <a:rPr lang="en-US" sz="1000" baseline="0" dirty="0" smtClean="0">
                <a:latin typeface="Franklin Gothic Book" panose="020B0503020102020204" pitchFamily="34" charset="0"/>
              </a:rPr>
              <a:t>fish may also discourage recreational anglers from attempting to sell their recreational bag limits, which is illegal.</a:t>
            </a:r>
          </a:p>
          <a:p>
            <a:pPr defTabSz="914132">
              <a:spcBef>
                <a:spcPts val="0"/>
              </a:spcBef>
              <a:defRPr/>
            </a:pPr>
            <a:endParaRPr lang="en-US" sz="1000" baseline="0" dirty="0" smtClean="0">
              <a:latin typeface="Franklin Gothic Book" panose="020B0503020102020204" pitchFamily="34" charset="0"/>
            </a:endParaRPr>
          </a:p>
          <a:p>
            <a:pPr defTabSz="914132">
              <a:spcBef>
                <a:spcPts val="0"/>
              </a:spcBef>
              <a:defRPr/>
            </a:pPr>
            <a:r>
              <a:rPr lang="en-US" sz="1000" baseline="0" dirty="0" smtClean="0">
                <a:latin typeface="Franklin Gothic Book" panose="020B0503020102020204" pitchFamily="34" charset="0"/>
              </a:rPr>
              <a:t>For the commercial fishery, staff recommends considering separate gear-specific trip limits during the regular season (July/August – April), such as 300 pounds per trip for hook-and-line vessels and some other limit for long-line vessels that operate in Gulf federal waters.  Staff also proposes reducing the current commercial limit from 10 fish per person to </a:t>
            </a:r>
            <a:r>
              <a:rPr lang="en-US" sz="1000" dirty="0" smtClean="0">
                <a:latin typeface="Franklin Gothic Book" panose="020B0503020102020204" pitchFamily="34" charset="0"/>
              </a:rPr>
              <a:t>tw</a:t>
            </a:r>
            <a:r>
              <a:rPr lang="en-US" sz="1000" dirty="0">
                <a:latin typeface="Franklin Gothic Book" panose="020B0503020102020204" pitchFamily="34" charset="0"/>
              </a:rPr>
              <a:t>o</a:t>
            </a:r>
            <a:r>
              <a:rPr lang="en-US" sz="1000" baseline="0" dirty="0" smtClean="0">
                <a:latin typeface="Franklin Gothic Book" panose="020B0503020102020204" pitchFamily="34" charset="0"/>
              </a:rPr>
              <a:t> fish per person and a maximum of 12 fish per vessel during the spawning season.  Setting the commercial harvest limit equal to the recreational bag limit during the spawning season would discourage commercial fishermen from directly targeting spawning aggregations of mutton snapper while</a:t>
            </a:r>
            <a:r>
              <a:rPr lang="en-US" sz="1000" dirty="0" smtClean="0">
                <a:latin typeface="Franklin Gothic Book" panose="020B0503020102020204" pitchFamily="34" charset="0"/>
              </a:rPr>
              <a:t> </a:t>
            </a:r>
            <a:r>
              <a:rPr lang="en-US" sz="1000" baseline="0" dirty="0" smtClean="0">
                <a:latin typeface="Franklin Gothic Book" panose="020B0503020102020204" pitchFamily="34" charset="0"/>
              </a:rPr>
              <a:t>allowing incidentally-caught mutton snapper to be retained, thus reducing potential regulatory discards.</a:t>
            </a:r>
          </a:p>
          <a:p>
            <a:pPr defTabSz="914132">
              <a:spcBef>
                <a:spcPts val="0"/>
              </a:spcBef>
              <a:defRPr/>
            </a:pPr>
            <a:endParaRPr lang="en-US" sz="1000" baseline="0" dirty="0" smtClean="0">
              <a:latin typeface="Franklin Gothic Book" panose="020B0503020102020204" pitchFamily="34" charset="0"/>
            </a:endParaRPr>
          </a:p>
          <a:p>
            <a:pPr defTabSz="914132">
              <a:spcBef>
                <a:spcPts val="0"/>
              </a:spcBef>
              <a:defRPr/>
            </a:pPr>
            <a:r>
              <a:rPr lang="en-US" sz="1000" baseline="0" dirty="0" smtClean="0">
                <a:latin typeface="Franklin Gothic Book" panose="020B0503020102020204" pitchFamily="34" charset="0"/>
              </a:rPr>
              <a:t>Staff also recommends gathering feedback on the timing of spawning season regulations for mutton snapper.  The current 10-fish bag limit for the commercial fishery during the spawning season occurs during May and June only, but peak spawning occurs from May through July.  </a:t>
            </a:r>
          </a:p>
          <a:p>
            <a:pPr defTabSz="914132">
              <a:spcBef>
                <a:spcPts val="0"/>
              </a:spcBef>
              <a:defRPr/>
            </a:pPr>
            <a:endParaRPr lang="en-US" sz="1000" baseline="0" dirty="0" smtClean="0">
              <a:latin typeface="Franklin Gothic Book" panose="020B0503020102020204" pitchFamily="34" charset="0"/>
            </a:endParaRPr>
          </a:p>
          <a:p>
            <a:pPr defTabSz="914132">
              <a:spcBef>
                <a:spcPts val="0"/>
              </a:spcBef>
              <a:defRPr/>
            </a:pPr>
            <a:r>
              <a:rPr lang="en-US" sz="1000" dirty="0" smtClean="0">
                <a:latin typeface="Franklin Gothic Book" panose="020B0503020102020204" pitchFamily="34" charset="0"/>
              </a:rPr>
              <a:t>If FWC workshops are held, workshop feedback would be shared with the Councils for their</a:t>
            </a:r>
            <a:r>
              <a:rPr lang="en-US" sz="1000" baseline="0" dirty="0" smtClean="0">
                <a:latin typeface="Franklin Gothic Book" panose="020B0503020102020204" pitchFamily="34" charset="0"/>
              </a:rPr>
              <a:t> consideration.</a:t>
            </a:r>
          </a:p>
        </p:txBody>
      </p:sp>
      <p:sp>
        <p:nvSpPr>
          <p:cNvPr id="4" name="Slide Number Placeholder 3"/>
          <p:cNvSpPr>
            <a:spLocks noGrp="1"/>
          </p:cNvSpPr>
          <p:nvPr>
            <p:ph type="sldNum" sz="quarter" idx="10"/>
          </p:nvPr>
        </p:nvSpPr>
        <p:spPr/>
        <p:txBody>
          <a:bodyPr/>
          <a:lstStyle/>
          <a:p>
            <a:pPr>
              <a:defRPr/>
            </a:pPr>
            <a:fld id="{54837FE8-65ED-4497-AD83-5A91D7C54422}" type="slidenum">
              <a:rPr lang="en-US" smtClean="0"/>
              <a:pPr>
                <a:defRPr/>
              </a:pPr>
              <a:t>9</a:t>
            </a:fld>
            <a:endParaRPr lang="en-US" dirty="0"/>
          </a:p>
        </p:txBody>
      </p:sp>
    </p:spTree>
    <p:extLst>
      <p:ext uri="{BB962C8B-B14F-4D97-AF65-F5344CB8AC3E}">
        <p14:creationId xmlns:p14="http://schemas.microsoft.com/office/powerpoint/2010/main" val="1947596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5" name="Picture 11"/>
          <p:cNvPicPr>
            <a:picLocks noChangeAspect="1" noChangeArrowheads="1"/>
          </p:cNvPicPr>
          <p:nvPr/>
        </p:nvPicPr>
        <p:blipFill>
          <a:blip r:embed="rId2" cstate="print"/>
          <a:srcRect/>
          <a:stretch>
            <a:fillRect/>
          </a:stretch>
        </p:blipFill>
        <p:spPr bwMode="auto">
          <a:xfrm>
            <a:off x="0" y="0"/>
            <a:ext cx="12192000" cy="6865938"/>
          </a:xfrm>
          <a:prstGeom prst="rect">
            <a:avLst/>
          </a:prstGeom>
          <a:noFill/>
          <a:ln w="9525" algn="ctr">
            <a:noFill/>
            <a:miter lim="800000"/>
            <a:headEnd/>
            <a:tailEnd/>
          </a:ln>
          <a:effectLst/>
        </p:spPr>
      </p:pic>
      <p:sp>
        <p:nvSpPr>
          <p:cNvPr id="6147" name="Rectangle 3"/>
          <p:cNvSpPr>
            <a:spLocks noChangeArrowheads="1"/>
          </p:cNvSpPr>
          <p:nvPr/>
        </p:nvSpPr>
        <p:spPr bwMode="auto">
          <a:xfrm>
            <a:off x="0" y="6553200"/>
            <a:ext cx="12192000" cy="304800"/>
          </a:xfrm>
          <a:prstGeom prst="rect">
            <a:avLst/>
          </a:prstGeom>
          <a:solidFill>
            <a:srgbClr val="2692B4"/>
          </a:solidFill>
          <a:ln w="9525">
            <a:noFill/>
            <a:miter lim="800000"/>
            <a:headEnd/>
            <a:tailEnd/>
          </a:ln>
          <a:effectLst/>
        </p:spPr>
        <p:txBody>
          <a:bodyPr wrap="none" anchor="ctr"/>
          <a:lstStyle/>
          <a:p>
            <a:pPr algn="ctr">
              <a:spcBef>
                <a:spcPct val="0"/>
              </a:spcBef>
            </a:pPr>
            <a:endParaRPr lang="en-US" sz="1400" dirty="0">
              <a:solidFill>
                <a:schemeClr val="bg1"/>
              </a:solidFill>
              <a:latin typeface="Franklin Gothic Demi" pitchFamily="34" charset="0"/>
              <a:cs typeface="Arial" charset="0"/>
            </a:endParaRPr>
          </a:p>
        </p:txBody>
      </p:sp>
      <p:sp>
        <p:nvSpPr>
          <p:cNvPr id="6148" name="Rectangle 4"/>
          <p:cNvSpPr>
            <a:spLocks noChangeArrowheads="1"/>
          </p:cNvSpPr>
          <p:nvPr/>
        </p:nvSpPr>
        <p:spPr bwMode="auto">
          <a:xfrm>
            <a:off x="0" y="0"/>
            <a:ext cx="12192000" cy="152400"/>
          </a:xfrm>
          <a:prstGeom prst="rect">
            <a:avLst/>
          </a:prstGeom>
          <a:solidFill>
            <a:srgbClr val="00AEC5"/>
          </a:solidFill>
          <a:ln w="9525">
            <a:noFill/>
            <a:miter lim="800000"/>
            <a:headEnd/>
            <a:tailEnd/>
          </a:ln>
          <a:effectLst/>
        </p:spPr>
        <p:txBody>
          <a:bodyPr wrap="none" anchor="ctr"/>
          <a:lstStyle/>
          <a:p>
            <a:endParaRPr lang="en-US" sz="800" dirty="0"/>
          </a:p>
        </p:txBody>
      </p:sp>
      <p:sp>
        <p:nvSpPr>
          <p:cNvPr id="6150" name="Rectangle 6"/>
          <p:cNvSpPr>
            <a:spLocks noGrp="1" noChangeArrowheads="1"/>
          </p:cNvSpPr>
          <p:nvPr>
            <p:ph type="ctrTitle"/>
          </p:nvPr>
        </p:nvSpPr>
        <p:spPr>
          <a:xfrm>
            <a:off x="2944368" y="4876800"/>
            <a:ext cx="6121400" cy="1066800"/>
          </a:xfrm>
        </p:spPr>
        <p:txBody>
          <a:bodyPr/>
          <a:lstStyle>
            <a:lvl1pPr>
              <a:defRPr sz="3200"/>
            </a:lvl1pPr>
          </a:lstStyle>
          <a:p>
            <a:r>
              <a:rPr lang="en-US" dirty="0"/>
              <a:t>Click to edit Master title style</a:t>
            </a:r>
          </a:p>
        </p:txBody>
      </p:sp>
      <p:sp>
        <p:nvSpPr>
          <p:cNvPr id="6151" name="Rectangle 7"/>
          <p:cNvSpPr>
            <a:spLocks noGrp="1" noChangeArrowheads="1"/>
          </p:cNvSpPr>
          <p:nvPr>
            <p:ph type="subTitle" idx="1"/>
          </p:nvPr>
        </p:nvSpPr>
        <p:spPr>
          <a:xfrm>
            <a:off x="2944368" y="5638800"/>
            <a:ext cx="6197600" cy="762000"/>
          </a:xfrm>
        </p:spPr>
        <p:txBody>
          <a:bodyPr/>
          <a:lstStyle>
            <a:lvl1pPr marL="0" indent="0">
              <a:buFontTx/>
              <a:buNone/>
              <a:defRPr sz="2000"/>
            </a:lvl1pPr>
          </a:lstStyle>
          <a:p>
            <a:r>
              <a:rPr lang="en-US"/>
              <a:t>Click to edit Master subtitle style</a:t>
            </a:r>
          </a:p>
        </p:txBody>
      </p:sp>
      <p:pic>
        <p:nvPicPr>
          <p:cNvPr id="8" name="Picture 12" descr="FWClogo2007"/>
          <p:cNvPicPr>
            <a:picLocks noChangeAspect="1" noChangeArrowheads="1"/>
          </p:cNvPicPr>
          <p:nvPr userDrawn="1"/>
        </p:nvPicPr>
        <p:blipFill>
          <a:blip r:embed="rId3" cstate="print"/>
          <a:srcRect/>
          <a:stretch>
            <a:fillRect/>
          </a:stretch>
        </p:blipFill>
        <p:spPr bwMode="auto">
          <a:xfrm>
            <a:off x="1316736" y="4645152"/>
            <a:ext cx="1320800" cy="1605513"/>
          </a:xfrm>
          <a:prstGeom prst="rect">
            <a:avLst/>
          </a:prstGeom>
          <a:noFill/>
          <a:ln w="9525">
            <a:noFill/>
            <a:miter lim="800000"/>
            <a:headEnd/>
            <a:tailEnd/>
          </a:ln>
        </p:spPr>
      </p:pic>
    </p:spTree>
  </p:cSld>
  <p:clrMapOvr>
    <a:masterClrMapping/>
  </p:clrMapOvr>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39"/>
            <a:ext cx="276860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10260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27200" y="1676401"/>
            <a:ext cx="4876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1676401"/>
            <a:ext cx="4876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p:cNvPicPr>
            <a:picLocks noChangeAspect="1" noChangeArrowheads="1"/>
          </p:cNvPicPr>
          <p:nvPr/>
        </p:nvPicPr>
        <p:blipFill>
          <a:blip r:embed="rId13" cstate="print"/>
          <a:srcRect/>
          <a:stretch>
            <a:fillRect/>
          </a:stretch>
        </p:blipFill>
        <p:spPr bwMode="auto">
          <a:xfrm>
            <a:off x="0" y="-7938"/>
            <a:ext cx="12192000" cy="6865938"/>
          </a:xfrm>
          <a:prstGeom prst="rect">
            <a:avLst/>
          </a:prstGeom>
          <a:noFill/>
          <a:ln w="9525" algn="ctr">
            <a:noFill/>
            <a:miter lim="800000"/>
            <a:headEnd/>
            <a:tailEnd/>
          </a:ln>
          <a:effectLst/>
        </p:spPr>
      </p:pic>
      <p:sp>
        <p:nvSpPr>
          <p:cNvPr id="5123" name="Rectangle 3"/>
          <p:cNvSpPr>
            <a:spLocks noChangeArrowheads="1"/>
          </p:cNvSpPr>
          <p:nvPr/>
        </p:nvSpPr>
        <p:spPr bwMode="auto">
          <a:xfrm>
            <a:off x="0" y="6553200"/>
            <a:ext cx="12192000" cy="304800"/>
          </a:xfrm>
          <a:prstGeom prst="rect">
            <a:avLst/>
          </a:prstGeom>
          <a:solidFill>
            <a:srgbClr val="2692B4"/>
          </a:solidFill>
          <a:ln w="9525">
            <a:noFill/>
            <a:miter lim="800000"/>
            <a:headEnd/>
            <a:tailEnd/>
          </a:ln>
          <a:effectLst/>
        </p:spPr>
        <p:txBody>
          <a:bodyPr wrap="none" anchor="ctr"/>
          <a:lstStyle/>
          <a:p>
            <a:pPr algn="ctr">
              <a:spcBef>
                <a:spcPct val="0"/>
              </a:spcBef>
            </a:pPr>
            <a:endParaRPr lang="en-US" sz="1400" dirty="0">
              <a:solidFill>
                <a:schemeClr val="bg1"/>
              </a:solidFill>
              <a:latin typeface="Franklin Gothic Demi" pitchFamily="34" charset="0"/>
              <a:cs typeface="Arial" charset="0"/>
            </a:endParaRPr>
          </a:p>
        </p:txBody>
      </p:sp>
      <p:sp>
        <p:nvSpPr>
          <p:cNvPr id="5124" name="Rectangle 4"/>
          <p:cNvSpPr>
            <a:spLocks noChangeArrowheads="1"/>
          </p:cNvSpPr>
          <p:nvPr/>
        </p:nvSpPr>
        <p:spPr bwMode="auto">
          <a:xfrm>
            <a:off x="0" y="0"/>
            <a:ext cx="12192000" cy="152400"/>
          </a:xfrm>
          <a:prstGeom prst="rect">
            <a:avLst/>
          </a:prstGeom>
          <a:solidFill>
            <a:srgbClr val="00AEC5"/>
          </a:solidFill>
          <a:ln w="9525">
            <a:noFill/>
            <a:miter lim="800000"/>
            <a:headEnd/>
            <a:tailEnd/>
          </a:ln>
          <a:effectLst/>
        </p:spPr>
        <p:txBody>
          <a:bodyPr wrap="none" anchor="ctr"/>
          <a:lstStyle/>
          <a:p>
            <a:endParaRPr lang="en-US" sz="800" dirty="0"/>
          </a:p>
        </p:txBody>
      </p:sp>
      <p:sp>
        <p:nvSpPr>
          <p:cNvPr id="5125" name="Rectangle 5"/>
          <p:cNvSpPr>
            <a:spLocks noGrp="1" noChangeArrowheads="1"/>
          </p:cNvSpPr>
          <p:nvPr>
            <p:ph type="title"/>
          </p:nvPr>
        </p:nvSpPr>
        <p:spPr bwMode="auto">
          <a:xfrm>
            <a:off x="609600" y="274638"/>
            <a:ext cx="1107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6" name="Rectangle 6"/>
          <p:cNvSpPr>
            <a:spLocks noGrp="1" noChangeArrowheads="1"/>
          </p:cNvSpPr>
          <p:nvPr>
            <p:ph type="body" idx="1"/>
          </p:nvPr>
        </p:nvSpPr>
        <p:spPr bwMode="auto">
          <a:xfrm>
            <a:off x="1727200" y="1676401"/>
            <a:ext cx="99568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12" descr="FWClogo2007"/>
          <p:cNvPicPr>
            <a:picLocks noChangeAspect="1" noChangeArrowheads="1"/>
          </p:cNvPicPr>
          <p:nvPr userDrawn="1"/>
        </p:nvPicPr>
        <p:blipFill>
          <a:blip r:embed="rId14" cstate="print"/>
          <a:srcRect/>
          <a:stretch>
            <a:fillRect/>
          </a:stretch>
        </p:blipFill>
        <p:spPr bwMode="auto">
          <a:xfrm>
            <a:off x="327891" y="5668964"/>
            <a:ext cx="838200" cy="10188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Century Schoolbook" pitchFamily="18" charset="0"/>
        </a:defRPr>
      </a:lvl2pPr>
      <a:lvl3pPr algn="l" rtl="0" fontAlgn="base">
        <a:spcBef>
          <a:spcPct val="0"/>
        </a:spcBef>
        <a:spcAft>
          <a:spcPct val="0"/>
        </a:spcAft>
        <a:defRPr sz="4400">
          <a:solidFill>
            <a:schemeClr val="tx2"/>
          </a:solidFill>
          <a:latin typeface="Century Schoolbook" pitchFamily="18" charset="0"/>
        </a:defRPr>
      </a:lvl3pPr>
      <a:lvl4pPr algn="l" rtl="0" fontAlgn="base">
        <a:spcBef>
          <a:spcPct val="0"/>
        </a:spcBef>
        <a:spcAft>
          <a:spcPct val="0"/>
        </a:spcAft>
        <a:defRPr sz="4400">
          <a:solidFill>
            <a:schemeClr val="tx2"/>
          </a:solidFill>
          <a:latin typeface="Century Schoolbook" pitchFamily="18" charset="0"/>
        </a:defRPr>
      </a:lvl4pPr>
      <a:lvl5pPr algn="l" rtl="0" fontAlgn="base">
        <a:spcBef>
          <a:spcPct val="0"/>
        </a:spcBef>
        <a:spcAft>
          <a:spcPct val="0"/>
        </a:spcAft>
        <a:defRPr sz="4400">
          <a:solidFill>
            <a:schemeClr val="tx2"/>
          </a:solidFill>
          <a:latin typeface="Century Schoolbook" pitchFamily="18" charset="0"/>
        </a:defRPr>
      </a:lvl5pPr>
      <a:lvl6pPr marL="457200" algn="l" rtl="0" fontAlgn="base">
        <a:spcBef>
          <a:spcPct val="0"/>
        </a:spcBef>
        <a:spcAft>
          <a:spcPct val="0"/>
        </a:spcAft>
        <a:defRPr sz="4400">
          <a:solidFill>
            <a:schemeClr val="tx2"/>
          </a:solidFill>
          <a:latin typeface="Century Schoolbook" pitchFamily="18" charset="0"/>
        </a:defRPr>
      </a:lvl6pPr>
      <a:lvl7pPr marL="914400" algn="l" rtl="0" fontAlgn="base">
        <a:spcBef>
          <a:spcPct val="0"/>
        </a:spcBef>
        <a:spcAft>
          <a:spcPct val="0"/>
        </a:spcAft>
        <a:defRPr sz="4400">
          <a:solidFill>
            <a:schemeClr val="tx2"/>
          </a:solidFill>
          <a:latin typeface="Century Schoolbook" pitchFamily="18" charset="0"/>
        </a:defRPr>
      </a:lvl7pPr>
      <a:lvl8pPr marL="1371600" algn="l" rtl="0" fontAlgn="base">
        <a:spcBef>
          <a:spcPct val="0"/>
        </a:spcBef>
        <a:spcAft>
          <a:spcPct val="0"/>
        </a:spcAft>
        <a:defRPr sz="4400">
          <a:solidFill>
            <a:schemeClr val="tx2"/>
          </a:solidFill>
          <a:latin typeface="Century Schoolbook" pitchFamily="18" charset="0"/>
        </a:defRPr>
      </a:lvl8pPr>
      <a:lvl9pPr marL="1828800" algn="l" rtl="0" fontAlgn="base">
        <a:spcBef>
          <a:spcPct val="0"/>
        </a:spcBef>
        <a:spcAft>
          <a:spcPct val="0"/>
        </a:spcAft>
        <a:defRPr sz="4400">
          <a:solidFill>
            <a:schemeClr val="tx2"/>
          </a:solidFill>
          <a:latin typeface="Century Schoolbook"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2944368" y="5834390"/>
            <a:ext cx="7010400" cy="762000"/>
          </a:xfrm>
          <a:prstGeom prst="rect">
            <a:avLst/>
          </a:prstGeom>
          <a:noFill/>
          <a:ln w="9525">
            <a:noFill/>
            <a:miter lim="800000"/>
            <a:headEnd/>
            <a:tailEnd/>
          </a:ln>
        </p:spPr>
        <p:txBody>
          <a:bodyPr/>
          <a:lstStyle/>
          <a:p>
            <a:pPr>
              <a:spcBef>
                <a:spcPts val="0"/>
              </a:spcBef>
            </a:pPr>
            <a:r>
              <a:rPr lang="en-US" sz="2000" dirty="0">
                <a:latin typeface="Franklin Gothic Medium" pitchFamily="34" charset="0"/>
              </a:rPr>
              <a:t>Florida Fish and Wildlife Conservation Commission</a:t>
            </a:r>
          </a:p>
          <a:p>
            <a:pPr>
              <a:spcBef>
                <a:spcPts val="0"/>
              </a:spcBef>
            </a:pPr>
            <a:r>
              <a:rPr lang="en-US" sz="1800" dirty="0"/>
              <a:t>Division of Marine Fisheries Management</a:t>
            </a:r>
          </a:p>
        </p:txBody>
      </p:sp>
      <p:sp>
        <p:nvSpPr>
          <p:cNvPr id="7" name="Text Box 4"/>
          <p:cNvSpPr txBox="1">
            <a:spLocks noChangeArrowheads="1"/>
          </p:cNvSpPr>
          <p:nvPr/>
        </p:nvSpPr>
        <p:spPr bwMode="auto">
          <a:xfrm>
            <a:off x="2944368" y="4552307"/>
            <a:ext cx="3307316" cy="1323439"/>
          </a:xfrm>
          <a:prstGeom prst="rect">
            <a:avLst/>
          </a:prstGeom>
          <a:noFill/>
          <a:ln w="9525">
            <a:noFill/>
            <a:miter lim="800000"/>
            <a:headEnd/>
            <a:tailEnd/>
          </a:ln>
        </p:spPr>
        <p:txBody>
          <a:bodyPr wrap="none">
            <a:spAutoFit/>
          </a:bodyPr>
          <a:lstStyle/>
          <a:p>
            <a:pPr>
              <a:spcBef>
                <a:spcPts val="0"/>
              </a:spcBef>
            </a:pPr>
            <a:r>
              <a:rPr lang="en-US" sz="3200" dirty="0" smtClean="0">
                <a:latin typeface="Century Schoolbook" pitchFamily="18" charset="0"/>
              </a:rPr>
              <a:t>Mutton Snapper</a:t>
            </a:r>
            <a:endParaRPr lang="en-US" sz="3200" dirty="0">
              <a:latin typeface="Century Schoolbook" pitchFamily="18" charset="0"/>
            </a:endParaRPr>
          </a:p>
          <a:p>
            <a:pPr>
              <a:spcBef>
                <a:spcPts val="0"/>
              </a:spcBef>
            </a:pPr>
            <a:r>
              <a:rPr lang="en-US" sz="2400" dirty="0" smtClean="0"/>
              <a:t>Review and Discussion</a:t>
            </a:r>
            <a:endParaRPr lang="en-US" sz="2400" dirty="0"/>
          </a:p>
          <a:p>
            <a:pPr>
              <a:spcBef>
                <a:spcPts val="0"/>
              </a:spcBef>
            </a:pPr>
            <a:r>
              <a:rPr lang="en-US" sz="2400" dirty="0" smtClean="0"/>
              <a:t>November 18, </a:t>
            </a:r>
            <a:r>
              <a:rPr lang="en-US" sz="2400" dirty="0"/>
              <a:t>2015</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833" b="24444"/>
          <a:stretch/>
        </p:blipFill>
        <p:spPr>
          <a:xfrm>
            <a:off x="2667000" y="517078"/>
            <a:ext cx="6781800" cy="4081083"/>
          </a:xfrm>
          <a:prstGeom prst="rect">
            <a:avLst/>
          </a:prstGeom>
          <a:ln w="28575">
            <a:solidFill>
              <a:srgbClr val="00AEC5"/>
            </a:solidFill>
          </a:ln>
        </p:spPr>
      </p:pic>
      <p:sp>
        <p:nvSpPr>
          <p:cNvPr id="5" name="TextBox 6"/>
          <p:cNvSpPr txBox="1">
            <a:spLocks noChangeArrowheads="1"/>
          </p:cNvSpPr>
          <p:nvPr/>
        </p:nvSpPr>
        <p:spPr bwMode="auto">
          <a:xfrm>
            <a:off x="11215667" y="6580497"/>
            <a:ext cx="747320" cy="261610"/>
          </a:xfrm>
          <a:prstGeom prst="rect">
            <a:avLst/>
          </a:prstGeom>
          <a:noFill/>
          <a:ln w="9525">
            <a:noFill/>
            <a:miter lim="800000"/>
            <a:headEnd/>
            <a:tailEnd/>
          </a:ln>
        </p:spPr>
        <p:txBody>
          <a:bodyPr wrap="none">
            <a:spAutoFit/>
          </a:bodyPr>
          <a:lstStyle/>
          <a:p>
            <a:pPr>
              <a:spcBef>
                <a:spcPct val="20000"/>
              </a:spcBef>
            </a:pPr>
            <a:r>
              <a:rPr lang="en-US" sz="1100" dirty="0"/>
              <a:t>Version </a:t>
            </a:r>
            <a:r>
              <a:rPr lang="en-US" sz="1100" dirty="0" smtClean="0"/>
              <a:t>2</a:t>
            </a:r>
            <a:endParaRPr lang="en-US" sz="1100" dirty="0"/>
          </a:p>
        </p:txBody>
      </p:sp>
    </p:spTree>
    <p:extLst>
      <p:ext uri="{BB962C8B-B14F-4D97-AF65-F5344CB8AC3E}">
        <p14:creationId xmlns:p14="http://schemas.microsoft.com/office/powerpoint/2010/main" val="3773829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09600" y="381000"/>
            <a:ext cx="10659838" cy="584775"/>
          </a:xfrm>
          <a:prstGeom prst="rect">
            <a:avLst/>
          </a:prstGeom>
          <a:noFill/>
          <a:ln w="9525" algn="ctr">
            <a:noFill/>
            <a:miter lim="800000"/>
            <a:headEnd/>
            <a:tailEnd/>
          </a:ln>
        </p:spPr>
        <p:txBody>
          <a:bodyPr wrap="square">
            <a:spAutoFit/>
          </a:bodyPr>
          <a:lstStyle/>
          <a:p>
            <a:r>
              <a:rPr lang="en-US" sz="3200" b="1" dirty="0" smtClean="0">
                <a:solidFill>
                  <a:schemeClr val="hlink"/>
                </a:solidFill>
                <a:latin typeface="Century Schoolbook" pitchFamily="18" charset="0"/>
              </a:rPr>
              <a:t>Spawning Area – Western Dry Rocks </a:t>
            </a:r>
            <a:endParaRPr lang="en-US" sz="3200" b="1" dirty="0">
              <a:solidFill>
                <a:schemeClr val="hlink"/>
              </a:solidFill>
              <a:latin typeface="Century Schoolbook" pitchFamily="18" charset="0"/>
            </a:endParaRPr>
          </a:p>
        </p:txBody>
      </p:sp>
      <p:pic>
        <p:nvPicPr>
          <p:cNvPr id="7" name="Picture 6"/>
          <p:cNvPicPr>
            <a:picLocks noChangeAspect="1"/>
          </p:cNvPicPr>
          <p:nvPr/>
        </p:nvPicPr>
        <p:blipFill>
          <a:blip r:embed="rId3"/>
          <a:stretch>
            <a:fillRect/>
          </a:stretch>
        </p:blipFill>
        <p:spPr>
          <a:xfrm>
            <a:off x="9705113" y="279689"/>
            <a:ext cx="2190056" cy="1143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608" y="1981200"/>
            <a:ext cx="5638801" cy="4357255"/>
          </a:xfrm>
          <a:prstGeom prst="rect">
            <a:avLst/>
          </a:prstGeom>
          <a:ln w="28575">
            <a:solidFill>
              <a:srgbClr val="009999"/>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082326"/>
            <a:ext cx="5719483" cy="4419600"/>
          </a:xfrm>
          <a:prstGeom prst="rect">
            <a:avLst/>
          </a:prstGeom>
          <a:ln w="28575">
            <a:solidFill>
              <a:srgbClr val="009999"/>
            </a:solidFill>
          </a:ln>
        </p:spPr>
      </p:pic>
    </p:spTree>
    <p:extLst>
      <p:ext uri="{BB962C8B-B14F-4D97-AF65-F5344CB8AC3E}">
        <p14:creationId xmlns:p14="http://schemas.microsoft.com/office/powerpoint/2010/main" val="37800373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4" y="142220"/>
            <a:ext cx="8732636" cy="1143000"/>
          </a:xfrm>
        </p:spPr>
        <p:txBody>
          <a:bodyPr/>
          <a:lstStyle/>
          <a:p>
            <a:r>
              <a:rPr lang="en-US" sz="3200" b="1" dirty="0" smtClean="0">
                <a:solidFill>
                  <a:srgbClr val="00549E"/>
                </a:solidFill>
              </a:rPr>
              <a:t>Timeline</a:t>
            </a:r>
            <a:endParaRPr lang="en-US" sz="3200" b="1" dirty="0">
              <a:solidFill>
                <a:srgbClr val="00549E"/>
              </a:solidFill>
            </a:endParaRPr>
          </a:p>
        </p:txBody>
      </p:sp>
      <p:sp>
        <p:nvSpPr>
          <p:cNvPr id="5" name="Content Placeholder 2"/>
          <p:cNvSpPr txBox="1">
            <a:spLocks/>
          </p:cNvSpPr>
          <p:nvPr/>
        </p:nvSpPr>
        <p:spPr bwMode="auto">
          <a:xfrm>
            <a:off x="990600" y="1143000"/>
            <a:ext cx="10515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buFontTx/>
              <a:buNone/>
              <a:defRPr/>
            </a:pPr>
            <a:r>
              <a:rPr lang="en-US" sz="2600" b="1" u="sng" kern="0" dirty="0" smtClean="0">
                <a:solidFill>
                  <a:srgbClr val="00549E"/>
                </a:solidFill>
              </a:rPr>
              <a:t>Public </a:t>
            </a:r>
            <a:r>
              <a:rPr lang="en-US" sz="2600" b="1" u="sng" kern="0" dirty="0">
                <a:solidFill>
                  <a:srgbClr val="00549E"/>
                </a:solidFill>
              </a:rPr>
              <a:t>w</a:t>
            </a:r>
            <a:r>
              <a:rPr lang="en-US" sz="2600" b="1" u="sng" kern="0" dirty="0" smtClean="0">
                <a:solidFill>
                  <a:srgbClr val="00549E"/>
                </a:solidFill>
              </a:rPr>
              <a:t>orkshops</a:t>
            </a:r>
          </a:p>
          <a:p>
            <a:pPr marL="577850" lvl="1" indent="-342900">
              <a:buFont typeface="Wingdings" panose="05000000000000000000" pitchFamily="2" charset="2"/>
              <a:buChar char="§"/>
              <a:defRPr/>
            </a:pPr>
            <a:r>
              <a:rPr lang="en-US" sz="2600" kern="0" dirty="0" smtClean="0"/>
              <a:t>Collaboration between FWC and South Atlantic Council</a:t>
            </a:r>
          </a:p>
          <a:p>
            <a:pPr marL="577850" lvl="1" indent="-342900">
              <a:buFont typeface="Wingdings" panose="05000000000000000000" pitchFamily="2" charset="2"/>
              <a:buChar char="§"/>
              <a:defRPr/>
            </a:pPr>
            <a:r>
              <a:rPr lang="en-US" sz="2600" kern="0" dirty="0" smtClean="0"/>
              <a:t>Proposed for February 2016</a:t>
            </a:r>
          </a:p>
          <a:p>
            <a:pPr marL="577850" lvl="1" indent="-342900">
              <a:buFont typeface="Wingdings" panose="05000000000000000000" pitchFamily="2" charset="2"/>
              <a:buChar char="§"/>
              <a:defRPr/>
            </a:pPr>
            <a:r>
              <a:rPr lang="en-US" sz="2600" kern="0" dirty="0" smtClean="0"/>
              <a:t>Locations: Stuart, Ft. Lauderdale, Key Largo, Key Colony Beach, Key West, Naples, and a webinar</a:t>
            </a:r>
          </a:p>
          <a:p>
            <a:pPr marL="0" lvl="1" indent="0">
              <a:buFontTx/>
              <a:buNone/>
              <a:defRPr/>
            </a:pPr>
            <a:r>
              <a:rPr lang="en-US" sz="2600" b="1" u="sng" kern="0" dirty="0" smtClean="0">
                <a:solidFill>
                  <a:srgbClr val="00549E"/>
                </a:solidFill>
              </a:rPr>
              <a:t>FWC rulemaking</a:t>
            </a:r>
          </a:p>
          <a:p>
            <a:pPr marL="577850" lvl="1" indent="-342900">
              <a:buFont typeface="Wingdings" panose="05000000000000000000" pitchFamily="2" charset="2"/>
              <a:buChar char="§"/>
              <a:defRPr/>
            </a:pPr>
            <a:r>
              <a:rPr lang="en-US" sz="2600" kern="0" dirty="0" smtClean="0"/>
              <a:t>Return with draft rule in April 2016</a:t>
            </a:r>
          </a:p>
          <a:p>
            <a:pPr marL="0" indent="0">
              <a:buFontTx/>
              <a:buNone/>
              <a:defRPr/>
            </a:pPr>
            <a:r>
              <a:rPr lang="en-US" sz="2600" b="1" u="sng" kern="0" dirty="0" smtClean="0">
                <a:solidFill>
                  <a:srgbClr val="00549E"/>
                </a:solidFill>
              </a:rPr>
              <a:t>Federal rulemaking</a:t>
            </a:r>
          </a:p>
          <a:p>
            <a:pPr marL="692150" indent="-457200">
              <a:buFont typeface="Wingdings" panose="05000000000000000000" pitchFamily="2" charset="2"/>
              <a:buChar char="§"/>
              <a:defRPr/>
            </a:pPr>
            <a:r>
              <a:rPr lang="en-US" sz="2600" kern="0" dirty="0" smtClean="0"/>
              <a:t>Council final action anticipated spring or summer 2016</a:t>
            </a:r>
            <a:endParaRPr lang="en-US" sz="2600" kern="0" dirty="0"/>
          </a:p>
        </p:txBody>
      </p:sp>
      <p:pic>
        <p:nvPicPr>
          <p:cNvPr id="4" name="Picture 3"/>
          <p:cNvPicPr>
            <a:picLocks noChangeAspect="1"/>
          </p:cNvPicPr>
          <p:nvPr/>
        </p:nvPicPr>
        <p:blipFill>
          <a:blip r:embed="rId3"/>
          <a:stretch>
            <a:fillRect/>
          </a:stretch>
        </p:blipFill>
        <p:spPr>
          <a:xfrm>
            <a:off x="9565472" y="5257801"/>
            <a:ext cx="2300329" cy="1200552"/>
          </a:xfrm>
          <a:prstGeom prst="rect">
            <a:avLst/>
          </a:prstGeom>
        </p:spPr>
      </p:pic>
    </p:spTree>
    <p:extLst>
      <p:ext uri="{BB962C8B-B14F-4D97-AF65-F5344CB8AC3E}">
        <p14:creationId xmlns:p14="http://schemas.microsoft.com/office/powerpoint/2010/main" val="40076929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09600" y="381000"/>
            <a:ext cx="10659838" cy="584775"/>
          </a:xfrm>
          <a:prstGeom prst="rect">
            <a:avLst/>
          </a:prstGeom>
          <a:noFill/>
          <a:ln w="9525" algn="ctr">
            <a:noFill/>
            <a:miter lim="800000"/>
            <a:headEnd/>
            <a:tailEnd/>
          </a:ln>
        </p:spPr>
        <p:txBody>
          <a:bodyPr wrap="square">
            <a:spAutoFit/>
          </a:bodyPr>
          <a:lstStyle/>
          <a:p>
            <a:r>
              <a:rPr lang="en-US" sz="3200" b="1" dirty="0" smtClean="0">
                <a:solidFill>
                  <a:schemeClr val="hlink"/>
                </a:solidFill>
                <a:latin typeface="Century Schoolbook" pitchFamily="18" charset="0"/>
              </a:rPr>
              <a:t>Staff Recommendation</a:t>
            </a:r>
            <a:endParaRPr lang="en-US" sz="3200" b="1" dirty="0">
              <a:solidFill>
                <a:schemeClr val="hlink"/>
              </a:solidFill>
              <a:latin typeface="Century Schoolbook" pitchFamily="18" charset="0"/>
            </a:endParaRPr>
          </a:p>
        </p:txBody>
      </p:sp>
      <p:sp>
        <p:nvSpPr>
          <p:cNvPr id="5" name="Rectangle 9"/>
          <p:cNvSpPr>
            <a:spLocks noChangeArrowheads="1"/>
          </p:cNvSpPr>
          <p:nvPr/>
        </p:nvSpPr>
        <p:spPr bwMode="auto">
          <a:xfrm>
            <a:off x="609600" y="1143000"/>
            <a:ext cx="10744200" cy="4267200"/>
          </a:xfrm>
          <a:prstGeom prst="rect">
            <a:avLst/>
          </a:prstGeom>
          <a:noFill/>
          <a:ln w="25400">
            <a:noFill/>
            <a:miter lim="800000"/>
            <a:headEnd/>
            <a:tailEnd/>
          </a:ln>
        </p:spPr>
        <p:txBody>
          <a:bodyPr/>
          <a:lstStyle/>
          <a:p>
            <a:pPr marL="228600" lvl="1" eaLnBrk="0" hangingPunct="0">
              <a:spcBef>
                <a:spcPts val="567"/>
              </a:spcBef>
            </a:pPr>
            <a:r>
              <a:rPr lang="en-US" sz="2400" kern="0" dirty="0" smtClean="0">
                <a:solidFill>
                  <a:sysClr val="windowText" lastClr="000000"/>
                </a:solidFill>
              </a:rPr>
              <a:t>FWC take the lead on mutton snapper and conduct public workshops on:</a:t>
            </a:r>
          </a:p>
          <a:p>
            <a:pPr marL="800100" lvl="1" indent="-346075" eaLnBrk="0" hangingPunct="0">
              <a:spcBef>
                <a:spcPts val="567"/>
              </a:spcBef>
              <a:buFont typeface="Wingdings" pitchFamily="2" charset="2"/>
              <a:buChar char="§"/>
            </a:pPr>
            <a:r>
              <a:rPr lang="en-US" sz="2400" kern="0" dirty="0" smtClean="0">
                <a:solidFill>
                  <a:sysClr val="windowText" lastClr="000000"/>
                </a:solidFill>
              </a:rPr>
              <a:t>Reducing recreational bag limits</a:t>
            </a:r>
          </a:p>
          <a:p>
            <a:pPr marL="1257300" lvl="2" indent="-346075" eaLnBrk="0" hangingPunct="0">
              <a:spcBef>
                <a:spcPts val="567"/>
              </a:spcBef>
              <a:buFont typeface="Wingdings" pitchFamily="2" charset="2"/>
              <a:buChar char="§"/>
            </a:pPr>
            <a:r>
              <a:rPr lang="en-US" sz="2400" kern="0" dirty="0" smtClean="0">
                <a:solidFill>
                  <a:sysClr val="windowText" lastClr="000000"/>
                </a:solidFill>
              </a:rPr>
              <a:t>2 fish per person within the 10-fish snapper aggregate bag limit and 12 fish per vessel during the spawning season </a:t>
            </a:r>
          </a:p>
          <a:p>
            <a:pPr marL="1257300" lvl="2" indent="-346075" eaLnBrk="0" hangingPunct="0">
              <a:spcBef>
                <a:spcPts val="567"/>
              </a:spcBef>
              <a:buFont typeface="Wingdings" pitchFamily="2" charset="2"/>
              <a:buChar char="§"/>
            </a:pPr>
            <a:r>
              <a:rPr lang="en-US" sz="2400" kern="0" dirty="0" smtClean="0">
                <a:solidFill>
                  <a:sysClr val="windowText" lastClr="000000"/>
                </a:solidFill>
              </a:rPr>
              <a:t>5 fish per person within the 10-fish snapper aggregate the rest of the year </a:t>
            </a:r>
            <a:endParaRPr lang="en-US" sz="2400" kern="0" dirty="0">
              <a:solidFill>
                <a:sysClr val="windowText" lastClr="000000"/>
              </a:solidFill>
            </a:endParaRPr>
          </a:p>
          <a:p>
            <a:pPr marL="800100" lvl="1" indent="-346075" eaLnBrk="0" hangingPunct="0">
              <a:spcBef>
                <a:spcPts val="567"/>
              </a:spcBef>
              <a:buFont typeface="Wingdings" pitchFamily="2" charset="2"/>
              <a:buChar char="§"/>
            </a:pPr>
            <a:r>
              <a:rPr lang="en-US" sz="2400" dirty="0" smtClean="0"/>
              <a:t>Setting the commercial limit equal to the recreational limit during the spawning season</a:t>
            </a:r>
            <a:r>
              <a:rPr lang="en-US" sz="2400" kern="0" dirty="0" smtClean="0">
                <a:solidFill>
                  <a:sysClr val="windowText" lastClr="000000"/>
                </a:solidFill>
              </a:rPr>
              <a:t> </a:t>
            </a:r>
          </a:p>
          <a:p>
            <a:pPr marL="800100" lvl="1" indent="-342900">
              <a:buFont typeface="Wingdings" panose="05000000000000000000" pitchFamily="2" charset="2"/>
              <a:buChar char="§"/>
              <a:defRPr/>
            </a:pPr>
            <a:r>
              <a:rPr lang="en-US" sz="2400" kern="0" dirty="0" smtClean="0">
                <a:solidFill>
                  <a:sysClr val="windowText" lastClr="000000"/>
                </a:solidFill>
              </a:rPr>
              <a:t>Establishing a gear-specific commercial trip limits</a:t>
            </a:r>
          </a:p>
          <a:p>
            <a:pPr marL="800100" lvl="1" indent="-342900">
              <a:buFont typeface="Wingdings" panose="05000000000000000000" pitchFamily="2" charset="2"/>
              <a:buChar char="§"/>
              <a:defRPr/>
            </a:pPr>
            <a:r>
              <a:rPr lang="en-US" sz="2400" kern="0" dirty="0" smtClean="0">
                <a:solidFill>
                  <a:sysClr val="windowText" lastClr="000000"/>
                </a:solidFill>
              </a:rPr>
              <a:t>Timing of spawning season regulations and ideas about Western Dry Rocks</a:t>
            </a:r>
            <a:endParaRPr lang="en-US" sz="2400" dirty="0"/>
          </a:p>
        </p:txBody>
      </p:sp>
      <p:sp>
        <p:nvSpPr>
          <p:cNvPr id="6" name="Rectangle 5"/>
          <p:cNvSpPr/>
          <p:nvPr/>
        </p:nvSpPr>
        <p:spPr>
          <a:xfrm>
            <a:off x="1295400" y="5384800"/>
            <a:ext cx="8077200" cy="861774"/>
          </a:xfrm>
          <a:prstGeom prst="rect">
            <a:avLst/>
          </a:prstGeom>
        </p:spPr>
        <p:txBody>
          <a:bodyPr wrap="square">
            <a:spAutoFit/>
          </a:bodyPr>
          <a:lstStyle/>
          <a:p>
            <a:pPr marL="0" lvl="6" eaLnBrk="0" hangingPunct="0">
              <a:defRPr/>
            </a:pPr>
            <a:r>
              <a:rPr lang="en-US" sz="2500" b="1" i="1" u="sng" dirty="0" smtClean="0">
                <a:solidFill>
                  <a:srgbClr val="00549E"/>
                </a:solidFill>
              </a:rPr>
              <a:t>If directed, staff will return with stakeholder feedback and a draft rule at the April Commission meeting</a:t>
            </a:r>
            <a:endParaRPr lang="en-US" sz="2200" u="sng" kern="0" dirty="0">
              <a:solidFill>
                <a:sysClr val="windowText" lastClr="000000"/>
              </a:solidFill>
            </a:endParaRPr>
          </a:p>
        </p:txBody>
      </p:sp>
      <p:pic>
        <p:nvPicPr>
          <p:cNvPr id="11" name="Picture 10"/>
          <p:cNvPicPr>
            <a:picLocks noChangeAspect="1"/>
          </p:cNvPicPr>
          <p:nvPr/>
        </p:nvPicPr>
        <p:blipFill>
          <a:blip r:embed="rId3"/>
          <a:stretch>
            <a:fillRect/>
          </a:stretch>
        </p:blipFill>
        <p:spPr>
          <a:xfrm>
            <a:off x="9677400" y="191637"/>
            <a:ext cx="2260878" cy="1179963"/>
          </a:xfrm>
          <a:prstGeom prst="rect">
            <a:avLst/>
          </a:prstGeom>
        </p:spPr>
      </p:pic>
    </p:spTree>
    <p:extLst>
      <p:ext uri="{BB962C8B-B14F-4D97-AF65-F5344CB8AC3E}">
        <p14:creationId xmlns:p14="http://schemas.microsoft.com/office/powerpoint/2010/main" val="23540186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057400" y="2209801"/>
            <a:ext cx="8077200" cy="1384995"/>
          </a:xfrm>
          <a:prstGeom prst="rect">
            <a:avLst/>
          </a:prstGeom>
          <a:noFill/>
          <a:ln w="9525" algn="ctr">
            <a:noFill/>
            <a:miter lim="800000"/>
            <a:headEnd/>
            <a:tailEnd/>
          </a:ln>
        </p:spPr>
        <p:txBody>
          <a:bodyPr wrap="square">
            <a:spAutoFit/>
          </a:bodyPr>
          <a:lstStyle/>
          <a:p>
            <a:pPr algn="ctr"/>
            <a:r>
              <a:rPr lang="en-US" sz="2800" b="1" dirty="0"/>
              <a:t>The following slides are considered backup material and are not anticipated to be part of the actual presentation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3764" y="228600"/>
            <a:ext cx="10942436" cy="1143000"/>
          </a:xfrm>
        </p:spPr>
        <p:txBody>
          <a:bodyPr/>
          <a:lstStyle/>
          <a:p>
            <a:r>
              <a:rPr lang="en-US" sz="3200" b="1" dirty="0" smtClean="0">
                <a:solidFill>
                  <a:srgbClr val="00549E"/>
                </a:solidFill>
                <a:latin typeface="Century Schoolbook" pitchFamily="18" charset="0"/>
              </a:rPr>
              <a:t>Number of Commercial Trips by Pounds Landed per Trip for the Regular Season, 2004-2014</a:t>
            </a:r>
            <a:endParaRPr lang="en-US" sz="3200" b="1" dirty="0">
              <a:solidFill>
                <a:srgbClr val="00549E"/>
              </a:solidFill>
              <a:latin typeface="Century Schoolbook"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69262463"/>
              </p:ext>
            </p:extLst>
          </p:nvPr>
        </p:nvGraphicFramePr>
        <p:xfrm>
          <a:off x="761998" y="1676400"/>
          <a:ext cx="10922000" cy="3581400"/>
        </p:xfrm>
        <a:graphic>
          <a:graphicData uri="http://schemas.openxmlformats.org/drawingml/2006/table">
            <a:tbl>
              <a:tblPr firstRow="1" bandRow="1">
                <a:tableStyleId>{5C22544A-7EE6-4342-B048-85BDC9FD1C3A}</a:tableStyleId>
              </a:tblPr>
              <a:tblGrid>
                <a:gridCol w="3200402"/>
                <a:gridCol w="1286933"/>
                <a:gridCol w="1286933"/>
                <a:gridCol w="1286933"/>
                <a:gridCol w="1286933"/>
                <a:gridCol w="1286933"/>
                <a:gridCol w="1286933"/>
              </a:tblGrid>
              <a:tr h="596900">
                <a:tc rowSpan="2">
                  <a:txBody>
                    <a:bodyPr/>
                    <a:lstStyle/>
                    <a:p>
                      <a:pPr algn="ctr"/>
                      <a:r>
                        <a:rPr lang="en-US" sz="2400" dirty="0" smtClean="0">
                          <a:solidFill>
                            <a:srgbClr val="F8F8F8"/>
                          </a:solidFill>
                          <a:latin typeface="+mn-lt"/>
                        </a:rPr>
                        <a:t>Area</a:t>
                      </a:r>
                      <a:r>
                        <a:rPr lang="en-US" sz="2400" baseline="0" dirty="0" smtClean="0">
                          <a:solidFill>
                            <a:srgbClr val="F8F8F8"/>
                          </a:solidFill>
                          <a:latin typeface="+mn-lt"/>
                        </a:rPr>
                        <a:t> Fished</a:t>
                      </a:r>
                      <a:endParaRPr lang="en-US" sz="2400" dirty="0">
                        <a:solidFill>
                          <a:srgbClr val="F8F8F8"/>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6">
                  <a:txBody>
                    <a:bodyPr/>
                    <a:lstStyle/>
                    <a:p>
                      <a:pPr algn="ctr"/>
                      <a:r>
                        <a:rPr lang="en-US" sz="2400" dirty="0" smtClean="0">
                          <a:solidFill>
                            <a:srgbClr val="F8F8F8"/>
                          </a:solidFill>
                          <a:latin typeface="+mn-lt"/>
                        </a:rPr>
                        <a:t>Pounds</a:t>
                      </a:r>
                      <a:r>
                        <a:rPr lang="en-US" sz="2400" baseline="0" dirty="0" smtClean="0">
                          <a:solidFill>
                            <a:srgbClr val="F8F8F8"/>
                          </a:solidFill>
                          <a:latin typeface="+mn-lt"/>
                        </a:rPr>
                        <a:t> Landed per Trip</a:t>
                      </a:r>
                      <a:endParaRPr lang="en-US" sz="2400" dirty="0">
                        <a:solidFill>
                          <a:srgbClr val="F8F8F8"/>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r>
              <a:tr h="596900">
                <a:tc vMerge="1">
                  <a:txBody>
                    <a:bodyPr/>
                    <a:lstStyle/>
                    <a:p>
                      <a:endParaRPr lang="en-US" dirty="0">
                        <a:solidFill>
                          <a:schemeClr val="tx1"/>
                        </a:solidFill>
                      </a:endParaRPr>
                    </a:p>
                  </a:txBody>
                  <a:tcPr/>
                </a:tc>
                <a:tc>
                  <a:txBody>
                    <a:bodyPr/>
                    <a:lstStyle/>
                    <a:p>
                      <a:pPr algn="ctr" fontAlgn="b"/>
                      <a:r>
                        <a:rPr lang="en-US" sz="2400" b="0" i="0" u="none" strike="noStrike" dirty="0">
                          <a:solidFill>
                            <a:srgbClr val="F8F8F8"/>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2400" b="0" i="0" u="none" strike="noStrike" dirty="0" smtClean="0">
                          <a:solidFill>
                            <a:srgbClr val="F8F8F8"/>
                          </a:solidFill>
                          <a:effectLst/>
                          <a:latin typeface="+mn-lt"/>
                        </a:rPr>
                        <a:t>100-200</a:t>
                      </a:r>
                      <a:endParaRPr lang="en-US" sz="2400" b="0" i="0" u="none" strike="noStrike" dirty="0">
                        <a:solidFill>
                          <a:srgbClr val="F8F8F8"/>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2400" b="0" i="0" u="none" strike="noStrike" dirty="0" smtClean="0">
                          <a:solidFill>
                            <a:srgbClr val="F8F8F8"/>
                          </a:solidFill>
                          <a:effectLst/>
                          <a:latin typeface="+mn-lt"/>
                        </a:rPr>
                        <a:t>200-300</a:t>
                      </a:r>
                      <a:endParaRPr lang="en-US" sz="2400" b="0" i="0" u="none" strike="noStrike" dirty="0">
                        <a:solidFill>
                          <a:srgbClr val="F8F8F8"/>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2400" b="0" i="0" u="none" strike="noStrike" dirty="0" smtClean="0">
                          <a:solidFill>
                            <a:srgbClr val="F8F8F8"/>
                          </a:solidFill>
                          <a:effectLst/>
                          <a:latin typeface="+mn-lt"/>
                        </a:rPr>
                        <a:t>300-400</a:t>
                      </a:r>
                      <a:endParaRPr lang="en-US" sz="2400" b="0" i="0" u="none" strike="noStrike" dirty="0">
                        <a:solidFill>
                          <a:srgbClr val="F8F8F8"/>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2400" b="0" i="0" u="none" strike="noStrike" dirty="0" smtClean="0">
                          <a:solidFill>
                            <a:srgbClr val="F8F8F8"/>
                          </a:solidFill>
                          <a:effectLst/>
                          <a:latin typeface="+mn-lt"/>
                        </a:rPr>
                        <a:t>400-500</a:t>
                      </a:r>
                      <a:endParaRPr lang="en-US" sz="2400" b="0" i="0" u="none" strike="noStrike" dirty="0">
                        <a:solidFill>
                          <a:srgbClr val="F8F8F8"/>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2400" b="0" i="0" u="none" strike="noStrike" dirty="0">
                          <a:solidFill>
                            <a:srgbClr val="F8F8F8"/>
                          </a:solidFill>
                          <a:effectLst/>
                          <a:latin typeface="+mn-lt"/>
                        </a:rPr>
                        <a:t>&gt;500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596900">
                <a:tc>
                  <a:txBody>
                    <a:bodyPr/>
                    <a:lstStyle/>
                    <a:p>
                      <a:pPr marL="112713" indent="0" algn="l" fontAlgn="b"/>
                      <a:r>
                        <a:rPr lang="en-US" sz="2400" b="0" i="0" u="none" strike="noStrike" dirty="0">
                          <a:solidFill>
                            <a:srgbClr val="000000"/>
                          </a:solidFill>
                          <a:effectLst/>
                          <a:latin typeface="+mn-lt"/>
                        </a:rPr>
                        <a:t>Atlantic State Waters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smtClean="0">
                          <a:solidFill>
                            <a:srgbClr val="000000"/>
                          </a:solidFill>
                          <a:effectLst/>
                          <a:latin typeface="+mn-lt"/>
                        </a:rPr>
                        <a:t>7,479</a:t>
                      </a:r>
                      <a:endParaRPr lang="en-US"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96900">
                <a:tc>
                  <a:txBody>
                    <a:bodyPr/>
                    <a:lstStyle/>
                    <a:p>
                      <a:pPr marL="112713" indent="0" algn="l" fontAlgn="b"/>
                      <a:r>
                        <a:rPr lang="en-US" sz="2400" b="0" i="0" u="none" strike="noStrike" dirty="0">
                          <a:solidFill>
                            <a:srgbClr val="000000"/>
                          </a:solidFill>
                          <a:effectLst/>
                          <a:latin typeface="+mn-lt"/>
                        </a:rPr>
                        <a:t>Atlantic Federal Waters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smtClean="0">
                          <a:solidFill>
                            <a:srgbClr val="000000"/>
                          </a:solidFill>
                          <a:effectLst/>
                          <a:latin typeface="+mn-lt"/>
                        </a:rPr>
                        <a:t>9,061</a:t>
                      </a:r>
                      <a:endParaRPr lang="en-US"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525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96900">
                <a:tc>
                  <a:txBody>
                    <a:bodyPr/>
                    <a:lstStyle/>
                    <a:p>
                      <a:pPr marL="112713" indent="0" algn="l" fontAlgn="b"/>
                      <a:r>
                        <a:rPr lang="en-US" sz="2400" b="0" i="0" u="none" strike="noStrike" dirty="0">
                          <a:solidFill>
                            <a:srgbClr val="000000"/>
                          </a:solidFill>
                          <a:effectLst/>
                          <a:latin typeface="+mn-lt"/>
                        </a:rPr>
                        <a:t>Gulf State Waters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smtClean="0">
                          <a:solidFill>
                            <a:srgbClr val="000000"/>
                          </a:solidFill>
                          <a:effectLst/>
                          <a:latin typeface="+mn-lt"/>
                        </a:rPr>
                        <a:t>1,800</a:t>
                      </a:r>
                      <a:endParaRPr lang="en-US"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96900">
                <a:tc>
                  <a:txBody>
                    <a:bodyPr/>
                    <a:lstStyle/>
                    <a:p>
                      <a:pPr marL="112713" indent="0" algn="l" fontAlgn="b"/>
                      <a:r>
                        <a:rPr lang="en-US" sz="2400" b="0" i="0" u="none" strike="noStrike" dirty="0">
                          <a:solidFill>
                            <a:srgbClr val="000000"/>
                          </a:solidFill>
                          <a:effectLst/>
                          <a:latin typeface="+mn-lt"/>
                        </a:rPr>
                        <a:t>Gulf Federal Waters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smtClean="0">
                          <a:solidFill>
                            <a:srgbClr val="000000"/>
                          </a:solidFill>
                          <a:effectLst/>
                          <a:latin typeface="+mn-lt"/>
                        </a:rPr>
                        <a:t>2,303</a:t>
                      </a:r>
                      <a:endParaRPr lang="en-US"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400" b="0" i="0" u="none" strike="noStrike" dirty="0">
                          <a:solidFill>
                            <a:srgbClr val="000000"/>
                          </a:solidFill>
                          <a:effectLst/>
                          <a:latin typeface="+mn-lt"/>
                        </a:rPr>
                        <a:t>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16878442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3764" y="228600"/>
            <a:ext cx="10942436" cy="1143000"/>
          </a:xfrm>
        </p:spPr>
        <p:txBody>
          <a:bodyPr/>
          <a:lstStyle/>
          <a:p>
            <a:r>
              <a:rPr lang="en-US" sz="3200" b="1" dirty="0" smtClean="0">
                <a:solidFill>
                  <a:srgbClr val="00549E"/>
                </a:solidFill>
                <a:latin typeface="Century Schoolbook" pitchFamily="18" charset="0"/>
              </a:rPr>
              <a:t>Number of Commercial Trips by Number of Fish Landed in the Spawning Season, 2004-2014</a:t>
            </a:r>
            <a:endParaRPr lang="en-US" sz="3200" b="1" dirty="0">
              <a:solidFill>
                <a:srgbClr val="00549E"/>
              </a:solidFill>
              <a:latin typeface="Century Schoolbook"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2498364537"/>
              </p:ext>
            </p:extLst>
          </p:nvPr>
        </p:nvGraphicFramePr>
        <p:xfrm>
          <a:off x="1295400" y="1371600"/>
          <a:ext cx="9829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32050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4" y="142220"/>
            <a:ext cx="8732636" cy="1143000"/>
          </a:xfrm>
        </p:spPr>
        <p:txBody>
          <a:bodyPr/>
          <a:lstStyle/>
          <a:p>
            <a:r>
              <a:rPr lang="en-US" sz="3200" b="1" dirty="0" smtClean="0">
                <a:solidFill>
                  <a:srgbClr val="00549E"/>
                </a:solidFill>
              </a:rPr>
              <a:t>Background and Outline</a:t>
            </a:r>
            <a:endParaRPr lang="en-US" sz="3200" b="1" dirty="0">
              <a:solidFill>
                <a:srgbClr val="00549E"/>
              </a:solidFill>
            </a:endParaRPr>
          </a:p>
        </p:txBody>
      </p:sp>
      <p:sp>
        <p:nvSpPr>
          <p:cNvPr id="3" name="Content Placeholder 2"/>
          <p:cNvSpPr>
            <a:spLocks noGrp="1"/>
          </p:cNvSpPr>
          <p:nvPr>
            <p:ph idx="1"/>
          </p:nvPr>
        </p:nvSpPr>
        <p:spPr>
          <a:xfrm>
            <a:off x="838200" y="1143000"/>
            <a:ext cx="10668000" cy="5105400"/>
          </a:xfrm>
        </p:spPr>
        <p:txBody>
          <a:bodyPr/>
          <a:lstStyle/>
          <a:p>
            <a:pPr marL="342900" lvl="1" indent="-342900">
              <a:buFont typeface="Wingdings" panose="05000000000000000000" pitchFamily="2" charset="2"/>
              <a:buChar char="§"/>
              <a:defRPr/>
            </a:pPr>
            <a:r>
              <a:rPr lang="en-US" sz="2400" dirty="0"/>
              <a:t>Stock assessment positive, but </a:t>
            </a:r>
            <a:r>
              <a:rPr lang="en-US" sz="2400" dirty="0" smtClean="0"/>
              <a:t>new estimates show a smaller overall stock size, thus quota reduction is necessary</a:t>
            </a:r>
            <a:endParaRPr lang="en-US" sz="2400" dirty="0"/>
          </a:p>
          <a:p>
            <a:pPr marL="342900" lvl="1" indent="-342900">
              <a:buFont typeface="Wingdings" panose="05000000000000000000" pitchFamily="2" charset="2"/>
              <a:buChar char="§"/>
              <a:defRPr/>
            </a:pPr>
            <a:r>
              <a:rPr lang="en-US" sz="2400" dirty="0"/>
              <a:t>Gulf and South Atlantic Councils considering quota decrease and management measures to respond to </a:t>
            </a:r>
            <a:r>
              <a:rPr lang="en-US" sz="2400" dirty="0" smtClean="0"/>
              <a:t>stakeholder concerns</a:t>
            </a:r>
            <a:endParaRPr lang="en-US" sz="2400" dirty="0"/>
          </a:p>
          <a:p>
            <a:pPr marL="342900" lvl="1" indent="-342900">
              <a:buFont typeface="Wingdings" panose="05000000000000000000" pitchFamily="2" charset="2"/>
              <a:buChar char="§"/>
              <a:defRPr/>
            </a:pPr>
            <a:r>
              <a:rPr lang="en-US" sz="2400" dirty="0" smtClean="0"/>
              <a:t>Since 2007, stakeholders have regularly expressed concerns about mutton snapper recreational bag limits and commercial trip limits, and the amount of harvest during the spawning </a:t>
            </a:r>
            <a:r>
              <a:rPr lang="en-US" sz="2400" smtClean="0"/>
              <a:t>season </a:t>
            </a:r>
            <a:endParaRPr lang="en-US" sz="2400"/>
          </a:p>
          <a:p>
            <a:pPr marL="342900" lvl="1" indent="-342900">
              <a:buFont typeface="Wingdings" panose="05000000000000000000" pitchFamily="2" charset="2"/>
              <a:buChar char="§"/>
              <a:defRPr/>
            </a:pPr>
            <a:r>
              <a:rPr lang="en-US" sz="2400" smtClean="0"/>
              <a:t>FWC </a:t>
            </a:r>
            <a:r>
              <a:rPr lang="en-US" sz="2400" dirty="0" smtClean="0"/>
              <a:t>has opportunity to take the lead in the management changes for this fishery</a:t>
            </a:r>
            <a:endParaRPr lang="en-US" sz="2400" dirty="0"/>
          </a:p>
          <a:p>
            <a:pPr marL="0" lvl="1" indent="0">
              <a:buNone/>
              <a:defRPr/>
            </a:pPr>
            <a:r>
              <a:rPr lang="en-US" sz="2400" b="1" u="sng" dirty="0" smtClean="0">
                <a:solidFill>
                  <a:srgbClr val="00549E"/>
                </a:solidFill>
              </a:rPr>
              <a:t>Today</a:t>
            </a:r>
            <a:r>
              <a:rPr lang="en-US" sz="2400" dirty="0" smtClean="0"/>
              <a:t>:  </a:t>
            </a:r>
          </a:p>
          <a:p>
            <a:pPr marL="342900" lvl="1" indent="-342900">
              <a:buFont typeface="Wingdings" panose="05000000000000000000" pitchFamily="2" charset="2"/>
              <a:buChar char="§"/>
              <a:defRPr/>
            </a:pPr>
            <a:r>
              <a:rPr lang="en-US" sz="2400" dirty="0" smtClean="0"/>
              <a:t>Review stock status, stakeholder concerns, and suggested management measures</a:t>
            </a:r>
            <a:endParaRPr lang="en-US" sz="2400" dirty="0"/>
          </a:p>
        </p:txBody>
      </p:sp>
      <p:pic>
        <p:nvPicPr>
          <p:cNvPr id="5" name="Picture 4"/>
          <p:cNvPicPr>
            <a:picLocks noChangeAspect="1"/>
          </p:cNvPicPr>
          <p:nvPr/>
        </p:nvPicPr>
        <p:blipFill>
          <a:blip r:embed="rId3"/>
          <a:stretch>
            <a:fillRect/>
          </a:stretch>
        </p:blipFill>
        <p:spPr>
          <a:xfrm>
            <a:off x="9723236" y="176837"/>
            <a:ext cx="2057400" cy="1073766"/>
          </a:xfrm>
          <a:prstGeom prst="rect">
            <a:avLst/>
          </a:prstGeom>
        </p:spPr>
      </p:pic>
    </p:spTree>
    <p:extLst>
      <p:ext uri="{BB962C8B-B14F-4D97-AF65-F5344CB8AC3E}">
        <p14:creationId xmlns:p14="http://schemas.microsoft.com/office/powerpoint/2010/main" val="32799271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4" y="142220"/>
            <a:ext cx="9570836" cy="1143000"/>
          </a:xfrm>
        </p:spPr>
        <p:txBody>
          <a:bodyPr/>
          <a:lstStyle/>
          <a:p>
            <a:r>
              <a:rPr lang="en-US" sz="3200" b="1" dirty="0" smtClean="0">
                <a:solidFill>
                  <a:srgbClr val="00549E"/>
                </a:solidFill>
              </a:rPr>
              <a:t>Mutton Snapper Status and Management</a:t>
            </a:r>
            <a:endParaRPr lang="en-US" sz="3200" b="1" dirty="0">
              <a:solidFill>
                <a:srgbClr val="00549E"/>
              </a:solidFill>
            </a:endParaRPr>
          </a:p>
        </p:txBody>
      </p:sp>
      <p:sp>
        <p:nvSpPr>
          <p:cNvPr id="3" name="Content Placeholder 2"/>
          <p:cNvSpPr>
            <a:spLocks noGrp="1"/>
          </p:cNvSpPr>
          <p:nvPr>
            <p:ph idx="1"/>
          </p:nvPr>
        </p:nvSpPr>
        <p:spPr>
          <a:xfrm>
            <a:off x="753535" y="1143000"/>
            <a:ext cx="10591800" cy="5105400"/>
          </a:xfrm>
        </p:spPr>
        <p:txBody>
          <a:bodyPr/>
          <a:lstStyle/>
          <a:p>
            <a:pPr marL="342900" lvl="1" indent="-342900">
              <a:buFont typeface="Wingdings" pitchFamily="2" charset="2"/>
              <a:buChar char="§"/>
              <a:defRPr/>
            </a:pPr>
            <a:r>
              <a:rPr lang="en-US" sz="2400" dirty="0" smtClean="0"/>
              <a:t>2015 stock </a:t>
            </a:r>
            <a:r>
              <a:rPr lang="en-US" sz="2400" dirty="0"/>
              <a:t>a</a:t>
            </a:r>
            <a:r>
              <a:rPr lang="en-US" sz="2400" dirty="0" smtClean="0"/>
              <a:t>ssessment</a:t>
            </a:r>
          </a:p>
          <a:p>
            <a:pPr marL="742950" lvl="2" indent="-342900">
              <a:buFont typeface="Wingdings" pitchFamily="2" charset="2"/>
              <a:buChar char="§"/>
              <a:defRPr/>
            </a:pPr>
            <a:r>
              <a:rPr lang="en-US" dirty="0" smtClean="0"/>
              <a:t>Stock is not overfished, overfishing not occurring</a:t>
            </a:r>
          </a:p>
          <a:p>
            <a:pPr marL="742950" lvl="2" indent="-342900">
              <a:buFont typeface="Wingdings" pitchFamily="2" charset="2"/>
              <a:buChar char="§"/>
              <a:defRPr/>
            </a:pPr>
            <a:r>
              <a:rPr lang="en-US" dirty="0" smtClean="0"/>
              <a:t>Estimate of adult population is smaller than previous assessment</a:t>
            </a:r>
            <a:endParaRPr lang="en-US" dirty="0"/>
          </a:p>
          <a:p>
            <a:pPr marL="742950" lvl="2" indent="-342900">
              <a:spcAft>
                <a:spcPts val="800"/>
              </a:spcAft>
              <a:buFont typeface="Wingdings" pitchFamily="2" charset="2"/>
              <a:buChar char="§"/>
              <a:defRPr/>
            </a:pPr>
            <a:r>
              <a:rPr lang="en-US" dirty="0" smtClean="0"/>
              <a:t>Recommends a reduction in quota</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669" y="3505200"/>
            <a:ext cx="4343400" cy="2895600"/>
          </a:xfrm>
          <a:prstGeom prst="rect">
            <a:avLst/>
          </a:prstGeom>
          <a:ln w="28575">
            <a:solidFill>
              <a:srgbClr val="00AEC5"/>
            </a:solidFill>
          </a:ln>
        </p:spPr>
      </p:pic>
      <p:sp>
        <p:nvSpPr>
          <p:cNvPr id="10" name="TextBox 9"/>
          <p:cNvSpPr txBox="1"/>
          <p:nvPr/>
        </p:nvSpPr>
        <p:spPr>
          <a:xfrm>
            <a:off x="724632" y="2993513"/>
            <a:ext cx="6903836" cy="3120854"/>
          </a:xfrm>
          <a:prstGeom prst="rect">
            <a:avLst/>
          </a:prstGeom>
          <a:noFill/>
        </p:spPr>
        <p:txBody>
          <a:bodyPr wrap="square" rtlCol="0">
            <a:spAutoFit/>
          </a:bodyPr>
          <a:lstStyle/>
          <a:p>
            <a:pPr marL="342900" lvl="1" indent="-342900">
              <a:spcAft>
                <a:spcPts val="0"/>
              </a:spcAft>
              <a:buFont typeface="Wingdings" pitchFamily="2" charset="2"/>
              <a:buChar char="§"/>
              <a:defRPr/>
            </a:pPr>
            <a:r>
              <a:rPr lang="en-US" sz="2400" dirty="0"/>
              <a:t>Mutton snapper management framework</a:t>
            </a:r>
          </a:p>
          <a:p>
            <a:pPr marL="749300" lvl="2" indent="-342900">
              <a:spcAft>
                <a:spcPts val="0"/>
              </a:spcAft>
              <a:buFont typeface="Wingdings" pitchFamily="2" charset="2"/>
              <a:buChar char="§"/>
              <a:defRPr/>
            </a:pPr>
            <a:r>
              <a:rPr lang="en-US" sz="2400" dirty="0"/>
              <a:t>Managed in state waters by FWC</a:t>
            </a:r>
          </a:p>
          <a:p>
            <a:pPr marL="749300" lvl="2" indent="-342900">
              <a:spcAft>
                <a:spcPts val="0"/>
              </a:spcAft>
              <a:buFont typeface="Wingdings" pitchFamily="2" charset="2"/>
              <a:buChar char="§"/>
              <a:defRPr/>
            </a:pPr>
            <a:r>
              <a:rPr lang="en-US" sz="2400" dirty="0"/>
              <a:t>Managed in federal waters by Gulf and South Atlantic </a:t>
            </a:r>
            <a:r>
              <a:rPr lang="en-US" sz="2400" dirty="0" smtClean="0"/>
              <a:t>Councils</a:t>
            </a:r>
          </a:p>
          <a:p>
            <a:pPr marL="749300" lvl="2" indent="-342900">
              <a:spcAft>
                <a:spcPts val="0"/>
              </a:spcAft>
              <a:buFont typeface="Wingdings" pitchFamily="2" charset="2"/>
              <a:buChar char="§"/>
              <a:defRPr/>
            </a:pPr>
            <a:r>
              <a:rPr lang="en-US" sz="2400" dirty="0" smtClean="0"/>
              <a:t>Considered by Joint South Florida Committee </a:t>
            </a:r>
          </a:p>
          <a:p>
            <a:pPr marL="749300" lvl="2" indent="-342900">
              <a:spcAft>
                <a:spcPts val="0"/>
              </a:spcAft>
              <a:buFont typeface="Wingdings" pitchFamily="2" charset="2"/>
              <a:buChar char="§"/>
              <a:defRPr/>
            </a:pPr>
            <a:r>
              <a:rPr lang="en-US" sz="2400" dirty="0" smtClean="0"/>
              <a:t>FWC has the opportunity to take the lead on any proposed regulatory changes</a:t>
            </a:r>
            <a:endParaRPr lang="en-US" sz="2400" dirty="0"/>
          </a:p>
          <a:p>
            <a:endParaRPr lang="en-US" dirty="0"/>
          </a:p>
        </p:txBody>
      </p:sp>
    </p:spTree>
    <p:extLst>
      <p:ext uri="{BB962C8B-B14F-4D97-AF65-F5344CB8AC3E}">
        <p14:creationId xmlns:p14="http://schemas.microsoft.com/office/powerpoint/2010/main" val="33581205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4" y="142220"/>
            <a:ext cx="9266036" cy="1143000"/>
          </a:xfrm>
        </p:spPr>
        <p:txBody>
          <a:bodyPr/>
          <a:lstStyle/>
          <a:p>
            <a:r>
              <a:rPr lang="en-US" sz="3200" b="1" dirty="0" smtClean="0">
                <a:solidFill>
                  <a:srgbClr val="00549E"/>
                </a:solidFill>
              </a:rPr>
              <a:t>Mutton Snapper Spawning Aggregations</a:t>
            </a:r>
            <a:endParaRPr lang="en-US" sz="3200" b="1" dirty="0">
              <a:solidFill>
                <a:srgbClr val="00549E"/>
              </a:solidFill>
            </a:endParaRPr>
          </a:p>
        </p:txBody>
      </p:sp>
      <p:sp>
        <p:nvSpPr>
          <p:cNvPr id="3" name="Content Placeholder 2"/>
          <p:cNvSpPr>
            <a:spLocks noGrp="1"/>
          </p:cNvSpPr>
          <p:nvPr>
            <p:ph idx="1"/>
          </p:nvPr>
        </p:nvSpPr>
        <p:spPr>
          <a:xfrm>
            <a:off x="914400" y="1143000"/>
            <a:ext cx="10591800" cy="5105400"/>
          </a:xfrm>
        </p:spPr>
        <p:txBody>
          <a:bodyPr/>
          <a:lstStyle/>
          <a:p>
            <a:pPr marL="342900" lvl="1" indent="-342900">
              <a:buFont typeface="Wingdings" pitchFamily="2" charset="2"/>
              <a:buChar char="§"/>
              <a:defRPr/>
            </a:pPr>
            <a:r>
              <a:rPr lang="en-US" sz="2400" dirty="0" smtClean="0"/>
              <a:t>Solitary</a:t>
            </a:r>
            <a:r>
              <a:rPr lang="en-US" sz="2400" dirty="0"/>
              <a:t>, non-schooling </a:t>
            </a:r>
            <a:r>
              <a:rPr lang="en-US" sz="2400" dirty="0" smtClean="0"/>
              <a:t>fish that forms large </a:t>
            </a:r>
            <a:r>
              <a:rPr lang="en-US" sz="2400" dirty="0"/>
              <a:t>spawning aggregations around the </a:t>
            </a:r>
            <a:r>
              <a:rPr lang="en-US" sz="2400" dirty="0" smtClean="0"/>
              <a:t>full moon from April – August </a:t>
            </a:r>
            <a:endParaRPr lang="en-US" sz="2400" dirty="0"/>
          </a:p>
          <a:p>
            <a:pPr marL="742950" lvl="2" indent="-342900">
              <a:buFont typeface="Wingdings" pitchFamily="2" charset="2"/>
              <a:buChar char="§"/>
              <a:defRPr/>
            </a:pPr>
            <a:r>
              <a:rPr lang="en-US" dirty="0" smtClean="0"/>
              <a:t>Peak occurs May – July</a:t>
            </a:r>
            <a:endParaRPr lang="en-US" dirty="0"/>
          </a:p>
          <a:p>
            <a:pPr marL="742950" lvl="2" indent="-342900">
              <a:buFont typeface="Wingdings" pitchFamily="2" charset="2"/>
              <a:buChar char="§"/>
              <a:defRPr/>
            </a:pPr>
            <a:r>
              <a:rPr lang="en-US" dirty="0"/>
              <a:t>Individual fish spawn multiple times per </a:t>
            </a:r>
            <a:r>
              <a:rPr lang="en-US" dirty="0" smtClean="0"/>
              <a:t>season</a:t>
            </a:r>
          </a:p>
          <a:p>
            <a:pPr marL="342900" lvl="1" indent="-342900">
              <a:buFont typeface="Wingdings" pitchFamily="2" charset="2"/>
              <a:buChar char="§"/>
              <a:defRPr/>
            </a:pPr>
            <a:r>
              <a:rPr lang="en-US" sz="2400" dirty="0" smtClean="0"/>
              <a:t>Aggregations occur at predictable locations</a:t>
            </a:r>
          </a:p>
          <a:p>
            <a:pPr marL="742950" lvl="2" indent="-342900">
              <a:buFont typeface="Wingdings" pitchFamily="2" charset="2"/>
              <a:buChar char="§"/>
              <a:defRPr/>
            </a:pPr>
            <a:r>
              <a:rPr lang="en-US" dirty="0" smtClean="0"/>
              <a:t>Closed area to protect spawning aggregation at Riley’s Hump in Tortugas</a:t>
            </a:r>
          </a:p>
          <a:p>
            <a:pPr marL="1200150" lvl="3" indent="-342900">
              <a:buFont typeface="Wingdings" pitchFamily="2" charset="2"/>
              <a:buChar char="§"/>
              <a:defRPr/>
            </a:pPr>
            <a:r>
              <a:rPr lang="en-US" sz="2400" dirty="0" smtClean="0"/>
              <a:t>Successfully increased number of spawning fish</a:t>
            </a:r>
            <a:endParaRPr lang="en-US" sz="2400" dirty="0"/>
          </a:p>
          <a:p>
            <a:pPr marL="342900" lvl="1" indent="-342900">
              <a:buFont typeface="Wingdings" pitchFamily="2" charset="2"/>
              <a:buChar char="§"/>
              <a:defRPr/>
            </a:pPr>
            <a:r>
              <a:rPr lang="en-US" sz="2400" dirty="0" smtClean="0"/>
              <a:t>Other spawning aggregations open to harvest</a:t>
            </a:r>
          </a:p>
          <a:p>
            <a:pPr marL="742950" lvl="2" indent="-342900">
              <a:buFont typeface="Wingdings" pitchFamily="2" charset="2"/>
              <a:buChar char="§"/>
              <a:defRPr/>
            </a:pPr>
            <a:r>
              <a:rPr lang="en-US" dirty="0" smtClean="0"/>
              <a:t>Western Dry Rocks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373"/>
          <a:stretch/>
        </p:blipFill>
        <p:spPr>
          <a:xfrm>
            <a:off x="4944538" y="4800600"/>
            <a:ext cx="6829145" cy="1801104"/>
          </a:xfrm>
          <a:prstGeom prst="rect">
            <a:avLst/>
          </a:prstGeom>
          <a:ln w="28575">
            <a:solidFill>
              <a:srgbClr val="00AEC5"/>
            </a:solidFill>
          </a:ln>
        </p:spPr>
      </p:pic>
    </p:spTree>
    <p:extLst>
      <p:ext uri="{BB962C8B-B14F-4D97-AF65-F5344CB8AC3E}">
        <p14:creationId xmlns:p14="http://schemas.microsoft.com/office/powerpoint/2010/main" val="39700982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4" y="40622"/>
            <a:ext cx="8732636" cy="1143000"/>
          </a:xfrm>
        </p:spPr>
        <p:txBody>
          <a:bodyPr/>
          <a:lstStyle/>
          <a:p>
            <a:r>
              <a:rPr lang="en-US" sz="3200" b="1" dirty="0" smtClean="0">
                <a:solidFill>
                  <a:srgbClr val="00549E"/>
                </a:solidFill>
              </a:rPr>
              <a:t>Current Mutton Snapper Regulations</a:t>
            </a:r>
            <a:endParaRPr lang="en-US" sz="3200" b="1" dirty="0">
              <a:solidFill>
                <a:srgbClr val="00549E"/>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5346394"/>
              </p:ext>
            </p:extLst>
          </p:nvPr>
        </p:nvGraphicFramePr>
        <p:xfrm>
          <a:off x="1066800" y="1191345"/>
          <a:ext cx="10363200" cy="4465320"/>
        </p:xfrm>
        <a:graphic>
          <a:graphicData uri="http://schemas.openxmlformats.org/drawingml/2006/table">
            <a:tbl>
              <a:tblPr firstRow="1" bandRow="1">
                <a:tableStyleId>{5C22544A-7EE6-4342-B048-85BDC9FD1C3A}</a:tableStyleId>
              </a:tblPr>
              <a:tblGrid>
                <a:gridCol w="1577009"/>
                <a:gridCol w="1802296"/>
                <a:gridCol w="2327965"/>
                <a:gridCol w="2327965"/>
                <a:gridCol w="2327965"/>
              </a:tblGrid>
              <a:tr h="396240">
                <a:tc gridSpan="2">
                  <a:txBody>
                    <a:bodyPr/>
                    <a:lstStyle/>
                    <a:p>
                      <a:pPr algn="ctr"/>
                      <a:r>
                        <a:rPr lang="en-US" sz="2000" b="0" u="none" dirty="0" smtClean="0">
                          <a:solidFill>
                            <a:srgbClr val="F8F8F8"/>
                          </a:solidFill>
                        </a:rPr>
                        <a:t>Harvest Regulations by Area</a:t>
                      </a:r>
                      <a:endParaRPr lang="en-US" sz="2000" b="0" u="none"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US" dirty="0"/>
                    </a:p>
                  </a:txBody>
                  <a:tcPr/>
                </a:tc>
                <a:tc>
                  <a:txBody>
                    <a:bodyPr/>
                    <a:lstStyle/>
                    <a:p>
                      <a:pPr algn="ctr"/>
                      <a:r>
                        <a:rPr lang="en-US" sz="2000" b="0" u="none" dirty="0" smtClean="0">
                          <a:solidFill>
                            <a:srgbClr val="F8F8F8"/>
                          </a:solidFill>
                        </a:rPr>
                        <a:t>All State Waters</a:t>
                      </a:r>
                      <a:endParaRPr lang="en-US" sz="2000" b="0" u="none"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000" b="0" u="none" dirty="0" smtClean="0">
                          <a:solidFill>
                            <a:srgbClr val="F8F8F8"/>
                          </a:solidFill>
                        </a:rPr>
                        <a:t>South Atlantic Federal Waters </a:t>
                      </a:r>
                      <a:endParaRPr lang="en-US" sz="2000" b="0" u="none"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000" b="0" u="none" dirty="0" smtClean="0">
                          <a:solidFill>
                            <a:srgbClr val="F8F8F8"/>
                          </a:solidFill>
                        </a:rPr>
                        <a:t>Gulf Federal Waters</a:t>
                      </a:r>
                      <a:endParaRPr lang="en-US" sz="2000" b="0" u="none"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41148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Recreational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50196"/>
                      </a:schemeClr>
                    </a:solidFill>
                  </a:tcPr>
                </a:tc>
                <a:tc>
                  <a:txBody>
                    <a:bodyPr/>
                    <a:lstStyle/>
                    <a:p>
                      <a:r>
                        <a:rPr lang="en-US" sz="2000" dirty="0" smtClean="0"/>
                        <a:t>Size Limit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50196"/>
                      </a:schemeClr>
                    </a:solidFill>
                  </a:tcPr>
                </a:tc>
                <a:tc gridSpan="3">
                  <a:txBody>
                    <a:bodyPr/>
                    <a:lstStyle/>
                    <a:p>
                      <a:pPr algn="ctr"/>
                      <a:r>
                        <a:rPr lang="en-US" sz="2000" dirty="0" smtClean="0"/>
                        <a:t>16</a:t>
                      </a:r>
                      <a:r>
                        <a:rPr lang="en-US" sz="2000" baseline="0" dirty="0" smtClean="0"/>
                        <a:t> inches TL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50196"/>
                      </a:schemeClr>
                    </a:solidFill>
                  </a:tcPr>
                </a:tc>
                <a:tc hMerge="1">
                  <a:txBody>
                    <a:bodyPr/>
                    <a:lstStyle/>
                    <a:p>
                      <a:endParaRPr lang="en-US" dirty="0"/>
                    </a:p>
                  </a:txBody>
                  <a:tcPr/>
                </a:tc>
                <a:tc hMerge="1">
                  <a:txBody>
                    <a:bodyPr/>
                    <a:lstStyle/>
                    <a:p>
                      <a:endParaRPr lang="en-US"/>
                    </a:p>
                  </a:txBody>
                  <a:tcPr/>
                </a:tc>
              </a:tr>
              <a:tr h="411480">
                <a:tc vMerge="1">
                  <a:txBody>
                    <a:bodyPr/>
                    <a:lstStyle/>
                    <a:p>
                      <a:endParaRPr lang="en-US" dirty="0"/>
                    </a:p>
                  </a:txBody>
                  <a:tcPr/>
                </a:tc>
                <a:tc>
                  <a:txBody>
                    <a:bodyPr/>
                    <a:lstStyle/>
                    <a:p>
                      <a:r>
                        <a:rPr lang="en-US" sz="2000" dirty="0" smtClean="0"/>
                        <a:t>Bag Limit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50196"/>
                      </a:schemeClr>
                    </a:solidFill>
                  </a:tcPr>
                </a:tc>
                <a:tc gridSpan="3">
                  <a:txBody>
                    <a:bodyPr/>
                    <a:lstStyle/>
                    <a:p>
                      <a:pPr algn="ctr"/>
                      <a:r>
                        <a:rPr lang="en-US" sz="2000" dirty="0" smtClean="0"/>
                        <a:t>10 fish within</a:t>
                      </a:r>
                      <a:r>
                        <a:rPr lang="en-US" sz="2000" baseline="0" dirty="0" smtClean="0"/>
                        <a:t> </a:t>
                      </a:r>
                      <a:r>
                        <a:rPr lang="en-US" sz="2000" dirty="0" smtClean="0"/>
                        <a:t>snapper</a:t>
                      </a:r>
                      <a:r>
                        <a:rPr lang="en-US" sz="2000" baseline="0" dirty="0" smtClean="0"/>
                        <a:t> aggregate (per person/day)</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50196"/>
                      </a:schemeClr>
                    </a:solidFill>
                  </a:tcPr>
                </a:tc>
                <a:tc hMerge="1">
                  <a:txBody>
                    <a:bodyPr/>
                    <a:lstStyle/>
                    <a:p>
                      <a:endParaRPr lang="en-US" dirty="0"/>
                    </a:p>
                  </a:txBody>
                  <a:tcPr/>
                </a:tc>
                <a:tc hMerge="1">
                  <a:txBody>
                    <a:bodyPr/>
                    <a:lstStyle/>
                    <a:p>
                      <a:endParaRPr lang="en-US"/>
                    </a:p>
                  </a:txBody>
                  <a:tcPr/>
                </a:tc>
              </a:tr>
              <a:tr h="411480">
                <a:tc vMerge="1">
                  <a:txBody>
                    <a:bodyPr/>
                    <a:lstStyle/>
                    <a:p>
                      <a:endParaRPr lang="en-US" dirty="0"/>
                    </a:p>
                  </a:txBody>
                  <a:tcPr/>
                </a:tc>
                <a:tc>
                  <a:txBody>
                    <a:bodyPr/>
                    <a:lstStyle/>
                    <a:p>
                      <a:r>
                        <a:rPr lang="en-US" sz="2000" dirty="0" smtClean="0"/>
                        <a:t>Closed</a:t>
                      </a:r>
                      <a:r>
                        <a:rPr lang="en-US" sz="2000" baseline="0" dirty="0" smtClean="0"/>
                        <a:t> </a:t>
                      </a:r>
                      <a:r>
                        <a:rPr lang="en-US" sz="2000" dirty="0" smtClean="0"/>
                        <a:t>Season</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50196"/>
                      </a:schemeClr>
                    </a:solidFill>
                  </a:tcPr>
                </a:tc>
                <a:tc gridSpan="3">
                  <a:txBody>
                    <a:bodyPr/>
                    <a:lstStyle/>
                    <a:p>
                      <a:pPr algn="ctr"/>
                      <a:r>
                        <a:rPr lang="en-US" sz="2000" dirty="0" smtClean="0"/>
                        <a:t>None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50196"/>
                      </a:schemeClr>
                    </a:solidFill>
                  </a:tcPr>
                </a:tc>
                <a:tc hMerge="1">
                  <a:txBody>
                    <a:bodyPr/>
                    <a:lstStyle/>
                    <a:p>
                      <a:endParaRPr lang="en-US" dirty="0"/>
                    </a:p>
                  </a:txBody>
                  <a:tcPr/>
                </a:tc>
                <a:tc hMerge="1">
                  <a:txBody>
                    <a:bodyPr/>
                    <a:lstStyle/>
                    <a:p>
                      <a:endParaRPr lang="en-US"/>
                    </a:p>
                  </a:txBody>
                  <a:tcPr/>
                </a:tc>
              </a:tr>
              <a:tr h="41148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Commercial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a:txBody>
                    <a:bodyPr/>
                    <a:lstStyle/>
                    <a:p>
                      <a:r>
                        <a:rPr lang="en-US" sz="2000" dirty="0" smtClean="0"/>
                        <a:t>Size Limit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gridSpan="3">
                  <a:txBody>
                    <a:bodyPr/>
                    <a:lstStyle/>
                    <a:p>
                      <a:pPr algn="ctr"/>
                      <a:r>
                        <a:rPr lang="en-US" sz="2000" dirty="0" smtClean="0"/>
                        <a:t>16 inches TL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hMerge="1">
                  <a:txBody>
                    <a:bodyPr/>
                    <a:lstStyle/>
                    <a:p>
                      <a:endParaRPr lang="en-US"/>
                    </a:p>
                  </a:txBody>
                  <a:tcPr/>
                </a:tc>
                <a:tc hMerge="1">
                  <a:txBody>
                    <a:bodyPr/>
                    <a:lstStyle/>
                    <a:p>
                      <a:endParaRPr lang="en-US"/>
                    </a:p>
                  </a:txBody>
                  <a:tcPr/>
                </a:tc>
              </a:tr>
              <a:tr h="624840">
                <a:tc vMerge="1">
                  <a:txBody>
                    <a:bodyPr/>
                    <a:lstStyle/>
                    <a:p>
                      <a:endParaRPr lang="en-US" dirty="0"/>
                    </a:p>
                  </a:txBody>
                  <a:tcPr/>
                </a:tc>
                <a:tc>
                  <a:txBody>
                    <a:bodyPr/>
                    <a:lstStyle/>
                    <a:p>
                      <a:r>
                        <a:rPr lang="en-US" sz="2000" dirty="0" smtClean="0"/>
                        <a:t>Harvest Limits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gridSpan="2">
                  <a:txBody>
                    <a:bodyPr/>
                    <a:lstStyle/>
                    <a:p>
                      <a:pPr algn="ctr"/>
                      <a:r>
                        <a:rPr lang="en-US" sz="2000" dirty="0" smtClean="0"/>
                        <a:t>July-April:</a:t>
                      </a:r>
                      <a:r>
                        <a:rPr lang="en-US" sz="2000" baseline="0" dirty="0" smtClean="0"/>
                        <a:t> no restrictions;</a:t>
                      </a:r>
                    </a:p>
                    <a:p>
                      <a:pPr algn="ctr"/>
                      <a:r>
                        <a:rPr lang="en-US" sz="2000" dirty="0" smtClean="0"/>
                        <a:t>May-June: 10 fish/person/day or trip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hMerge="1">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a:txBody>
                    <a:bodyPr/>
                    <a:lstStyle/>
                    <a:p>
                      <a:pPr algn="ctr"/>
                      <a:r>
                        <a:rPr lang="en-US" sz="2000" dirty="0" smtClean="0"/>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r>
              <a:tr h="411480">
                <a:tc vMerge="1">
                  <a:txBody>
                    <a:bodyPr/>
                    <a:lstStyle/>
                    <a:p>
                      <a:endParaRPr lang="en-US" dirty="0"/>
                    </a:p>
                  </a:txBody>
                  <a:tcPr/>
                </a:tc>
                <a:tc>
                  <a:txBody>
                    <a:bodyPr/>
                    <a:lstStyle/>
                    <a:p>
                      <a:r>
                        <a:rPr lang="en-US" sz="2000" dirty="0" smtClean="0"/>
                        <a:t>Closed Season</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gridSpan="3">
                  <a:txBody>
                    <a:bodyPr/>
                    <a:lstStyle/>
                    <a:p>
                      <a:pPr algn="ctr"/>
                      <a:r>
                        <a:rPr lang="en-US" sz="2000" dirty="0" smtClean="0"/>
                        <a:t>None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hMerge="1">
                  <a:txBody>
                    <a:bodyPr/>
                    <a:lstStyle/>
                    <a:p>
                      <a:endParaRPr lang="en-US" dirty="0"/>
                    </a:p>
                  </a:txBody>
                  <a:tcPr/>
                </a:tc>
                <a:tc hMerge="1">
                  <a:txBody>
                    <a:bodyPr/>
                    <a:lstStyle/>
                    <a:p>
                      <a:endParaRPr lang="en-US"/>
                    </a:p>
                  </a:txBody>
                  <a:tcPr/>
                </a:tc>
              </a:tr>
              <a:tr h="45733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rgbClr val="00CCFF">
                        <a:alpha val="49804"/>
                      </a:srgbClr>
                    </a:solidFill>
                  </a:tcPr>
                </a:tc>
                <a:tc>
                  <a:txBody>
                    <a:bodyPr/>
                    <a:lstStyle/>
                    <a:p>
                      <a:r>
                        <a:rPr lang="en-US" sz="2000" dirty="0" smtClean="0"/>
                        <a:t>Allowable</a:t>
                      </a:r>
                      <a:r>
                        <a:rPr lang="en-US" sz="2000" baseline="0" dirty="0" smtClean="0"/>
                        <a:t> Gears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gridSpan="2">
                  <a:txBody>
                    <a:bodyPr/>
                    <a:lstStyle/>
                    <a:p>
                      <a:pPr algn="ctr"/>
                      <a:r>
                        <a:rPr lang="en-US" sz="2000" dirty="0" smtClean="0"/>
                        <a:t>Hook and line</a:t>
                      </a:r>
                      <a:r>
                        <a:rPr lang="en-US" sz="2000" baseline="0" dirty="0" smtClean="0"/>
                        <a:t> and spearing</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hMerge="1">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c>
                  <a:txBody>
                    <a:bodyPr/>
                    <a:lstStyle/>
                    <a:p>
                      <a:pPr algn="ctr"/>
                      <a:r>
                        <a:rPr lang="en-US" sz="2000" dirty="0" smtClean="0"/>
                        <a:t>Hook and line, spearing,</a:t>
                      </a:r>
                      <a:r>
                        <a:rPr lang="en-US" sz="2000" baseline="0" dirty="0" smtClean="0"/>
                        <a:t> and bottom longline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alpha val="49804"/>
                      </a:srgbClr>
                    </a:solidFill>
                  </a:tcPr>
                </a:tc>
              </a:tr>
            </a:tbl>
          </a:graphicData>
        </a:graphic>
      </p:graphicFrame>
      <p:sp>
        <p:nvSpPr>
          <p:cNvPr id="7" name="TextBox 6"/>
          <p:cNvSpPr txBox="1"/>
          <p:nvPr/>
        </p:nvSpPr>
        <p:spPr>
          <a:xfrm>
            <a:off x="1320801" y="5758264"/>
            <a:ext cx="6705600" cy="461665"/>
          </a:xfrm>
          <a:prstGeom prst="rect">
            <a:avLst/>
          </a:prstGeom>
          <a:noFill/>
        </p:spPr>
        <p:txBody>
          <a:bodyPr wrap="square" rtlCol="0">
            <a:spAutoFit/>
          </a:bodyPr>
          <a:lstStyle/>
          <a:p>
            <a:pPr algn="ctr"/>
            <a:r>
              <a:rPr lang="en-US" sz="2400" dirty="0" smtClean="0"/>
              <a:t>*Riley’s Hump is closed year-round to all harvest</a:t>
            </a:r>
            <a:endParaRPr lang="en-US" sz="2400" dirty="0"/>
          </a:p>
        </p:txBody>
      </p:sp>
    </p:spTree>
    <p:extLst>
      <p:ext uri="{BB962C8B-B14F-4D97-AF65-F5344CB8AC3E}">
        <p14:creationId xmlns:p14="http://schemas.microsoft.com/office/powerpoint/2010/main" val="27309208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4" y="74488"/>
            <a:ext cx="8732636" cy="1143000"/>
          </a:xfrm>
        </p:spPr>
        <p:txBody>
          <a:bodyPr/>
          <a:lstStyle/>
          <a:p>
            <a:r>
              <a:rPr lang="en-US" sz="3200" b="1" dirty="0" smtClean="0">
                <a:solidFill>
                  <a:srgbClr val="00549E"/>
                </a:solidFill>
              </a:rPr>
              <a:t>Stakeholder Concerns and Requests</a:t>
            </a:r>
            <a:endParaRPr lang="en-US" sz="3200" b="1" dirty="0">
              <a:solidFill>
                <a:srgbClr val="00549E"/>
              </a:solidFill>
            </a:endParaRPr>
          </a:p>
        </p:txBody>
      </p:sp>
      <p:sp>
        <p:nvSpPr>
          <p:cNvPr id="3" name="Content Placeholder 2"/>
          <p:cNvSpPr>
            <a:spLocks noGrp="1"/>
          </p:cNvSpPr>
          <p:nvPr>
            <p:ph idx="1"/>
          </p:nvPr>
        </p:nvSpPr>
        <p:spPr>
          <a:xfrm>
            <a:off x="643467" y="1100668"/>
            <a:ext cx="10591800" cy="5105400"/>
          </a:xfrm>
        </p:spPr>
        <p:txBody>
          <a:bodyPr/>
          <a:lstStyle/>
          <a:p>
            <a:pPr marL="342900" lvl="2" indent="-342900">
              <a:buFont typeface="Wingdings" pitchFamily="2" charset="2"/>
              <a:buChar char="§"/>
              <a:defRPr/>
            </a:pPr>
            <a:r>
              <a:rPr lang="en-US" dirty="0"/>
              <a:t>The year-round recreational bag limit is too high and should be reduced</a:t>
            </a:r>
          </a:p>
          <a:p>
            <a:pPr marL="342900" lvl="2" indent="-342900">
              <a:buFont typeface="Wingdings" pitchFamily="2" charset="2"/>
              <a:buChar char="§"/>
              <a:defRPr/>
            </a:pPr>
            <a:r>
              <a:rPr lang="en-US" dirty="0"/>
              <a:t>There should be a trip limit for the commercial fishery throughout the year</a:t>
            </a:r>
          </a:p>
          <a:p>
            <a:pPr marL="342900" lvl="2" indent="-342900">
              <a:buFont typeface="Wingdings" pitchFamily="2" charset="2"/>
              <a:buChar char="§"/>
              <a:defRPr/>
            </a:pPr>
            <a:r>
              <a:rPr lang="en-US" dirty="0"/>
              <a:t>Regulations should be uniform across all management boundaries</a:t>
            </a:r>
          </a:p>
          <a:p>
            <a:pPr marL="342900" lvl="2" indent="-342900">
              <a:buFont typeface="Wingdings" pitchFamily="2" charset="2"/>
              <a:buChar char="§"/>
              <a:defRPr/>
            </a:pPr>
            <a:r>
              <a:rPr lang="en-US" dirty="0" smtClean="0"/>
              <a:t>Mutton </a:t>
            </a:r>
            <a:r>
              <a:rPr lang="en-US" dirty="0"/>
              <a:t>snapper are easy to </a:t>
            </a:r>
            <a:r>
              <a:rPr lang="en-US" dirty="0" smtClean="0"/>
              <a:t>target during the spawn </a:t>
            </a:r>
            <a:r>
              <a:rPr lang="en-US" dirty="0"/>
              <a:t>and too many are harvested, </a:t>
            </a:r>
            <a:r>
              <a:rPr lang="en-US" dirty="0" smtClean="0"/>
              <a:t>so during peak spawning season: </a:t>
            </a:r>
            <a:endParaRPr lang="en-US" dirty="0"/>
          </a:p>
          <a:p>
            <a:pPr marL="796925" lvl="3" indent="-342900">
              <a:buFont typeface="Wingdings" pitchFamily="2" charset="2"/>
              <a:buChar char="§"/>
              <a:defRPr/>
            </a:pPr>
            <a:r>
              <a:rPr lang="en-US" sz="2400" dirty="0"/>
              <a:t>Reduce </a:t>
            </a:r>
            <a:r>
              <a:rPr lang="en-US" sz="2400" dirty="0" smtClean="0"/>
              <a:t>commercial </a:t>
            </a:r>
            <a:r>
              <a:rPr lang="en-US" sz="2400" dirty="0"/>
              <a:t>and recreational per person </a:t>
            </a:r>
            <a:r>
              <a:rPr lang="en-US" sz="2400" dirty="0" smtClean="0"/>
              <a:t>limits</a:t>
            </a:r>
            <a:endParaRPr lang="en-US" sz="2400" dirty="0"/>
          </a:p>
          <a:p>
            <a:pPr marL="796925" lvl="3" indent="-342900">
              <a:buFont typeface="Wingdings" pitchFamily="2" charset="2"/>
              <a:buChar char="§"/>
              <a:defRPr/>
            </a:pPr>
            <a:r>
              <a:rPr lang="en-US" sz="2400" dirty="0"/>
              <a:t>Establish </a:t>
            </a:r>
            <a:r>
              <a:rPr lang="en-US" sz="2400" dirty="0" smtClean="0"/>
              <a:t>commercial </a:t>
            </a:r>
            <a:r>
              <a:rPr lang="en-US" sz="2400" dirty="0"/>
              <a:t>and </a:t>
            </a:r>
            <a:r>
              <a:rPr lang="en-US" sz="2400" dirty="0" smtClean="0"/>
              <a:t>recreational vessel limits</a:t>
            </a:r>
            <a:endParaRPr lang="en-US" sz="2400" dirty="0"/>
          </a:p>
          <a:p>
            <a:pPr marL="796925" lvl="3" indent="-342900">
              <a:buFont typeface="Wingdings" pitchFamily="2" charset="2"/>
              <a:buChar char="§"/>
              <a:defRPr/>
            </a:pPr>
            <a:r>
              <a:rPr lang="en-US" sz="2400" dirty="0"/>
              <a:t>Prohibit harvest of mutton </a:t>
            </a:r>
            <a:r>
              <a:rPr lang="en-US" sz="2400" dirty="0" smtClean="0"/>
              <a:t>snapper</a:t>
            </a:r>
            <a:endParaRPr lang="en-US" sz="2400" dirty="0"/>
          </a:p>
        </p:txBody>
      </p:sp>
      <p:pic>
        <p:nvPicPr>
          <p:cNvPr id="5" name="Picture 4"/>
          <p:cNvPicPr>
            <a:picLocks noChangeAspect="1"/>
          </p:cNvPicPr>
          <p:nvPr/>
        </p:nvPicPr>
        <p:blipFill>
          <a:blip r:embed="rId3"/>
          <a:stretch>
            <a:fillRect/>
          </a:stretch>
        </p:blipFill>
        <p:spPr>
          <a:xfrm>
            <a:off x="9812867" y="177797"/>
            <a:ext cx="2190056" cy="1143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001" t="26667" r="4999" b="6667"/>
          <a:stretch/>
        </p:blipFill>
        <p:spPr>
          <a:xfrm>
            <a:off x="7657577" y="4223942"/>
            <a:ext cx="4176012" cy="2456476"/>
          </a:xfrm>
          <a:prstGeom prst="rect">
            <a:avLst/>
          </a:prstGeom>
          <a:ln w="28575">
            <a:solidFill>
              <a:srgbClr val="33CCCC"/>
            </a:solidFill>
          </a:ln>
        </p:spPr>
      </p:pic>
    </p:spTree>
    <p:extLst>
      <p:ext uri="{BB962C8B-B14F-4D97-AF65-F5344CB8AC3E}">
        <p14:creationId xmlns:p14="http://schemas.microsoft.com/office/powerpoint/2010/main" val="39468033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42220"/>
            <a:ext cx="11628236" cy="1143000"/>
          </a:xfrm>
        </p:spPr>
        <p:txBody>
          <a:bodyPr/>
          <a:lstStyle/>
          <a:p>
            <a:r>
              <a:rPr lang="en-US" sz="3200" b="1" dirty="0" smtClean="0">
                <a:solidFill>
                  <a:srgbClr val="00549E"/>
                </a:solidFill>
              </a:rPr>
              <a:t>Average Florida Recreational Harvest, Gulf and South Atlantic Combined, by 2-month Wave</a:t>
            </a:r>
            <a:endParaRPr lang="en-US" sz="3200" b="1" dirty="0">
              <a:solidFill>
                <a:srgbClr val="00549E"/>
              </a:solidFill>
            </a:endParaRPr>
          </a:p>
        </p:txBody>
      </p:sp>
      <p:graphicFrame>
        <p:nvGraphicFramePr>
          <p:cNvPr id="7" name="Chart 6"/>
          <p:cNvGraphicFramePr>
            <a:graphicFrameLocks/>
          </p:cNvGraphicFramePr>
          <p:nvPr>
            <p:extLst>
              <p:ext uri="{D42A27DB-BD31-4B8C-83A1-F6EECF244321}">
                <p14:modId xmlns:p14="http://schemas.microsoft.com/office/powerpoint/2010/main" val="2102162416"/>
              </p:ext>
            </p:extLst>
          </p:nvPr>
        </p:nvGraphicFramePr>
        <p:xfrm>
          <a:off x="1524000" y="1447800"/>
          <a:ext cx="9525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54862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4" y="228600"/>
            <a:ext cx="11018636" cy="1143000"/>
          </a:xfrm>
        </p:spPr>
        <p:txBody>
          <a:bodyPr/>
          <a:lstStyle/>
          <a:p>
            <a:r>
              <a:rPr lang="en-US" sz="3200" b="1" dirty="0" smtClean="0">
                <a:solidFill>
                  <a:srgbClr val="00549E"/>
                </a:solidFill>
                <a:latin typeface="Century Schoolbook" pitchFamily="18" charset="0"/>
              </a:rPr>
              <a:t>Average Monthly Florida Commercial Landings by Gear, 2004-2014</a:t>
            </a:r>
            <a:endParaRPr lang="en-US" sz="3200" b="1" dirty="0">
              <a:solidFill>
                <a:srgbClr val="00549E"/>
              </a:solidFill>
              <a:latin typeface="Century Schoolbook"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4227739424"/>
              </p:ext>
            </p:extLst>
          </p:nvPr>
        </p:nvGraphicFramePr>
        <p:xfrm>
          <a:off x="1295400" y="1371600"/>
          <a:ext cx="97536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2667000" y="2057400"/>
            <a:ext cx="2190056" cy="1143000"/>
          </a:xfrm>
          <a:prstGeom prst="rect">
            <a:avLst/>
          </a:prstGeom>
        </p:spPr>
      </p:pic>
    </p:spTree>
    <p:extLst>
      <p:ext uri="{BB962C8B-B14F-4D97-AF65-F5344CB8AC3E}">
        <p14:creationId xmlns:p14="http://schemas.microsoft.com/office/powerpoint/2010/main" val="31495375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3" y="142220"/>
            <a:ext cx="11302037" cy="1143000"/>
          </a:xfrm>
        </p:spPr>
        <p:txBody>
          <a:bodyPr/>
          <a:lstStyle/>
          <a:p>
            <a:r>
              <a:rPr lang="en-US" sz="3200" b="1" dirty="0" smtClean="0">
                <a:solidFill>
                  <a:srgbClr val="00549E"/>
                </a:solidFill>
              </a:rPr>
              <a:t>Staff-proposed Mutton Snapper Changes for Workshops</a:t>
            </a:r>
            <a:endParaRPr lang="en-US" sz="3200" b="1" dirty="0">
              <a:solidFill>
                <a:srgbClr val="00549E"/>
              </a:solidFill>
            </a:endParaRPr>
          </a:p>
        </p:txBody>
      </p:sp>
      <p:sp>
        <p:nvSpPr>
          <p:cNvPr id="3" name="Content Placeholder 2"/>
          <p:cNvSpPr>
            <a:spLocks noGrp="1"/>
          </p:cNvSpPr>
          <p:nvPr>
            <p:ph idx="1"/>
          </p:nvPr>
        </p:nvSpPr>
        <p:spPr>
          <a:xfrm>
            <a:off x="914400" y="1219200"/>
            <a:ext cx="10591800" cy="5105400"/>
          </a:xfrm>
        </p:spPr>
        <p:txBody>
          <a:bodyPr/>
          <a:lstStyle/>
          <a:p>
            <a:pPr marL="0" lvl="1" indent="0">
              <a:buNone/>
              <a:defRPr/>
            </a:pPr>
            <a:r>
              <a:rPr lang="en-US" sz="2400" b="1" u="sng" dirty="0" smtClean="0">
                <a:solidFill>
                  <a:srgbClr val="00549E"/>
                </a:solidFill>
              </a:rPr>
              <a:t>Recreational </a:t>
            </a:r>
            <a:endParaRPr lang="en-US" sz="2400" b="1" u="sng" dirty="0">
              <a:solidFill>
                <a:srgbClr val="00549E"/>
              </a:solidFill>
            </a:endParaRPr>
          </a:p>
          <a:p>
            <a:pPr marL="577850" lvl="1" indent="-342900">
              <a:spcBef>
                <a:spcPts val="576"/>
              </a:spcBef>
              <a:buFont typeface="Wingdings" panose="05000000000000000000" pitchFamily="2" charset="2"/>
              <a:buChar char="§"/>
              <a:defRPr/>
            </a:pPr>
            <a:r>
              <a:rPr lang="en-US" sz="2400" b="1" dirty="0" smtClean="0"/>
              <a:t>Regular season (July/August – April):</a:t>
            </a:r>
            <a:r>
              <a:rPr lang="en-US" sz="2400" dirty="0" smtClean="0"/>
              <a:t> 5 fish within 10-fish snapper aggregate bag limit</a:t>
            </a:r>
            <a:endParaRPr lang="en-US" sz="2400" dirty="0"/>
          </a:p>
          <a:p>
            <a:pPr marL="566738" lvl="1" indent="-342900">
              <a:buFont typeface="Wingdings" panose="05000000000000000000" pitchFamily="2" charset="2"/>
              <a:buChar char="§"/>
              <a:defRPr/>
            </a:pPr>
            <a:r>
              <a:rPr lang="en-US" sz="2400" b="1" dirty="0" smtClean="0"/>
              <a:t>Spawning season (May – June/July): </a:t>
            </a:r>
            <a:r>
              <a:rPr lang="en-US" sz="2400" dirty="0" smtClean="0"/>
              <a:t>2 fish per person within the 10-fish snapper aggregate bag limit and a maximum of 12 fish per vessel</a:t>
            </a:r>
          </a:p>
          <a:p>
            <a:pPr marL="0" lvl="1" indent="0">
              <a:buNone/>
              <a:defRPr/>
            </a:pPr>
            <a:r>
              <a:rPr lang="en-US" sz="2400" b="1" u="sng" dirty="0" smtClean="0">
                <a:solidFill>
                  <a:srgbClr val="00549E"/>
                </a:solidFill>
              </a:rPr>
              <a:t>Commercial </a:t>
            </a:r>
            <a:endParaRPr lang="en-US" sz="2400" b="1" u="sng" dirty="0">
              <a:solidFill>
                <a:srgbClr val="00549E"/>
              </a:solidFill>
            </a:endParaRPr>
          </a:p>
          <a:p>
            <a:pPr marL="577850" lvl="1" indent="-342900">
              <a:buFont typeface="Wingdings" panose="05000000000000000000" pitchFamily="2" charset="2"/>
              <a:buChar char="§"/>
              <a:defRPr/>
            </a:pPr>
            <a:r>
              <a:rPr lang="en-US" sz="2400" b="1" dirty="0"/>
              <a:t>Regular season (</a:t>
            </a:r>
            <a:r>
              <a:rPr lang="en-US" sz="2400" b="1" dirty="0" smtClean="0"/>
              <a:t>July/August </a:t>
            </a:r>
            <a:r>
              <a:rPr lang="en-US" sz="2400" b="1" dirty="0"/>
              <a:t>– April</a:t>
            </a:r>
            <a:r>
              <a:rPr lang="en-US" sz="2400" b="1" dirty="0" smtClean="0"/>
              <a:t>): </a:t>
            </a:r>
            <a:r>
              <a:rPr lang="en-US" sz="2400" dirty="0" smtClean="0"/>
              <a:t>consider separate gear limits for hook and line and longline; possibly 300 lbs. per trip for hook and line and another limit to allow bycatch on long-line vessels in Gulf federal waters</a:t>
            </a:r>
          </a:p>
          <a:p>
            <a:pPr marL="577850" lvl="1" indent="-342900">
              <a:buFont typeface="Wingdings" panose="05000000000000000000" pitchFamily="2" charset="2"/>
              <a:buChar char="§"/>
              <a:defRPr/>
            </a:pPr>
            <a:r>
              <a:rPr lang="en-US" sz="2400" b="1" dirty="0" smtClean="0"/>
              <a:t>Spawning </a:t>
            </a:r>
            <a:r>
              <a:rPr lang="en-US" sz="2400" b="1" dirty="0"/>
              <a:t>season (May – </a:t>
            </a:r>
            <a:r>
              <a:rPr lang="en-US" sz="2400" b="1" dirty="0" smtClean="0"/>
              <a:t>June/July): </a:t>
            </a:r>
            <a:r>
              <a:rPr lang="en-US" sz="2400" dirty="0" smtClean="0"/>
              <a:t>2 fish per person and a maximum of 12 fish per vessel</a:t>
            </a:r>
          </a:p>
          <a:p>
            <a:pPr marL="234950" lvl="1" indent="0">
              <a:buNone/>
              <a:defRPr/>
            </a:pPr>
            <a:r>
              <a:rPr lang="en-US" sz="2400" b="1" u="sng" dirty="0" smtClean="0">
                <a:solidFill>
                  <a:srgbClr val="00549E"/>
                </a:solidFill>
              </a:rPr>
              <a:t>Seek feedback on timing of spawning season regulations </a:t>
            </a:r>
          </a:p>
          <a:p>
            <a:pPr marL="234950" lvl="1" indent="0">
              <a:buNone/>
              <a:defRPr/>
            </a:pPr>
            <a:endParaRPr lang="en-US" sz="2400" dirty="0"/>
          </a:p>
        </p:txBody>
      </p:sp>
      <p:pic>
        <p:nvPicPr>
          <p:cNvPr id="6" name="Picture 5"/>
          <p:cNvPicPr>
            <a:picLocks noChangeAspect="1"/>
          </p:cNvPicPr>
          <p:nvPr/>
        </p:nvPicPr>
        <p:blipFill>
          <a:blip r:embed="rId3"/>
          <a:stretch>
            <a:fillRect/>
          </a:stretch>
        </p:blipFill>
        <p:spPr>
          <a:xfrm>
            <a:off x="9770534" y="5410200"/>
            <a:ext cx="2057400" cy="1073766"/>
          </a:xfrm>
          <a:prstGeom prst="rect">
            <a:avLst/>
          </a:prstGeom>
        </p:spPr>
      </p:pic>
    </p:spTree>
    <p:extLst>
      <p:ext uri="{BB962C8B-B14F-4D97-AF65-F5344CB8AC3E}">
        <p14:creationId xmlns:p14="http://schemas.microsoft.com/office/powerpoint/2010/main" val="2499089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WC_Power_Point">
  <a:themeElements>
    <a:clrScheme name="FWC_Power_Point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fontScheme name="FWC_Power_Point">
      <a:majorFont>
        <a:latin typeface="Century School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800" b="0" i="0" u="none" strike="noStrike" cap="none" normalizeH="0" baseline="0" smtClean="0">
            <a:ln>
              <a:noFill/>
            </a:ln>
            <a:solidFill>
              <a:schemeClr val="tx1"/>
            </a:solidFill>
            <a:effectLst/>
            <a:latin typeface="Franklin Gothic Book"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FWC_Power_Point 1">
        <a:dk1>
          <a:srgbClr val="000000"/>
        </a:dk1>
        <a:lt1>
          <a:srgbClr val="998B7D"/>
        </a:lt1>
        <a:dk2>
          <a:srgbClr val="000000"/>
        </a:dk2>
        <a:lt2>
          <a:srgbClr val="5F5F5F"/>
        </a:lt2>
        <a:accent1>
          <a:srgbClr val="FFF453"/>
        </a:accent1>
        <a:accent2>
          <a:srgbClr val="9FD1FF"/>
        </a:accent2>
        <a:accent3>
          <a:srgbClr val="CAC4BF"/>
        </a:accent3>
        <a:accent4>
          <a:srgbClr val="000000"/>
        </a:accent4>
        <a:accent5>
          <a:srgbClr val="FFF8B3"/>
        </a:accent5>
        <a:accent6>
          <a:srgbClr val="90BDE7"/>
        </a:accent6>
        <a:hlink>
          <a:srgbClr val="00549E"/>
        </a:hlink>
        <a:folHlink>
          <a:srgbClr val="00AEC5"/>
        </a:folHlink>
      </a:clrScheme>
      <a:clrMap bg1="lt1" tx1="dk1" bg2="lt2" tx2="dk2" accent1="accent1" accent2="accent2" accent3="accent3" accent4="accent4" accent5="accent5" accent6="accent6" hlink="hlink" folHlink="folHlink"/>
    </a:extraClrScheme>
    <a:extraClrScheme>
      <a:clrScheme name="FWC_Power_Point 2">
        <a:dk1>
          <a:srgbClr val="5F5F5F"/>
        </a:dk1>
        <a:lt1>
          <a:srgbClr val="FFFFFF"/>
        </a:lt1>
        <a:dk2>
          <a:srgbClr val="00549E"/>
        </a:dk2>
        <a:lt2>
          <a:srgbClr val="FFF453"/>
        </a:lt2>
        <a:accent1>
          <a:srgbClr val="FFF89B"/>
        </a:accent1>
        <a:accent2>
          <a:srgbClr val="9FD1FF"/>
        </a:accent2>
        <a:accent3>
          <a:srgbClr val="AAB3CC"/>
        </a:accent3>
        <a:accent4>
          <a:srgbClr val="DADADA"/>
        </a:accent4>
        <a:accent5>
          <a:srgbClr val="FFFBCB"/>
        </a:accent5>
        <a:accent6>
          <a:srgbClr val="90BDE7"/>
        </a:accent6>
        <a:hlink>
          <a:srgbClr val="BAB0A6"/>
        </a:hlink>
        <a:folHlink>
          <a:srgbClr val="00AEC5"/>
        </a:folHlink>
      </a:clrScheme>
      <a:clrMap bg1="dk2" tx1="lt1" bg2="dk1" tx2="lt2" accent1="accent1" accent2="accent2" accent3="accent3" accent4="accent4" accent5="accent5" accent6="accent6" hlink="hlink" folHlink="folHlink"/>
    </a:extraClrScheme>
    <a:extraClrScheme>
      <a:clrScheme name="FWC_Power_Point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WebUpdates_x0020_Complete xmlns="15612411-6687-4F27-AAF6-3CE68CE85C8D">false</WebUpdates_x0020_Complete>
    <Order0 xmlns="15612411-6687-4F27-AAF6-3CE68CE85C8D" xsi:nil="true"/>
    <Status xmlns="15612411-6687-4F27-AAF6-3CE68CE85C8D">Pending</Status>
    <_dlc_DocId xmlns="6f4725a4-513b-48a7-9b90-d4c4953a1969">COMMISSION-65-1</_dlc_DocId>
    <_dlc_DocIdUrl xmlns="6f4725a4-513b-48a7-9b90-d4c4953a1969">
      <Url>http://portal2.fwc.state.fl.us/sites/commission/_layouts/DocIdRedir.aspx?ID=COMMISSION-65-1</Url>
      <Description>COMMISSION-65-1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EBBA98D7352B49A770822927A4E297" ma:contentTypeVersion="21" ma:contentTypeDescription="Create a new document." ma:contentTypeScope="" ma:versionID="aa916884c717d2c118dce34b788af5f5">
  <xsd:schema xmlns:xsd="http://www.w3.org/2001/XMLSchema" xmlns:xs="http://www.w3.org/2001/XMLSchema" xmlns:p="http://schemas.microsoft.com/office/2006/metadata/properties" xmlns:ns2="6f4725a4-513b-48a7-9b90-d4c4953a1969" xmlns:ns3="15612411-6687-4F27-AAF6-3CE68CE85C8D" targetNamespace="http://schemas.microsoft.com/office/2006/metadata/properties" ma:root="true" ma:fieldsID="5097d6ef6bac36f814c9cc07a2695111" ns2:_="" ns3:_="">
    <xsd:import namespace="6f4725a4-513b-48a7-9b90-d4c4953a1969"/>
    <xsd:import namespace="15612411-6687-4F27-AAF6-3CE68CE85C8D"/>
    <xsd:element name="properties">
      <xsd:complexType>
        <xsd:sequence>
          <xsd:element name="documentManagement">
            <xsd:complexType>
              <xsd:all>
                <xsd:element ref="ns2:_dlc_DocId" minOccurs="0"/>
                <xsd:element ref="ns2:_dlc_DocIdUrl" minOccurs="0"/>
                <xsd:element ref="ns2:_dlc_DocIdPersistId" minOccurs="0"/>
                <xsd:element ref="ns3:Order0" minOccurs="0"/>
                <xsd:element ref="ns3:Status" minOccurs="0"/>
                <xsd:element ref="ns3:WebUpdates_x0020_Comp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725a4-513b-48a7-9b90-d4c4953a19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5612411-6687-4F27-AAF6-3CE68CE85C8D" elementFormDefault="qualified">
    <xsd:import namespace="http://schemas.microsoft.com/office/2006/documentManagement/types"/>
    <xsd:import namespace="http://schemas.microsoft.com/office/infopath/2007/PartnerControls"/>
    <xsd:element name="Order0" ma:index="11" nillable="true" ma:displayName="Order" ma:decimals="-1" ma:internalName="Order0" ma:readOnly="false">
      <xsd:simpleType>
        <xsd:restriction base="dms:Number"/>
      </xsd:simpleType>
    </xsd:element>
    <xsd:element name="Status" ma:index="12" nillable="true" ma:displayName="Status" ma:default="Pending" ma:format="Dropdown" ma:internalName="Status" ma:readOnly="false">
      <xsd:simpleType>
        <xsd:restriction base="dms:Choice">
          <xsd:enumeration value="Pending"/>
          <xsd:enumeration value="Editing"/>
          <xsd:enumeration value="Regional Review"/>
          <xsd:enumeration value="Approved"/>
          <xsd:enumeration value="Approved For Web"/>
        </xsd:restriction>
      </xsd:simpleType>
    </xsd:element>
    <xsd:element name="WebUpdates_x0020_Complete" ma:index="13" nillable="true" ma:displayName="WebUpdates Complete" ma:default="FALSE" ma:internalName="WebUpdates_x0020_Complete"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5AA6041-F435-46E6-91B2-272C7DB77209}">
  <ds:schemaRefs>
    <ds:schemaRef ds:uri="http://schemas.microsoft.com/sharepoint/v3/contenttype/forms"/>
  </ds:schemaRefs>
</ds:datastoreItem>
</file>

<file path=customXml/itemProps2.xml><?xml version="1.0" encoding="utf-8"?>
<ds:datastoreItem xmlns:ds="http://schemas.openxmlformats.org/officeDocument/2006/customXml" ds:itemID="{C1A7B272-9855-45F7-A781-0845F7BEEEE4}">
  <ds:schemaRefs>
    <ds:schemaRef ds:uri="http://schemas.microsoft.com/office/2006/documentManagement/types"/>
    <ds:schemaRef ds:uri="http://purl.org/dc/terms/"/>
    <ds:schemaRef ds:uri="http://www.w3.org/XML/1998/namespace"/>
    <ds:schemaRef ds:uri="15612411-6687-4F27-AAF6-3CE68CE85C8D"/>
    <ds:schemaRef ds:uri="http://schemas.microsoft.com/office/infopath/2007/PartnerControls"/>
    <ds:schemaRef ds:uri="http://purl.org/dc/elements/1.1/"/>
    <ds:schemaRef ds:uri="6f4725a4-513b-48a7-9b90-d4c4953a1969"/>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CB9DB63-70DB-46FE-823A-32F00365D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725a4-513b-48a7-9b90-d4c4953a1969"/>
    <ds:schemaRef ds:uri="15612411-6687-4F27-AAF6-3CE68CE85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39D81FB-D503-4203-BE31-BA45C112009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54997</TotalTime>
  <Words>3526</Words>
  <Application>Microsoft Office PowerPoint</Application>
  <PresentationFormat>Widescreen</PresentationFormat>
  <Paragraphs>212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Century Schoolbook</vt:lpstr>
      <vt:lpstr>Franklin Gothic Book</vt:lpstr>
      <vt:lpstr>Franklin Gothic Demi</vt:lpstr>
      <vt:lpstr>Franklin Gothic Medium</vt:lpstr>
      <vt:lpstr>Wingdings</vt:lpstr>
      <vt:lpstr>FWC_Power_Point</vt:lpstr>
      <vt:lpstr>PowerPoint Presentation</vt:lpstr>
      <vt:lpstr>Background and Outline</vt:lpstr>
      <vt:lpstr>Mutton Snapper Status and Management</vt:lpstr>
      <vt:lpstr>Mutton Snapper Spawning Aggregations</vt:lpstr>
      <vt:lpstr>Current Mutton Snapper Regulations</vt:lpstr>
      <vt:lpstr>Stakeholder Concerns and Requests</vt:lpstr>
      <vt:lpstr>Average Florida Recreational Harvest, Gulf and South Atlantic Combined, by 2-month Wave</vt:lpstr>
      <vt:lpstr>Average Monthly Florida Commercial Landings by Gear, 2004-2014</vt:lpstr>
      <vt:lpstr>Staff-proposed Mutton Snapper Changes for Workshops</vt:lpstr>
      <vt:lpstr>PowerPoint Presentation</vt:lpstr>
      <vt:lpstr>Timeline</vt:lpstr>
      <vt:lpstr>PowerPoint Presentation</vt:lpstr>
      <vt:lpstr>PowerPoint Presentation</vt:lpstr>
      <vt:lpstr>Number of Commercial Trips by Pounds Landed per Trip for the Regular Season, 2004-2014</vt:lpstr>
      <vt:lpstr>Number of Commercial Trips by Number of Fish Landed in the Spawning Season, 2004-2014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Gibson</dc:creator>
  <cp:lastModifiedBy>Smith, Mason</cp:lastModifiedBy>
  <cp:revision>2593</cp:revision>
  <cp:lastPrinted>2015-11-14T18:55:57Z</cp:lastPrinted>
  <dcterms:created xsi:type="dcterms:W3CDTF">2007-03-09T20:12:19Z</dcterms:created>
  <dcterms:modified xsi:type="dcterms:W3CDTF">2015-11-16T15:11:30Z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ContentTypeId">
    <vt:lpwstr>0x0101004CEBBA98D7352B49A770822927A4E297</vt:lpwstr>
  </property>
  <property fmtid="{D5CDD505-2E9C-101B-9397-08002B2CF9AE}" pid="6" name="_dlc_DocIdItemGuid">
    <vt:lpwstr>e70dff5c-dc75-4b0c-ab61-e8995e6fa4b9</vt:lpwstr>
  </property>
</Properties>
</file>