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0" r:id="rId3"/>
    <p:sldId id="275" r:id="rId4"/>
    <p:sldId id="291" r:id="rId5"/>
    <p:sldId id="292" r:id="rId6"/>
    <p:sldId id="285" r:id="rId7"/>
    <p:sldId id="286" r:id="rId8"/>
    <p:sldId id="287" r:id="rId9"/>
    <p:sldId id="280" r:id="rId10"/>
    <p:sldId id="288" r:id="rId11"/>
    <p:sldId id="28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Seney" initials="EE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DD4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2746" autoAdjust="0"/>
  </p:normalViewPr>
  <p:slideViewPr>
    <p:cSldViewPr>
      <p:cViewPr>
        <p:scale>
          <a:sx n="90" d="100"/>
          <a:sy n="90" d="100"/>
        </p:scale>
        <p:origin x="-6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E60848-9A3B-4D14-BC2D-396E41CF90CB}" type="datetimeFigureOut">
              <a:rPr lang="en-US"/>
              <a:pPr/>
              <a:t>9/12/12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65E13A-D8C1-4349-8EF8-5379875C26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55E6F3A-6AE7-46F0-B20A-EF63D115A36B}" type="datetimeFigureOut">
              <a:rPr lang="en-US"/>
              <a:pPr/>
              <a:t>9/12/12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14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7840" cy="463550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1263"/>
            <a:ext cx="3037840" cy="463550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EDBCAF-1B69-4E9D-BF82-755A296FED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9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6F0A1-56A2-44A6-9EF2-AD5AFCCA2572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6F0A1-56A2-44A6-9EF2-AD5AFCCA2572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BCAF-1B69-4E9D-BF82-755A296FEDC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CFB16FB4-D487-44E3-A0D2-14FC864085D3}" type="slidenum">
              <a:rPr lang="en-US" sz="1200"/>
              <a:pPr eaLnBrk="0" hangingPunct="0">
                <a:spcBef>
                  <a:spcPct val="50000"/>
                </a:spcBef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fs.noaa.gov/by_catch/index.ht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586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National Bycatch Report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Fishery Management Council Presentation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Sumer/Fall 2012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6172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324600" cy="838200"/>
          </a:xfrm>
        </p:spPr>
        <p:txBody>
          <a:bodyPr/>
          <a:lstStyle/>
          <a:p>
            <a:r>
              <a:rPr lang="en-US" dirty="0" smtClean="0"/>
              <a:t>Review, Clearance, and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Updates/reports will be reviewed and cleared by NMFS.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Updates will be provided to Fishery Management Councils for comment.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Final updates/reports will be posted on the NMFS Bycatch webpage </a:t>
            </a:r>
            <a:r>
              <a:rPr lang="en-US" sz="2000" dirty="0" smtClean="0">
                <a:hlinkClick r:id="rId3"/>
              </a:rPr>
              <a:t>http://www.nmfs.noaa.gov/by_catch/index.htm</a:t>
            </a:r>
            <a:r>
              <a:rPr lang="en-US" sz="2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Summary documents will be published as hard copies; data tables will be online and on CD with the summary document.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705856"/>
            <a:ext cx="9418320" cy="1325618"/>
            <a:chOff x="0" y="5715000"/>
            <a:chExt cx="9418320" cy="13256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8167" r="47012"/>
            <a:stretch>
              <a:fillRect/>
            </a:stretch>
          </p:blipFill>
          <p:spPr bwMode="auto">
            <a:xfrm>
              <a:off x="6107220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5774" t="12012" r="35891" b="6306"/>
            <a:stretch>
              <a:fillRect/>
            </a:stretch>
          </p:blipFill>
          <p:spPr bwMode="auto">
            <a:xfrm>
              <a:off x="4588808" y="5715000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9894" t="7207" r="1771" b="9910"/>
            <a:stretch>
              <a:fillRect/>
            </a:stretch>
          </p:blipFill>
          <p:spPr bwMode="auto">
            <a:xfrm>
              <a:off x="3073862" y="5715000"/>
              <a:ext cx="1473021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1760" b="3846"/>
            <a:stretch>
              <a:fillRect/>
            </a:stretch>
          </p:blipFill>
          <p:spPr bwMode="auto">
            <a:xfrm>
              <a:off x="1554988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890" t="12013" r="69775" b="6307"/>
            <a:stretch>
              <a:fillRect/>
            </a:stretch>
          </p:blipFill>
          <p:spPr bwMode="auto">
            <a:xfrm>
              <a:off x="36576" y="5718048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0" y="5733026"/>
              <a:ext cx="9418320" cy="13075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7745" t="27633" r="26063" b="17102"/>
            <a:stretch>
              <a:fillRect/>
            </a:stretch>
          </p:blipFill>
          <p:spPr bwMode="auto">
            <a:xfrm>
              <a:off x="7626096" y="5715000"/>
              <a:ext cx="1478128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528241" y="6684264"/>
              <a:ext cx="8443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Photos: NMFS</a:t>
              </a:r>
              <a:endParaRPr lang="en-US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32" y="457200"/>
          <a:ext cx="8917171" cy="6248399"/>
        </p:xfrm>
        <a:graphic>
          <a:graphicData uri="http://schemas.openxmlformats.org/drawingml/2006/table">
            <a:tbl>
              <a:tblPr/>
              <a:tblGrid>
                <a:gridCol w="1389174"/>
                <a:gridCol w="320136"/>
                <a:gridCol w="320136"/>
                <a:gridCol w="302884"/>
                <a:gridCol w="314385"/>
                <a:gridCol w="314385"/>
                <a:gridCol w="297133"/>
                <a:gridCol w="331639"/>
                <a:gridCol w="302884"/>
                <a:gridCol w="269017"/>
                <a:gridCol w="320136"/>
                <a:gridCol w="320136"/>
                <a:gridCol w="297133"/>
                <a:gridCol w="320136"/>
                <a:gridCol w="320136"/>
                <a:gridCol w="302884"/>
                <a:gridCol w="314385"/>
                <a:gridCol w="314385"/>
                <a:gridCol w="297133"/>
                <a:gridCol w="331639"/>
                <a:gridCol w="359754"/>
                <a:gridCol w="320136"/>
                <a:gridCol w="320136"/>
                <a:gridCol w="320136"/>
                <a:gridCol w="297133"/>
              </a:tblGrid>
              <a:tr h="243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FY2012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FY2013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Task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Aug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Appoint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Steering Committee and Regional Teams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Steering Committee Meeting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4F81BD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Regional teams to compile and/or update information on bycatch estimates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Progress Report for Fishery Management Councils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Regional teams submit bycatch estimates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 text sections for the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first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update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Face to face meeting of Steering Committee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Finalize the first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biennial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update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Progress Report to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Fishery Management Councils</a:t>
                      </a:r>
                      <a:endParaRPr lang="en-US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Response to comments on the update</a:t>
                      </a:r>
                      <a:endParaRPr lang="en-US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Review and clearance of the first biennial update</a:t>
                      </a:r>
                      <a:endParaRPr lang="en-US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Post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first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bie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nnial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update on the National Bycatch page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57" marR="456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8200" y="31899"/>
            <a:ext cx="738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Approximate Timeline for Providing an Update in FY13 (2010 Data)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National </a:t>
            </a:r>
            <a:r>
              <a:rPr lang="en-US" sz="2300" dirty="0" err="1" smtClean="0"/>
              <a:t>Bycatch</a:t>
            </a:r>
            <a:r>
              <a:rPr lang="en-US" sz="2300" dirty="0" smtClean="0"/>
              <a:t> Report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2212848"/>
            <a:ext cx="7772400" cy="3502152"/>
          </a:xfrm>
        </p:spPr>
        <p:txBody>
          <a:bodyPr wrap="square"/>
          <a:lstStyle/>
          <a:p>
            <a:pPr>
              <a:buFontTx/>
              <a:buChar char="•"/>
            </a:pPr>
            <a:r>
              <a:rPr lang="en-US" sz="2000" dirty="0" smtClean="0"/>
              <a:t>First in a planned series of national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 reports designed to track and report on NMFS’ efforts to monitor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The National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 Report will serve as a cornerstone, aiding NMFS in meeting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 reduction mandates and stewardship obligations by identifying trends in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, guiding policy, and setting priorities for </a:t>
            </a:r>
            <a:r>
              <a:rPr lang="en-US" sz="2000" dirty="0" err="1" smtClean="0"/>
              <a:t>bycatch</a:t>
            </a:r>
            <a:r>
              <a:rPr lang="en-US" sz="2000" dirty="0" smtClean="0"/>
              <a:t> data collection. 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Future NBR updates and comprehensive reports will adhere to these objectives.</a:t>
            </a:r>
            <a:endParaRPr lang="en-US" sz="16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0" y="5705856"/>
            <a:ext cx="9418320" cy="1325618"/>
            <a:chOff x="0" y="5715000"/>
            <a:chExt cx="9418320" cy="13256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8167" r="47012"/>
            <a:stretch>
              <a:fillRect/>
            </a:stretch>
          </p:blipFill>
          <p:spPr bwMode="auto">
            <a:xfrm>
              <a:off x="6107220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5774" t="12012" r="35891" b="6306"/>
            <a:stretch>
              <a:fillRect/>
            </a:stretch>
          </p:blipFill>
          <p:spPr bwMode="auto">
            <a:xfrm>
              <a:off x="4588808" y="5715000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9894" t="7207" r="1771" b="9910"/>
            <a:stretch>
              <a:fillRect/>
            </a:stretch>
          </p:blipFill>
          <p:spPr bwMode="auto">
            <a:xfrm>
              <a:off x="3073862" y="5715000"/>
              <a:ext cx="1473021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1760" b="3846"/>
            <a:stretch>
              <a:fillRect/>
            </a:stretch>
          </p:blipFill>
          <p:spPr bwMode="auto">
            <a:xfrm>
              <a:off x="1554988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890" t="12013" r="69775" b="6307"/>
            <a:stretch>
              <a:fillRect/>
            </a:stretch>
          </p:blipFill>
          <p:spPr bwMode="auto">
            <a:xfrm>
              <a:off x="36576" y="5718048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0" y="5733026"/>
              <a:ext cx="9418320" cy="13075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7745" t="27633" r="26063" b="17102"/>
            <a:stretch>
              <a:fillRect/>
            </a:stretch>
          </p:blipFill>
          <p:spPr bwMode="auto">
            <a:xfrm>
              <a:off x="7626096" y="5715000"/>
              <a:ext cx="1478128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528241" y="6684264"/>
              <a:ext cx="8443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Photos: NMFS</a:t>
              </a:r>
              <a:endParaRPr lang="en-US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First Edition: Key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2057400"/>
            <a:ext cx="7772400" cy="3502152"/>
          </a:xfrm>
        </p:spPr>
        <p:txBody>
          <a:bodyPr wrap="square"/>
          <a:lstStyle/>
          <a:p>
            <a:pPr>
              <a:buFontTx/>
              <a:buChar char="•"/>
            </a:pPr>
            <a:r>
              <a:rPr lang="en-US" sz="2100" dirty="0" smtClean="0"/>
              <a:t>Report published September 22, 2011.</a:t>
            </a:r>
          </a:p>
          <a:p>
            <a:pPr>
              <a:buFontTx/>
              <a:buChar char="•"/>
            </a:pPr>
            <a:r>
              <a:rPr lang="en-US" sz="2100" dirty="0" smtClean="0"/>
              <a:t>Detailed bycatch estimates for 81 fisheries, 480 fish stocks, and 94 protected species.</a:t>
            </a:r>
          </a:p>
          <a:p>
            <a:pPr>
              <a:buFontTx/>
              <a:buChar char="•"/>
            </a:pPr>
            <a:r>
              <a:rPr lang="en-US" sz="2100" dirty="0" smtClean="0"/>
              <a:t>Comprehensive documentation of </a:t>
            </a:r>
            <a:r>
              <a:rPr lang="en-US" sz="2100" dirty="0" err="1" smtClean="0"/>
              <a:t>bycatch</a:t>
            </a:r>
            <a:r>
              <a:rPr lang="en-US" sz="2100" dirty="0" smtClean="0"/>
              <a:t> data sources and analytical estimation methods.</a:t>
            </a:r>
          </a:p>
          <a:p>
            <a:pPr>
              <a:buFontTx/>
              <a:buChar char="•"/>
            </a:pPr>
            <a:r>
              <a:rPr lang="en-US" sz="2100" dirty="0" smtClean="0"/>
              <a:t>Four new tracking tools: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Tier Classification System;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Key Stocks;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Fisheries of Focus; and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Bycatch Estimation Improvement Plans.</a:t>
            </a:r>
          </a:p>
          <a:p>
            <a:endParaRPr lang="en-US" sz="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0" y="5705856"/>
            <a:ext cx="9418320" cy="1325618"/>
            <a:chOff x="0" y="5715000"/>
            <a:chExt cx="9418320" cy="132561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8167" r="47012"/>
            <a:stretch>
              <a:fillRect/>
            </a:stretch>
          </p:blipFill>
          <p:spPr bwMode="auto">
            <a:xfrm>
              <a:off x="6107220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5774" t="12012" r="35891" b="6306"/>
            <a:stretch>
              <a:fillRect/>
            </a:stretch>
          </p:blipFill>
          <p:spPr bwMode="auto">
            <a:xfrm>
              <a:off x="4588808" y="5715000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9894" t="7207" r="1771" b="9910"/>
            <a:stretch>
              <a:fillRect/>
            </a:stretch>
          </p:blipFill>
          <p:spPr bwMode="auto">
            <a:xfrm>
              <a:off x="3073862" y="5715000"/>
              <a:ext cx="1473021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1760" b="3846"/>
            <a:stretch>
              <a:fillRect/>
            </a:stretch>
          </p:blipFill>
          <p:spPr bwMode="auto">
            <a:xfrm>
              <a:off x="1554988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890" t="12013" r="69775" b="6307"/>
            <a:stretch>
              <a:fillRect/>
            </a:stretch>
          </p:blipFill>
          <p:spPr bwMode="auto">
            <a:xfrm>
              <a:off x="36576" y="5718048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0" y="5733026"/>
              <a:ext cx="9418320" cy="13075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7745" t="27633" r="26063" b="17102"/>
            <a:stretch>
              <a:fillRect/>
            </a:stretch>
          </p:blipFill>
          <p:spPr bwMode="auto">
            <a:xfrm>
              <a:off x="7626096" y="5715000"/>
              <a:ext cx="1478128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8528241" y="6684264"/>
              <a:ext cx="8443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Photos: NMFS</a:t>
              </a:r>
              <a:endParaRPr lang="en-US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324600" cy="838200"/>
          </a:xfrm>
        </p:spPr>
        <p:txBody>
          <a:bodyPr/>
          <a:lstStyle/>
          <a:p>
            <a:r>
              <a:rPr lang="en-US" dirty="0" smtClean="0"/>
              <a:t>First Edition Performance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7724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b="1" dirty="0" smtClean="0"/>
              <a:t>Tier System: </a:t>
            </a:r>
            <a:r>
              <a:rPr lang="en-US" sz="2000" dirty="0" smtClean="0"/>
              <a:t>quantitative means to evaluate the quality of bycatch data and estimation procedures. Tier scores range from 0 (worst) to 4 (best) based on quality of:</a:t>
            </a:r>
          </a:p>
          <a:p>
            <a:pPr lvl="1">
              <a:buFontTx/>
              <a:buChar char="•"/>
            </a:pPr>
            <a:r>
              <a:rPr lang="en-US" sz="1800" dirty="0" smtClean="0"/>
              <a:t>Observer data;</a:t>
            </a:r>
          </a:p>
          <a:p>
            <a:pPr lvl="1">
              <a:buFontTx/>
              <a:buChar char="•"/>
            </a:pPr>
            <a:r>
              <a:rPr lang="en-US" sz="1800" dirty="0" smtClean="0"/>
              <a:t>Supplemental data; and</a:t>
            </a:r>
          </a:p>
          <a:p>
            <a:pPr lvl="1">
              <a:buFontTx/>
              <a:buChar char="•"/>
            </a:pPr>
            <a:r>
              <a:rPr lang="en-US" sz="1800" dirty="0" smtClean="0"/>
              <a:t>Database/IT considerations.</a:t>
            </a:r>
          </a:p>
          <a:p>
            <a:pPr marL="400050" lvl="1" indent="0" eaLnBrk="1" hangingPunct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Tx/>
              <a:buChar char="•"/>
            </a:pPr>
            <a:r>
              <a:rPr lang="en-US" sz="1800" b="1" dirty="0" smtClean="0"/>
              <a:t>Key Stocks</a:t>
            </a:r>
            <a:r>
              <a:rPr lang="en-US" sz="1800" dirty="0" smtClean="0"/>
              <a:t>: stocks with high bycatch levels or special importance to management.  Based on:</a:t>
            </a:r>
          </a:p>
          <a:p>
            <a:pPr lvl="1">
              <a:buFontTx/>
              <a:buChar char="•"/>
            </a:pPr>
            <a:r>
              <a:rPr lang="en-US" sz="1800" dirty="0" smtClean="0"/>
              <a:t>Bycatch level of the stock;</a:t>
            </a:r>
          </a:p>
          <a:p>
            <a:pPr lvl="1">
              <a:buFontTx/>
              <a:buChar char="•"/>
            </a:pPr>
            <a:r>
              <a:rPr lang="en-US" sz="1800" dirty="0" smtClean="0"/>
              <a:t>Management importance of the stock or population; and</a:t>
            </a:r>
          </a:p>
          <a:p>
            <a:pPr lvl="1">
              <a:buFontTx/>
              <a:buChar char="•"/>
            </a:pPr>
            <a:r>
              <a:rPr lang="en-US" sz="1800" dirty="0" smtClean="0"/>
              <a:t>Overall stock or population status.</a:t>
            </a:r>
          </a:p>
          <a:p>
            <a:pPr lvl="1">
              <a:buFontTx/>
              <a:buChar char="•"/>
            </a:pPr>
            <a:r>
              <a:rPr lang="en-US" sz="1800" dirty="0" smtClean="0"/>
              <a:t>All ESA listed species are Key Stocks.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324600" cy="838200"/>
          </a:xfrm>
        </p:spPr>
        <p:txBody>
          <a:bodyPr/>
          <a:lstStyle/>
          <a:p>
            <a:r>
              <a:rPr lang="en-US" dirty="0" smtClean="0"/>
              <a:t>First Edition Monitoring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b="1" dirty="0" smtClean="0"/>
              <a:t>Fisheries of Focus: </a:t>
            </a:r>
            <a:r>
              <a:rPr lang="en-US" sz="2000" dirty="0" smtClean="0"/>
              <a:t>fisheries with one or more key stocks as bycatch and/or high bycatch levels.</a:t>
            </a:r>
          </a:p>
          <a:p>
            <a:pPr lvl="1">
              <a:buFontTx/>
              <a:buChar char="•"/>
            </a:pPr>
            <a:r>
              <a:rPr lang="en-US" sz="1800" dirty="0" smtClean="0"/>
              <a:t>Based on frequency analysis of all fishery bycatch ratios in which the median bycatch ratio was 0.17.</a:t>
            </a:r>
          </a:p>
          <a:p>
            <a:pPr lvl="1">
              <a:buFontTx/>
              <a:buChar char="•"/>
            </a:pPr>
            <a:r>
              <a:rPr lang="en-US" sz="1800" dirty="0" smtClean="0"/>
              <a:t>Fisheries with bycatch ratios &gt;0.17 were considered Fisheries of Focus.</a:t>
            </a:r>
          </a:p>
          <a:p>
            <a:pPr lvl="1">
              <a:buFontTx/>
              <a:buChar char="•"/>
            </a:pPr>
            <a:endParaRPr lang="en-US" sz="1800" dirty="0" smtClean="0"/>
          </a:p>
          <a:p>
            <a:pPr>
              <a:buFontTx/>
              <a:buChar char="•"/>
            </a:pPr>
            <a:r>
              <a:rPr lang="en-US" sz="2000" b="1" dirty="0" smtClean="0"/>
              <a:t>Bycatch Estimation Improvement Plans</a:t>
            </a:r>
            <a:r>
              <a:rPr lang="en-US" sz="2000" dirty="0" smtClean="0"/>
              <a:t>: were developed for all Fisheries of Focus. Include information on:</a:t>
            </a:r>
          </a:p>
          <a:p>
            <a:pPr lvl="1">
              <a:buFontTx/>
              <a:buChar char="•"/>
            </a:pPr>
            <a:r>
              <a:rPr lang="en-US" sz="1800" dirty="0" smtClean="0"/>
              <a:t>Current tier scores;</a:t>
            </a:r>
          </a:p>
          <a:p>
            <a:pPr lvl="1">
              <a:buFontTx/>
              <a:buChar char="•"/>
            </a:pPr>
            <a:r>
              <a:rPr lang="en-US" sz="1800" dirty="0" smtClean="0"/>
              <a:t>Deficiencies in bycatch data collection and estimation; and</a:t>
            </a:r>
          </a:p>
          <a:p>
            <a:pPr lvl="1">
              <a:buFontTx/>
              <a:buChar char="•"/>
            </a:pPr>
            <a:r>
              <a:rPr lang="en-US" sz="1800" dirty="0" smtClean="0"/>
              <a:t>Recommendations for improving bycatch data collection and estimation.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324600" cy="838200"/>
          </a:xfrm>
        </p:spPr>
        <p:txBody>
          <a:bodyPr/>
          <a:lstStyle/>
          <a:p>
            <a:r>
              <a:rPr lang="en-US" dirty="0" smtClean="0"/>
              <a:t>Progress Toward Future Editions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772400" cy="4114800"/>
          </a:xfrm>
        </p:spPr>
        <p:txBody>
          <a:bodyPr/>
          <a:lstStyle/>
          <a:p>
            <a:pPr lvl="0">
              <a:buFontTx/>
              <a:buChar char="•"/>
            </a:pPr>
            <a:r>
              <a:rPr lang="en-US" sz="2200" dirty="0" smtClean="0"/>
              <a:t>NBR Steering Committee and Regional Teams appointed December 2011.</a:t>
            </a:r>
            <a:endParaRPr lang="en-US" sz="2200" dirty="0" smtClean="0">
              <a:solidFill>
                <a:srgbClr val="002950"/>
              </a:solidFill>
            </a:endParaRPr>
          </a:p>
          <a:p>
            <a:pPr lvl="0">
              <a:buFontTx/>
              <a:buChar char="•"/>
            </a:pPr>
            <a:r>
              <a:rPr lang="en-US" sz="2200" dirty="0" smtClean="0">
                <a:solidFill>
                  <a:srgbClr val="002950"/>
                </a:solidFill>
              </a:rPr>
              <a:t>Steering Committee met February 29-March 1, 2012.</a:t>
            </a:r>
          </a:p>
          <a:p>
            <a:pPr lvl="0">
              <a:buFontTx/>
              <a:buChar char="•"/>
            </a:pPr>
            <a:r>
              <a:rPr lang="en-US" sz="2200" dirty="0" smtClean="0">
                <a:solidFill>
                  <a:srgbClr val="002950"/>
                </a:solidFill>
              </a:rPr>
              <a:t>NMFS plans to provide: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950"/>
                </a:solidFill>
              </a:rPr>
              <a:t>Biennial bycatch updates beginning in 2013 based on 2010 data;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950"/>
                </a:solidFill>
              </a:rPr>
              <a:t>Comprehensive Bycatch Reports every six years beginning in 2017; and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950"/>
                </a:solidFill>
              </a:rPr>
              <a:t>A workshop to examine methods for the National Bycatch Ratio.</a:t>
            </a:r>
            <a:endParaRPr lang="en-US" sz="2200" dirty="0" smtClean="0">
              <a:solidFill>
                <a:srgbClr val="002950"/>
              </a:solidFill>
            </a:endParaRPr>
          </a:p>
          <a:p>
            <a:pPr>
              <a:buFontTx/>
              <a:buChar char="•"/>
            </a:pPr>
            <a:r>
              <a:rPr lang="en-US" sz="2200" dirty="0" smtClean="0">
                <a:solidFill>
                  <a:srgbClr val="002950"/>
                </a:solidFill>
              </a:rPr>
              <a:t>Bycatch estimates for next update due this fall.</a:t>
            </a:r>
          </a:p>
          <a:p>
            <a:pPr lvl="0">
              <a:buFontTx/>
              <a:buChar char="•"/>
            </a:pPr>
            <a:r>
              <a:rPr lang="en-US" sz="2200" dirty="0" smtClean="0">
                <a:solidFill>
                  <a:srgbClr val="002950"/>
                </a:solidFill>
              </a:rPr>
              <a:t>Council briefings: occurring now; another set of briefings when updates are complete.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Biennial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Bycatch estimates for fish, sea turtles, marine mammals, seabirds, and invertebrates (in observed fisheries);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 short national summary document for each update;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Updated data tables similar to ones in the NBR’s First Edition (including any newly-observed fisheries and newly-listed protected species);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Regional summaries, including progress on addressing NBR recommendations; and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Cross-references to regional Bycatch Implementation Plans.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705856"/>
            <a:ext cx="9418320" cy="1325618"/>
            <a:chOff x="0" y="5715000"/>
            <a:chExt cx="9418320" cy="13256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8167" r="47012"/>
            <a:stretch>
              <a:fillRect/>
            </a:stretch>
          </p:blipFill>
          <p:spPr bwMode="auto">
            <a:xfrm>
              <a:off x="6107220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5774" t="12012" r="35891" b="6306"/>
            <a:stretch>
              <a:fillRect/>
            </a:stretch>
          </p:blipFill>
          <p:spPr bwMode="auto">
            <a:xfrm>
              <a:off x="4588808" y="5715000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9894" t="7207" r="1771" b="9910"/>
            <a:stretch>
              <a:fillRect/>
            </a:stretch>
          </p:blipFill>
          <p:spPr bwMode="auto">
            <a:xfrm>
              <a:off x="3073862" y="5715000"/>
              <a:ext cx="1473021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1760" b="3846"/>
            <a:stretch>
              <a:fillRect/>
            </a:stretch>
          </p:blipFill>
          <p:spPr bwMode="auto">
            <a:xfrm>
              <a:off x="1554988" y="5715000"/>
              <a:ext cx="1476949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890" t="12013" r="69775" b="6307"/>
            <a:stretch>
              <a:fillRect/>
            </a:stretch>
          </p:blipFill>
          <p:spPr bwMode="auto">
            <a:xfrm>
              <a:off x="36576" y="5718048"/>
              <a:ext cx="1476487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0" y="5733026"/>
              <a:ext cx="9418320" cy="13075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7745" t="27633" r="26063" b="17102"/>
            <a:stretch>
              <a:fillRect/>
            </a:stretch>
          </p:blipFill>
          <p:spPr bwMode="auto">
            <a:xfrm>
              <a:off x="7626096" y="5715000"/>
              <a:ext cx="1478128" cy="1115568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528241" y="6684264"/>
              <a:ext cx="8443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Photos: NMFS</a:t>
              </a:r>
              <a:endParaRPr lang="en-US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Comprehensive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Bycatch</a:t>
            </a:r>
            <a:r>
              <a:rPr lang="en-US" sz="2000" dirty="0" smtClean="0"/>
              <a:t> estimates for fish, sea turtles, marine mammals, seabirds and invertebrates for the two years following the last NBR update;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Updates for bycatch performance measures in the first edition of the NBR (</a:t>
            </a:r>
            <a:r>
              <a:rPr lang="en-US" sz="2000" dirty="0" err="1" smtClean="0"/>
              <a:t>e.g.,Tier</a:t>
            </a:r>
            <a:r>
              <a:rPr lang="en-US" sz="2000" dirty="0" smtClean="0"/>
              <a:t> Scores, Key Stocks);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Synthesis text for all years of data presented since the last comprehensive report;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Summary of progress since First Edition in 2005;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Updated recommendations for improving bycatch data collection and estimation; and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Appropriate footnotes for changes that have occurred since the most recent report.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6019800" cy="838200"/>
          </a:xfrm>
        </p:spPr>
        <p:txBody>
          <a:bodyPr/>
          <a:lstStyle/>
          <a:p>
            <a:r>
              <a:rPr lang="en-US" sz="2200" dirty="0" smtClean="0"/>
              <a:t>Schedule for NBR Updates and Comprehensive Reports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3900" y="2362200"/>
          <a:ext cx="7696200" cy="3733799"/>
        </p:xfrm>
        <a:graphic>
          <a:graphicData uri="http://schemas.openxmlformats.org/drawingml/2006/table">
            <a:tbl>
              <a:tblPr/>
              <a:tblGrid>
                <a:gridCol w="883525"/>
                <a:gridCol w="2831882"/>
                <a:gridCol w="3980793"/>
              </a:tblGrid>
              <a:tr h="424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Document Type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j-lt"/>
                          <a:ea typeface="Times New Roman"/>
                          <a:cs typeface="Times New Roman"/>
                        </a:rPr>
                        <a:t>Data Years </a:t>
                      </a:r>
                      <a:r>
                        <a:rPr lang="en-US" sz="2000" b="0" dirty="0" smtClean="0">
                          <a:latin typeface="+mj-lt"/>
                          <a:ea typeface="Times New Roman"/>
                          <a:cs typeface="Times New Roman"/>
                        </a:rPr>
                        <a:t>Included</a:t>
                      </a:r>
                      <a:endParaRPr lang="en-US" sz="20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6591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Comprehensive Report (First Edition)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Online Update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Online Update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2011-2012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1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Comprehensive Report (Second Edition)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2013-2014 + Synthesis of 2010-2014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Online Update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Online Update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2017-2018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1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Comprehensive Report (Third Edition)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2019-2020 + Synthesis of 2015-2020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noaaf_template_3_1</Template>
  <TotalTime>3670</TotalTime>
  <Words>834</Words>
  <Application>Microsoft Macintosh PowerPoint</Application>
  <PresentationFormat>On-screen Show (4:3)</PresentationFormat>
  <Paragraphs>457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National Bycatch Report Update  Fishery Management Council Presentation  Sumer/Fall 2012 </vt:lpstr>
      <vt:lpstr>National Bycatch Report Objectives</vt:lpstr>
      <vt:lpstr>First Edition: Key Accomplishments</vt:lpstr>
      <vt:lpstr>First Edition Performance Measures</vt:lpstr>
      <vt:lpstr>First Edition Monitoring Trends</vt:lpstr>
      <vt:lpstr>Progress Toward Future Editions</vt:lpstr>
      <vt:lpstr>Contents of Biennial Updates</vt:lpstr>
      <vt:lpstr>Content of Comprehensive Reports</vt:lpstr>
      <vt:lpstr>Schedule for NBR Updates and Comprehensive Reports</vt:lpstr>
      <vt:lpstr>Review, Clearance, and Publication</vt:lpstr>
      <vt:lpstr>PowerPoint Presentation</vt:lpstr>
    </vt:vector>
  </TitlesOfParts>
  <Company>NOAA NMFS HQ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NBR Update</dc:title>
  <dc:creator>eseney</dc:creator>
  <cp:lastModifiedBy>BPonwith</cp:lastModifiedBy>
  <cp:revision>197</cp:revision>
  <dcterms:created xsi:type="dcterms:W3CDTF">2011-03-31T12:44:44Z</dcterms:created>
  <dcterms:modified xsi:type="dcterms:W3CDTF">2012-09-12T20:47:30Z</dcterms:modified>
</cp:coreProperties>
</file>