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</p:sldMasterIdLst>
  <p:notesMasterIdLst>
    <p:notesMasterId r:id="rId34"/>
  </p:notesMasterIdLst>
  <p:sldIdLst>
    <p:sldId id="369" r:id="rId3"/>
    <p:sldId id="330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6" r:id="rId12"/>
    <p:sldId id="357" r:id="rId13"/>
    <p:sldId id="358" r:id="rId14"/>
    <p:sldId id="359" r:id="rId15"/>
    <p:sldId id="331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6" r:id="rId26"/>
    <p:sldId id="326" r:id="rId27"/>
    <p:sldId id="363" r:id="rId28"/>
    <p:sldId id="364" r:id="rId29"/>
    <p:sldId id="365" r:id="rId30"/>
    <p:sldId id="366" r:id="rId31"/>
    <p:sldId id="367" r:id="rId32"/>
    <p:sldId id="368" r:id="rId3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00" autoAdjust="0"/>
  </p:normalViewPr>
  <p:slideViewPr>
    <p:cSldViewPr snapToGrid="0">
      <p:cViewPr>
        <p:scale>
          <a:sx n="60" d="100"/>
          <a:sy n="60" d="100"/>
        </p:scale>
        <p:origin x="-1824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DATA4\SF\SF3\National%20Standard%201%20(2012%20revisions)\Background%20and%20ACL%20issues\multi-year%20overfishing\figures%20for%20one%20pager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esley.Patrick\Downloads\Graphics%20for%20stable,%20increasing%20and%20declining%20popul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'snowy grouper'!$A$2:$A$12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'snowy grouper'!$B$2:$B$12</c:f>
              <c:numCache>
                <c:formatCode>General</c:formatCode>
                <c:ptCount val="11"/>
                <c:pt idx="0">
                  <c:v>1.853</c:v>
                </c:pt>
                <c:pt idx="1">
                  <c:v>1.3759999999999999</c:v>
                </c:pt>
                <c:pt idx="2">
                  <c:v>1.7010000000000001</c:v>
                </c:pt>
                <c:pt idx="3">
                  <c:v>1.8879999999999999</c:v>
                </c:pt>
                <c:pt idx="4">
                  <c:v>1.9530000000000001</c:v>
                </c:pt>
                <c:pt idx="5">
                  <c:v>0.88800000000000001</c:v>
                </c:pt>
                <c:pt idx="6">
                  <c:v>0.59599999999999997</c:v>
                </c:pt>
                <c:pt idx="7">
                  <c:v>0.82199999999999995</c:v>
                </c:pt>
                <c:pt idx="8">
                  <c:v>0.8</c:v>
                </c:pt>
                <c:pt idx="9">
                  <c:v>0.20899999999999999</c:v>
                </c:pt>
                <c:pt idx="10">
                  <c:v>1.2509999999999999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05440"/>
        <c:axId val="91804032"/>
      </c:lineChart>
      <c:catAx>
        <c:axId val="90605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804032"/>
        <c:crosses val="autoZero"/>
        <c:auto val="1"/>
        <c:lblAlgn val="ctr"/>
        <c:lblOffset val="100"/>
        <c:noMultiLvlLbl val="0"/>
      </c:catAx>
      <c:valAx>
        <c:axId val="918040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F/Fmsy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6054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Assessed Every 3 Years</a:t>
            </a:r>
            <a:r>
              <a:rPr lang="en-US" sz="2000" baseline="0" dirty="0" smtClean="0"/>
              <a:t> &amp; Specify Static OFLs and ABCs</a:t>
            </a:r>
            <a:endParaRPr lang="en-US" sz="2000" dirty="0"/>
          </a:p>
        </c:rich>
      </c:tx>
      <c:layout>
        <c:manualLayout>
          <c:xMode val="edge"/>
          <c:yMode val="edge"/>
          <c:x val="0.19362043560344433"/>
          <c:y val="1.6293336467269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808205759463894E-2"/>
          <c:y val="0.12249653291155201"/>
          <c:w val="0.89827387021832295"/>
          <c:h val="0.77323293103645896"/>
        </c:manualLayout>
      </c:layout>
      <c:lineChart>
        <c:grouping val="standard"/>
        <c:varyColors val="0"/>
        <c:ser>
          <c:idx val="0"/>
          <c:order val="0"/>
          <c:tx>
            <c:strRef>
              <c:f>'[Graphics for stable, increasing and declining populations.xlsx]cleaner raw calculations'!$B$96</c:f>
              <c:strCache>
                <c:ptCount val="1"/>
                <c:pt idx="0">
                  <c:v>OFL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'[Graphics for stable, increasing and declining populations.xlsx]cleaner raw calculations'!$A$97:$A$117</c:f>
              <c:numCache>
                <c:formatCode>yyyy</c:formatCode>
                <c:ptCount val="21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  <c:pt idx="18">
                  <c:v>43101</c:v>
                </c:pt>
                <c:pt idx="19">
                  <c:v>43466</c:v>
                </c:pt>
                <c:pt idx="20">
                  <c:v>43831</c:v>
                </c:pt>
              </c:numCache>
            </c:numRef>
          </c:cat>
          <c:val>
            <c:numRef>
              <c:f>'[Graphics for stable, increasing and declining populations.xlsx]cleaner raw calculations'!$B$97:$B$117</c:f>
              <c:numCache>
                <c:formatCode>General</c:formatCode>
                <c:ptCount val="21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800</c:v>
                </c:pt>
                <c:pt idx="7">
                  <c:v>800</c:v>
                </c:pt>
                <c:pt idx="8">
                  <c:v>800</c:v>
                </c:pt>
                <c:pt idx="9">
                  <c:v>650</c:v>
                </c:pt>
                <c:pt idx="10">
                  <c:v>650</c:v>
                </c:pt>
                <c:pt idx="11">
                  <c:v>650</c:v>
                </c:pt>
                <c:pt idx="12">
                  <c:v>700</c:v>
                </c:pt>
                <c:pt idx="13">
                  <c:v>700</c:v>
                </c:pt>
                <c:pt idx="14">
                  <c:v>700</c:v>
                </c:pt>
                <c:pt idx="15">
                  <c:v>475</c:v>
                </c:pt>
                <c:pt idx="16">
                  <c:v>475</c:v>
                </c:pt>
                <c:pt idx="17">
                  <c:v>475</c:v>
                </c:pt>
                <c:pt idx="18">
                  <c:v>550</c:v>
                </c:pt>
                <c:pt idx="19">
                  <c:v>550</c:v>
                </c:pt>
                <c:pt idx="20">
                  <c:v>550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'[Graphics for stable, increasing and declining populations.xlsx]cleaner raw calculations'!$C$96</c:f>
              <c:strCache>
                <c:ptCount val="1"/>
                <c:pt idx="0">
                  <c:v>ABC (75%OFL)</c:v>
                </c:pt>
              </c:strCache>
            </c:strRef>
          </c:tx>
          <c:spPr>
            <a:ln w="1905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'[Graphics for stable, increasing and declining populations.xlsx]cleaner raw calculations'!$A$97:$A$117</c:f>
              <c:numCache>
                <c:formatCode>yyyy</c:formatCode>
                <c:ptCount val="21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  <c:pt idx="18">
                  <c:v>43101</c:v>
                </c:pt>
                <c:pt idx="19">
                  <c:v>43466</c:v>
                </c:pt>
                <c:pt idx="20">
                  <c:v>43831</c:v>
                </c:pt>
              </c:numCache>
            </c:numRef>
          </c:cat>
          <c:val>
            <c:numRef>
              <c:f>'[Graphics for stable, increasing and declining populations.xlsx]cleaner raw calculations'!$C$97:$C$117</c:f>
              <c:numCache>
                <c:formatCode>0</c:formatCode>
                <c:ptCount val="21"/>
                <c:pt idx="0">
                  <c:v>750</c:v>
                </c:pt>
                <c:pt idx="1">
                  <c:v>750</c:v>
                </c:pt>
                <c:pt idx="2">
                  <c:v>750</c:v>
                </c:pt>
                <c:pt idx="3">
                  <c:v>525</c:v>
                </c:pt>
                <c:pt idx="4">
                  <c:v>525</c:v>
                </c:pt>
                <c:pt idx="5">
                  <c:v>525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487.5</c:v>
                </c:pt>
                <c:pt idx="10">
                  <c:v>487.5</c:v>
                </c:pt>
                <c:pt idx="11">
                  <c:v>487.5</c:v>
                </c:pt>
                <c:pt idx="12">
                  <c:v>525</c:v>
                </c:pt>
                <c:pt idx="13">
                  <c:v>525</c:v>
                </c:pt>
                <c:pt idx="14">
                  <c:v>525</c:v>
                </c:pt>
                <c:pt idx="15">
                  <c:v>356.25</c:v>
                </c:pt>
                <c:pt idx="16">
                  <c:v>356.25</c:v>
                </c:pt>
                <c:pt idx="17">
                  <c:v>356.25</c:v>
                </c:pt>
                <c:pt idx="18">
                  <c:v>412.5</c:v>
                </c:pt>
                <c:pt idx="19">
                  <c:v>412.5</c:v>
                </c:pt>
                <c:pt idx="20">
                  <c:v>412.5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816960"/>
        <c:axId val="97818880"/>
      </c:lineChart>
      <c:dateAx>
        <c:axId val="97816960"/>
        <c:scaling>
          <c:orientation val="minMax"/>
          <c:min val="39448"/>
        </c:scaling>
        <c:delete val="0"/>
        <c:axPos val="b"/>
        <c:numFmt formatCode="yyyy" sourceLinked="1"/>
        <c:majorTickMark val="out"/>
        <c:minorTickMark val="none"/>
        <c:tickLblPos val="nextTo"/>
        <c:crossAx val="97818880"/>
        <c:crosses val="autoZero"/>
        <c:auto val="1"/>
        <c:lblOffset val="100"/>
        <c:baseTimeUnit val="years"/>
      </c:dateAx>
      <c:valAx>
        <c:axId val="97818880"/>
        <c:scaling>
          <c:orientation val="minMax"/>
          <c:max val="1000"/>
          <c:min val="2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Catch (mt)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781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68575309665225"/>
          <c:y val="0.14717828181925022"/>
          <c:w val="0.14065179352580928"/>
          <c:h val="0.15046676068476514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0.31579</cdr:x>
      <cdr:y>0.64179</cdr:y>
    </cdr:from>
    <cdr:to>
      <cdr:x>0.47847</cdr:x>
      <cdr:y>0.88619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0" y="3276600"/>
          <a:ext cx="1413168" cy="1247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rgbClr val="FF3300"/>
              </a:solidFill>
            </a:rPr>
            <a:t>Phase-in difference:</a:t>
          </a:r>
        </a:p>
        <a:p xmlns:a="http://schemas.openxmlformats.org/drawingml/2006/main">
          <a:pPr algn="ctr"/>
          <a:endParaRPr lang="en-US" sz="1200" b="1" dirty="0" smtClean="0">
            <a:solidFill>
              <a:srgbClr val="FF3300"/>
            </a:solidFill>
          </a:endParaRPr>
        </a:p>
        <a:p xmlns:a="http://schemas.openxmlformats.org/drawingml/2006/main">
          <a:pPr algn="ctr"/>
          <a:r>
            <a:rPr lang="en-US" sz="1200" b="1" dirty="0" smtClean="0">
              <a:solidFill>
                <a:srgbClr val="FF3300"/>
              </a:solidFill>
            </a:rPr>
            <a:t>500 mt </a:t>
          </a:r>
        </a:p>
        <a:p xmlns:a="http://schemas.openxmlformats.org/drawingml/2006/main">
          <a:pPr algn="ctr"/>
          <a:r>
            <a:rPr lang="en-US" sz="1200" b="1" dirty="0" smtClean="0">
              <a:solidFill>
                <a:srgbClr val="FF3300"/>
              </a:solidFill>
            </a:rPr>
            <a:t>vs </a:t>
          </a:r>
        </a:p>
        <a:p xmlns:a="http://schemas.openxmlformats.org/drawingml/2006/main">
          <a:pPr algn="ctr"/>
          <a:r>
            <a:rPr lang="en-US" sz="1200" b="1" dirty="0" smtClean="0">
              <a:solidFill>
                <a:srgbClr val="FF3300"/>
              </a:solidFill>
            </a:rPr>
            <a:t>360 mt</a:t>
          </a:r>
          <a:endParaRPr lang="en-US" sz="1200" b="1" dirty="0">
            <a:solidFill>
              <a:srgbClr val="FF3300"/>
            </a:solidFill>
          </a:endParaRPr>
        </a:p>
      </cdr:txBody>
    </cdr:sp>
  </cdr:relSizeAnchor>
  <cdr:relSizeAnchor xmlns:cdr="http://schemas.openxmlformats.org/drawingml/2006/chartDrawing">
    <cdr:from>
      <cdr:x>0.47847</cdr:x>
      <cdr:y>0.58656</cdr:y>
    </cdr:from>
    <cdr:to>
      <cdr:x>0.52631</cdr:x>
      <cdr:y>0.74949</cdr:y>
    </cdr:to>
    <cdr:sp macro="" textlink="">
      <cdr:nvSpPr>
        <cdr:cNvPr id="5" name="Left Brace 4"/>
        <cdr:cNvSpPr/>
      </cdr:nvSpPr>
      <cdr:spPr bwMode="auto">
        <a:xfrm xmlns:a="http://schemas.openxmlformats.org/drawingml/2006/main">
          <a:off x="3810000" y="2743200"/>
          <a:ext cx="380945" cy="762000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158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0.81579</cdr:x>
      <cdr:y>0.29851</cdr:y>
    </cdr:from>
    <cdr:to>
      <cdr:x>0.95398</cdr:x>
      <cdr:y>0.34328</cdr:y>
    </cdr:to>
    <cdr:grpSp>
      <cdr:nvGrpSpPr>
        <cdr:cNvPr id="21" name="Group 20"/>
        <cdr:cNvGrpSpPr/>
      </cdr:nvGrpSpPr>
      <cdr:grpSpPr>
        <a:xfrm xmlns:a="http://schemas.openxmlformats.org/drawingml/2006/main">
          <a:off x="7086605" y="1524013"/>
          <a:ext cx="1200428" cy="228569"/>
          <a:chOff x="7086600" y="1524000"/>
          <a:chExt cx="1200397" cy="228600"/>
        </a:xfrm>
      </cdr:grpSpPr>
      <cdr:cxnSp macro="">
        <cdr:nvCxnSpPr>
          <cdr:cNvPr id="17" name="Straight Connector 16"/>
          <cdr:cNvCxnSpPr/>
        </cdr:nvCxnSpPr>
        <cdr:spPr>
          <a:xfrm xmlns:a="http://schemas.openxmlformats.org/drawingml/2006/main">
            <a:off x="7086600" y="1676400"/>
            <a:ext cx="228600" cy="0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chemeClr val="tx1"/>
            </a:solidFill>
            <a:prstDash val="sysDash"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0" name="TextBox 19"/>
          <cdr:cNvSpPr txBox="1"/>
        </cdr:nvSpPr>
        <cdr:spPr>
          <a:xfrm xmlns:a="http://schemas.openxmlformats.org/drawingml/2006/main">
            <a:off x="7296397" y="1524000"/>
            <a:ext cx="990600" cy="2286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dirty="0" smtClean="0"/>
              <a:t>1/3 Phase-in</a:t>
            </a:r>
            <a:endParaRPr lang="en-US" sz="1100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5613C94-1084-4C4F-8817-5A33DFF5C8EC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7228564-AFB1-48E3-B0D5-AFB428ED4D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0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7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7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6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8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2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4617B">
                    <a:shade val="90000"/>
                  </a:srgbClr>
                </a:solidFill>
              </a:rPr>
              <a:t>06/06/2012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517D-51DD-4BB8-A633-43EE2B0EC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9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4617B">
                    <a:shade val="90000"/>
                  </a:srgbClr>
                </a:solidFill>
              </a:rPr>
              <a:t>06/06/2012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E0FA2-73A4-4DCA-9355-098805DFC2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9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6D2D2-DC55-45DB-B048-3CD6F13A9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9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18" r:id="rId7"/>
    <p:sldLayoutId id="2147483719" r:id="rId8"/>
    <p:sldLayoutId id="2147483705" r:id="rId9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0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15000" y="4495800"/>
            <a:ext cx="2861840" cy="5778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National SSC Meeting            </a:t>
            </a:r>
          </a:p>
          <a:p>
            <a:pPr marL="0" indent="0">
              <a:buNone/>
            </a:pPr>
            <a:r>
              <a:rPr lang="en-US" dirty="0" smtClean="0"/>
              <a:t>February </a:t>
            </a:r>
            <a:r>
              <a:rPr lang="en-US" dirty="0" smtClean="0"/>
              <a:t>23-25</a:t>
            </a:r>
            <a:r>
              <a:rPr lang="en-US" dirty="0" smtClean="0"/>
              <a:t>,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52600" y="2023959"/>
            <a:ext cx="6096001" cy="2246769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chemeClr val="bg1"/>
                </a:solidFill>
              </a:rPr>
              <a:t>Proposed Revisions </a:t>
            </a:r>
          </a:p>
          <a:p>
            <a:pPr algn="ctr" eaLnBrk="0" hangingPunct="0"/>
            <a:r>
              <a:rPr lang="en-US" sz="2800" b="1" dirty="0" smtClean="0">
                <a:solidFill>
                  <a:schemeClr val="bg1"/>
                </a:solidFill>
              </a:rPr>
              <a:t>to the </a:t>
            </a:r>
          </a:p>
          <a:p>
            <a:pPr algn="ctr" eaLnBrk="0" hangingPunct="0"/>
            <a:r>
              <a:rPr lang="en-US" sz="2800" b="1" dirty="0" smtClean="0">
                <a:solidFill>
                  <a:schemeClr val="bg1"/>
                </a:solidFill>
              </a:rPr>
              <a:t>Magnuson-Stevens Act </a:t>
            </a:r>
          </a:p>
          <a:p>
            <a:pPr algn="ctr" eaLnBrk="0" hangingPunct="0"/>
            <a:r>
              <a:rPr lang="en-US" sz="2800" b="1" dirty="0" smtClean="0">
                <a:solidFill>
                  <a:schemeClr val="bg1"/>
                </a:solidFill>
              </a:rPr>
              <a:t>National Standard 1, 3, &amp; 7 Guidelines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Rebuilding: Adequate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How to measure adequate progress?</a:t>
            </a:r>
          </a:p>
          <a:p>
            <a:r>
              <a:rPr lang="en-US" sz="2000" dirty="0"/>
              <a:t>MSA 304(e)(7) requires the Secretary to determine if adequate progress toward rebuilding is being made.  The current NS1 guidelines do not provide guidance in how to determine adequate progress.  </a:t>
            </a:r>
          </a:p>
          <a:p>
            <a:pPr marL="0" indent="0">
              <a:buNone/>
            </a:pPr>
            <a:r>
              <a:rPr lang="en-US" sz="2000" b="1" dirty="0"/>
              <a:t>Proposed guidance:</a:t>
            </a:r>
          </a:p>
          <a:p>
            <a:pPr marL="0" indent="0">
              <a:buNone/>
            </a:pPr>
            <a:r>
              <a:rPr lang="en-US" sz="2000" b="1" dirty="0"/>
              <a:t>Secretarial review of adequate progress can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Recent stock assessments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Comparison of catches to the ACL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Other appropriate performance measures.</a:t>
            </a:r>
          </a:p>
          <a:p>
            <a:pPr marL="0" indent="0">
              <a:buNone/>
            </a:pPr>
            <a:r>
              <a:rPr lang="en-US" sz="2000" b="1" dirty="0"/>
              <a:t>Adequate progress is not being made if: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Catch &gt; F</a:t>
            </a:r>
            <a:r>
              <a:rPr lang="en-US" sz="2000" baseline="-25000" dirty="0"/>
              <a:t>rebuild</a:t>
            </a:r>
            <a:r>
              <a:rPr lang="en-US" sz="2000" dirty="0"/>
              <a:t> or associated ACL, and AMs are not effective, 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Rebuilding expectations significantly change – e.g. new assessment significantly increases the rebuilding target biomass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3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Rebuilding: Interim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Using interim measures to reduce, but not necessarily end, overfishing.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MSA 304(e)(6) provides that under certain circumstances, interim (emergency) measures may be implemented to reduce, but not necessarily end, overfishing.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Proposed </a:t>
            </a:r>
            <a:r>
              <a:rPr lang="en-US" sz="2000" b="1" dirty="0"/>
              <a:t>guidance: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Such interim measures should rarely be used.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Three criteria – all should be met: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000" dirty="0"/>
              <a:t>Unanticipated and significantly changed understanding of stock status.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000" dirty="0"/>
              <a:t>Ending overfishing immediately would result in severe social and/or economic impacts.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000" dirty="0"/>
              <a:t>Biomass must increase during the interim measure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Rebuilding: Extending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Proposed guidance on modifying rebuilding plans, including when it is necessary to extend rebuilding timeframes:</a:t>
            </a:r>
            <a:endParaRPr lang="en-US" sz="2000" dirty="0"/>
          </a:p>
          <a:p>
            <a:r>
              <a:rPr lang="en-US" sz="2000" dirty="0"/>
              <a:t>Unless adequate progress is not being made, it is not necessary to routinely modify rebuilding plans.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Not required to revise T</a:t>
            </a:r>
            <a:r>
              <a:rPr lang="en-US" sz="2000" baseline="-25000" dirty="0"/>
              <a:t>target</a:t>
            </a:r>
            <a:r>
              <a:rPr lang="en-US" sz="2000" dirty="0"/>
              <a:t>, T</a:t>
            </a:r>
            <a:r>
              <a:rPr lang="en-US" sz="2000" baseline="-25000" dirty="0"/>
              <a:t>max</a:t>
            </a:r>
            <a:r>
              <a:rPr lang="en-US" sz="2000" dirty="0"/>
              <a:t>, and F</a:t>
            </a:r>
            <a:r>
              <a:rPr lang="en-US" sz="2000" baseline="-25000" dirty="0"/>
              <a:t>rebuild</a:t>
            </a:r>
            <a:r>
              <a:rPr lang="en-US" sz="2000" dirty="0"/>
              <a:t> throughout the course of the </a:t>
            </a:r>
            <a:r>
              <a:rPr lang="en-US" sz="2000" dirty="0" smtClean="0"/>
              <a:t>plan.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Primary objective is to maintain F &lt; F</a:t>
            </a:r>
            <a:r>
              <a:rPr lang="en-US" sz="2000" baseline="-25000" dirty="0"/>
              <a:t>rebuild</a:t>
            </a:r>
            <a:r>
              <a:rPr lang="en-US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rebuilding time provides the basis for determining the appropriate Frebuild.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These values are expected to fluctuate due to scientific uncertainty.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Rebuilding: Discontinuing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Can rebuilding plans be discontinued under some circumstances?</a:t>
            </a:r>
          </a:p>
          <a:p>
            <a:r>
              <a:rPr lang="en-US" sz="2000" b="1" dirty="0"/>
              <a:t>Currently, once a stock enters a rebuilding program, it remains in rebuilding until it is determined to be rebuilt.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2012 National Research Council Rebuilding Report found: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Biomass estimates are uncertain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30% of rebuilding stocks they reviewed were later discovered to have never been overfished</a:t>
            </a:r>
            <a:r>
              <a:rPr lang="en-US" sz="2000" dirty="0" smtClean="0"/>
              <a:t>.</a:t>
            </a:r>
          </a:p>
          <a:p>
            <a:pPr marL="914400" lvl="2" indent="0">
              <a:buNone/>
            </a:pPr>
            <a:endParaRPr lang="en-US" sz="2000" dirty="0"/>
          </a:p>
          <a:p>
            <a:pPr marL="400050"/>
            <a:r>
              <a:rPr lang="en-US" sz="2000" b="1" dirty="0"/>
              <a:t>Propose: A rebuilding plan may be discontinued if both of the following criteria are met: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The Secretary determines the stock was never overfished, as originally thought.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The biomass of the stock is above the MSST (it is not currently overfished).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6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E2: Improve Management of Data Limited 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Clarifies that alternative approaches to setting status determination criteria for data-limited stocks are allowed when maximum sustainable yield can not be calculated.</a:t>
            </a:r>
          </a:p>
          <a:p>
            <a:r>
              <a:rPr lang="en-US" sz="2000" b="1" dirty="0"/>
              <a:t>The alternative approaches must promote sustainability. Some example approaches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Fish Density Ratio Control Rules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Only Reliable Catch Stocks (ORCS)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Restrepo’s Sustainable Average Catch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Depleted Correction Adjusted Catch (DCAC)</a:t>
            </a:r>
          </a:p>
          <a:p>
            <a:r>
              <a:rPr lang="en-US" sz="2000" b="1" dirty="0"/>
              <a:t>Data-limited stocks still require overfishing and overfished thresholds and related reference points like ABC, ACL, etc.</a:t>
            </a:r>
          </a:p>
          <a:p>
            <a:r>
              <a:rPr lang="en-US" sz="2000" b="1" dirty="0"/>
              <a:t>Emphasizes use of assessed indicator stock(s) for management of data limited stock complexes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E4: Ecosystem Approaches to Management &amp; 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Clarify the concept of aggregate maximum sustainable yield (MSY) and how it can be used as an optional tool in fisheries management.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Can be estimated using models that account for multi-species interactions or other factors.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Can be used as a basis to specify OY for a fishery.</a:t>
            </a:r>
          </a:p>
          <a:p>
            <a:pPr marL="0" lvl="1" indent="0">
              <a:buNone/>
            </a:pPr>
            <a:endParaRPr lang="en-US" sz="2000" b="1" dirty="0" smtClean="0"/>
          </a:p>
          <a:p>
            <a:pPr marL="0" lvl="1" indent="0">
              <a:buNone/>
            </a:pPr>
            <a:r>
              <a:rPr lang="en-US" sz="2000" b="1" dirty="0" smtClean="0"/>
              <a:t>Clarify </a:t>
            </a:r>
            <a:r>
              <a:rPr lang="en-US" sz="2000" b="1" dirty="0"/>
              <a:t>the guidance on OY and better describe the relationship between OY and annual catch limits.</a:t>
            </a:r>
          </a:p>
          <a:p>
            <a:pPr marL="742950" lvl="2" indent="-342900"/>
            <a:r>
              <a:rPr lang="en-US" sz="2000" dirty="0"/>
              <a:t>Annualized expression of OY = ACL, similar to MSY = OFL.</a:t>
            </a:r>
          </a:p>
          <a:p>
            <a:pPr marL="0" lvl="1" indent="0">
              <a:buNone/>
            </a:pPr>
            <a:endParaRPr lang="en-US" sz="2000" b="1" dirty="0" smtClean="0"/>
          </a:p>
          <a:p>
            <a:pPr marL="0" lvl="1" indent="0">
              <a:buNone/>
            </a:pPr>
            <a:r>
              <a:rPr lang="en-US" sz="2000" b="1" dirty="0" smtClean="0"/>
              <a:t>Clarify </a:t>
            </a:r>
            <a:r>
              <a:rPr lang="en-US" sz="2000" b="1" dirty="0"/>
              <a:t>that qualitative analysis of economic, ecological and social factors are permissible when quantitative analysis is not possible.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2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E5: Provide for More Stable Catch Levels in Fisheries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Multi-year overfishing </a:t>
            </a:r>
            <a:r>
              <a:rPr lang="en-US" sz="2000" b="1" dirty="0" smtClean="0"/>
              <a:t>definitions</a:t>
            </a:r>
          </a:p>
          <a:p>
            <a:pPr lvl="1"/>
            <a:r>
              <a:rPr lang="en-US" sz="1800" dirty="0" smtClean="0"/>
              <a:t>Status determinations</a:t>
            </a:r>
            <a:endParaRPr lang="en-US" sz="1800" dirty="0"/>
          </a:p>
          <a:p>
            <a:r>
              <a:rPr lang="en-US" sz="2000" b="1" dirty="0"/>
              <a:t>Phase-in of stock assessment </a:t>
            </a:r>
            <a:r>
              <a:rPr lang="en-US" sz="2000" b="1" dirty="0" smtClean="0"/>
              <a:t>results </a:t>
            </a:r>
          </a:p>
          <a:p>
            <a:pPr lvl="1"/>
            <a:r>
              <a:rPr lang="en-US" sz="1800" dirty="0" smtClean="0"/>
              <a:t>Reacting to stock assessment information</a:t>
            </a:r>
            <a:endParaRPr lang="en-US" sz="1800" dirty="0"/>
          </a:p>
          <a:p>
            <a:r>
              <a:rPr lang="en-US" sz="2000" b="1" dirty="0"/>
              <a:t>Carryover unused portion of the </a:t>
            </a:r>
            <a:r>
              <a:rPr lang="en-US" sz="2000" b="1" dirty="0" smtClean="0"/>
              <a:t>ACLs</a:t>
            </a:r>
          </a:p>
          <a:p>
            <a:pPr lvl="1"/>
            <a:r>
              <a:rPr lang="en-US" sz="1800" dirty="0" smtClean="0"/>
              <a:t>Assessment projections &amp; safety at sea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GroundfishSurvey04_NWC_JBas_0711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eychellesMarket2_NOAANWFSC_JBas_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lbacoreTroll_NOAASWFSC_HAry_2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86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Fisheries: Issues with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1219200"/>
            <a:ext cx="7872339" cy="512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800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Fisheries: Issues with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4274"/>
            <a:ext cx="7671291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481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Fisheries: Multi-year Overfishing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2000" b="1" dirty="0"/>
              <a:t>Current guidelines specify single year determinations – usually the last data year in an </a:t>
            </a:r>
            <a:r>
              <a:rPr lang="en-US" sz="2000" b="1" dirty="0" smtClean="0"/>
              <a:t>assessment.</a:t>
            </a:r>
            <a:endParaRPr lang="en-US" sz="2000" b="1" dirty="0"/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0" lvl="1" indent="0">
              <a:buNone/>
            </a:pPr>
            <a:r>
              <a:rPr lang="en-US" sz="2000" b="1" dirty="0"/>
              <a:t>Minimize false negative and false positive stock assessment findings.</a:t>
            </a:r>
          </a:p>
          <a:p>
            <a:pPr marL="285750" lvl="1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0" lvl="1" indent="0">
              <a:buNone/>
            </a:pPr>
            <a:r>
              <a:rPr lang="en-US" sz="2000" b="1" dirty="0"/>
              <a:t>Proposed guidance on the option to use of multi-year overfishing determinations.</a:t>
            </a:r>
            <a:r>
              <a:rPr lang="en-US" sz="2000" dirty="0"/>
              <a:t>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May not exceed 3-years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Must document how the approach will not jeopardize the capacity of the stock to produce MSY.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4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Rule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kern="0" dirty="0"/>
              <a:t>Published on January 20, 2015.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kern="0" dirty="0"/>
              <a:t>Accepting comments until June 30, 2015.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kern="0" dirty="0"/>
              <a:t>Proposed rule was widely distributed.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kern="0" dirty="0"/>
              <a:t>Upcoming Presentations – all are open to public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 dirty="0"/>
              <a:t>Council Coordination Committee (February).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 dirty="0"/>
              <a:t>National Scientific &amp; Statistical Committee Meeting (February).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 dirty="0"/>
              <a:t>Silver Spring (March).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 dirty="0"/>
              <a:t>Council Meetings (March and April).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 dirty="0"/>
              <a:t>MAFAC (April).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kern="0" dirty="0"/>
              <a:t>Council Coordination Committee follow-up in June.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90418651"/>
              </p:ext>
            </p:extLst>
          </p:nvPr>
        </p:nvGraphicFramePr>
        <p:xfrm>
          <a:off x="304800" y="1142999"/>
          <a:ext cx="8493247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val 14"/>
          <p:cNvSpPr/>
          <p:nvPr/>
        </p:nvSpPr>
        <p:spPr>
          <a:xfrm>
            <a:off x="6814457" y="2819398"/>
            <a:ext cx="1866184" cy="2622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78308" y="3886200"/>
            <a:ext cx="745609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Stable Fisheries:  Multi-year Overfishing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068590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</a:t>
            </a:r>
            <a:r>
              <a:rPr lang="en-US" sz="2000" baseline="-25000" dirty="0" smtClean="0"/>
              <a:t>2010-2012</a:t>
            </a:r>
            <a:r>
              <a:rPr lang="en-US" sz="2000" dirty="0" smtClean="0"/>
              <a:t>/F</a:t>
            </a:r>
            <a:r>
              <a:rPr lang="en-US" sz="2000" baseline="-25000" dirty="0" smtClean="0"/>
              <a:t>msy</a:t>
            </a:r>
            <a:r>
              <a:rPr lang="en-US" sz="2000" dirty="0" smtClean="0"/>
              <a:t> = 0.59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53654" y="1227849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Snowy </a:t>
            </a:r>
            <a:r>
              <a:rPr lang="en-US" sz="2000" b="1" dirty="0" smtClean="0"/>
              <a:t>grouper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13272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Fisheries: Phase-in ABC Control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b="1" dirty="0"/>
              <a:t>A tool for minimizing the dramatic shifts in catch that can occur with new stock assessments.</a:t>
            </a:r>
          </a:p>
          <a:p>
            <a:pPr marL="0" lvl="1" indent="0">
              <a:buNone/>
            </a:pPr>
            <a:endParaRPr lang="en-US" sz="2000" b="1" dirty="0"/>
          </a:p>
          <a:p>
            <a:pPr marL="0" lvl="1" indent="0">
              <a:buNone/>
            </a:pPr>
            <a:r>
              <a:rPr lang="en-US" sz="2000" b="1" dirty="0"/>
              <a:t>Used in the past by the International Pacific Halibut Commission and European Union.</a:t>
            </a:r>
          </a:p>
          <a:p>
            <a:pPr marL="0" lvl="1" indent="0">
              <a:buNone/>
            </a:pPr>
            <a:endParaRPr lang="en-US" sz="2000" b="1" dirty="0"/>
          </a:p>
          <a:p>
            <a:pPr marL="0" lvl="1" indent="0">
              <a:buNone/>
            </a:pPr>
            <a:r>
              <a:rPr lang="en-US" sz="2000" b="1" dirty="0"/>
              <a:t>Proposed guidance on phasing in results (catch increases or decreases) from new stock assessments. </a:t>
            </a:r>
            <a:r>
              <a:rPr lang="en-US" sz="2000" dirty="0"/>
              <a:t> </a:t>
            </a:r>
            <a:endParaRPr lang="en-US" sz="2000" b="1" dirty="0"/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Phase-in may not exceed 3-years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Must provided a comprehensive analysis of how the phase-in control rule prevents overfishing and when control rule can and cannot be used.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Fisheries: Phase-in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496224"/>
              </p:ext>
            </p:extLst>
          </p:nvPr>
        </p:nvGraphicFramePr>
        <p:xfrm>
          <a:off x="228600" y="12192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90600" y="3810000"/>
            <a:ext cx="7467600" cy="1219200"/>
            <a:chOff x="762000" y="2590800"/>
            <a:chExt cx="7467600" cy="12192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762000" y="2590800"/>
              <a:ext cx="304800" cy="76200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66800" y="2590800"/>
              <a:ext cx="1828800" cy="609600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895600" y="2971800"/>
              <a:ext cx="1752600" cy="228600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48200" y="2971800"/>
              <a:ext cx="1752600" cy="838200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400800" y="3505200"/>
              <a:ext cx="1828800" cy="304800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20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Stable Fisheries: Carryover ABC Control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736307"/>
          </a:xfrm>
        </p:spPr>
        <p:txBody>
          <a:bodyPr>
            <a:normAutofit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b="1" dirty="0"/>
              <a:t>Traditionally used in Catch Share fisheries to address safety at sea issues.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b="1" dirty="0"/>
              <a:t>Propose: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Allow carry-over of all or some unused portion of the ACL to a subsequent year as long as overfishing is prevented. </a:t>
            </a:r>
            <a:endParaRPr lang="en-US" sz="2000" dirty="0" smtClean="0"/>
          </a:p>
          <a:p>
            <a:pPr marL="742950" lvl="2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742950" lvl="2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742950" lvl="2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742950" lvl="2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742950" lvl="2" indent="-342900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742950" lvl="2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Assessed every 3 years, with biomass projections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Normal ABC control rule = 85</a:t>
            </a:r>
            <a:r>
              <a:rPr lang="en-US" sz="1800" dirty="0" smtClean="0"/>
              <a:t>% OFL </a:t>
            </a:r>
            <a:r>
              <a:rPr lang="en-US" sz="1800" dirty="0"/>
              <a:t>= ACL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Annualized survival rate = 0.82, if </a:t>
            </a:r>
            <a:r>
              <a:rPr lang="en-US" sz="1800" i="1" dirty="0"/>
              <a:t>M</a:t>
            </a:r>
            <a:r>
              <a:rPr lang="en-US" sz="1800" dirty="0"/>
              <a:t> (instantaneous natural mortality) = 0.2</a:t>
            </a:r>
          </a:p>
          <a:p>
            <a:pPr marL="400050" lvl="2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6447"/>
              </p:ext>
            </p:extLst>
          </p:nvPr>
        </p:nvGraphicFramePr>
        <p:xfrm>
          <a:off x="228600" y="2895600"/>
          <a:ext cx="8679975" cy="1616740"/>
        </p:xfrm>
        <a:graphic>
          <a:graphicData uri="http://schemas.openxmlformats.org/drawingml/2006/table">
            <a:tbl>
              <a:tblPr firstRow="1" firstCol="1" bandRow="1"/>
              <a:tblGrid>
                <a:gridCol w="1394995"/>
                <a:gridCol w="983477"/>
                <a:gridCol w="1165668"/>
                <a:gridCol w="1149355"/>
                <a:gridCol w="1425815"/>
                <a:gridCol w="1239090"/>
                <a:gridCol w="1321575"/>
              </a:tblGrid>
              <a:tr h="7582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OFL</a:t>
                      </a:r>
                      <a:r>
                        <a:rPr lang="en-US" sz="1200" baseline="-250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ABC</a:t>
                      </a:r>
                      <a:r>
                        <a:rPr lang="en-US" sz="1200" baseline="-250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Actual Catch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Difference (ABC</a:t>
                      </a:r>
                      <a:r>
                        <a:rPr lang="en-US" sz="1200" baseline="-250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 – Actual Catch)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Increase to OFL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 = (ABC-Actual </a:t>
                      </a:r>
                      <a:r>
                        <a:rPr lang="en-US" sz="1200" dirty="0" smtClean="0">
                          <a:effectLst/>
                        </a:rPr>
                        <a:t>catch)*</a:t>
                      </a:r>
                      <a:r>
                        <a:rPr lang="en-US" sz="1200" dirty="0">
                          <a:effectLst/>
                        </a:rPr>
                        <a:t>0.82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OFL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ABC</a:t>
                      </a:r>
                      <a:r>
                        <a:rPr lang="en-US" sz="1200" baseline="-25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17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170,000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169,500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>
                        <a:tint val="40000"/>
                      </a:srgbClr>
                    </a:solidFill>
                  </a:tcPr>
                </a:tc>
              </a:tr>
              <a:tr h="3867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205,000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174,250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 Narrow"/>
                          <a:ea typeface="+mn-ea"/>
                          <a:cs typeface="+mn-cs"/>
                        </a:rPr>
                        <a:t>n/a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1645" algn="l"/>
                        </a:tabLst>
                      </a:pPr>
                      <a:r>
                        <a:rPr lang="en-US" sz="1200" dirty="0">
                          <a:effectLst/>
                        </a:rPr>
                        <a:t>205,410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174,598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98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5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Proposed revisions:</a:t>
            </a:r>
          </a:p>
          <a:p>
            <a:r>
              <a:rPr lang="en-US" sz="2000" dirty="0"/>
              <a:t>Improve, clarify, and streamline the NS1 Guidelines.</a:t>
            </a:r>
          </a:p>
          <a:p>
            <a:r>
              <a:rPr lang="en-US" sz="2000" dirty="0"/>
              <a:t>Provide additional flexibility within current MSA statutory requirements.</a:t>
            </a:r>
          </a:p>
          <a:p>
            <a:r>
              <a:rPr lang="en-US" sz="2000" dirty="0"/>
              <a:t>Specifically address input received by the Councils, commercial and recreational fishing industry, environmental organizations, National Research Council, and NOAA Fisheries. </a:t>
            </a:r>
          </a:p>
          <a:p>
            <a:r>
              <a:rPr lang="en-US" sz="2000" dirty="0"/>
              <a:t>Will result in better managed and more sustainable fisheries.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 descr="ReefnetFishing_NOAAWCR_PMun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" y="4064478"/>
            <a:ext cx="30784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unsetTrawl_NOAAWCR_MWar_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30" y="406447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wport 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30" y="406447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4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122" name="Picture 2" descr="C:\Users\Wesley.Patrick\Desktop\GroundfishSurvey14_NWC_JBas_07182012.jpg   Flickr - Photo Sharing!_files\9502028131_771418c415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51883" cy="208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9941" y="225342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For additional information go to:</a:t>
            </a:r>
          </a:p>
          <a:p>
            <a:pPr algn="ctr"/>
            <a:r>
              <a:rPr lang="en-US" sz="2000" i="1" dirty="0">
                <a:solidFill>
                  <a:srgbClr val="0099FF"/>
                </a:solidFill>
              </a:rPr>
              <a:t>http://www.nmfs.noaa.gov/sfa/laws_policies/national_standards/ns1_revisions.html</a:t>
            </a:r>
          </a:p>
        </p:txBody>
      </p:sp>
    </p:spTree>
    <p:extLst>
      <p:ext uri="{BB962C8B-B14F-4D97-AF65-F5344CB8AC3E}">
        <p14:creationId xmlns:p14="http://schemas.microsoft.com/office/powerpoint/2010/main" val="38097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E3: Stocks that Require Conservation &amp;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Proposes that a stock requires conservation and management if the following two criteria are met: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Predominantly caught in Federal waters;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Overfished or subject to overfishing, or likely to become overfished or subject to overfishing.</a:t>
            </a:r>
          </a:p>
          <a:p>
            <a:r>
              <a:rPr lang="en-US" sz="2000" b="1" dirty="0"/>
              <a:t>Proposes 10 additional factors that may lead to determination that a stock requires conservation and management (next slide)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2" descr="http://oceanservice.noaa.gov/facts/ee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" y="4162064"/>
            <a:ext cx="3583569" cy="21762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32" y="4163093"/>
            <a:ext cx="2307156" cy="2176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 descr="http://upload.wikimedia.org/wikipedia/commons/2/2b/Overfished_US_stocks_20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91" y="4163093"/>
            <a:ext cx="3154197" cy="2176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23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&amp; Management: Other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7293"/>
            <a:ext cx="8763000" cy="4812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Other factors to consider in determining the need for conservation and management: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(</a:t>
            </a:r>
            <a:r>
              <a:rPr lang="en-US" sz="1800" b="1" dirty="0"/>
              <a:t>i) </a:t>
            </a:r>
            <a:r>
              <a:rPr lang="en-US" sz="1800" dirty="0"/>
              <a:t>The stock is an important component of the marine environment.</a:t>
            </a:r>
          </a:p>
          <a:p>
            <a:pPr marL="0" indent="0">
              <a:buNone/>
            </a:pPr>
            <a:r>
              <a:rPr lang="en-US" sz="1800" b="1" dirty="0"/>
              <a:t>(ii) </a:t>
            </a:r>
            <a:r>
              <a:rPr lang="en-US" sz="1800" dirty="0"/>
              <a:t>The stock is caught by the fishery.</a:t>
            </a:r>
          </a:p>
          <a:p>
            <a:pPr marL="0" indent="0">
              <a:buNone/>
            </a:pPr>
            <a:r>
              <a:rPr lang="en-US" sz="1800" b="1" dirty="0"/>
              <a:t>(ii</a:t>
            </a:r>
            <a:r>
              <a:rPr lang="en-US" sz="1800" dirty="0"/>
              <a:t>i) Whether an FMP can improve or maintain the condition of the stocks.</a:t>
            </a:r>
          </a:p>
          <a:p>
            <a:pPr marL="0" indent="0">
              <a:buNone/>
            </a:pPr>
            <a:r>
              <a:rPr lang="en-US" sz="1800" b="1" dirty="0"/>
              <a:t>(iv) </a:t>
            </a:r>
            <a:r>
              <a:rPr lang="en-US" sz="1800" dirty="0"/>
              <a:t>The stock is a target of a fishery.</a:t>
            </a:r>
          </a:p>
          <a:p>
            <a:pPr marL="0" indent="0">
              <a:buNone/>
            </a:pPr>
            <a:r>
              <a:rPr lang="en-US" sz="1800" b="1" dirty="0"/>
              <a:t>(v) </a:t>
            </a:r>
            <a:r>
              <a:rPr lang="en-US" sz="1800" dirty="0"/>
              <a:t>The stock is important to commercial, recreational, or subsistence users.</a:t>
            </a:r>
          </a:p>
          <a:p>
            <a:pPr marL="0" indent="0">
              <a:buNone/>
            </a:pPr>
            <a:r>
              <a:rPr lang="en-US" sz="1800" b="1" dirty="0"/>
              <a:t>(vi) </a:t>
            </a:r>
            <a:r>
              <a:rPr lang="en-US" sz="1800" dirty="0"/>
              <a:t>The fishery is important to the Nation and to the regional economy. </a:t>
            </a:r>
          </a:p>
          <a:p>
            <a:pPr marL="0" indent="0">
              <a:buNone/>
            </a:pPr>
            <a:r>
              <a:rPr lang="en-US" sz="1800" b="1" dirty="0"/>
              <a:t>(vii) </a:t>
            </a:r>
            <a:r>
              <a:rPr lang="en-US" sz="1800" dirty="0"/>
              <a:t>The need to resolve competing interests and conflicts among user groups and whether an FMP can further that resolution.</a:t>
            </a:r>
          </a:p>
          <a:p>
            <a:pPr marL="0" indent="0">
              <a:buNone/>
            </a:pPr>
            <a:r>
              <a:rPr lang="en-US" sz="1800" b="1" dirty="0"/>
              <a:t>(viii) </a:t>
            </a:r>
            <a:r>
              <a:rPr lang="en-US" sz="1800" dirty="0"/>
              <a:t>The economic condition of a fishery and whether an FMP can produce more efficient utilization.</a:t>
            </a:r>
          </a:p>
          <a:p>
            <a:pPr marL="0" indent="0">
              <a:buNone/>
            </a:pPr>
            <a:r>
              <a:rPr lang="en-US" sz="1800" b="1" dirty="0"/>
              <a:t>(ix) </a:t>
            </a:r>
            <a:r>
              <a:rPr lang="en-US" sz="1800" dirty="0"/>
              <a:t>The needs of a developing fishery, and whether an FMP can foster orderly growth.</a:t>
            </a:r>
          </a:p>
          <a:p>
            <a:pPr marL="0" indent="0">
              <a:buNone/>
            </a:pPr>
            <a:r>
              <a:rPr lang="en-US" sz="1800" b="1" dirty="0"/>
              <a:t>(x) </a:t>
            </a:r>
            <a:r>
              <a:rPr lang="en-US" sz="1800" dirty="0"/>
              <a:t>The extent to which the fishery could be or is already adequately managed by states, by state/Federal programs, by Federal regulations pursuant to other FMPs or international commissions, or by industry self-regulation, consistent with the policies and standards of the Magnuson-Stevens Act.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47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&amp; Management: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736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Current guidelines describe categories of “stocks in the fishery” and “ecosystem component species.” 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Proposed </a:t>
            </a:r>
            <a:r>
              <a:rPr lang="en-US" sz="2000" b="1" dirty="0"/>
              <a:t>categories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Stocks that require conservation and management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Need SDCs, ACLs, AMs, etc.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Equivalent to “stocks in the fishery”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Stocks not in need of conservation and management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Don’t need SDCs, ACLs, AMs, etc.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Equivalent to “ecosystem components species”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Other managed stocks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SDCs, ACLs, AMs, etc. are specified in another FMP. Managements measure consistent with primary FMP.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2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The Magnuson-Stevens Fishery Conservation and Management Act (MSA) includes 10 National Standards which guide all fisheries management actions (see Appendix A for complete list).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National Standard 1 (NS1) states that conservation and management measures shall prevent overfishing while achieving, on a continuing basis, the optimum yield (OY) from each US fishery.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The NS1 guidelines were last updated in 2009 following passage of the MSA Reauthorization Act of 2006.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The 2009 NS1 guidance addressed new MSA requirements for annual catch limits (ACLs) and accountability measures (AMs) to end and prevent overfishing.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E6: Define Depleted 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An overfished stock or stock complex is considered depleted when: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 (Body)"/>
              </a:rPr>
              <a:t>Declined below MSST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 smtClean="0">
                <a:latin typeface="Arial (Body)"/>
              </a:rPr>
              <a:t>it </a:t>
            </a:r>
            <a:r>
              <a:rPr lang="en-US" sz="1900" dirty="0">
                <a:latin typeface="Arial (Body)"/>
              </a:rPr>
              <a:t>has not experienced overfishing at any point over a period of two generation times of the stock, or </a:t>
            </a:r>
            <a:endParaRPr lang="en-US" sz="1900" dirty="0" smtClean="0">
              <a:latin typeface="Arial (Body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 (Body)"/>
              </a:rPr>
              <a:t>Overfished stock</a:t>
            </a:r>
            <a:endParaRPr lang="en-US" sz="1900" dirty="0">
              <a:latin typeface="Arial (Body)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>
                <a:latin typeface="Arial (Body)"/>
              </a:rPr>
              <a:t>when a rebuilding stock or stock complex has reached its targeted time to rebuild, and the stock’s biomass has shown no significant signs of growth - despite being fished at or below catch levels that are consistent with the rebuilding plan.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200" b="1" dirty="0" smtClean="0"/>
              <a:t>Must </a:t>
            </a:r>
            <a:r>
              <a:rPr lang="en-US" sz="2200" b="1" dirty="0"/>
              <a:t>still prevent overfishing and rebuilding plans would still be required for depleted stocks.</a:t>
            </a:r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Councils </a:t>
            </a:r>
            <a:r>
              <a:rPr lang="en-US" sz="2200" b="1" dirty="0"/>
              <a:t>may identify or recommend habitat improvement and other environmental mitigation.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E7: Improve the Routine Review of FMPs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Recommend that Councils:</a:t>
            </a:r>
          </a:p>
          <a:p>
            <a:r>
              <a:rPr lang="en-US" sz="2000" dirty="0"/>
              <a:t>Reassess the objectives of their fisheries on a regular basis to reflect the changing needs of the fishery over time.</a:t>
            </a:r>
          </a:p>
          <a:p>
            <a:r>
              <a:rPr lang="en-US" sz="2000" dirty="0"/>
              <a:t>Consider the management objectives of their plans and their management framework to determine the relevant factors to determine OY.</a:t>
            </a:r>
          </a:p>
          <a:p>
            <a:r>
              <a:rPr lang="en-US" sz="2000" dirty="0"/>
              <a:t>Periodically review their plans and determine if stocks are appropriately identified.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38800" y="3733800"/>
            <a:ext cx="2145410" cy="1735746"/>
            <a:chOff x="5638800" y="3733800"/>
            <a:chExt cx="2145410" cy="1735746"/>
          </a:xfrm>
        </p:grpSpPr>
        <p:pic>
          <p:nvPicPr>
            <p:cNvPr id="3074" name="Picture 2" descr="http://sweetclipart.com/multisite/sweetclipart/files/legal_scales_black_silhouett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733800"/>
              <a:ext cx="2145410" cy="1735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477000" y="5315658"/>
              <a:ext cx="533400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" dirty="0" smtClean="0">
                  <a:solidFill>
                    <a:schemeClr val="bg1">
                      <a:lumMod val="50000"/>
                    </a:schemeClr>
                  </a:solidFill>
                </a:rPr>
                <a:t>Sweetclipart.com</a:t>
              </a:r>
              <a:endParaRPr lang="en-US" sz="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076" name="Picture 4" descr="http://images.cafepress.com/image/28937870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85" y="3491024"/>
            <a:ext cx="38100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Need/Basis for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6324600" cy="488870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Address experience gained and concerns raised during the implementation of ACLs and AMs.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Based on input from a wide range of perspectives: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Advanced notice of proposed rulemaking and extensive comment period (May to Oct. 2012)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Managing Our Nation’s Fisheries (May 2013)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National Research Council study (Sept. 2013)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Marine Fisheries Advisory Committee Recreational Fishing Workgroup (Dec. 2013)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Commission on Saltwater Recreational Fisheries Management (Feb. 2014)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Council Coordination Committee meetings (2013 – 2014)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35" y="1308841"/>
            <a:ext cx="1536408" cy="66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03" y="2114155"/>
            <a:ext cx="2040328" cy="24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33" y="2769258"/>
            <a:ext cx="898267" cy="87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75" y="4021645"/>
            <a:ext cx="672796" cy="62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994436" y="5002457"/>
            <a:ext cx="1592805" cy="794768"/>
            <a:chOff x="5956123" y="4764263"/>
            <a:chExt cx="2955483" cy="1476375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498" y="4865864"/>
              <a:ext cx="74295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585" y="4830498"/>
              <a:ext cx="7524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123" y="4764263"/>
              <a:ext cx="74295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131" y="4783312"/>
              <a:ext cx="7524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86" y="5516738"/>
              <a:ext cx="73342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311" y="5473875"/>
              <a:ext cx="6953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636" y="5516738"/>
              <a:ext cx="7143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011" y="5511975"/>
              <a:ext cx="73342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81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Does not establish new requirements or require Councils to revise their current management plans; rather, it offers additional clarity and potential flexibility in meeting current MSA mandates.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Maintains requirement that stocks in need of conservation and management must have ACLs, AMs, and other reference points.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May address some of the topics being raised by Congress regarding MSA reauthorization.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In application of proposed flexibilities, the NS2 requirement to use “best scientific information available” </a:t>
            </a:r>
            <a:r>
              <a:rPr lang="en-US" sz="2000" b="1" dirty="0" smtClean="0"/>
              <a:t>applies.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0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Major </a:t>
            </a:r>
            <a:r>
              <a:rPr lang="en-US" dirty="0" smtClean="0"/>
              <a:t>Elements (will focus on 4 elements)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Increase flexibility in rebuilding programs within statutory limits.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Improve management of data limited stocks.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/>
              <a:t>Clarify guidance on which stocks require conservation and management.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Enhance ecosystem approaches to management. 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Provide more stability in annual catch limits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 smtClean="0"/>
              <a:t>Define depleted stocks.</a:t>
            </a:r>
            <a:endParaRPr lang="en-US" sz="2000" b="1" dirty="0">
              <a:solidFill>
                <a:srgbClr val="FF0000"/>
              </a:solidFill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 smtClean="0"/>
              <a:t>Improve </a:t>
            </a:r>
            <a:r>
              <a:rPr lang="en-US" sz="2000" b="1" dirty="0"/>
              <a:t>the routine review of management plans.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4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E1: Increase Flexibility in Rebuilding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Proposed Revisions:</a:t>
            </a:r>
          </a:p>
          <a:p>
            <a:r>
              <a:rPr lang="en-US" sz="2000" dirty="0"/>
              <a:t>Calculating Tmax</a:t>
            </a:r>
          </a:p>
          <a:p>
            <a:r>
              <a:rPr lang="en-US" sz="2000" dirty="0"/>
              <a:t>Adequate progress</a:t>
            </a:r>
          </a:p>
          <a:p>
            <a:r>
              <a:rPr lang="en-US" sz="2000" dirty="0" smtClean="0"/>
              <a:t>Interim </a:t>
            </a:r>
            <a:r>
              <a:rPr lang="en-US" sz="2000" dirty="0"/>
              <a:t>measures</a:t>
            </a:r>
          </a:p>
          <a:p>
            <a:r>
              <a:rPr lang="en-US" sz="2000" dirty="0"/>
              <a:t>Extending rebuilding timelines</a:t>
            </a:r>
          </a:p>
          <a:p>
            <a:r>
              <a:rPr lang="en-US" sz="2000" dirty="0"/>
              <a:t>Discontinuing rebuilding plans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6" descr="C:\Users\Wesley.Patrick\Pictures\sanc0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42" y="4191000"/>
            <a:ext cx="2900043" cy="2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Wesley.Patrick\Pictures\reef2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" y="4191102"/>
            <a:ext cx="2900043" cy="2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Wesley.Patrick\Pictures\reef17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78" y="4191102"/>
            <a:ext cx="2900256" cy="217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1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Rebuilding: Maximum Time to Rebuild (T</a:t>
            </a:r>
            <a:r>
              <a:rPr lang="en-US" baseline="-25000" dirty="0" smtClean="0"/>
              <a:t>max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Flexibility in Rebuilding Time calculations for stocks requiring more than 10 years to rebuild.</a:t>
            </a:r>
          </a:p>
          <a:p>
            <a:r>
              <a:rPr lang="en-US" sz="2000" b="1" dirty="0"/>
              <a:t>Current NS1 guidelines for stocks requiring more than 10 years to rebuild need to specify a maximum time to rebuild (Tmax):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</a:t>
            </a:r>
            <a:r>
              <a:rPr lang="en-US" sz="2000" baseline="-25000" dirty="0"/>
              <a:t>min</a:t>
            </a:r>
            <a:r>
              <a:rPr lang="en-US" sz="2000" dirty="0"/>
              <a:t> + Generation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</a:t>
            </a:r>
            <a:r>
              <a:rPr lang="en-US" sz="2000" baseline="-25000" dirty="0"/>
              <a:t>min</a:t>
            </a:r>
            <a:r>
              <a:rPr lang="en-US" sz="2000" dirty="0"/>
              <a:t> is the time to rebuild with no fishing; Generation time is essentially the average age of the spawning population. </a:t>
            </a:r>
          </a:p>
          <a:p>
            <a:pPr marL="57150" indent="0">
              <a:buNone/>
            </a:pPr>
            <a:endParaRPr lang="en-US" sz="2000" b="1" dirty="0" smtClean="0"/>
          </a:p>
          <a:p>
            <a:pPr marL="57150" indent="0">
              <a:buNone/>
            </a:pPr>
            <a:r>
              <a:rPr lang="en-US" sz="2000" b="1" dirty="0" smtClean="0"/>
              <a:t>The </a:t>
            </a:r>
            <a:r>
              <a:rPr lang="en-US" sz="2000" b="1" dirty="0"/>
              <a:t>proposed revisions provide two additional methods, which may be preferable based on the quality of available data for the stock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i="1" dirty="0"/>
              <a:t>2 * T</a:t>
            </a:r>
            <a:r>
              <a:rPr lang="en-US" sz="2000" i="1" baseline="-25000" dirty="0"/>
              <a:t>min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i="1" dirty="0"/>
              <a:t>Time needed to rebuild Bmsy when fished at 75% of MFMT (F</a:t>
            </a:r>
            <a:r>
              <a:rPr lang="en-US" sz="2000" i="1" baseline="-25000" dirty="0"/>
              <a:t>msy</a:t>
            </a:r>
            <a:r>
              <a:rPr lang="en-US" sz="2000" i="1" dirty="0"/>
              <a:t>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0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Rebuilding: Comparison of T</a:t>
            </a:r>
            <a:r>
              <a:rPr lang="en-US" baseline="-25000" dirty="0" smtClean="0"/>
              <a:t>max</a:t>
            </a:r>
            <a:r>
              <a:rPr lang="en-US" dirty="0" smtClean="0"/>
              <a:t> Calculations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799270" cy="510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655367"/>
      </p:ext>
    </p:extLst>
  </p:cSld>
  <p:clrMapOvr>
    <a:masterClrMapping/>
  </p:clrMapOvr>
</p:sld>
</file>

<file path=ppt/theme/theme1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Custom 10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2318</Words>
  <Application>Microsoft Office PowerPoint</Application>
  <PresentationFormat>On-screen Show (4:3)</PresentationFormat>
  <Paragraphs>275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NOAA Title Options</vt:lpstr>
      <vt:lpstr>1_NOAA Fisheries Content Slides</vt:lpstr>
      <vt:lpstr>PowerPoint Presentation</vt:lpstr>
      <vt:lpstr>Proposed Rule Next Steps</vt:lpstr>
      <vt:lpstr>Background</vt:lpstr>
      <vt:lpstr>Need/Basis for Action</vt:lpstr>
      <vt:lpstr>Overall Considerations</vt:lpstr>
      <vt:lpstr>7 Major Elements (will focus on 4 elements)</vt:lpstr>
      <vt:lpstr>E1: Increase Flexibility in Rebuilding Programs</vt:lpstr>
      <vt:lpstr>Rebuilding: Maximum Time to Rebuild (Tmax)</vt:lpstr>
      <vt:lpstr>Rebuilding: Comparison of Tmax Calculations</vt:lpstr>
      <vt:lpstr>Rebuilding: Adequate Progress</vt:lpstr>
      <vt:lpstr>Rebuilding: Interim Measures</vt:lpstr>
      <vt:lpstr>Rebuilding: Extending Timelines</vt:lpstr>
      <vt:lpstr>Rebuilding: Discontinuing plans</vt:lpstr>
      <vt:lpstr>E2: Improve Management of Data Limited Stocks</vt:lpstr>
      <vt:lpstr>E4: Ecosystem Approaches to Management &amp; OY</vt:lpstr>
      <vt:lpstr>E5: Provide for More Stable Catch Levels in Fisheries</vt:lpstr>
      <vt:lpstr>Stable Fisheries: Issues with Uncertainty</vt:lpstr>
      <vt:lpstr>Stable Fisheries: Issues with Uncertainty</vt:lpstr>
      <vt:lpstr>Stable Fisheries: Multi-year Overfishing</vt:lpstr>
      <vt:lpstr>Stable Fisheries:  Multi-year Overfishing Example</vt:lpstr>
      <vt:lpstr>Stable Fisheries: Phase-in ABC Control Rule</vt:lpstr>
      <vt:lpstr>Stable Fisheries: Phase-in Example</vt:lpstr>
      <vt:lpstr>Stable Fisheries: Carryover ABC Control Rule</vt:lpstr>
      <vt:lpstr>Summary</vt:lpstr>
      <vt:lpstr>Questions?</vt:lpstr>
      <vt:lpstr>Backup Slides</vt:lpstr>
      <vt:lpstr>E3: Stocks that Require Conservation &amp; Management</vt:lpstr>
      <vt:lpstr>Conservation &amp; Management: Other Factors</vt:lpstr>
      <vt:lpstr>Conservation &amp; Management: Categories</vt:lpstr>
      <vt:lpstr>E6: Define Depleted Stocks</vt:lpstr>
      <vt:lpstr>E7: Improve the Routine Review of FMPs</vt:lpstr>
    </vt:vector>
  </TitlesOfParts>
  <Company>NMFS 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 Fisheries Draft Climate Science Strategy  Council Briefing | January 2015</dc:title>
  <dc:creator>Valarie.Termini</dc:creator>
  <cp:lastModifiedBy>Wesley_Patrick</cp:lastModifiedBy>
  <cp:revision>80</cp:revision>
  <cp:lastPrinted>2015-02-09T17:02:38Z</cp:lastPrinted>
  <dcterms:created xsi:type="dcterms:W3CDTF">2015-01-27T15:03:41Z</dcterms:created>
  <dcterms:modified xsi:type="dcterms:W3CDTF">2015-02-12T20:20:01Z</dcterms:modified>
</cp:coreProperties>
</file>