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4"/>
  </p:notesMasterIdLst>
  <p:sldIdLst>
    <p:sldId id="291" r:id="rId5"/>
    <p:sldId id="260" r:id="rId6"/>
    <p:sldId id="261" r:id="rId7"/>
    <p:sldId id="262" r:id="rId8"/>
    <p:sldId id="299" r:id="rId9"/>
    <p:sldId id="263" r:id="rId10"/>
    <p:sldId id="300" r:id="rId11"/>
    <p:sldId id="297" r:id="rId12"/>
    <p:sldId id="25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AE25E4-FD09-4619-AED6-4F4C4FC61563}" v="64" dt="2023-03-29T16:47:10.6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2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06444-F0A0-44B8-8E01-9ECFE2382650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DB1107-0331-491E-9D17-78351AFCB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20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1650" cy="3140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students turn to boarding tab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75FE4-7E57-9842-985F-B77F16F53F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952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1650" cy="3140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EMBARKATION. Then, use next slides to go OVER EACH SECTION WITH STUDENTS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75FE4-7E57-9842-985F-B77F16F53F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194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1650" cy="3140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EMBARKATION. Then, use next slides to go OVER EACH SECTION WITH STUDENTS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75FE4-7E57-9842-985F-B77F16F53F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657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9145" y="236009"/>
            <a:ext cx="9598152" cy="725442"/>
          </a:xfrm>
        </p:spPr>
        <p:txBody>
          <a:bodyPr anchor="t">
            <a:normAutofit/>
          </a:bodyPr>
          <a:lstStyle>
            <a:lvl1pPr algn="l">
              <a:defRPr sz="48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000" b="1"/>
            </a:lvl1pPr>
            <a:lvl2pPr>
              <a:defRPr sz="3600" b="1"/>
            </a:lvl2pPr>
            <a:lvl3pPr>
              <a:defRPr sz="3200"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607127" y="822718"/>
            <a:ext cx="10584873" cy="0"/>
          </a:xfrm>
          <a:prstGeom prst="line">
            <a:avLst/>
          </a:prstGeom>
          <a:ln w="3492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0159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55648" y="365127"/>
            <a:ext cx="95981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F416670-8359-41C4-9CCD-4FCA00D057F7}"/>
              </a:ext>
            </a:extLst>
          </p:cNvPr>
          <p:cNvSpPr txBox="1">
            <a:spLocks/>
          </p:cNvSpPr>
          <p:nvPr/>
        </p:nvSpPr>
        <p:spPr>
          <a:xfrm>
            <a:off x="933188" y="6473496"/>
            <a:ext cx="2743200" cy="36512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09/2022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2377B16-A0C6-4487-B9ED-BC472EAF1BAD}"/>
              </a:ext>
            </a:extLst>
          </p:cNvPr>
          <p:cNvSpPr txBox="1">
            <a:spLocks/>
          </p:cNvSpPr>
          <p:nvPr/>
        </p:nvSpPr>
        <p:spPr>
          <a:xfrm>
            <a:off x="4038600" y="6473496"/>
            <a:ext cx="4114800" cy="365125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 Living Marine Resources Boarding Officer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7F20B59-4101-4EAA-824F-9B1136D163E1}"/>
              </a:ext>
            </a:extLst>
          </p:cNvPr>
          <p:cNvSpPr txBox="1">
            <a:spLocks/>
          </p:cNvSpPr>
          <p:nvPr/>
        </p:nvSpPr>
        <p:spPr>
          <a:xfrm>
            <a:off x="8610600" y="6473496"/>
            <a:ext cx="2743200" cy="36512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4527AC-37F1-0143-8BE3-59756E7B5774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F58B97-8C44-8D43-9557-2D426E685BF0}"/>
              </a:ext>
            </a:extLst>
          </p:cNvPr>
          <p:cNvSpPr txBox="1"/>
          <p:nvPr userDrawn="1"/>
        </p:nvSpPr>
        <p:spPr>
          <a:xfrm>
            <a:off x="7579151" y="-1414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9924D8-19F0-EE45-B19A-403C9F0A465E}"/>
              </a:ext>
            </a:extLst>
          </p:cNvPr>
          <p:cNvSpPr txBox="1"/>
          <p:nvPr userDrawn="1"/>
        </p:nvSpPr>
        <p:spPr>
          <a:xfrm>
            <a:off x="4927077" y="36010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19" b="100000" l="1852" r="98889">
                        <a14:foregroundMark x1="31296" y1="32194" x2="48148" y2="36691"/>
                        <a14:foregroundMark x1="50741" y1="37230" x2="61481" y2="39748"/>
                        <a14:foregroundMark x1="65000" y1="35791" x2="73889" y2="36691"/>
                        <a14:foregroundMark x1="47407" y1="80036" x2="53519" y2="76259"/>
                        <a14:foregroundMark x1="48704" y1="91367" x2="50000" y2="91367"/>
                        <a14:foregroundMark x1="14074" y1="68705" x2="86852" y2="67086"/>
                        <a14:foregroundMark x1="61111" y1="64029" x2="60185" y2="61151"/>
                        <a14:foregroundMark x1="12037" y1="64748" x2="12037" y2="64748"/>
                        <a14:foregroundMark x1="12778" y1="77698" x2="12778" y2="77698"/>
                        <a14:foregroundMark x1="9444" y1="70144" x2="9444" y2="70144"/>
                        <a14:foregroundMark x1="91296" y1="72302" x2="91296" y2="72302"/>
                        <a14:foregroundMark x1="87037" y1="77698" x2="87037" y2="776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78"/>
            <a:ext cx="1132514" cy="116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70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tiff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A2B8FA-74F6-354C-A170-353C0D146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836" y="-283"/>
            <a:ext cx="10287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81" b="12785"/>
          <a:stretch/>
        </p:blipFill>
        <p:spPr>
          <a:xfrm>
            <a:off x="0" y="-283"/>
            <a:ext cx="4920792" cy="6858283"/>
          </a:xfrm>
          <a:prstGeom prst="rect">
            <a:avLst/>
          </a:prstGeom>
          <a:effectLst>
            <a:outerShdw blurRad="177800" dist="38100" sx="102000" sy="102000" algn="l" rotWithShape="0">
              <a:prstClr val="black">
                <a:alpha val="4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9878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Southeast Regional Fisheries TRACEN</a:t>
            </a:r>
          </a:p>
        </p:txBody>
      </p:sp>
      <p:pic>
        <p:nvPicPr>
          <p:cNvPr id="4" name="Content Placeholder 32" descr="850px-North_America_second_level_political_division_2_and_Greenland_svg.png">
            <a:extLst>
              <a:ext uri="{FF2B5EF4-FFF2-40B4-BE49-F238E27FC236}">
                <a16:creationId xmlns:a16="http://schemas.microsoft.com/office/drawing/2014/main" id="{9220EB4A-9EAD-1C4A-AC4D-A493E04FAA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80467" y="889000"/>
            <a:ext cx="7391401" cy="5494867"/>
          </a:xfrm>
          <a:prstGeom prst="rect">
            <a:avLst/>
          </a:prstGeom>
        </p:spPr>
      </p:pic>
      <p:sp>
        <p:nvSpPr>
          <p:cNvPr id="6" name="AutoShape 2" descr="United States Coast Guard &gt; Our Organization &gt; FORCECOM UNITS &gt; MLEA &gt;  Regional Fisheries Training Centers"/>
          <p:cNvSpPr>
            <a:spLocks noChangeAspect="1" noChangeArrowheads="1"/>
          </p:cNvSpPr>
          <p:nvPr/>
        </p:nvSpPr>
        <p:spPr bwMode="auto">
          <a:xfrm>
            <a:off x="3025774" y="3355444"/>
            <a:ext cx="1012825" cy="101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United States Coast Guard &gt; Our Organization &gt; FORCECOM UNITS &gt; MLEA &gt;  Regional Fisheries Training Centers"/>
          <p:cNvSpPr>
            <a:spLocks noChangeAspect="1" noChangeArrowheads="1"/>
          </p:cNvSpPr>
          <p:nvPr/>
        </p:nvSpPr>
        <p:spPr bwMode="auto">
          <a:xfrm>
            <a:off x="1529145" y="320304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United States Coast Guard &gt; Our Organization &gt; FORCECOM UNITS &gt; MLEA &gt;  Regional Fisheries Training Centers"/>
          <p:cNvSpPr>
            <a:spLocks noChangeAspect="1" noChangeArrowheads="1"/>
          </p:cNvSpPr>
          <p:nvPr/>
        </p:nvSpPr>
        <p:spPr bwMode="auto">
          <a:xfrm>
            <a:off x="2777979" y="305064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United States Coast Guard &gt; Our Organization &gt; FORCECOM UNITS &gt; MLEA &gt;  Regional Fisheries Training Centers"/>
          <p:cNvSpPr>
            <a:spLocks noChangeAspect="1" noChangeArrowheads="1"/>
          </p:cNvSpPr>
          <p:nvPr/>
        </p:nvSpPr>
        <p:spPr bwMode="auto">
          <a:xfrm>
            <a:off x="-403225" y="184237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0" descr="United States Coast Guard &gt; Our Organization &gt; FORCECOM UNITS &gt; MLEA &gt;  Regional Fisheries Training Center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092" y="4368272"/>
            <a:ext cx="440795" cy="4407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2498" y="4224397"/>
            <a:ext cx="463570" cy="4635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8918" y="2680997"/>
            <a:ext cx="425328" cy="4253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1576" y="5411259"/>
            <a:ext cx="457757" cy="44767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93302" y="846138"/>
            <a:ext cx="415374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100" dirty="0"/>
              <a:t>Established 1994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100" dirty="0"/>
              <a:t>1 of 5 RFTC’s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100" dirty="0"/>
              <a:t>Congressionally Mandated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100" dirty="0"/>
              <a:t>Support D1, D5, and D7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100" dirty="0"/>
              <a:t>Courses: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100" dirty="0"/>
              <a:t>Southeast LMR BO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100" dirty="0"/>
              <a:t>Caribbean LMR BO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100" dirty="0"/>
              <a:t>Mission Manager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0" y="5175596"/>
            <a:ext cx="910461" cy="94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1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300" dirty="0"/>
              <a:t>STAFF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464" y="1060488"/>
            <a:ext cx="463336" cy="493819"/>
          </a:xfrm>
          <a:prstGeom prst="rect">
            <a:avLst/>
          </a:prstGeom>
        </p:spPr>
      </p:pic>
      <p:pic>
        <p:nvPicPr>
          <p:cNvPr id="7" name="Picture 6" descr="Diagram">
            <a:extLst>
              <a:ext uri="{FF2B5EF4-FFF2-40B4-BE49-F238E27FC236}">
                <a16:creationId xmlns:a16="http://schemas.microsoft.com/office/drawing/2014/main" id="{81029A8C-2A71-45B8-4CE1-617C3BE267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154" y="961451"/>
            <a:ext cx="8978134" cy="543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35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AREA OF RESPONSIBLITY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800" y="1081524"/>
            <a:ext cx="5054600" cy="5427404"/>
          </a:xfrm>
          <a:prstGeom prst="rect">
            <a:avLst/>
          </a:prstGeom>
        </p:spPr>
      </p:pic>
      <p:sp>
        <p:nvSpPr>
          <p:cNvPr id="4" name="AutoShape 2" descr="Sentinel Class Fast Response Cutter (FRC) Patrol Boats - Homelandsecurity  Technology">
            <a:extLst>
              <a:ext uri="{FF2B5EF4-FFF2-40B4-BE49-F238E27FC236}">
                <a16:creationId xmlns:a16="http://schemas.microsoft.com/office/drawing/2014/main" id="{50770A6E-CF7E-CB37-A7AF-240ACEF707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46A285-F428-7820-94C3-737BB839C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2875" y="1081525"/>
            <a:ext cx="4026798" cy="24282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4BD855-DD9F-A231-2952-8E0D343AA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8242" y="4228086"/>
            <a:ext cx="2895287" cy="2171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6A62E3-5CD9-41D8-F563-F95C57333D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8655" y="3162605"/>
            <a:ext cx="2983345" cy="213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121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44BE177-783F-22D6-6F72-65DC738FF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Class Schedule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B3A31A-6EB4-DD83-5A88-F4F7A06799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4811" y="1412341"/>
            <a:ext cx="11090495" cy="504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023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LMR BOARDING PROCESS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04385D-2CC7-CD6D-C746-41C8644A924D}"/>
              </a:ext>
            </a:extLst>
          </p:cNvPr>
          <p:cNvSpPr/>
          <p:nvPr/>
        </p:nvSpPr>
        <p:spPr>
          <a:xfrm>
            <a:off x="1529145" y="1256724"/>
            <a:ext cx="5064697" cy="11424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PRE-PATROL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85C9E0-AB3C-CCCD-079E-F6774858ADBE}"/>
              </a:ext>
            </a:extLst>
          </p:cNvPr>
          <p:cNvSpPr/>
          <p:nvPr/>
        </p:nvSpPr>
        <p:spPr>
          <a:xfrm>
            <a:off x="1537695" y="2490848"/>
            <a:ext cx="5064697" cy="1142420"/>
          </a:xfrm>
          <a:prstGeom prst="rect">
            <a:avLst/>
          </a:prstGeom>
          <a:solidFill>
            <a:srgbClr val="D6D3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PRE-BOARDING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DA12C6-7586-3851-2052-DA476A9C3F0F}"/>
              </a:ext>
            </a:extLst>
          </p:cNvPr>
          <p:cNvSpPr/>
          <p:nvPr/>
        </p:nvSpPr>
        <p:spPr>
          <a:xfrm>
            <a:off x="1537694" y="3724972"/>
            <a:ext cx="5064697" cy="11424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BOARDING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CCE7BF-15FB-9314-A9CB-B306EEDF84A7}"/>
              </a:ext>
            </a:extLst>
          </p:cNvPr>
          <p:cNvSpPr/>
          <p:nvPr/>
        </p:nvSpPr>
        <p:spPr>
          <a:xfrm>
            <a:off x="1537694" y="4959096"/>
            <a:ext cx="5064697" cy="11424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POST-BOARDING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A174F-42DD-6976-1E39-DB900C290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887" y="1256724"/>
            <a:ext cx="4051911" cy="484479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83940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3E6CC-7D6F-745F-2449-17AA9CE96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GOVERNING DOCUMENTS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463465E-DC6B-ED45-4939-FF09FAB415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1516" y="2697017"/>
            <a:ext cx="1958824" cy="24384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69227F-2BF6-FD70-35E1-90E90E3F9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050" y="861676"/>
            <a:ext cx="1885950" cy="2428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67DE78-730A-08B1-C0AC-21DCE1CC6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6053" y="2565208"/>
            <a:ext cx="1876425" cy="2438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8CB94D-4FA3-221E-821E-39B4593CE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4084" y="1133907"/>
            <a:ext cx="4303722" cy="31884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00AA0C-BC28-0C20-4ED1-FDCB00E102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6016" y="1141943"/>
            <a:ext cx="1952625" cy="1476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FD965E-0AD0-664C-A4A1-4442F07855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194" y="2618318"/>
            <a:ext cx="1524000" cy="1524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99A549-DAEB-C089-A10F-6A26A77A85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473" y="4427467"/>
            <a:ext cx="1706129" cy="16294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99FBD2B-0C7F-1AFD-E4E6-D008D2F293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1433" y="3529158"/>
            <a:ext cx="1885950" cy="23819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391C36-6CA4-3425-3489-A1E22B936E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4133" y="5429464"/>
            <a:ext cx="669398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86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MANAGEMENT PLANS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3412FC8-C3A6-E342-A13D-04E1787736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6730" y="934804"/>
            <a:ext cx="1352550" cy="13430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CE778A-CE74-4D43-9AEA-239689E1EA0D}"/>
              </a:ext>
            </a:extLst>
          </p:cNvPr>
          <p:cNvSpPr txBox="1"/>
          <p:nvPr/>
        </p:nvSpPr>
        <p:spPr>
          <a:xfrm>
            <a:off x="851981" y="2081043"/>
            <a:ext cx="4748544" cy="4280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800" b="1" dirty="0"/>
              <a:t>SNAPPER/GROUPER</a:t>
            </a:r>
          </a:p>
          <a:p>
            <a:pPr algn="ctr">
              <a:lnSpc>
                <a:spcPct val="200000"/>
              </a:lnSpc>
            </a:pPr>
            <a:r>
              <a:rPr lang="en-US" sz="2800" b="1" dirty="0"/>
              <a:t>COASTAL MIGRATORY PELAGIC</a:t>
            </a:r>
          </a:p>
          <a:p>
            <a:pPr algn="ctr">
              <a:lnSpc>
                <a:spcPct val="200000"/>
              </a:lnSpc>
            </a:pPr>
            <a:r>
              <a:rPr lang="en-US" sz="2800" b="1" dirty="0"/>
              <a:t>PENEAID &amp; ROCK SHRIMP</a:t>
            </a:r>
          </a:p>
          <a:p>
            <a:pPr algn="ctr">
              <a:lnSpc>
                <a:spcPct val="200000"/>
              </a:lnSpc>
            </a:pPr>
            <a:r>
              <a:rPr lang="en-US" sz="2800" b="1" dirty="0"/>
              <a:t>GOLDEN CRAB</a:t>
            </a:r>
          </a:p>
          <a:p>
            <a:pPr algn="ctr">
              <a:lnSpc>
                <a:spcPct val="200000"/>
              </a:lnSpc>
            </a:pPr>
            <a:r>
              <a:rPr lang="en-US" sz="2800" b="1" dirty="0"/>
              <a:t>CORAL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412FC8-C3A6-E342-A13D-04E178773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3235" y="996409"/>
            <a:ext cx="1056155" cy="1041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17D8C5-0F36-A140-8B5A-7498A753B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783" y="1001629"/>
            <a:ext cx="1364519" cy="5877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56D335-AE9B-0C47-9CD4-2C4A50395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466" y="1619159"/>
            <a:ext cx="2362340" cy="4724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A9C21E-3D91-A548-8ABE-4DF18F632A51}"/>
              </a:ext>
            </a:extLst>
          </p:cNvPr>
          <p:cNvSpPr txBox="1"/>
          <p:nvPr/>
        </p:nvSpPr>
        <p:spPr>
          <a:xfrm>
            <a:off x="6328221" y="2037689"/>
            <a:ext cx="494512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DOLPHIN/WAHOO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800" b="1" dirty="0"/>
              <a:t>SPINY LOBSTER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800" b="1" dirty="0"/>
              <a:t>HIGHLY MIGRATORY SPECIES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DEF581-F8FC-A443-B623-2C893FA6C4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0666" y="2819691"/>
            <a:ext cx="932247" cy="11371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412FC8-C3A6-E342-A13D-04E178773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3366" y="2915546"/>
            <a:ext cx="1056155" cy="10412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BF975D-715C-6F4E-AD6A-35C3BC65CA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1725" y="4881866"/>
            <a:ext cx="947563" cy="94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87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17541-193A-351E-FC1E-576BF7E7D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3957" y="262325"/>
            <a:ext cx="9598152" cy="7254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Southeast Regional Fisheries TRACEN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7966C0-9EC2-2B1C-81A5-6D1B877832D6}"/>
              </a:ext>
            </a:extLst>
          </p:cNvPr>
          <p:cNvSpPr txBox="1"/>
          <p:nvPr/>
        </p:nvSpPr>
        <p:spPr>
          <a:xfrm>
            <a:off x="6972293" y="911280"/>
            <a:ext cx="5394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Training Initiatives/Field Advisories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915FF1-B215-4A6E-7C85-2F4906625874}"/>
              </a:ext>
            </a:extLst>
          </p:cNvPr>
          <p:cNvSpPr txBox="1"/>
          <p:nvPr/>
        </p:nvSpPr>
        <p:spPr>
          <a:xfrm>
            <a:off x="566188" y="3672244"/>
            <a:ext cx="4950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Key External &amp; Political Partnerships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86BDCD-8B33-3A87-C46E-E402B67FB38A}"/>
              </a:ext>
            </a:extLst>
          </p:cNvPr>
          <p:cNvSpPr/>
          <p:nvPr/>
        </p:nvSpPr>
        <p:spPr>
          <a:xfrm flipH="1">
            <a:off x="6119264" y="1085624"/>
            <a:ext cx="45719" cy="54014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AC5188-9AA5-2CE9-8D77-BB419237985F}"/>
              </a:ext>
            </a:extLst>
          </p:cNvPr>
          <p:cNvSpPr/>
          <p:nvPr/>
        </p:nvSpPr>
        <p:spPr>
          <a:xfrm rot="5400000">
            <a:off x="6073141" y="-2370684"/>
            <a:ext cx="45719" cy="120073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C0083EC-5671-4822-E071-CE5461886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778" y="1430861"/>
            <a:ext cx="2913963" cy="17662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5030046-052E-6AC6-1253-64FFD837B963}"/>
              </a:ext>
            </a:extLst>
          </p:cNvPr>
          <p:cNvSpPr txBox="1"/>
          <p:nvPr/>
        </p:nvSpPr>
        <p:spPr>
          <a:xfrm>
            <a:off x="9323757" y="1341773"/>
            <a:ext cx="28682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Recent: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South FL - Spiny Lobster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 - Snapper/Grouper</a:t>
            </a:r>
          </a:p>
          <a:p>
            <a:r>
              <a:rPr lang="en-US" b="1" dirty="0"/>
              <a:t>Upcoming: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NC - Tuna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USVI - Conch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 – Illegal Charters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4559C2-D9EB-4640-59E1-D78FC5F5E004}"/>
              </a:ext>
            </a:extLst>
          </p:cNvPr>
          <p:cNvSpPr txBox="1"/>
          <p:nvPr/>
        </p:nvSpPr>
        <p:spPr>
          <a:xfrm>
            <a:off x="639617" y="1504385"/>
            <a:ext cx="480387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10 member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$</a:t>
            </a:r>
            <a:r>
              <a:rPr lang="en-US" dirty="0"/>
              <a:t>60K</a:t>
            </a:r>
            <a:r>
              <a:rPr lang="en-US" sz="1800" dirty="0"/>
              <a:t> budget</a:t>
            </a:r>
            <a:endParaRPr lang="en-US" sz="18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 D1, D5, D7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</a:t>
            </a:r>
            <a:r>
              <a:rPr lang="en-US" sz="1800" dirty="0"/>
              <a:t> Sectors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33 cutters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22 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150 Student Output Annually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4F02FE-B417-4392-A3F0-962EF3CEDC57}"/>
              </a:ext>
            </a:extLst>
          </p:cNvPr>
          <p:cNvSpPr txBox="1"/>
          <p:nvPr/>
        </p:nvSpPr>
        <p:spPr>
          <a:xfrm>
            <a:off x="1568273" y="896537"/>
            <a:ext cx="3301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Unit Details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AB3AA4-1FFD-8571-BE1A-7F488540B20B}"/>
              </a:ext>
            </a:extLst>
          </p:cNvPr>
          <p:cNvSpPr txBox="1"/>
          <p:nvPr/>
        </p:nvSpPr>
        <p:spPr>
          <a:xfrm>
            <a:off x="6291594" y="1526812"/>
            <a:ext cx="29907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IUU - HSBI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Open scope of training to Boarding Team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Mission Manager Course build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D8B937-3C35-A877-9715-A836CD0D4102}"/>
              </a:ext>
            </a:extLst>
          </p:cNvPr>
          <p:cNvSpPr txBox="1"/>
          <p:nvPr/>
        </p:nvSpPr>
        <p:spPr>
          <a:xfrm>
            <a:off x="4252823" y="6381500"/>
            <a:ext cx="39250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7A9E15-BFA5-4E60-E1B8-602C8D4C7274}"/>
              </a:ext>
            </a:extLst>
          </p:cNvPr>
          <p:cNvSpPr txBox="1"/>
          <p:nvPr/>
        </p:nvSpPr>
        <p:spPr>
          <a:xfrm>
            <a:off x="831403" y="6421672"/>
            <a:ext cx="8712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2F7DEB-82F5-1CFF-F42D-3EE4A4A9579C}"/>
              </a:ext>
            </a:extLst>
          </p:cNvPr>
          <p:cNvSpPr txBox="1"/>
          <p:nvPr/>
        </p:nvSpPr>
        <p:spPr>
          <a:xfrm>
            <a:off x="8268931" y="6365780"/>
            <a:ext cx="553528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B2F7DF-3A09-C992-E66A-C55EBA404879}"/>
              </a:ext>
            </a:extLst>
          </p:cNvPr>
          <p:cNvSpPr txBox="1"/>
          <p:nvPr/>
        </p:nvSpPr>
        <p:spPr>
          <a:xfrm>
            <a:off x="249845" y="4476452"/>
            <a:ext cx="323377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International Partners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SAFMC Meeting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Congressional Staff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International Boarding </a:t>
            </a:r>
          </a:p>
          <a:p>
            <a:r>
              <a:rPr lang="en-US" dirty="0"/>
              <a:t>	Officer Course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Saltwater Team (NOAA/ DNR)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9C0005-0F20-49BC-6FC6-1AED888C5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615" y="4150278"/>
            <a:ext cx="2199682" cy="24937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9E5058-3B8B-3BB1-8E60-65ADB71CFAB0}"/>
              </a:ext>
            </a:extLst>
          </p:cNvPr>
          <p:cNvSpPr txBox="1"/>
          <p:nvPr/>
        </p:nvSpPr>
        <p:spPr>
          <a:xfrm>
            <a:off x="7220490" y="3749188"/>
            <a:ext cx="3593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Outreach Opportunities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B9BD2A-62FC-83B4-2EFB-19640A16E5E9}"/>
              </a:ext>
            </a:extLst>
          </p:cNvPr>
          <p:cNvSpPr txBox="1"/>
          <p:nvPr/>
        </p:nvSpPr>
        <p:spPr>
          <a:xfrm>
            <a:off x="6711043" y="4539343"/>
            <a:ext cx="36325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School engagements (Ashley Hall)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Community (SEWE)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Any Recommendations?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836118"/>
      </p:ext>
    </p:extLst>
  </p:cSld>
  <p:clrMapOvr>
    <a:masterClrMapping/>
  </p:clrMapOvr>
</p:sld>
</file>

<file path=ppt/theme/theme1.xml><?xml version="1.0" encoding="utf-8"?>
<a:theme xmlns:a="http://schemas.openxmlformats.org/drawingml/2006/main" name="Coastguard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astguard" id="{EACD7090-34ED-4754-91ED-AC238844EA8F}" vid="{4FA400B4-B0D8-4D2E-9675-1D46983673A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C62819716B9844AFDCE6BB0043E3EF" ma:contentTypeVersion="9" ma:contentTypeDescription="Create a new document." ma:contentTypeScope="" ma:versionID="021fa8b4d3526c6e5364c9857de559b0">
  <xsd:schema xmlns:xsd="http://www.w3.org/2001/XMLSchema" xmlns:xs="http://www.w3.org/2001/XMLSchema" xmlns:p="http://schemas.microsoft.com/office/2006/metadata/properties" xmlns:ns3="7d387180-c153-4ab9-abb1-fbcb8e4c8991" xmlns:ns4="ac555991-2efb-4bc1-90ea-b7953a8a0d9d" targetNamespace="http://schemas.microsoft.com/office/2006/metadata/properties" ma:root="true" ma:fieldsID="8631a740139aea3325cae14200bdb137" ns3:_="" ns4:_="">
    <xsd:import namespace="7d387180-c153-4ab9-abb1-fbcb8e4c8991"/>
    <xsd:import namespace="ac555991-2efb-4bc1-90ea-b7953a8a0d9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387180-c153-4ab9-abb1-fbcb8e4c899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555991-2efb-4bc1-90ea-b7953a8a0d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FADEB07-1620-4478-BCB9-B058709116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387180-c153-4ab9-abb1-fbcb8e4c8991"/>
    <ds:schemaRef ds:uri="ac555991-2efb-4bc1-90ea-b7953a8a0d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01ED129-FF11-4050-A662-2A3696F866B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98284F-848D-4FD6-BE27-04C82950EC48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ac555991-2efb-4bc1-90ea-b7953a8a0d9d"/>
    <ds:schemaRef ds:uri="7d387180-c153-4ab9-abb1-fbcb8e4c8991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1172</TotalTime>
  <Words>217</Words>
  <Application>Microsoft Office PowerPoint</Application>
  <PresentationFormat>Widescreen</PresentationFormat>
  <Paragraphs>73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Coastguard</vt:lpstr>
      <vt:lpstr>PowerPoint Presentation</vt:lpstr>
      <vt:lpstr>Southeast Regional Fisheries TRACEN</vt:lpstr>
      <vt:lpstr>STAFF</vt:lpstr>
      <vt:lpstr>AREA OF RESPONSIBLITY</vt:lpstr>
      <vt:lpstr>Class Schedule</vt:lpstr>
      <vt:lpstr>LMR BOARDING PROCESS</vt:lpstr>
      <vt:lpstr>GOVERNING DOCUMENTS</vt:lpstr>
      <vt:lpstr>MANAGEMENT PLANS</vt:lpstr>
      <vt:lpstr>Southeast Regional Fisheries TRACEN</vt:lpstr>
    </vt:vector>
  </TitlesOfParts>
  <Company>Department of Defense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Willen, Theresa Y CTR</dc:creator>
  <cp:lastModifiedBy>Loeffler, Andrew W LT USCG SOUTHEAST RFTC (USA)</cp:lastModifiedBy>
  <cp:revision>21</cp:revision>
  <dcterms:created xsi:type="dcterms:W3CDTF">2022-09-01T12:01:30Z</dcterms:created>
  <dcterms:modified xsi:type="dcterms:W3CDTF">2023-10-04T11:06:33Z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0x01010075C62819716B9844AFDCE6BB0043E3EF</vt:lpwstr>
  </property>
</Properties>
</file>