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80" r:id="rId3"/>
    <p:sldId id="281" r:id="rId4"/>
    <p:sldId id="282" r:id="rId5"/>
    <p:sldId id="285" r:id="rId6"/>
    <p:sldId id="284" r:id="rId7"/>
    <p:sldId id="271" r:id="rId8"/>
    <p:sldId id="286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3644" autoAdjust="0"/>
    <p:restoredTop sz="96305" autoAdjust="0"/>
  </p:normalViewPr>
  <p:slideViewPr>
    <p:cSldViewPr>
      <p:cViewPr varScale="1">
        <p:scale>
          <a:sx n="78" d="100"/>
          <a:sy n="78" d="100"/>
        </p:scale>
        <p:origin x="-1386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2EC34-D297-4EFB-9C3F-3E6D727AA8A4}" type="datetimeFigureOut">
              <a:rPr lang="en-US" smtClean="0"/>
              <a:pPr/>
              <a:t>10/24/2017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8057A-7F56-443A-9437-2FF35C25408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054027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2EC34-D297-4EFB-9C3F-3E6D727AA8A4}" type="datetimeFigureOut">
              <a:rPr lang="en-US" smtClean="0"/>
              <a:pPr/>
              <a:t>10/24/2017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8057A-7F56-443A-9437-2FF35C25408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255939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2EC34-D297-4EFB-9C3F-3E6D727AA8A4}" type="datetimeFigureOut">
              <a:rPr lang="en-US" smtClean="0"/>
              <a:pPr/>
              <a:t>10/24/2017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8057A-7F56-443A-9437-2FF35C25408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990971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2EC34-D297-4EFB-9C3F-3E6D727AA8A4}" type="datetimeFigureOut">
              <a:rPr lang="en-US" smtClean="0"/>
              <a:pPr/>
              <a:t>10/24/2017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8057A-7F56-443A-9437-2FF35C25408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316715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2EC34-D297-4EFB-9C3F-3E6D727AA8A4}" type="datetimeFigureOut">
              <a:rPr lang="en-US" smtClean="0"/>
              <a:pPr/>
              <a:t>10/24/2017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8057A-7F56-443A-9437-2FF35C25408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993840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2EC34-D297-4EFB-9C3F-3E6D727AA8A4}" type="datetimeFigureOut">
              <a:rPr lang="en-US" smtClean="0"/>
              <a:pPr/>
              <a:t>10/24/2017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8057A-7F56-443A-9437-2FF35C25408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073086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2EC34-D297-4EFB-9C3F-3E6D727AA8A4}" type="datetimeFigureOut">
              <a:rPr lang="en-US" smtClean="0"/>
              <a:pPr/>
              <a:t>10/24/2017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8057A-7F56-443A-9437-2FF35C25408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914139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2EC34-D297-4EFB-9C3F-3E6D727AA8A4}" type="datetimeFigureOut">
              <a:rPr lang="en-US" smtClean="0"/>
              <a:pPr/>
              <a:t>10/24/2017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8057A-7F56-443A-9437-2FF35C25408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359311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2EC34-D297-4EFB-9C3F-3E6D727AA8A4}" type="datetimeFigureOut">
              <a:rPr lang="en-US" smtClean="0"/>
              <a:pPr/>
              <a:t>10/24/2017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8057A-7F56-443A-9437-2FF35C25408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518715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2EC34-D297-4EFB-9C3F-3E6D727AA8A4}" type="datetimeFigureOut">
              <a:rPr lang="en-US" smtClean="0"/>
              <a:pPr/>
              <a:t>10/24/2017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8057A-7F56-443A-9437-2FF35C25408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580242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2EC34-D297-4EFB-9C3F-3E6D727AA8A4}" type="datetimeFigureOut">
              <a:rPr lang="en-US" smtClean="0"/>
              <a:pPr/>
              <a:t>10/24/2017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8057A-7F56-443A-9437-2FF35C25408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564960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82EC34-D297-4EFB-9C3F-3E6D727AA8A4}" type="datetimeFigureOut">
              <a:rPr lang="en-US" smtClean="0"/>
              <a:pPr/>
              <a:t>10/24/2017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18057A-7F56-443A-9437-2FF35C25408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625082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sedarweb.org/sedar-48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/>
          </a:bodyPr>
          <a:lstStyle/>
          <a:p>
            <a:r>
              <a:rPr lang="en-US" b="1" dirty="0" smtClean="0"/>
              <a:t>Oct 2017 SSC SEDAR Updates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534400" cy="4525963"/>
          </a:xfrm>
        </p:spPr>
        <p:txBody>
          <a:bodyPr>
            <a:normAutofit fontScale="92500"/>
          </a:bodyPr>
          <a:lstStyle/>
          <a:p>
            <a:pPr lvl="0"/>
            <a:r>
              <a:rPr lang="en-US" sz="3600" b="1" dirty="0" smtClean="0"/>
              <a:t>Scamp Research Track (</a:t>
            </a:r>
            <a:r>
              <a:rPr lang="en-US" sz="3600" b="1" dirty="0" err="1" smtClean="0"/>
              <a:t>GoM</a:t>
            </a:r>
            <a:r>
              <a:rPr lang="en-US" sz="3600" b="1" dirty="0" smtClean="0"/>
              <a:t> &amp; SA)</a:t>
            </a:r>
          </a:p>
          <a:p>
            <a:pPr lvl="0"/>
            <a:r>
              <a:rPr lang="en-US" sz="3600" b="1" dirty="0" smtClean="0"/>
              <a:t>SEDAR 48 Southeast Black Grouper</a:t>
            </a:r>
          </a:p>
          <a:p>
            <a:pPr lvl="0"/>
            <a:r>
              <a:rPr lang="en-US" sz="3600" b="1" dirty="0" smtClean="0"/>
              <a:t>SEDAR 58 Atlantic Cobia</a:t>
            </a:r>
          </a:p>
          <a:p>
            <a:pPr lvl="0"/>
            <a:r>
              <a:rPr lang="en-US" sz="3600" b="1" dirty="0" smtClean="0"/>
              <a:t>SEDAR 59 South Atlantic Greater Amberjack</a:t>
            </a:r>
          </a:p>
          <a:p>
            <a:pPr lvl="0"/>
            <a:r>
              <a:rPr lang="en-US" sz="3600" b="1" dirty="0" smtClean="0"/>
              <a:t>SEDAR 60: South Atlantic Red Porgy</a:t>
            </a:r>
          </a:p>
          <a:p>
            <a:pPr lvl="0"/>
            <a:r>
              <a:rPr lang="en-US" sz="3600" b="1" dirty="0" smtClean="0"/>
              <a:t>SEDAR 55: South Atlantic Vermilion Snapper</a:t>
            </a:r>
          </a:p>
          <a:p>
            <a:pPr lvl="0"/>
            <a:r>
              <a:rPr lang="en-US" sz="3600" b="1" dirty="0" smtClean="0"/>
              <a:t>SEDAR 56 South Atlantic Black Seabass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xmlns="" val="21013643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/>
          </a:bodyPr>
          <a:lstStyle/>
          <a:p>
            <a:r>
              <a:rPr lang="en-US" b="1" dirty="0" smtClean="0"/>
              <a:t>Scamp Research Track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534400" cy="4525963"/>
          </a:xfrm>
        </p:spPr>
        <p:txBody>
          <a:bodyPr>
            <a:normAutofit/>
          </a:bodyPr>
          <a:lstStyle/>
          <a:p>
            <a:pPr lvl="0"/>
            <a:r>
              <a:rPr lang="en-US" sz="3600" b="1" dirty="0" smtClean="0"/>
              <a:t>SEDAR Steering Committee support </a:t>
            </a:r>
            <a:r>
              <a:rPr lang="en-US" sz="3600" b="1" dirty="0" err="1" smtClean="0"/>
              <a:t>GoM</a:t>
            </a:r>
            <a:r>
              <a:rPr lang="en-US" sz="3600" b="1" dirty="0" smtClean="0"/>
              <a:t> &amp; SA Scamp as Research Track pilot</a:t>
            </a:r>
          </a:p>
          <a:p>
            <a:pPr lvl="0"/>
            <a:r>
              <a:rPr lang="en-US" sz="3600" b="1" dirty="0" smtClean="0"/>
              <a:t>SEFSC will develop draft work plan to be reviewed by Plan Review Team</a:t>
            </a:r>
          </a:p>
          <a:p>
            <a:pPr lvl="0"/>
            <a:r>
              <a:rPr lang="en-US" sz="3600" b="1" dirty="0" smtClean="0"/>
              <a:t>Action Item:</a:t>
            </a:r>
          </a:p>
          <a:p>
            <a:pPr lvl="1"/>
            <a:r>
              <a:rPr lang="en-US" b="1" dirty="0" smtClean="0"/>
              <a:t>Identify two SSC representatives for Plan Review Team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xmlns="" val="18934471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/>
          </a:bodyPr>
          <a:lstStyle/>
          <a:p>
            <a:r>
              <a:rPr lang="en-US" b="1" dirty="0" smtClean="0"/>
              <a:t>SEDAR 48: Southeast Black Grouper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534400" cy="4525963"/>
          </a:xfrm>
        </p:spPr>
        <p:txBody>
          <a:bodyPr>
            <a:normAutofit/>
          </a:bodyPr>
          <a:lstStyle/>
          <a:p>
            <a:pPr lvl="0"/>
            <a:r>
              <a:rPr lang="en-US" b="1" dirty="0" smtClean="0"/>
              <a:t>Variety of issues identified during Data Stage (March 2017); assessment halted</a:t>
            </a:r>
          </a:p>
          <a:p>
            <a:pPr lvl="0"/>
            <a:r>
              <a:rPr lang="en-US" b="1" dirty="0" smtClean="0"/>
              <a:t>DW report available on SEDAR website</a:t>
            </a:r>
          </a:p>
          <a:p>
            <a:pPr marL="0" lvl="0" indent="0">
              <a:buNone/>
            </a:pPr>
            <a:r>
              <a:rPr lang="en-US" b="1" dirty="0"/>
              <a:t> </a:t>
            </a:r>
            <a:r>
              <a:rPr lang="en-US" b="1" dirty="0" smtClean="0"/>
              <a:t>   </a:t>
            </a:r>
            <a:r>
              <a:rPr lang="en-US" b="1" dirty="0" smtClean="0">
                <a:hlinkClick r:id="rId2"/>
              </a:rPr>
              <a:t>http</a:t>
            </a:r>
            <a:r>
              <a:rPr lang="en-US" b="1" dirty="0">
                <a:hlinkClick r:id="rId2"/>
              </a:rPr>
              <a:t>://</a:t>
            </a:r>
            <a:r>
              <a:rPr lang="en-US" b="1" dirty="0" smtClean="0">
                <a:hlinkClick r:id="rId2"/>
              </a:rPr>
              <a:t>sedarweb.org/sedar-48</a:t>
            </a:r>
            <a:r>
              <a:rPr lang="en-US" b="1" dirty="0" smtClean="0"/>
              <a:t>  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xmlns="" val="4830312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/>
          </a:bodyPr>
          <a:lstStyle/>
          <a:p>
            <a:r>
              <a:rPr lang="en-US" b="1" dirty="0" smtClean="0"/>
              <a:t>SEDAR 58: Atlantic Cobia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534400" cy="4525963"/>
          </a:xfrm>
        </p:spPr>
        <p:txBody>
          <a:bodyPr>
            <a:normAutofit fontScale="92500"/>
          </a:bodyPr>
          <a:lstStyle/>
          <a:p>
            <a:pPr lvl="0"/>
            <a:r>
              <a:rPr lang="en-US" sz="3600" b="1" dirty="0" smtClean="0"/>
              <a:t>Benchmark assessment with Stock ID evaluation prior to Data Workshop</a:t>
            </a:r>
          </a:p>
          <a:p>
            <a:r>
              <a:rPr lang="en-US" sz="3600" b="1" dirty="0" smtClean="0"/>
              <a:t>Multi-step Stock ID process</a:t>
            </a:r>
          </a:p>
          <a:p>
            <a:r>
              <a:rPr lang="en-US" sz="3600" b="1" dirty="0" smtClean="0"/>
              <a:t>Organizing Committee developed draft </a:t>
            </a:r>
            <a:r>
              <a:rPr lang="en-US" sz="3600" b="1" dirty="0" err="1" smtClean="0"/>
              <a:t>ToRs</a:t>
            </a:r>
            <a:r>
              <a:rPr lang="en-US" sz="3600" b="1" dirty="0" smtClean="0"/>
              <a:t> and schedule; SEDAR Steering </a:t>
            </a:r>
            <a:r>
              <a:rPr lang="en-US" sz="3600" b="1" dirty="0"/>
              <a:t>Committee will </a:t>
            </a:r>
            <a:r>
              <a:rPr lang="en-US" sz="3600" b="1" dirty="0" smtClean="0"/>
              <a:t>approve</a:t>
            </a:r>
          </a:p>
          <a:p>
            <a:pPr lvl="1"/>
            <a:r>
              <a:rPr lang="en-US" b="1" dirty="0" smtClean="0"/>
              <a:t>SAFMC SSC &amp; ASMFC feedback on </a:t>
            </a:r>
            <a:r>
              <a:rPr lang="en-US" b="1" dirty="0" err="1" smtClean="0"/>
              <a:t>ToRs</a:t>
            </a:r>
            <a:r>
              <a:rPr lang="en-US" b="1" dirty="0" smtClean="0"/>
              <a:t> via email</a:t>
            </a:r>
          </a:p>
          <a:p>
            <a:pPr lvl="1"/>
            <a:r>
              <a:rPr lang="en-US" b="1" dirty="0" smtClean="0"/>
              <a:t>GMFMC SSC will provide feedback at Oct 31 meeting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xmlns="" val="23543024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/>
          </a:bodyPr>
          <a:lstStyle/>
          <a:p>
            <a:r>
              <a:rPr lang="en-US" sz="3600" b="1" dirty="0" smtClean="0"/>
              <a:t>SEDAR 58: Atlantic Cobia</a:t>
            </a:r>
            <a:endParaRPr lang="en-US" sz="3600" b="1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691415426"/>
              </p:ext>
            </p:extLst>
          </p:nvPr>
        </p:nvGraphicFramePr>
        <p:xfrm>
          <a:off x="381000" y="914400"/>
          <a:ext cx="8382000" cy="57522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10270"/>
                <a:gridCol w="2114379"/>
                <a:gridCol w="4757351"/>
              </a:tblGrid>
              <a:tr h="852633">
                <a:tc>
                  <a:txBody>
                    <a:bodyPr/>
                    <a:lstStyle/>
                    <a:p>
                      <a:r>
                        <a:rPr lang="en-US" sz="2200" b="1" dirty="0" smtClean="0"/>
                        <a:t>Event</a:t>
                      </a:r>
                      <a:endParaRPr lang="en-US" sz="2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200" b="1" dirty="0" smtClean="0"/>
                        <a:t>Dates</a:t>
                      </a:r>
                      <a:r>
                        <a:rPr lang="en-US" sz="2200" b="1" baseline="0" dirty="0" smtClean="0"/>
                        <a:t> &amp; </a:t>
                      </a:r>
                      <a:r>
                        <a:rPr lang="en-US" sz="2200" b="1" dirty="0" smtClean="0"/>
                        <a:t>Method</a:t>
                      </a:r>
                      <a:endParaRPr lang="en-US" sz="2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200" b="1" dirty="0" smtClean="0"/>
                        <a:t>Action Items</a:t>
                      </a:r>
                      <a:endParaRPr lang="en-US" sz="2200" b="1" dirty="0"/>
                    </a:p>
                  </a:txBody>
                  <a:tcPr anchor="ctr"/>
                </a:tc>
              </a:tr>
              <a:tr h="1565893">
                <a:tc>
                  <a:txBody>
                    <a:bodyPr/>
                    <a:lstStyle/>
                    <a:p>
                      <a:r>
                        <a:rPr lang="en-US" sz="2200" b="1" dirty="0" smtClean="0"/>
                        <a:t>Cobia Stock ID</a:t>
                      </a:r>
                      <a:r>
                        <a:rPr lang="en-US" sz="2200" b="1" baseline="0" dirty="0" smtClean="0"/>
                        <a:t> Workshop</a:t>
                      </a:r>
                      <a:endParaRPr lang="en-US" sz="2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2200" b="1" dirty="0" smtClean="0"/>
                        <a:t>Apr 10-12, 2018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2200" b="1" dirty="0" smtClean="0"/>
                        <a:t>In-person</a:t>
                      </a:r>
                      <a:endParaRPr lang="en-US" sz="2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2200" b="1" dirty="0" smtClean="0"/>
                        <a:t>1-2 SSC Panel</a:t>
                      </a:r>
                      <a:r>
                        <a:rPr lang="en-US" sz="2200" b="1" baseline="0" dirty="0" smtClean="0"/>
                        <a:t> </a:t>
                      </a:r>
                      <a:r>
                        <a:rPr lang="en-US" sz="2200" b="1" dirty="0" smtClean="0"/>
                        <a:t>reps: </a:t>
                      </a:r>
                      <a:r>
                        <a:rPr lang="en-US" sz="2200" b="1" dirty="0" smtClean="0"/>
                        <a:t>Jeff B &amp; George S</a:t>
                      </a:r>
                      <a:endParaRPr lang="en-US" sz="2200" b="1" dirty="0" smtClean="0"/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2200" b="1" dirty="0" smtClean="0"/>
                        <a:t>Potential Workshop</a:t>
                      </a:r>
                      <a:r>
                        <a:rPr lang="en-US" sz="2200" b="1" baseline="0" dirty="0" smtClean="0"/>
                        <a:t> Chair: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2200" b="1" baseline="0" dirty="0" smtClean="0"/>
                        <a:t>Additional experts?</a:t>
                      </a:r>
                      <a:endParaRPr lang="en-US" sz="2200" b="1" dirty="0" smtClean="0"/>
                    </a:p>
                  </a:txBody>
                  <a:tcPr anchor="ctr"/>
                </a:tc>
              </a:tr>
              <a:tr h="1565893">
                <a:tc>
                  <a:txBody>
                    <a:bodyPr/>
                    <a:lstStyle/>
                    <a:p>
                      <a:r>
                        <a:rPr lang="en-US" sz="2200" b="1" dirty="0" smtClean="0"/>
                        <a:t>Cobia Stock ID Review Workshop</a:t>
                      </a:r>
                      <a:endParaRPr lang="en-US" sz="2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2200" b="1" dirty="0" smtClean="0"/>
                        <a:t>June 5-7, 2018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2200" b="1" dirty="0" smtClean="0"/>
                        <a:t>In-person</a:t>
                      </a:r>
                      <a:endParaRPr lang="en-US" sz="2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2200" b="1" dirty="0" smtClean="0"/>
                        <a:t>1 SSC Reviewer: </a:t>
                      </a:r>
                      <a:r>
                        <a:rPr lang="en-US" sz="2200" b="1" dirty="0" smtClean="0"/>
                        <a:t> Church</a:t>
                      </a:r>
                      <a:endParaRPr lang="en-US" sz="2200" b="1" dirty="0" smtClean="0"/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2200" b="1" dirty="0" smtClean="0"/>
                        <a:t>Potential Review</a:t>
                      </a:r>
                      <a:r>
                        <a:rPr lang="en-US" sz="2200" b="1" baseline="0" dirty="0" smtClean="0"/>
                        <a:t> Workshop Chair: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b="1" baseline="0" dirty="0" smtClean="0"/>
                        <a:t>Additional experts?</a:t>
                      </a:r>
                      <a:endParaRPr lang="en-US" sz="2200" b="1" dirty="0" smtClean="0"/>
                    </a:p>
                  </a:txBody>
                  <a:tcPr anchor="ctr"/>
                </a:tc>
              </a:tr>
              <a:tr h="1565893">
                <a:tc>
                  <a:txBody>
                    <a:bodyPr/>
                    <a:lstStyle/>
                    <a:p>
                      <a:r>
                        <a:rPr lang="en-US" sz="2200" b="1" dirty="0" smtClean="0"/>
                        <a:t>Cobia Stock ID Cooperator Technical</a:t>
                      </a:r>
                      <a:r>
                        <a:rPr lang="en-US" sz="2200" b="1" baseline="0" dirty="0" smtClean="0"/>
                        <a:t> Review</a:t>
                      </a:r>
                      <a:endParaRPr lang="en-US" sz="2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2200" b="1" dirty="0" smtClean="0"/>
                        <a:t>July/Aug 2018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2200" b="1" dirty="0" smtClean="0"/>
                        <a:t>Webinar</a:t>
                      </a:r>
                      <a:endParaRPr lang="en-US" sz="2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2200" b="1" dirty="0" smtClean="0"/>
                        <a:t>2 SSC Reviewers: </a:t>
                      </a:r>
                      <a:r>
                        <a:rPr lang="en-US" sz="2200" b="1" dirty="0" smtClean="0"/>
                        <a:t>John</a:t>
                      </a:r>
                      <a:r>
                        <a:rPr lang="en-US" sz="2200" b="1" baseline="0" dirty="0" smtClean="0"/>
                        <a:t> B &amp; Eric J</a:t>
                      </a:r>
                      <a:endParaRPr lang="en-US" sz="2200" b="1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3226559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/>
          </a:bodyPr>
          <a:lstStyle/>
          <a:p>
            <a:r>
              <a:rPr lang="en-US" b="1" dirty="0" smtClean="0"/>
              <a:t>SEDAR 59 &amp; SEDAR 60</a:t>
            </a:r>
            <a:endParaRPr lang="en-US" b="1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390971321"/>
              </p:ext>
            </p:extLst>
          </p:nvPr>
        </p:nvGraphicFramePr>
        <p:xfrm>
          <a:off x="342900" y="1524000"/>
          <a:ext cx="8458200" cy="398441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/>
                <a:gridCol w="2819400"/>
                <a:gridCol w="4114800"/>
              </a:tblGrid>
              <a:tr h="852633">
                <a:tc>
                  <a:txBody>
                    <a:bodyPr/>
                    <a:lstStyle/>
                    <a:p>
                      <a:r>
                        <a:rPr lang="en-US" sz="2200" b="1" dirty="0" smtClean="0"/>
                        <a:t>Project</a:t>
                      </a:r>
                      <a:endParaRPr lang="en-US" sz="2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200" b="1" dirty="0" smtClean="0"/>
                        <a:t>Dates</a:t>
                      </a:r>
                      <a:r>
                        <a:rPr lang="en-US" sz="2200" b="1" baseline="0" dirty="0" smtClean="0"/>
                        <a:t> &amp; </a:t>
                      </a:r>
                      <a:r>
                        <a:rPr lang="en-US" sz="2200" b="1" dirty="0" smtClean="0"/>
                        <a:t>Method</a:t>
                      </a:r>
                      <a:endParaRPr lang="en-US" sz="2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200" b="1" dirty="0" smtClean="0"/>
                        <a:t>Action Items</a:t>
                      </a:r>
                      <a:endParaRPr lang="en-US" sz="2200" b="1" dirty="0"/>
                    </a:p>
                  </a:txBody>
                  <a:tcPr anchor="ctr"/>
                </a:tc>
              </a:tr>
              <a:tr h="1565893">
                <a:tc>
                  <a:txBody>
                    <a:bodyPr/>
                    <a:lstStyle/>
                    <a:p>
                      <a:r>
                        <a:rPr lang="en-US" sz="2200" b="1" dirty="0" smtClean="0"/>
                        <a:t>SEDAR</a:t>
                      </a:r>
                      <a:r>
                        <a:rPr lang="en-US" sz="2200" b="1" baseline="0" dirty="0" smtClean="0"/>
                        <a:t> 59 SA Greater Amberjack</a:t>
                      </a:r>
                      <a:endParaRPr lang="en-US" sz="2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2200" b="1" dirty="0" smtClean="0"/>
                        <a:t>Mar-Dec 2018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2200" b="1" dirty="0" smtClean="0"/>
                        <a:t>Series of 5 webinars</a:t>
                      </a:r>
                      <a:endParaRPr lang="en-US" sz="2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2200" b="1" dirty="0" err="1" smtClean="0"/>
                        <a:t>ToR</a:t>
                      </a:r>
                      <a:r>
                        <a:rPr lang="en-US" sz="2200" b="1" dirty="0" smtClean="0"/>
                        <a:t> &amp; Schedule review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2200" b="1" dirty="0" smtClean="0"/>
                        <a:t>2-3 SSC Panel</a:t>
                      </a:r>
                      <a:r>
                        <a:rPr lang="en-US" sz="2200" b="1" baseline="0" dirty="0" smtClean="0"/>
                        <a:t> </a:t>
                      </a:r>
                      <a:r>
                        <a:rPr lang="en-US" sz="2200" b="1" dirty="0" smtClean="0"/>
                        <a:t>reps: </a:t>
                      </a:r>
                    </a:p>
                  </a:txBody>
                  <a:tcPr anchor="ctr"/>
                </a:tc>
              </a:tr>
              <a:tr h="1565893">
                <a:tc>
                  <a:txBody>
                    <a:bodyPr/>
                    <a:lstStyle/>
                    <a:p>
                      <a:r>
                        <a:rPr lang="en-US" sz="2200" b="1" dirty="0" smtClean="0"/>
                        <a:t>SEDAR</a:t>
                      </a:r>
                      <a:r>
                        <a:rPr lang="en-US" sz="2200" b="1" baseline="0" dirty="0" smtClean="0"/>
                        <a:t> 60 SA Red Porgy</a:t>
                      </a:r>
                      <a:endParaRPr lang="en-US" sz="2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2200" b="1" dirty="0" smtClean="0"/>
                        <a:t>June 2018 -</a:t>
                      </a:r>
                      <a:r>
                        <a:rPr lang="en-US" sz="2200" b="1" baseline="0" dirty="0" smtClean="0"/>
                        <a:t> </a:t>
                      </a:r>
                      <a:r>
                        <a:rPr lang="en-US" sz="2200" b="1" dirty="0" smtClean="0"/>
                        <a:t>Mar 2019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2200" b="1" dirty="0" smtClean="0"/>
                        <a:t>Series of 5 webinars</a:t>
                      </a:r>
                      <a:endParaRPr lang="en-US" sz="2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2200" b="1" dirty="0" err="1" smtClean="0"/>
                        <a:t>ToR</a:t>
                      </a:r>
                      <a:r>
                        <a:rPr lang="en-US" sz="2200" b="1" dirty="0" smtClean="0"/>
                        <a:t> &amp; Schedule review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2200" b="1" dirty="0" smtClean="0"/>
                        <a:t>2-3 SSC Panel</a:t>
                      </a:r>
                      <a:r>
                        <a:rPr lang="en-US" sz="2200" b="1" baseline="0" dirty="0" smtClean="0"/>
                        <a:t> </a:t>
                      </a:r>
                      <a:r>
                        <a:rPr lang="en-US" sz="2200" b="1" dirty="0" smtClean="0"/>
                        <a:t>reps: </a:t>
                      </a: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561265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SEDAR 55: SA Vermilion Snapper</a:t>
            </a:r>
            <a:endParaRPr lang="en-US" b="1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57200" y="1646237"/>
            <a:ext cx="8610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600" b="1" dirty="0" smtClean="0"/>
              <a:t>Timing update</a:t>
            </a:r>
          </a:p>
          <a:p>
            <a:pPr lvl="1"/>
            <a:r>
              <a:rPr lang="en-US" b="1" dirty="0" smtClean="0"/>
              <a:t>Delay in data submissions due to Hurricane Irma</a:t>
            </a:r>
          </a:p>
          <a:p>
            <a:pPr lvl="1"/>
            <a:r>
              <a:rPr lang="en-US" b="1" dirty="0" smtClean="0"/>
              <a:t>SEDAR 55 Panel recommends extending assessment ~ 1 month</a:t>
            </a:r>
          </a:p>
          <a:p>
            <a:pPr lvl="1"/>
            <a:r>
              <a:rPr lang="en-US" b="1" dirty="0" smtClean="0"/>
              <a:t>Tentative new completion date: April 16, 2018</a:t>
            </a:r>
          </a:p>
          <a:p>
            <a:r>
              <a:rPr lang="en-US" sz="3600" b="1" dirty="0" smtClean="0"/>
              <a:t>Potential issues to be considered not in </a:t>
            </a:r>
            <a:r>
              <a:rPr lang="en-US" sz="3600" b="1" dirty="0" err="1" smtClean="0"/>
              <a:t>ToR</a:t>
            </a:r>
            <a:endParaRPr lang="en-US" sz="3600" b="1" dirty="0" smtClean="0"/>
          </a:p>
          <a:p>
            <a:pPr lvl="1"/>
            <a:r>
              <a:rPr lang="en-US" sz="2700" b="1" dirty="0" smtClean="0"/>
              <a:t>Method to estimate recreational historic catch</a:t>
            </a:r>
          </a:p>
          <a:p>
            <a:pPr lvl="1"/>
            <a:r>
              <a:rPr lang="en-US" sz="2700" b="1" dirty="0" smtClean="0"/>
              <a:t>Use of all ages</a:t>
            </a:r>
          </a:p>
          <a:p>
            <a:pPr lvl="1"/>
            <a:r>
              <a:rPr lang="en-US" sz="2700" b="1" dirty="0" smtClean="0"/>
              <a:t>Use of batch by size/age in reproductive analyses</a:t>
            </a:r>
          </a:p>
          <a:p>
            <a:pPr lvl="1"/>
            <a:r>
              <a:rPr lang="en-US" sz="2700" b="1" dirty="0" smtClean="0"/>
              <a:t>New method to combine SERFS trap/video index</a:t>
            </a:r>
          </a:p>
        </p:txBody>
      </p:sp>
    </p:spTree>
    <p:extLst>
      <p:ext uri="{BB962C8B-B14F-4D97-AF65-F5344CB8AC3E}">
        <p14:creationId xmlns:p14="http://schemas.microsoft.com/office/powerpoint/2010/main" xmlns="" val="22300933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SEDAR 56: SA Black Seabass</a:t>
            </a:r>
            <a:endParaRPr lang="en-US" b="1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57200" y="1646237"/>
            <a:ext cx="8610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600" b="1" dirty="0" smtClean="0"/>
              <a:t>Timing update</a:t>
            </a:r>
          </a:p>
          <a:p>
            <a:pPr lvl="1"/>
            <a:r>
              <a:rPr lang="en-US" b="1" dirty="0" smtClean="0"/>
              <a:t>Request to delay 6 week due to late data submissions</a:t>
            </a:r>
          </a:p>
          <a:p>
            <a:pPr lvl="1"/>
            <a:r>
              <a:rPr lang="en-US" b="1" dirty="0" smtClean="0"/>
              <a:t>SEDAR Steering Committee approved delay; delay longer than 6 weeks so could advance terminal year (2016)</a:t>
            </a:r>
          </a:p>
          <a:p>
            <a:pPr lvl="1"/>
            <a:r>
              <a:rPr lang="en-US" b="1" dirty="0" smtClean="0"/>
              <a:t>New completion date ~April 6, 2018</a:t>
            </a:r>
          </a:p>
          <a:p>
            <a:r>
              <a:rPr lang="en-US" sz="3600" b="1" dirty="0" smtClean="0"/>
              <a:t>Potential issues to be considered not in </a:t>
            </a:r>
            <a:r>
              <a:rPr lang="en-US" sz="3600" b="1" dirty="0" err="1" smtClean="0"/>
              <a:t>ToR</a:t>
            </a:r>
            <a:endParaRPr lang="en-US" sz="3600" b="1" dirty="0" smtClean="0"/>
          </a:p>
          <a:p>
            <a:pPr lvl="1"/>
            <a:r>
              <a:rPr lang="en-US" sz="2700" b="1" dirty="0" smtClean="0"/>
              <a:t>New discard mortality study</a:t>
            </a:r>
          </a:p>
        </p:txBody>
      </p:sp>
    </p:spTree>
    <p:extLst>
      <p:ext uri="{BB962C8B-B14F-4D97-AF65-F5344CB8AC3E}">
        <p14:creationId xmlns:p14="http://schemas.microsoft.com/office/powerpoint/2010/main" xmlns="" val="16435084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5123</TotalTime>
  <Words>422</Words>
  <Application>Microsoft Office PowerPoint</Application>
  <PresentationFormat>On-screen Show (4:3)</PresentationFormat>
  <Paragraphs>74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Oct 2017 SSC SEDAR Updates</vt:lpstr>
      <vt:lpstr>Scamp Research Track</vt:lpstr>
      <vt:lpstr>SEDAR 48: Southeast Black Grouper</vt:lpstr>
      <vt:lpstr>SEDAR 58: Atlantic Cobia</vt:lpstr>
      <vt:lpstr>SEDAR 58: Atlantic Cobia</vt:lpstr>
      <vt:lpstr>SEDAR 59 &amp; SEDAR 60</vt:lpstr>
      <vt:lpstr>SEDAR 55: SA Vermilion Snapper</vt:lpstr>
      <vt:lpstr>SEDAR 56: SA Black Seabass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Julia Byrd</dc:creator>
  <cp:lastModifiedBy>SAFMCPresent</cp:lastModifiedBy>
  <cp:revision>127</cp:revision>
  <dcterms:created xsi:type="dcterms:W3CDTF">2015-04-14T15:49:30Z</dcterms:created>
  <dcterms:modified xsi:type="dcterms:W3CDTF">2017-10-24T22:29:24Z</dcterms:modified>
</cp:coreProperties>
</file>