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11"/>
  </p:notesMasterIdLst>
  <p:sldIdLst>
    <p:sldId id="340" r:id="rId2"/>
    <p:sldId id="330" r:id="rId3"/>
    <p:sldId id="348" r:id="rId4"/>
    <p:sldId id="336" r:id="rId5"/>
    <p:sldId id="345" r:id="rId6"/>
    <p:sldId id="334" r:id="rId7"/>
    <p:sldId id="346" r:id="rId8"/>
    <p:sldId id="347" r:id="rId9"/>
    <p:sldId id="349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E7FFFF"/>
    <a:srgbClr val="E3E5ED"/>
    <a:srgbClr val="CCFFFF"/>
    <a:srgbClr val="CCE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49" autoAdjust="0"/>
    <p:restoredTop sz="88481" autoAdjust="0"/>
  </p:normalViewPr>
  <p:slideViewPr>
    <p:cSldViewPr>
      <p:cViewPr>
        <p:scale>
          <a:sx n="80" d="100"/>
          <a:sy n="80" d="100"/>
        </p:scale>
        <p:origin x="-139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3177306-79EA-43D0-A7B2-A1C391781DBC}" type="datetimeFigureOut">
              <a:rPr lang="en-US"/>
              <a:pPr>
                <a:defRPr/>
              </a:pPr>
              <a:t>4/22/2013</a:t>
            </a:fld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A8E0ED9-D56E-436F-AF59-09A37237AB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428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428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A6BF8-0BDD-450F-BDCE-3276A867F715}" type="datetimeFigureOut">
              <a:rPr lang="en-US"/>
              <a:pPr>
                <a:defRPr/>
              </a:pPr>
              <a:t>4/22/2013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BF8ED-AC6D-453A-9EE6-FB7F6AE8B3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F1B8E-CE1F-48FF-947C-E091D9A6FD0C}" type="datetimeFigureOut">
              <a:rPr lang="en-US"/>
              <a:pPr>
                <a:defRPr/>
              </a:pPr>
              <a:t>4/22/2013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C7F45-CBC9-4A90-938E-17E7B5412C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46E85-FB97-4879-8D04-23CBD1EE54C3}" type="datetimeFigureOut">
              <a:rPr lang="en-US"/>
              <a:pPr>
                <a:defRPr/>
              </a:pPr>
              <a:t>4/22/2013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A1446-800B-4854-B06A-A1BEF29FD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6F61E-D98C-4C6D-A901-D6775CA8BC97}" type="datetimeFigureOut">
              <a:rPr lang="en-US"/>
              <a:pPr>
                <a:defRPr/>
              </a:pPr>
              <a:t>4/22/2013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56B34-B37F-419F-94E8-EB44A3852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8E873-05B7-4FFB-A007-86B550DA2D8D}" type="datetimeFigureOut">
              <a:rPr lang="en-US"/>
              <a:pPr>
                <a:defRPr/>
              </a:pPr>
              <a:t>4/22/2013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6F47F-AC4F-4918-9FB3-9FB87C03F3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DF512-7B2B-4626-8E0B-72ACD9268000}" type="datetimeFigureOut">
              <a:rPr lang="en-US"/>
              <a:pPr>
                <a:defRPr/>
              </a:pPr>
              <a:t>4/22/2013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94FB5-3478-4410-A598-9A0AE66F52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175C2-ED8C-433F-99AD-FF57AA7AF741}" type="datetimeFigureOut">
              <a:rPr lang="en-US"/>
              <a:pPr>
                <a:defRPr/>
              </a:pPr>
              <a:t>4/22/2013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BA2A1-1553-4610-9FF2-2A865EF7D4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EF243-1DAE-47B9-A5A3-E14DEBC7F8E1}" type="datetimeFigureOut">
              <a:rPr lang="en-US"/>
              <a:pPr>
                <a:defRPr/>
              </a:pPr>
              <a:t>4/22/2013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8520A-88D7-462E-9C9D-9A4EB1274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C022C-753D-4025-987E-DFD051116F9A}" type="datetimeFigureOut">
              <a:rPr lang="en-US"/>
              <a:pPr>
                <a:defRPr/>
              </a:pPr>
              <a:t>4/22/2013</a:t>
            </a:fld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A3E91-5D22-44CE-AC3B-6D696EEC77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A86BB-67EF-4D49-B394-931E01FED1C7}" type="datetimeFigureOut">
              <a:rPr lang="en-US"/>
              <a:pPr>
                <a:defRPr/>
              </a:pPr>
              <a:t>4/22/2013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7A32-13F0-4AF4-8E73-7F75C4D2C3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85A03-C23C-4BC0-B5E8-1E0B69FF024B}" type="datetimeFigureOut">
              <a:rPr lang="en-US"/>
              <a:pPr>
                <a:defRPr/>
              </a:pPr>
              <a:t>4/22/2013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3D49C-1F80-4C2D-940B-A80D95B22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8F3A377-6101-4177-915C-A00A454DC1F1}" type="datetimeFigureOut">
              <a:rPr lang="en-US"/>
              <a:pPr>
                <a:defRPr/>
              </a:pPr>
              <a:t>4/22/2013</a:t>
            </a:fld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02716B5-0F09-4592-9333-01D04EB23D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2056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325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25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25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25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25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5325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6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326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326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6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33401" y="1676400"/>
            <a:ext cx="8153400" cy="420846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1800"/>
              </a:spcAft>
              <a:buClrTx/>
              <a:buSzPct val="100000"/>
              <a:buFont typeface="Calibri" pitchFamily="34" charset="0"/>
              <a:buChar char="−"/>
            </a:pPr>
            <a:r>
              <a:rPr lang="en-US" sz="2400" u="sng" dirty="0" smtClean="0">
                <a:effectLst/>
                <a:latin typeface="Corbel" pitchFamily="34" charset="0"/>
                <a:cs typeface="Calibri" pitchFamily="34" charset="0"/>
              </a:rPr>
              <a:t>Tier 1</a:t>
            </a:r>
            <a:r>
              <a:rPr lang="en-US" sz="2400" dirty="0" smtClean="0">
                <a:effectLst/>
                <a:latin typeface="Corbel" pitchFamily="34" charset="0"/>
                <a:cs typeface="Calibri" pitchFamily="34" charset="0"/>
              </a:rPr>
              <a:t>  -  Assessed (P* approach)</a:t>
            </a:r>
          </a:p>
          <a:p>
            <a:pPr>
              <a:spcAft>
                <a:spcPts val="1800"/>
              </a:spcAft>
              <a:buClrTx/>
              <a:buSzPct val="100000"/>
              <a:buFont typeface="Calibri" pitchFamily="34" charset="0"/>
              <a:buChar char="−"/>
            </a:pPr>
            <a:r>
              <a:rPr lang="en-US" sz="2400" u="sng" dirty="0" smtClean="0">
                <a:effectLst/>
                <a:latin typeface="Corbel" pitchFamily="34" charset="0"/>
                <a:cs typeface="Calibri" pitchFamily="34" charset="0"/>
              </a:rPr>
              <a:t>Tier 2 </a:t>
            </a:r>
            <a:r>
              <a:rPr lang="en-US" sz="2400" dirty="0" smtClean="0">
                <a:effectLst/>
                <a:latin typeface="Corbel" pitchFamily="34" charset="0"/>
                <a:cs typeface="Calibri" pitchFamily="34" charset="0"/>
              </a:rPr>
              <a:t> -  Depletion based stock reduction analysis (DB-SRA)</a:t>
            </a:r>
          </a:p>
          <a:p>
            <a:pPr>
              <a:spcAft>
                <a:spcPts val="1800"/>
              </a:spcAft>
              <a:buClrTx/>
              <a:buSzPct val="100000"/>
              <a:buFont typeface="Calibri" pitchFamily="34" charset="0"/>
              <a:buChar char="−"/>
            </a:pPr>
            <a:r>
              <a:rPr lang="en-US" sz="2400" u="sng" dirty="0" smtClean="0">
                <a:effectLst/>
                <a:latin typeface="Corbel" pitchFamily="34" charset="0"/>
                <a:cs typeface="Calibri" pitchFamily="34" charset="0"/>
              </a:rPr>
              <a:t>Tier 3</a:t>
            </a:r>
            <a:r>
              <a:rPr lang="en-US" sz="2400" dirty="0" smtClean="0">
                <a:effectLst/>
                <a:latin typeface="Corbel" pitchFamily="34" charset="0"/>
                <a:cs typeface="Calibri" pitchFamily="34" charset="0"/>
              </a:rPr>
              <a:t>  -  Depletion-corrected average catch (DCAC)</a:t>
            </a:r>
          </a:p>
          <a:p>
            <a:pPr>
              <a:spcAft>
                <a:spcPts val="1800"/>
              </a:spcAft>
              <a:buClrTx/>
              <a:buSzPct val="100000"/>
              <a:buFont typeface="Calibri" pitchFamily="34" charset="0"/>
              <a:buChar char="−"/>
            </a:pPr>
            <a:r>
              <a:rPr lang="en-US" sz="2400" u="sng" dirty="0" smtClean="0">
                <a:effectLst/>
                <a:latin typeface="Corbel" pitchFamily="34" charset="0"/>
                <a:cs typeface="Calibri" pitchFamily="34" charset="0"/>
              </a:rPr>
              <a:t>Tier 4 </a:t>
            </a:r>
            <a:r>
              <a:rPr lang="en-US" sz="2400" dirty="0" smtClean="0">
                <a:effectLst/>
                <a:latin typeface="Corbel" pitchFamily="34" charset="0"/>
                <a:cs typeface="Calibri" pitchFamily="34" charset="0"/>
              </a:rPr>
              <a:t> -  Catch only: ORCS </a:t>
            </a:r>
            <a:r>
              <a:rPr lang="en-US" sz="2400" dirty="0" smtClean="0">
                <a:effectLst/>
                <a:latin typeface="Corbel" pitchFamily="34" charset="0"/>
                <a:cs typeface="Calibri" pitchFamily="34" charset="0"/>
              </a:rPr>
              <a:t>approach</a:t>
            </a:r>
          </a:p>
          <a:p>
            <a:pPr>
              <a:buClrTx/>
              <a:buSzPct val="100000"/>
              <a:buFont typeface="Calibri" pitchFamily="34" charset="0"/>
              <a:buChar char="−"/>
            </a:pPr>
            <a:r>
              <a:rPr lang="en-US" sz="2400" u="sng" dirty="0" smtClean="0">
                <a:effectLst/>
                <a:latin typeface="Corbel" pitchFamily="34" charset="0"/>
                <a:cs typeface="Calibri" pitchFamily="34" charset="0"/>
              </a:rPr>
              <a:t>Tier 5</a:t>
            </a:r>
            <a:r>
              <a:rPr lang="en-US" sz="2400" dirty="0" smtClean="0">
                <a:effectLst/>
                <a:latin typeface="Corbel" pitchFamily="34" charset="0"/>
                <a:cs typeface="Calibri" pitchFamily="34" charset="0"/>
              </a:rPr>
              <a:t> – Catch only: Decision Table approach </a:t>
            </a:r>
          </a:p>
          <a:p>
            <a:pPr>
              <a:buClrTx/>
              <a:buSzPct val="100000"/>
              <a:buNone/>
            </a:pPr>
            <a:r>
              <a:rPr lang="en-US" sz="2400" dirty="0" smtClean="0">
                <a:effectLst/>
                <a:latin typeface="Corbel" pitchFamily="34" charset="0"/>
                <a:cs typeface="Calibri" pitchFamily="34" charset="0"/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effectLst/>
                <a:latin typeface="Corbel" pitchFamily="34" charset="0"/>
                <a:cs typeface="Calibri" pitchFamily="34" charset="0"/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  <a:effectLst/>
                <a:latin typeface="Corbel" pitchFamily="34" charset="0"/>
                <a:cs typeface="Calibri" pitchFamily="34" charset="0"/>
              </a:rPr>
              <a:t>Proposed,</a:t>
            </a:r>
            <a:r>
              <a:rPr lang="en-US" sz="2400" dirty="0" smtClean="0">
                <a:solidFill>
                  <a:srgbClr val="FF0000"/>
                </a:solidFill>
                <a:effectLst/>
                <a:latin typeface="Corbel" pitchFamily="34" charset="0"/>
                <a:cs typeface="Calibri" pitchFamily="34" charset="0"/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  <a:effectLst/>
                <a:latin typeface="Corbel" pitchFamily="34" charset="0"/>
                <a:cs typeface="Calibri" pitchFamily="34" charset="0"/>
              </a:rPr>
              <a:t>still to be approved by the Council</a:t>
            </a:r>
            <a:r>
              <a:rPr lang="en-US" sz="2400" dirty="0" smtClean="0">
                <a:solidFill>
                  <a:srgbClr val="FF0000"/>
                </a:solidFill>
                <a:effectLst/>
                <a:latin typeface="Corbel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381000"/>
            <a:ext cx="9144000" cy="83099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000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Corbel" pitchFamily="34" charset="0"/>
                <a:cs typeface="Calibri" pitchFamily="34" charset="0"/>
              </a:rPr>
              <a:t>The SAFMC ABC Control Rule</a:t>
            </a:r>
            <a:endParaRPr lang="en-US" sz="2800" cap="small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endParaRPr lang="en-US" sz="1000" dirty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93713" y="1600200"/>
            <a:ext cx="7888287" cy="12192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spcAft>
                <a:spcPts val="1800"/>
              </a:spcAft>
              <a:buClrTx/>
              <a:buSzPct val="100000"/>
              <a:buFont typeface="Trebuchet MS" pitchFamily="-109" charset="0"/>
              <a:buChar char="•"/>
            </a:pPr>
            <a:r>
              <a:rPr lang="en-US" sz="2000" dirty="0" smtClean="0">
                <a:effectLst/>
                <a:latin typeface="Corbel" pitchFamily="34" charset="0"/>
                <a:cs typeface="Calibri" pitchFamily="34" charset="0"/>
              </a:rPr>
              <a:t>Derives catch </a:t>
            </a:r>
            <a:r>
              <a:rPr lang="en-US" sz="2000" dirty="0" smtClean="0">
                <a:effectLst/>
                <a:latin typeface="Corbel" pitchFamily="34" charset="0"/>
                <a:cs typeface="Calibri" pitchFamily="34" charset="0"/>
              </a:rPr>
              <a:t>level recommendations based on exploitation level, stock status, and vulnerability.</a:t>
            </a:r>
          </a:p>
          <a:p>
            <a:pPr marL="457200" indent="-457200">
              <a:buClrTx/>
              <a:buFont typeface="Trebuchet MS" pitchFamily="-109" charset="0"/>
              <a:buChar char="•"/>
            </a:pPr>
            <a:endParaRPr lang="en-US" sz="2000" dirty="0" smtClean="0">
              <a:effectLst/>
              <a:latin typeface="Corbel" pitchFamily="34" charset="0"/>
              <a:cs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81000"/>
            <a:ext cx="9144000" cy="83099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000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Corbel" pitchFamily="34" charset="0"/>
                <a:cs typeface="Calibri" pitchFamily="34" charset="0"/>
              </a:rPr>
              <a:t>The ORCS Working Group Approach</a:t>
            </a:r>
            <a:endParaRPr lang="en-US" sz="2800" cap="small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endParaRPr lang="en-US" sz="1000" dirty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 t="15562"/>
          <a:stretch>
            <a:fillRect/>
          </a:stretch>
        </p:blipFill>
        <p:spPr bwMode="auto">
          <a:xfrm>
            <a:off x="348278" y="2743200"/>
            <a:ext cx="8643322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0625" y="1647825"/>
            <a:ext cx="7038975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381000"/>
            <a:ext cx="9144000" cy="83099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000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Corbel" pitchFamily="34" charset="0"/>
                <a:cs typeface="Calibri" pitchFamily="34" charset="0"/>
              </a:rPr>
              <a:t>T</a:t>
            </a:r>
            <a:r>
              <a:rPr lang="en-US" sz="2800" dirty="0" smtClean="0">
                <a:solidFill>
                  <a:schemeClr val="bg1"/>
                </a:solidFill>
                <a:latin typeface="Corbel" pitchFamily="34" charset="0"/>
                <a:cs typeface="Calibri" pitchFamily="34" charset="0"/>
              </a:rPr>
              <a:t>he </a:t>
            </a:r>
            <a:r>
              <a:rPr lang="en-US" sz="2800" dirty="0" smtClean="0">
                <a:solidFill>
                  <a:schemeClr val="bg1"/>
                </a:solidFill>
                <a:latin typeface="Corbel" pitchFamily="34" charset="0"/>
                <a:cs typeface="Calibri" pitchFamily="34" charset="0"/>
              </a:rPr>
              <a:t>ORCS Working Group Approach</a:t>
            </a:r>
            <a:endParaRPr lang="en-US" sz="2800" cap="small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endParaRPr lang="en-US" sz="1000" dirty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69913" y="1752600"/>
            <a:ext cx="7888287" cy="420846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spcAft>
                <a:spcPts val="2400"/>
              </a:spcAft>
              <a:buClrTx/>
              <a:buSzPct val="100000"/>
              <a:buFont typeface="+mj-lt"/>
              <a:buAutoNum type="arabicParenR"/>
            </a:pPr>
            <a:r>
              <a:rPr lang="en-US" sz="2400" dirty="0" smtClean="0">
                <a:effectLst/>
                <a:latin typeface="Corbel" pitchFamily="34" charset="0"/>
                <a:cs typeface="Calibri" pitchFamily="34" charset="0"/>
              </a:rPr>
              <a:t>Assign stocks to one of three exploitation categories using an evidence-based scoring procedure.</a:t>
            </a:r>
          </a:p>
          <a:p>
            <a:pPr marL="457200" indent="-457200">
              <a:spcAft>
                <a:spcPts val="2400"/>
              </a:spcAft>
              <a:buClrTx/>
              <a:buSzPct val="100000"/>
              <a:buFont typeface="+mj-lt"/>
              <a:buAutoNum type="arabicParenR"/>
            </a:pPr>
            <a:r>
              <a:rPr lang="en-US" sz="2400" dirty="0" smtClean="0">
                <a:effectLst/>
                <a:latin typeface="Corbel" pitchFamily="34" charset="0"/>
                <a:cs typeface="Calibri" pitchFamily="34" charset="0"/>
              </a:rPr>
              <a:t>Obtain an OFL by multiplying a statistical measure of historical catch by a scalar that depends on the exploitation category.</a:t>
            </a:r>
          </a:p>
          <a:p>
            <a:pPr marL="457200" indent="-457200">
              <a:spcAft>
                <a:spcPts val="1200"/>
              </a:spcAft>
              <a:buClrTx/>
              <a:buSzPct val="100000"/>
              <a:buFont typeface="+mj-lt"/>
              <a:buAutoNum type="arabicParenR"/>
            </a:pPr>
            <a:r>
              <a:rPr lang="en-US" sz="2400" dirty="0" smtClean="0">
                <a:effectLst/>
                <a:latin typeface="Corbel" pitchFamily="34" charset="0"/>
                <a:cs typeface="Calibri" pitchFamily="34" charset="0"/>
              </a:rPr>
              <a:t>Obtain an ABC as a proportion (&lt; 1) of the OFL to reflect the Council’s decision on acceptable risk.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381000"/>
            <a:ext cx="9144000" cy="83099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000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Corbel" pitchFamily="34" charset="0"/>
                <a:cs typeface="Calibri" pitchFamily="34" charset="0"/>
              </a:rPr>
              <a:t>The ORCS Working Group Approach</a:t>
            </a:r>
            <a:endParaRPr lang="en-US" sz="2800" cap="small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endParaRPr lang="en-US" sz="1000" dirty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81000"/>
            <a:ext cx="9144000" cy="83099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000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Corbel" pitchFamily="34" charset="0"/>
                <a:cs typeface="Calibri" pitchFamily="34" charset="0"/>
              </a:rPr>
              <a:t>ORCS Step 1: Risk of Exploitation Categories</a:t>
            </a:r>
            <a:endParaRPr lang="en-US" sz="2800" cap="small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endParaRPr lang="en-US" sz="1000" dirty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362075"/>
            <a:ext cx="3248025" cy="519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81000"/>
            <a:ext cx="9144000" cy="83099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000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Corbel" pitchFamily="34" charset="0"/>
                <a:cs typeface="Calibri" pitchFamily="34" charset="0"/>
              </a:rPr>
              <a:t>ORCS Step 2: Catch Statistic × Scalar for “OFL”</a:t>
            </a:r>
            <a:endParaRPr lang="en-US" sz="2800" cap="small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endParaRPr lang="en-US" sz="1000" dirty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733800"/>
            <a:ext cx="5438775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69913" y="1752601"/>
            <a:ext cx="7888287" cy="20574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spcAft>
                <a:spcPts val="42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sz="2400" u="sng" dirty="0" smtClean="0">
                <a:effectLst/>
                <a:latin typeface="Corbel" pitchFamily="34" charset="0"/>
                <a:cs typeface="Calibri" pitchFamily="34" charset="0"/>
              </a:rPr>
              <a:t>Catch statistic</a:t>
            </a:r>
            <a:r>
              <a:rPr lang="en-US" sz="2400" dirty="0" smtClean="0">
                <a:effectLst/>
                <a:latin typeface="Corbel" pitchFamily="34" charset="0"/>
                <a:cs typeface="Calibri" pitchFamily="34" charset="0"/>
              </a:rPr>
              <a:t>:  chose the maximum catch during the period 1999-2007 to capture high fluctuations in landings.</a:t>
            </a:r>
          </a:p>
          <a:p>
            <a:pPr marL="457200" indent="-457200">
              <a:spcAft>
                <a:spcPts val="12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sz="2400" u="sng" dirty="0" smtClean="0">
                <a:effectLst/>
                <a:latin typeface="Corbel" pitchFamily="34" charset="0"/>
                <a:cs typeface="Calibri" pitchFamily="34" charset="0"/>
              </a:rPr>
              <a:t>Scalar Scheme</a:t>
            </a:r>
            <a:r>
              <a:rPr lang="en-US" sz="2400" dirty="0" smtClean="0">
                <a:effectLst/>
                <a:latin typeface="Corbel" pitchFamily="34" charset="0"/>
                <a:cs typeface="Calibri" pitchFamily="34" charset="0"/>
              </a:rPr>
              <a:t>:</a:t>
            </a:r>
            <a:endParaRPr lang="en-US" sz="2400" dirty="0" smtClean="0">
              <a:effectLst/>
              <a:latin typeface="Corbel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81000"/>
            <a:ext cx="9144000" cy="83099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000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Corbel" pitchFamily="34" charset="0"/>
                <a:cs typeface="Calibri" pitchFamily="34" charset="0"/>
              </a:rPr>
              <a:t>ORCS Step 3: “OFL” × Scalar for ABC</a:t>
            </a:r>
            <a:endParaRPr lang="en-US" sz="2800" cap="small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endParaRPr lang="en-US" sz="1000" dirty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66874"/>
            <a:ext cx="7969387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 bwMode="auto">
          <a:xfrm>
            <a:off x="3124200" y="2362200"/>
            <a:ext cx="1295400" cy="2895600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81000"/>
            <a:ext cx="9144000" cy="83099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000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Corbel" pitchFamily="34" charset="0"/>
                <a:cs typeface="Calibri" pitchFamily="34" charset="0"/>
              </a:rPr>
              <a:t>ORCS Step 3: “OFL” × Scalar for ABC</a:t>
            </a:r>
            <a:endParaRPr lang="en-US" sz="2800" cap="small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endParaRPr lang="en-US" sz="1000" dirty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13" y="1352550"/>
            <a:ext cx="7648575" cy="520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7162800" y="1898974"/>
            <a:ext cx="914400" cy="762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81000"/>
            <a:ext cx="9144000" cy="83099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000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Corbel" pitchFamily="34" charset="0"/>
                <a:cs typeface="Calibri" pitchFamily="34" charset="0"/>
              </a:rPr>
              <a:t>ORCS Step 3: “OFL” × Scalar for ABC</a:t>
            </a:r>
            <a:endParaRPr lang="en-US" sz="2800" cap="small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endParaRPr lang="en-US" sz="1000" dirty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4913" y="1685925"/>
            <a:ext cx="6734175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 bwMode="auto">
          <a:xfrm>
            <a:off x="6629400" y="2209800"/>
            <a:ext cx="990600" cy="685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43756" y="2535736"/>
            <a:ext cx="1200150" cy="344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 bwMode="auto">
          <a:xfrm>
            <a:off x="6553200" y="1828800"/>
            <a:ext cx="14478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4468</TotalTime>
  <Words>211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Stream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ABC control rule</dc:title>
  <dc:creator>Luiz Barbieri</dc:creator>
  <cp:lastModifiedBy>Luiz Barbieri</cp:lastModifiedBy>
  <cp:revision>525</cp:revision>
  <dcterms:created xsi:type="dcterms:W3CDTF">2008-04-28T19:51:27Z</dcterms:created>
  <dcterms:modified xsi:type="dcterms:W3CDTF">2013-04-23T00:23:08Z</dcterms:modified>
</cp:coreProperties>
</file>