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70" r:id="rId3"/>
  </p:sldMasterIdLst>
  <p:notesMasterIdLst>
    <p:notesMasterId r:id="rId28"/>
  </p:notesMasterIdLst>
  <p:sldIdLst>
    <p:sldId id="256" r:id="rId4"/>
    <p:sldId id="257" r:id="rId5"/>
    <p:sldId id="273" r:id="rId6"/>
    <p:sldId id="277" r:id="rId7"/>
    <p:sldId id="278" r:id="rId8"/>
    <p:sldId id="279" r:id="rId9"/>
    <p:sldId id="280" r:id="rId10"/>
    <p:sldId id="272" r:id="rId11"/>
    <p:sldId id="268" r:id="rId12"/>
    <p:sldId id="269" r:id="rId13"/>
    <p:sldId id="270" r:id="rId14"/>
    <p:sldId id="271" r:id="rId15"/>
    <p:sldId id="258" r:id="rId16"/>
    <p:sldId id="259" r:id="rId17"/>
    <p:sldId id="260" r:id="rId18"/>
    <p:sldId id="261" r:id="rId19"/>
    <p:sldId id="262" r:id="rId20"/>
    <p:sldId id="263" r:id="rId21"/>
    <p:sldId id="264" r:id="rId22"/>
    <p:sldId id="266" r:id="rId23"/>
    <p:sldId id="265" r:id="rId24"/>
    <p:sldId id="275" r:id="rId25"/>
    <p:sldId id="274" r:id="rId26"/>
    <p:sldId id="276" r:id="rId27"/>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4" d="100"/>
          <a:sy n="74" d="100"/>
        </p:scale>
        <p:origin x="-108" y="-122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nick.farmer\Documents\SAFMC\Reg16-BSB\Reg16%2020150610%20UpdatedAlt8a%20Alt11%20Alt1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Sheet1!$B$21</c:f>
              <c:strCache>
                <c:ptCount val="1"/>
                <c:pt idx="0">
                  <c:v>Min Risk</c:v>
                </c:pt>
              </c:strCache>
            </c:strRef>
          </c:tx>
          <c:invertIfNegative val="0"/>
          <c:cat>
            <c:strRef>
              <c:f>Sheet1!$A$22:$A$36</c:f>
              <c:strCache>
                <c:ptCount val="15"/>
                <c:pt idx="0">
                  <c:v>Alt6</c:v>
                </c:pt>
                <c:pt idx="1">
                  <c:v>Alt4</c:v>
                </c:pt>
                <c:pt idx="2">
                  <c:v>Alt11</c:v>
                </c:pt>
                <c:pt idx="3">
                  <c:v>Alt12</c:v>
                </c:pt>
                <c:pt idx="4">
                  <c:v>Alt5</c:v>
                </c:pt>
                <c:pt idx="5">
                  <c:v>Alt8a</c:v>
                </c:pt>
                <c:pt idx="6">
                  <c:v>Alt3</c:v>
                </c:pt>
                <c:pt idx="7">
                  <c:v>Alt9a</c:v>
                </c:pt>
                <c:pt idx="8">
                  <c:v>Alt8b</c:v>
                </c:pt>
                <c:pt idx="9">
                  <c:v>Alt10</c:v>
                </c:pt>
                <c:pt idx="10">
                  <c:v>Alt9b</c:v>
                </c:pt>
                <c:pt idx="11">
                  <c:v>Alt7c</c:v>
                </c:pt>
                <c:pt idx="12">
                  <c:v>Alt7a</c:v>
                </c:pt>
                <c:pt idx="13">
                  <c:v>Alt7b</c:v>
                </c:pt>
                <c:pt idx="14">
                  <c:v>Alt2</c:v>
                </c:pt>
              </c:strCache>
            </c:strRef>
          </c:cat>
          <c:val>
            <c:numRef>
              <c:f>Sheet1!$B$22:$B$36</c:f>
              <c:numCache>
                <c:formatCode>0</c:formatCode>
                <c:ptCount val="15"/>
                <c:pt idx="0">
                  <c:v>1.5416625600397327</c:v>
                </c:pt>
                <c:pt idx="1">
                  <c:v>1.6632260048583023</c:v>
                </c:pt>
                <c:pt idx="2">
                  <c:v>2.4624280391160016</c:v>
                </c:pt>
                <c:pt idx="3">
                  <c:v>4.8687360025166022</c:v>
                </c:pt>
                <c:pt idx="4">
                  <c:v>12.352309480438217</c:v>
                </c:pt>
                <c:pt idx="5">
                  <c:v>18.142908638553223</c:v>
                </c:pt>
                <c:pt idx="6">
                  <c:v>26.864608526428984</c:v>
                </c:pt>
                <c:pt idx="7">
                  <c:v>56.37675164371079</c:v>
                </c:pt>
                <c:pt idx="8">
                  <c:v>112.23709264968851</c:v>
                </c:pt>
                <c:pt idx="9">
                  <c:v>116.72016105045262</c:v>
                </c:pt>
                <c:pt idx="10">
                  <c:v>128.32311738894253</c:v>
                </c:pt>
                <c:pt idx="11">
                  <c:v>141.7323712523071</c:v>
                </c:pt>
                <c:pt idx="12">
                  <c:v>145.35144408200523</c:v>
                </c:pt>
                <c:pt idx="13">
                  <c:v>146.28276727929438</c:v>
                </c:pt>
                <c:pt idx="14">
                  <c:v>200</c:v>
                </c:pt>
              </c:numCache>
            </c:numRef>
          </c:val>
        </c:ser>
        <c:ser>
          <c:idx val="1"/>
          <c:order val="1"/>
          <c:tx>
            <c:strRef>
              <c:f>Sheet1!$C$21</c:f>
              <c:strCache>
                <c:ptCount val="1"/>
                <c:pt idx="0">
                  <c:v>Max Risk</c:v>
                </c:pt>
              </c:strCache>
            </c:strRef>
          </c:tx>
          <c:invertIfNegative val="0"/>
          <c:cat>
            <c:strRef>
              <c:f>Sheet1!$A$22:$A$36</c:f>
              <c:strCache>
                <c:ptCount val="15"/>
                <c:pt idx="0">
                  <c:v>Alt6</c:v>
                </c:pt>
                <c:pt idx="1">
                  <c:v>Alt4</c:v>
                </c:pt>
                <c:pt idx="2">
                  <c:v>Alt11</c:v>
                </c:pt>
                <c:pt idx="3">
                  <c:v>Alt12</c:v>
                </c:pt>
                <c:pt idx="4">
                  <c:v>Alt5</c:v>
                </c:pt>
                <c:pt idx="5">
                  <c:v>Alt8a</c:v>
                </c:pt>
                <c:pt idx="6">
                  <c:v>Alt3</c:v>
                </c:pt>
                <c:pt idx="7">
                  <c:v>Alt9a</c:v>
                </c:pt>
                <c:pt idx="8">
                  <c:v>Alt8b</c:v>
                </c:pt>
                <c:pt idx="9">
                  <c:v>Alt10</c:v>
                </c:pt>
                <c:pt idx="10">
                  <c:v>Alt9b</c:v>
                </c:pt>
                <c:pt idx="11">
                  <c:v>Alt7c</c:v>
                </c:pt>
                <c:pt idx="12">
                  <c:v>Alt7a</c:v>
                </c:pt>
                <c:pt idx="13">
                  <c:v>Alt7b</c:v>
                </c:pt>
                <c:pt idx="14">
                  <c:v>Alt2</c:v>
                </c:pt>
              </c:strCache>
            </c:strRef>
          </c:cat>
          <c:val>
            <c:numRef>
              <c:f>Sheet1!$C$22:$C$36</c:f>
              <c:numCache>
                <c:formatCode>0</c:formatCode>
                <c:ptCount val="15"/>
                <c:pt idx="0">
                  <c:v>8.5446079923499862</c:v>
                </c:pt>
                <c:pt idx="1">
                  <c:v>10.882029464422375</c:v>
                </c:pt>
                <c:pt idx="2">
                  <c:v>28.134185126333456</c:v>
                </c:pt>
                <c:pt idx="3">
                  <c:v>23.466424060040854</c:v>
                </c:pt>
                <c:pt idx="4">
                  <c:v>59.660259882463841</c:v>
                </c:pt>
                <c:pt idx="5">
                  <c:v>84.442403142033498</c:v>
                </c:pt>
                <c:pt idx="6">
                  <c:v>78.140664497312954</c:v>
                </c:pt>
                <c:pt idx="7">
                  <c:v>122.97523218520311</c:v>
                </c:pt>
                <c:pt idx="8">
                  <c:v>157.15069827680276</c:v>
                </c:pt>
                <c:pt idx="9">
                  <c:v>164.42324811854715</c:v>
                </c:pt>
                <c:pt idx="10">
                  <c:v>180.31315309172689</c:v>
                </c:pt>
                <c:pt idx="11">
                  <c:v>196.86053808077764</c:v>
                </c:pt>
                <c:pt idx="12">
                  <c:v>170.26333702262087</c:v>
                </c:pt>
                <c:pt idx="13">
                  <c:v>194.65308511407403</c:v>
                </c:pt>
                <c:pt idx="14">
                  <c:v>200</c:v>
                </c:pt>
              </c:numCache>
            </c:numRef>
          </c:val>
        </c:ser>
        <c:dLbls>
          <c:showLegendKey val="0"/>
          <c:showVal val="0"/>
          <c:showCatName val="0"/>
          <c:showSerName val="0"/>
          <c:showPercent val="0"/>
          <c:showBubbleSize val="0"/>
        </c:dLbls>
        <c:gapWidth val="150"/>
        <c:axId val="49902592"/>
        <c:axId val="45127296"/>
      </c:barChart>
      <c:catAx>
        <c:axId val="49902592"/>
        <c:scaling>
          <c:orientation val="minMax"/>
        </c:scaling>
        <c:delete val="0"/>
        <c:axPos val="b"/>
        <c:majorTickMark val="out"/>
        <c:minorTickMark val="none"/>
        <c:tickLblPos val="nextTo"/>
        <c:crossAx val="45127296"/>
        <c:crosses val="autoZero"/>
        <c:auto val="1"/>
        <c:lblAlgn val="ctr"/>
        <c:lblOffset val="100"/>
        <c:noMultiLvlLbl val="0"/>
      </c:catAx>
      <c:valAx>
        <c:axId val="45127296"/>
        <c:scaling>
          <c:orientation val="minMax"/>
          <c:max val="200"/>
          <c:min val="0"/>
        </c:scaling>
        <c:delete val="0"/>
        <c:axPos val="l"/>
        <c:title>
          <c:tx>
            <c:rich>
              <a:bodyPr rot="-5400000" vert="horz"/>
              <a:lstStyle/>
              <a:p>
                <a:pPr>
                  <a:defRPr/>
                </a:pPr>
                <a:r>
                  <a:rPr lang="en-US"/>
                  <a:t>SUM OF RISK UNITS</a:t>
                </a:r>
              </a:p>
            </c:rich>
          </c:tx>
          <c:layout/>
          <c:overlay val="0"/>
        </c:title>
        <c:numFmt formatCode="0" sourceLinked="1"/>
        <c:majorTickMark val="out"/>
        <c:minorTickMark val="none"/>
        <c:tickLblPos val="nextTo"/>
        <c:crossAx val="49902592"/>
        <c:crosses val="autoZero"/>
        <c:crossBetween val="between"/>
      </c:valAx>
    </c:plotArea>
    <c:legend>
      <c:legendPos val="tr"/>
      <c:layout>
        <c:manualLayout>
          <c:xMode val="edge"/>
          <c:yMode val="edge"/>
          <c:x val="0.14798731408573929"/>
          <c:y val="0.45772586408626631"/>
          <c:w val="0.15102821522309712"/>
          <c:h val="0.14399266356765644"/>
        </c:manualLayout>
      </c:layout>
      <c:overlay val="1"/>
    </c:legend>
    <c:plotVisOnly val="1"/>
    <c:dispBlanksAs val="gap"/>
    <c:showDLblsOverMax val="0"/>
  </c:chart>
  <c:txPr>
    <a:bodyPr/>
    <a:lstStyle/>
    <a:p>
      <a:pPr>
        <a:defRPr sz="20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6CBDDE36-7BE8-4294-A2E7-6FBE0E98EA6B}" type="datetimeFigureOut">
              <a:rPr lang="en-US" smtClean="0"/>
              <a:t>6/11/2015</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7A8F2797-D16A-4ECD-8C52-31B42DD4628E}" type="slidenum">
              <a:rPr lang="en-US" smtClean="0"/>
              <a:t>‹#›</a:t>
            </a:fld>
            <a:endParaRPr lang="en-US"/>
          </a:p>
        </p:txBody>
      </p:sp>
    </p:spTree>
    <p:extLst>
      <p:ext uri="{BB962C8B-B14F-4D97-AF65-F5344CB8AC3E}">
        <p14:creationId xmlns:p14="http://schemas.microsoft.com/office/powerpoint/2010/main" val="858991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Table 3</a:t>
            </a:r>
          </a:p>
          <a:p>
            <a:endParaRPr lang="en-US" dirty="0"/>
          </a:p>
          <a:p>
            <a:r>
              <a:rPr lang="en-US" dirty="0"/>
              <a:t>The Alternatives proposed in Reg-16 differ in their abilities to maintain protection (i.e. prevent or minimize an increase in relative risk of entanglement) for ESA-listed whales in the South Atlantic Region.  All alternatives, excluding Alternative 1 (the No Action Alternative), result in an increase in relative risk of entanglement to right whales.  </a:t>
            </a:r>
          </a:p>
          <a:p>
            <a:endParaRPr lang="en-US" dirty="0"/>
          </a:p>
          <a:p>
            <a:r>
              <a:rPr lang="en-US" dirty="0"/>
              <a:t>Alternative 1 best maintains protections for ESA-listed whales in the South Atlantic region because it maintains the seasonal closure to trap gear fishing, resulting in no increased risk of vertical line entanglement for large whales from black sea bass trap gear. Under Alternative 1, no quota closure was projected.  Alternative 1 was projected to catch 97% of the ACL while maintaining the six-month seasonal closure to pot gear fishing and providing no increased risk of vertical line entanglement for right whales.  Under Alternative 2, a quota closure date was projected for 4 Aug-2 Oct.  </a:t>
            </a:r>
          </a:p>
          <a:p>
            <a:endParaRPr lang="en-US" dirty="0"/>
          </a:p>
          <a:p>
            <a:r>
              <a:rPr lang="en-US" dirty="0"/>
              <a:t>Alternative 2 increases relative right whale risk by 100 RRU over status quo.  </a:t>
            </a:r>
          </a:p>
          <a:p>
            <a:endParaRPr lang="en-US" dirty="0"/>
          </a:p>
          <a:p>
            <a:r>
              <a:rPr lang="en-US" dirty="0"/>
              <a:t>Under Alternative 3, a quota closure date was projected for 4 Oct-5 Dec.  Alternative 3 results in a low to moderate increase in relative right whale risk off NC (+10-26 RRU) and a low to high increase in relative right whale risk off FL-SC (+16-52 RRU).  </a:t>
            </a:r>
          </a:p>
          <a:p>
            <a:endParaRPr lang="en-US" dirty="0"/>
          </a:p>
          <a:p>
            <a:r>
              <a:rPr lang="en-US" dirty="0"/>
              <a:t>Under Alternative 4, a quota closure date was projected for 7-30 Dec.  Alternative 4 results in a low increase in relative right whale risk off NC (+2-8 RRU) and a low increase in relative right whale risk off FL-SC (+0-3 RRU).  Under Alternative 5, a quota closure date was projected for 1-24 Dec.  </a:t>
            </a:r>
          </a:p>
          <a:p>
            <a:endParaRPr lang="en-US" dirty="0"/>
          </a:p>
          <a:p>
            <a:r>
              <a:rPr lang="en-US" dirty="0"/>
              <a:t>Alternative 5 results in a low increase in relative right whale risk off NC (+1-2 RRU) and a low to high increase in relative right whale risk off FL-SC (+11-58 RRU).  </a:t>
            </a:r>
          </a:p>
          <a:p>
            <a:endParaRPr lang="en-US" dirty="0"/>
          </a:p>
          <a:p>
            <a:r>
              <a:rPr lang="en-US" dirty="0"/>
              <a:t>Under Alternative 6, a quota closure date was projected for 7-29 Dec.  Alternative 6 results in a low increase in relative right whale risk off NC (+2-8 RRU) and no additional right whale risk off FL-SC (0 RRU).  Under Alternative 7a, a quota closure was projected for 18 Aug-12 Oct.  </a:t>
            </a:r>
          </a:p>
          <a:p>
            <a:endParaRPr lang="en-US" dirty="0"/>
          </a:p>
          <a:p>
            <a:r>
              <a:rPr lang="en-US" dirty="0"/>
              <a:t>Alternative 7a results in a high increase in relative right whale risk off NC (+69-74 RRU) and very high increase in relative right whale risk off FL-SC (+77-96 RRU).  </a:t>
            </a:r>
          </a:p>
          <a:p>
            <a:endParaRPr lang="en-US" dirty="0"/>
          </a:p>
          <a:p>
            <a:r>
              <a:rPr lang="en-US" dirty="0"/>
              <a:t>Under Alternative 7b, the ACL was projected to be met between 17-30 Dec.  Alternative 7b results in a very high increase in relative right whale risk off NC (+77-89 RRU) and a high to very high increase in relative right whale risk off FL-SC (+70-106 RRU).  </a:t>
            </a:r>
          </a:p>
          <a:p>
            <a:endParaRPr lang="en-US" dirty="0"/>
          </a:p>
          <a:p>
            <a:r>
              <a:rPr lang="en-US" dirty="0"/>
              <a:t>Under Alternative 8a, a quota closure was projected for 17 Oct-11 Dec.  Alternative 8a results in a low to moderate increase in relative right whale risk off NC (+13-36 RRU) and a low to high increase in relative right whale risk off FL-SC (+13-64 RRU).  Under Alternative 8b, the ACL was projected to be met late in the fishing season (18 Dec or later).  </a:t>
            </a:r>
          </a:p>
          <a:p>
            <a:endParaRPr lang="en-US" dirty="0"/>
          </a:p>
          <a:p>
            <a:r>
              <a:rPr lang="en-US" dirty="0"/>
              <a:t>Alternative 8b results in a high increase in relative risk off NC (+51-68 RRU) and a high to very high increase in relative risk off FL-SC (+61-89 RRU).  </a:t>
            </a:r>
          </a:p>
          <a:p>
            <a:endParaRPr lang="en-US" dirty="0"/>
          </a:p>
          <a:p>
            <a:r>
              <a:rPr lang="en-US" dirty="0"/>
              <a:t>Under Alternative 9a, a quota closure was projected for 15 Sept-9 Nov.  Alternative 9a results in a moderate increase in relative right whale risk off NC (+26-51 RRU) and moderate to high increase in relative right whale risk off FL-SC (+30-72 RRU).  </a:t>
            </a:r>
          </a:p>
          <a:p>
            <a:endParaRPr lang="en-US" dirty="0"/>
          </a:p>
          <a:p>
            <a:r>
              <a:rPr lang="en-US" dirty="0"/>
              <a:t>Under Alternative 9b, the ACL was projected to be met as early as 14 Dec.  Alternative 9b results in a high to very high increase in relative right whale risk off NC (+61-87 RRU) and high to very high increase in relative right whale risk off FL-SC (+67-94 RRU).  </a:t>
            </a:r>
          </a:p>
          <a:p>
            <a:endParaRPr lang="en-US" dirty="0"/>
          </a:p>
          <a:p>
            <a:r>
              <a:rPr lang="en-US" dirty="0"/>
              <a:t>Alternative 10 falls between Alternatives 8b and 9b, with a projected closure date as early as 16 Dec, a moderate to high increase in relative right whale risk off NC (+55-75 RRU) and high to very high increase in relative right whale risk off FL-SC (+62-89 RRU).  </a:t>
            </a:r>
          </a:p>
          <a:p>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11</a:t>
            </a:fld>
            <a:endParaRPr lang="en-US"/>
          </a:p>
        </p:txBody>
      </p:sp>
    </p:spTree>
    <p:extLst>
      <p:ext uri="{BB962C8B-B14F-4D97-AF65-F5344CB8AC3E}">
        <p14:creationId xmlns:p14="http://schemas.microsoft.com/office/powerpoint/2010/main" val="1474973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 No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3201988" y="2707457"/>
            <a:ext cx="5484812" cy="1224439"/>
          </a:xfrm>
        </p:spPr>
        <p:txBody>
          <a:bodyPr/>
          <a:lstStyle/>
          <a:p>
            <a:pPr lvl="0"/>
            <a:r>
              <a:rPr lang="en-US" smtClean="0"/>
              <a:t>Click to edit Master text styles</a:t>
            </a:r>
          </a:p>
        </p:txBody>
      </p:sp>
      <p:sp>
        <p:nvSpPr>
          <p:cNvPr id="6" name="Text Placeholder 5"/>
          <p:cNvSpPr>
            <a:spLocks noGrp="1"/>
          </p:cNvSpPr>
          <p:nvPr>
            <p:ph type="body" sz="quarter" idx="11" hasCustomPrompt="1"/>
          </p:nvPr>
        </p:nvSpPr>
        <p:spPr>
          <a:xfrm>
            <a:off x="463550" y="3118590"/>
            <a:ext cx="1293813" cy="752475"/>
          </a:xfrm>
        </p:spPr>
        <p:txBody>
          <a:bodyPr lIns="0" tIns="0" rIns="0" bIns="0">
            <a:normAutofit/>
          </a:bodyPr>
          <a:lstStyle>
            <a:lvl1pPr algn="l">
              <a:defRPr sz="1800" b="1">
                <a:solidFill>
                  <a:schemeClr val="accent1"/>
                </a:solidFill>
              </a:defRPr>
            </a:lvl1pPr>
          </a:lstStyle>
          <a:p>
            <a:pPr lvl="0"/>
            <a:r>
              <a:rPr lang="en-US" dirty="0" smtClean="0"/>
              <a:t>Regional Unit</a:t>
            </a:r>
            <a:endParaRPr lang="en-US" dirty="0"/>
          </a:p>
        </p:txBody>
      </p:sp>
      <p:sp>
        <p:nvSpPr>
          <p:cNvPr id="8" name="Text Placeholder 7"/>
          <p:cNvSpPr>
            <a:spLocks noGrp="1"/>
          </p:cNvSpPr>
          <p:nvPr>
            <p:ph type="body" sz="quarter" idx="12" hasCustomPrompt="1"/>
          </p:nvPr>
        </p:nvSpPr>
        <p:spPr>
          <a:xfrm>
            <a:off x="3201988" y="4282303"/>
            <a:ext cx="5484812" cy="577850"/>
          </a:xfrm>
        </p:spPr>
        <p:txBody>
          <a:bodyPr>
            <a:normAutofit/>
          </a:bodyPr>
          <a:lstStyle>
            <a:lvl1pPr>
              <a:defRPr sz="1800"/>
            </a:lvl1pPr>
          </a:lstStyle>
          <a:p>
            <a:pPr lvl="0"/>
            <a:r>
              <a:rPr lang="en-US" dirty="0" smtClean="0"/>
              <a:t>July 19, 2012</a:t>
            </a:r>
            <a:endParaRPr lang="en-US" dirty="0"/>
          </a:p>
        </p:txBody>
      </p:sp>
    </p:spTree>
    <p:extLst>
      <p:ext uri="{BB962C8B-B14F-4D97-AF65-F5344CB8AC3E}">
        <p14:creationId xmlns:p14="http://schemas.microsoft.com/office/powerpoint/2010/main" val="2186107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p:bg>
      <p:bgPr>
        <a:solidFill>
          <a:srgbClr val="1E5C90"/>
        </a:solidFill>
        <a:effectLst/>
      </p:bgPr>
    </p:bg>
    <p:spTree>
      <p:nvGrpSpPr>
        <p:cNvPr id="1" name=""/>
        <p:cNvGrpSpPr/>
        <p:nvPr/>
      </p:nvGrpSpPr>
      <p:grpSpPr>
        <a:xfrm>
          <a:off x="0" y="0"/>
          <a:ext cx="0" cy="0"/>
          <a:chOff x="0" y="0"/>
          <a:chExt cx="0" cy="0"/>
        </a:xfrm>
      </p:grpSpPr>
      <p:sp>
        <p:nvSpPr>
          <p:cNvPr id="13" name="Freeform 12"/>
          <p:cNvSpPr/>
          <p:nvPr userDrawn="1"/>
        </p:nvSpPr>
        <p:spPr>
          <a:xfrm flipH="1" flipV="1">
            <a:off x="-1" y="-24487"/>
            <a:ext cx="9138586" cy="2515079"/>
          </a:xfrm>
          <a:custGeom>
            <a:avLst/>
            <a:gdLst>
              <a:gd name="connsiteX0" fmla="*/ 0 w 10289745"/>
              <a:gd name="connsiteY0" fmla="*/ 2348314 h 2694297"/>
              <a:gd name="connsiteX1" fmla="*/ 9145997 w 10289745"/>
              <a:gd name="connsiteY1" fmla="*/ 81 h 2694297"/>
              <a:gd name="connsiteX2" fmla="*/ 9145997 w 10289745"/>
              <a:gd name="connsiteY2" fmla="*/ 2436173 h 2694297"/>
              <a:gd name="connsiteX3" fmla="*/ 0 w 10289745"/>
              <a:gd name="connsiteY3" fmla="*/ 2348314 h 2694297"/>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2 w 10271923"/>
              <a:gd name="connsiteY0" fmla="*/ 1961048 h 2259210"/>
              <a:gd name="connsiteX1" fmla="*/ 9115022 w 10271923"/>
              <a:gd name="connsiteY1" fmla="*/ 0 h 2259210"/>
              <a:gd name="connsiteX2" fmla="*/ 9145999 w 10271923"/>
              <a:gd name="connsiteY2" fmla="*/ 2048907 h 2259210"/>
              <a:gd name="connsiteX3" fmla="*/ 2 w 10271923"/>
              <a:gd name="connsiteY3" fmla="*/ 1961048 h 2259210"/>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1 w 10359948"/>
              <a:gd name="connsiteY0" fmla="*/ 2534080 h 2803153"/>
              <a:gd name="connsiteX1" fmla="*/ 9223441 w 10359948"/>
              <a:gd name="connsiteY1" fmla="*/ 0 h 2803153"/>
              <a:gd name="connsiteX2" fmla="*/ 9200208 w 10359948"/>
              <a:gd name="connsiteY2" fmla="*/ 2443835 h 2803153"/>
              <a:gd name="connsiteX3" fmla="*/ 1 w 10359948"/>
              <a:gd name="connsiteY3" fmla="*/ 2534080 h 2803153"/>
              <a:gd name="connsiteX0" fmla="*/ 2 w 10302373"/>
              <a:gd name="connsiteY0" fmla="*/ 2371463 h 2710654"/>
              <a:gd name="connsiteX1" fmla="*/ 9169233 w 10302373"/>
              <a:gd name="connsiteY1" fmla="*/ 0 h 2710654"/>
              <a:gd name="connsiteX2" fmla="*/ 9146000 w 10302373"/>
              <a:gd name="connsiteY2" fmla="*/ 2443835 h 2710654"/>
              <a:gd name="connsiteX3" fmla="*/ 2 w 10302373"/>
              <a:gd name="connsiteY3" fmla="*/ 2371463 h 2710654"/>
              <a:gd name="connsiteX0" fmla="*/ 22101 w 10324472"/>
              <a:gd name="connsiteY0" fmla="*/ 2371463 h 2601940"/>
              <a:gd name="connsiteX1" fmla="*/ 9191332 w 10324472"/>
              <a:gd name="connsiteY1" fmla="*/ 0 h 2601940"/>
              <a:gd name="connsiteX2" fmla="*/ 9168099 w 10324472"/>
              <a:gd name="connsiteY2" fmla="*/ 2443835 h 2601940"/>
              <a:gd name="connsiteX3" fmla="*/ 22101 w 10324472"/>
              <a:gd name="connsiteY3" fmla="*/ 2371463 h 2601940"/>
              <a:gd name="connsiteX0" fmla="*/ 454248 w 10756619"/>
              <a:gd name="connsiteY0" fmla="*/ 2371463 h 2635640"/>
              <a:gd name="connsiteX1" fmla="*/ 9623479 w 10756619"/>
              <a:gd name="connsiteY1" fmla="*/ 0 h 2635640"/>
              <a:gd name="connsiteX2" fmla="*/ 9600246 w 10756619"/>
              <a:gd name="connsiteY2" fmla="*/ 2443835 h 2635640"/>
              <a:gd name="connsiteX3" fmla="*/ 2243166 w 10756619"/>
              <a:gd name="connsiteY3" fmla="*/ 2466974 h 2635640"/>
              <a:gd name="connsiteX4" fmla="*/ 454248 w 10756619"/>
              <a:gd name="connsiteY4" fmla="*/ 2371463 h 2635640"/>
              <a:gd name="connsiteX0" fmla="*/ 1153431 w 11456764"/>
              <a:gd name="connsiteY0" fmla="*/ 2371463 h 2641277"/>
              <a:gd name="connsiteX1" fmla="*/ 10322662 w 11456764"/>
              <a:gd name="connsiteY1" fmla="*/ 0 h 2641277"/>
              <a:gd name="connsiteX2" fmla="*/ 10299429 w 11456764"/>
              <a:gd name="connsiteY2" fmla="*/ 2443835 h 2641277"/>
              <a:gd name="connsiteX3" fmla="*/ 1137944 w 11456764"/>
              <a:gd name="connsiteY3" fmla="*/ 2482461 h 2641277"/>
              <a:gd name="connsiteX4" fmla="*/ 1153431 w 11456764"/>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482461"/>
              <a:gd name="connsiteX1" fmla="*/ 9184718 w 10318820"/>
              <a:gd name="connsiteY1" fmla="*/ 0 h 2482461"/>
              <a:gd name="connsiteX2" fmla="*/ 9161485 w 10318820"/>
              <a:gd name="connsiteY2" fmla="*/ 2443835 h 2482461"/>
              <a:gd name="connsiteX3" fmla="*/ 0 w 10318820"/>
              <a:gd name="connsiteY3" fmla="*/ 2482461 h 2482461"/>
              <a:gd name="connsiteX4" fmla="*/ 15487 w 10318820"/>
              <a:gd name="connsiteY4" fmla="*/ 2371463 h 2482461"/>
              <a:gd name="connsiteX0" fmla="*/ 15487 w 10252186"/>
              <a:gd name="connsiteY0" fmla="*/ 2371463 h 2482461"/>
              <a:gd name="connsiteX1" fmla="*/ 9184718 w 10252186"/>
              <a:gd name="connsiteY1" fmla="*/ 0 h 2482461"/>
              <a:gd name="connsiteX2" fmla="*/ 9022088 w 10252186"/>
              <a:gd name="connsiteY2" fmla="*/ 2242499 h 2482461"/>
              <a:gd name="connsiteX3" fmla="*/ 0 w 10252186"/>
              <a:gd name="connsiteY3" fmla="*/ 2482461 h 2482461"/>
              <a:gd name="connsiteX4" fmla="*/ 15487 w 10252186"/>
              <a:gd name="connsiteY4" fmla="*/ 2371463 h 2482461"/>
              <a:gd name="connsiteX0" fmla="*/ 15487 w 10311181"/>
              <a:gd name="connsiteY0" fmla="*/ 2371463 h 2482461"/>
              <a:gd name="connsiteX1" fmla="*/ 9184718 w 10311181"/>
              <a:gd name="connsiteY1" fmla="*/ 0 h 2482461"/>
              <a:gd name="connsiteX2" fmla="*/ 9145996 w 10311181"/>
              <a:gd name="connsiteY2" fmla="*/ 2443835 h 2482461"/>
              <a:gd name="connsiteX3" fmla="*/ 0 w 10311181"/>
              <a:gd name="connsiteY3" fmla="*/ 2482461 h 2482461"/>
              <a:gd name="connsiteX4" fmla="*/ 15487 w 10311181"/>
              <a:gd name="connsiteY4" fmla="*/ 2371463 h 2482461"/>
              <a:gd name="connsiteX0" fmla="*/ 15487 w 9184718"/>
              <a:gd name="connsiteY0" fmla="*/ 2371463 h 2482461"/>
              <a:gd name="connsiteX1" fmla="*/ 9184718 w 9184718"/>
              <a:gd name="connsiteY1" fmla="*/ 0 h 2482461"/>
              <a:gd name="connsiteX2" fmla="*/ 9145996 w 9184718"/>
              <a:gd name="connsiteY2" fmla="*/ 2443835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0 w 9215696"/>
              <a:gd name="connsiteY0" fmla="*/ 2371463 h 2482461"/>
              <a:gd name="connsiteX1" fmla="*/ 9215696 w 9215696"/>
              <a:gd name="connsiteY1" fmla="*/ 0 h 2482461"/>
              <a:gd name="connsiteX2" fmla="*/ 9207951 w 9215696"/>
              <a:gd name="connsiteY2" fmla="*/ 2459323 h 2482461"/>
              <a:gd name="connsiteX3" fmla="*/ 30978 w 9215696"/>
              <a:gd name="connsiteY3" fmla="*/ 2482461 h 2482461"/>
              <a:gd name="connsiteX4" fmla="*/ 0 w 9215696"/>
              <a:gd name="connsiteY4" fmla="*/ 2371463 h 2482461"/>
              <a:gd name="connsiteX0" fmla="*/ 0 w 9215696"/>
              <a:gd name="connsiteY0" fmla="*/ 2371463 h 2497949"/>
              <a:gd name="connsiteX1" fmla="*/ 9215696 w 9215696"/>
              <a:gd name="connsiteY1" fmla="*/ 0 h 2497949"/>
              <a:gd name="connsiteX2" fmla="*/ 9207951 w 9215696"/>
              <a:gd name="connsiteY2" fmla="*/ 2459323 h 2497949"/>
              <a:gd name="connsiteX3" fmla="*/ 2 w 9215696"/>
              <a:gd name="connsiteY3" fmla="*/ 2497949 h 2497949"/>
              <a:gd name="connsiteX4" fmla="*/ 0 w 9215696"/>
              <a:gd name="connsiteY4" fmla="*/ 2371463 h 2497949"/>
              <a:gd name="connsiteX0" fmla="*/ 0 w 9215696"/>
              <a:gd name="connsiteY0" fmla="*/ 2371463 h 2474718"/>
              <a:gd name="connsiteX1" fmla="*/ 9215696 w 9215696"/>
              <a:gd name="connsiteY1" fmla="*/ 0 h 2474718"/>
              <a:gd name="connsiteX2" fmla="*/ 9207951 w 9215696"/>
              <a:gd name="connsiteY2" fmla="*/ 2459323 h 2474718"/>
              <a:gd name="connsiteX3" fmla="*/ 30979 w 9215696"/>
              <a:gd name="connsiteY3" fmla="*/ 2474718 h 2474718"/>
              <a:gd name="connsiteX4" fmla="*/ 0 w 9215696"/>
              <a:gd name="connsiteY4" fmla="*/ 2371463 h 2474718"/>
              <a:gd name="connsiteX0" fmla="*/ 0 w 9208117"/>
              <a:gd name="connsiteY0" fmla="*/ 2371463 h 2474718"/>
              <a:gd name="connsiteX1" fmla="*/ 9184719 w 9208117"/>
              <a:gd name="connsiteY1" fmla="*/ 0 h 2474718"/>
              <a:gd name="connsiteX2" fmla="*/ 9207951 w 9208117"/>
              <a:gd name="connsiteY2" fmla="*/ 2459323 h 2474718"/>
              <a:gd name="connsiteX3" fmla="*/ 30979 w 9208117"/>
              <a:gd name="connsiteY3" fmla="*/ 2474718 h 2474718"/>
              <a:gd name="connsiteX4" fmla="*/ 0 w 9208117"/>
              <a:gd name="connsiteY4" fmla="*/ 2371463 h 2474718"/>
              <a:gd name="connsiteX0" fmla="*/ 0 w 9184719"/>
              <a:gd name="connsiteY0" fmla="*/ 2371463 h 2474718"/>
              <a:gd name="connsiteX1" fmla="*/ 9184719 w 9184719"/>
              <a:gd name="connsiteY1" fmla="*/ 0 h 2474718"/>
              <a:gd name="connsiteX2" fmla="*/ 9115020 w 9184719"/>
              <a:gd name="connsiteY2" fmla="*/ 2381886 h 2474718"/>
              <a:gd name="connsiteX3" fmla="*/ 30979 w 9184719"/>
              <a:gd name="connsiteY3" fmla="*/ 2474718 h 2474718"/>
              <a:gd name="connsiteX4" fmla="*/ 0 w 9184719"/>
              <a:gd name="connsiteY4" fmla="*/ 2371463 h 2474718"/>
              <a:gd name="connsiteX0" fmla="*/ 0 w 9184719"/>
              <a:gd name="connsiteY0" fmla="*/ 2371463 h 2474718"/>
              <a:gd name="connsiteX1" fmla="*/ 9184719 w 9184719"/>
              <a:gd name="connsiteY1" fmla="*/ 0 h 2474718"/>
              <a:gd name="connsiteX2" fmla="*/ 9169230 w 9184719"/>
              <a:gd name="connsiteY2" fmla="*/ 2451580 h 2474718"/>
              <a:gd name="connsiteX3" fmla="*/ 30979 w 9184719"/>
              <a:gd name="connsiteY3" fmla="*/ 2474718 h 2474718"/>
              <a:gd name="connsiteX4" fmla="*/ 0 w 9184719"/>
              <a:gd name="connsiteY4" fmla="*/ 2371463 h 2474718"/>
              <a:gd name="connsiteX0" fmla="*/ 0 w 9167786"/>
              <a:gd name="connsiteY0" fmla="*/ 2375696 h 2474718"/>
              <a:gd name="connsiteX1" fmla="*/ 9167786 w 9167786"/>
              <a:gd name="connsiteY1" fmla="*/ 0 h 2474718"/>
              <a:gd name="connsiteX2" fmla="*/ 9152297 w 9167786"/>
              <a:gd name="connsiteY2" fmla="*/ 2451580 h 2474718"/>
              <a:gd name="connsiteX3" fmla="*/ 14046 w 9167786"/>
              <a:gd name="connsiteY3" fmla="*/ 2474718 h 2474718"/>
              <a:gd name="connsiteX4" fmla="*/ 0 w 9167786"/>
              <a:gd name="connsiteY4" fmla="*/ 2375696 h 2474718"/>
              <a:gd name="connsiteX0" fmla="*/ 2887 w 9170673"/>
              <a:gd name="connsiteY0" fmla="*/ 2375696 h 2474718"/>
              <a:gd name="connsiteX1" fmla="*/ 9170673 w 9170673"/>
              <a:gd name="connsiteY1" fmla="*/ 0 h 2474718"/>
              <a:gd name="connsiteX2" fmla="*/ 9155184 w 9170673"/>
              <a:gd name="connsiteY2" fmla="*/ 2451580 h 2474718"/>
              <a:gd name="connsiteX3" fmla="*/ 0 w 9170673"/>
              <a:gd name="connsiteY3" fmla="*/ 2474718 h 2474718"/>
              <a:gd name="connsiteX4" fmla="*/ 2887 w 9170673"/>
              <a:gd name="connsiteY4" fmla="*/ 2375696 h 2474718"/>
              <a:gd name="connsiteX0" fmla="*/ 2887 w 9170673"/>
              <a:gd name="connsiteY0" fmla="*/ 2375696 h 2457785"/>
              <a:gd name="connsiteX1" fmla="*/ 9170673 w 9170673"/>
              <a:gd name="connsiteY1" fmla="*/ 0 h 2457785"/>
              <a:gd name="connsiteX2" fmla="*/ 9155184 w 9170673"/>
              <a:gd name="connsiteY2" fmla="*/ 2451580 h 2457785"/>
              <a:gd name="connsiteX3" fmla="*/ 0 w 9170673"/>
              <a:gd name="connsiteY3" fmla="*/ 2457785 h 2457785"/>
              <a:gd name="connsiteX4" fmla="*/ 2887 w 9170673"/>
              <a:gd name="connsiteY4" fmla="*/ 2375696 h 2457785"/>
              <a:gd name="connsiteX0" fmla="*/ 2887 w 9170673"/>
              <a:gd name="connsiteY0" fmla="*/ 2375696 h 2508024"/>
              <a:gd name="connsiteX1" fmla="*/ 9170673 w 9170673"/>
              <a:gd name="connsiteY1" fmla="*/ 0 h 2508024"/>
              <a:gd name="connsiteX2" fmla="*/ 9169295 w 9170673"/>
              <a:gd name="connsiteY2" fmla="*/ 2508024 h 2508024"/>
              <a:gd name="connsiteX3" fmla="*/ 0 w 9170673"/>
              <a:gd name="connsiteY3" fmla="*/ 2457785 h 2508024"/>
              <a:gd name="connsiteX4" fmla="*/ 2887 w 9170673"/>
              <a:gd name="connsiteY4" fmla="*/ 2375696 h 2508024"/>
              <a:gd name="connsiteX0" fmla="*/ 0 w 9167786"/>
              <a:gd name="connsiteY0" fmla="*/ 2375696 h 2508024"/>
              <a:gd name="connsiteX1" fmla="*/ 9167786 w 9167786"/>
              <a:gd name="connsiteY1" fmla="*/ 0 h 2508024"/>
              <a:gd name="connsiteX2" fmla="*/ 9166408 w 9167786"/>
              <a:gd name="connsiteY2" fmla="*/ 2508024 h 2508024"/>
              <a:gd name="connsiteX3" fmla="*/ 4169 w 9167786"/>
              <a:gd name="connsiteY3" fmla="*/ 2500118 h 2508024"/>
              <a:gd name="connsiteX4" fmla="*/ 0 w 9167786"/>
              <a:gd name="connsiteY4" fmla="*/ 2375696 h 2508024"/>
              <a:gd name="connsiteX0" fmla="*/ 0 w 9166452"/>
              <a:gd name="connsiteY0" fmla="*/ 2375696 h 2508024"/>
              <a:gd name="connsiteX1" fmla="*/ 9061952 w 9166452"/>
              <a:gd name="connsiteY1" fmla="*/ 0 h 2508024"/>
              <a:gd name="connsiteX2" fmla="*/ 9166408 w 9166452"/>
              <a:gd name="connsiteY2" fmla="*/ 2508024 h 2508024"/>
              <a:gd name="connsiteX3" fmla="*/ 4169 w 9166452"/>
              <a:gd name="connsiteY3" fmla="*/ 2500118 h 2508024"/>
              <a:gd name="connsiteX4" fmla="*/ 0 w 9166452"/>
              <a:gd name="connsiteY4" fmla="*/ 2375696 h 2508024"/>
              <a:gd name="connsiteX0" fmla="*/ 0 w 9166808"/>
              <a:gd name="connsiteY0" fmla="*/ 2382751 h 2515079"/>
              <a:gd name="connsiteX1" fmla="*/ 9160729 w 9166808"/>
              <a:gd name="connsiteY1" fmla="*/ 0 h 2515079"/>
              <a:gd name="connsiteX2" fmla="*/ 9166408 w 9166808"/>
              <a:gd name="connsiteY2" fmla="*/ 2515079 h 2515079"/>
              <a:gd name="connsiteX3" fmla="*/ 4169 w 9166808"/>
              <a:gd name="connsiteY3" fmla="*/ 2507173 h 2515079"/>
              <a:gd name="connsiteX4" fmla="*/ 0 w 9166808"/>
              <a:gd name="connsiteY4" fmla="*/ 2382751 h 2515079"/>
              <a:gd name="connsiteX0" fmla="*/ 9943 w 9162640"/>
              <a:gd name="connsiteY0" fmla="*/ 2382751 h 2515079"/>
              <a:gd name="connsiteX1" fmla="*/ 9156561 w 9162640"/>
              <a:gd name="connsiteY1" fmla="*/ 0 h 2515079"/>
              <a:gd name="connsiteX2" fmla="*/ 9162240 w 9162640"/>
              <a:gd name="connsiteY2" fmla="*/ 2515079 h 2515079"/>
              <a:gd name="connsiteX3" fmla="*/ 1 w 9162640"/>
              <a:gd name="connsiteY3" fmla="*/ 2507173 h 2515079"/>
              <a:gd name="connsiteX4" fmla="*/ 9943 w 9162640"/>
              <a:gd name="connsiteY4" fmla="*/ 2382751 h 2515079"/>
              <a:gd name="connsiteX0" fmla="*/ 0 w 9152697"/>
              <a:gd name="connsiteY0" fmla="*/ 2382751 h 2515079"/>
              <a:gd name="connsiteX1" fmla="*/ 9146618 w 9152697"/>
              <a:gd name="connsiteY1" fmla="*/ 0 h 2515079"/>
              <a:gd name="connsiteX2" fmla="*/ 9152297 w 9152697"/>
              <a:gd name="connsiteY2" fmla="*/ 2515079 h 2515079"/>
              <a:gd name="connsiteX3" fmla="*/ 187614 w 9152697"/>
              <a:gd name="connsiteY3" fmla="*/ 2507173 h 2515079"/>
              <a:gd name="connsiteX4" fmla="*/ 0 w 9152697"/>
              <a:gd name="connsiteY4" fmla="*/ 2382751 h 2515079"/>
              <a:gd name="connsiteX0" fmla="*/ 0 w 9068030"/>
              <a:gd name="connsiteY0" fmla="*/ 2382751 h 2515079"/>
              <a:gd name="connsiteX1" fmla="*/ 9061951 w 9068030"/>
              <a:gd name="connsiteY1" fmla="*/ 0 h 2515079"/>
              <a:gd name="connsiteX2" fmla="*/ 9067630 w 9068030"/>
              <a:gd name="connsiteY2" fmla="*/ 2515079 h 2515079"/>
              <a:gd name="connsiteX3" fmla="*/ 102947 w 9068030"/>
              <a:gd name="connsiteY3" fmla="*/ 2507173 h 2515079"/>
              <a:gd name="connsiteX4" fmla="*/ 0 w 9068030"/>
              <a:gd name="connsiteY4" fmla="*/ 2382751 h 2515079"/>
              <a:gd name="connsiteX0" fmla="*/ 0 w 9138586"/>
              <a:gd name="connsiteY0" fmla="*/ 2382751 h 2515079"/>
              <a:gd name="connsiteX1" fmla="*/ 9132507 w 9138586"/>
              <a:gd name="connsiteY1" fmla="*/ 0 h 2515079"/>
              <a:gd name="connsiteX2" fmla="*/ 9138186 w 9138586"/>
              <a:gd name="connsiteY2" fmla="*/ 2515079 h 2515079"/>
              <a:gd name="connsiteX3" fmla="*/ 173503 w 9138586"/>
              <a:gd name="connsiteY3" fmla="*/ 2507173 h 2515079"/>
              <a:gd name="connsiteX4" fmla="*/ 0 w 9138586"/>
              <a:gd name="connsiteY4" fmla="*/ 2382751 h 2515079"/>
              <a:gd name="connsiteX0" fmla="*/ 0 w 9138586"/>
              <a:gd name="connsiteY0" fmla="*/ 2382751 h 2515079"/>
              <a:gd name="connsiteX1" fmla="*/ 9132507 w 9138586"/>
              <a:gd name="connsiteY1" fmla="*/ 0 h 2515079"/>
              <a:gd name="connsiteX2" fmla="*/ 9138186 w 9138586"/>
              <a:gd name="connsiteY2" fmla="*/ 2515079 h 2515079"/>
              <a:gd name="connsiteX3" fmla="*/ 4170 w 9138586"/>
              <a:gd name="connsiteY3" fmla="*/ 2507173 h 2515079"/>
              <a:gd name="connsiteX4" fmla="*/ 0 w 9138586"/>
              <a:gd name="connsiteY4" fmla="*/ 2382751 h 2515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8586" h="2515079">
                <a:moveTo>
                  <a:pt x="0" y="2382751"/>
                </a:moveTo>
                <a:cubicBezTo>
                  <a:pt x="20661" y="2379422"/>
                  <a:pt x="7306149" y="2502055"/>
                  <a:pt x="9132507" y="0"/>
                </a:cubicBezTo>
                <a:cubicBezTo>
                  <a:pt x="9129925" y="819774"/>
                  <a:pt x="9140768" y="1695305"/>
                  <a:pt x="9138186" y="2515079"/>
                </a:cubicBezTo>
                <a:lnTo>
                  <a:pt x="4170" y="2507173"/>
                </a:lnTo>
                <a:cubicBezTo>
                  <a:pt x="4169" y="2465011"/>
                  <a:pt x="1" y="2424913"/>
                  <a:pt x="0" y="2382751"/>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hasCustomPrompt="1"/>
          </p:nvPr>
        </p:nvSpPr>
        <p:spPr>
          <a:xfrm>
            <a:off x="457199" y="457169"/>
            <a:ext cx="8229600" cy="772250"/>
          </a:xfrm>
        </p:spPr>
        <p:txBody>
          <a:bodyPr anchor="t"/>
          <a:lstStyle>
            <a:lvl1pPr algn="l">
              <a:defRPr sz="4000" b="1" cap="none">
                <a:solidFill>
                  <a:srgbClr val="FFFFFF"/>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415622"/>
            <a:ext cx="8229600" cy="1500187"/>
          </a:xfrm>
        </p:spPr>
        <p:txBody>
          <a:bodyPr anchor="t" anchorCtr="0"/>
          <a:lstStyle>
            <a:lvl1pPr marL="0" indent="0" algn="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solidFill>
                  <a:srgbClr val="FFFFFF"/>
                </a:solidFill>
              </a:defRPr>
            </a:lvl1pPr>
          </a:lstStyle>
          <a:p>
            <a:r>
              <a:rPr lang="en-US" dirty="0" smtClean="0"/>
              <a:t>U.S. Department of Commerce | National Oceanic and Atmospheric Administration | NOAA Fisheries | Page </a:t>
            </a:r>
            <a:fld id="{632D3AEB-7CBE-3049-91AC-335C6B4F5BF6}" type="slidenum">
              <a:rPr lang="en-US" smtClean="0"/>
              <a:pPr/>
              <a:t>‹#›</a:t>
            </a:fld>
            <a:endParaRPr lang="en-US" dirty="0"/>
          </a:p>
        </p:txBody>
      </p:sp>
    </p:spTree>
    <p:extLst>
      <p:ext uri="{BB962C8B-B14F-4D97-AF65-F5344CB8AC3E}">
        <p14:creationId xmlns:p14="http://schemas.microsoft.com/office/powerpoint/2010/main" val="74604836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Divider">
    <p:spTree>
      <p:nvGrpSpPr>
        <p:cNvPr id="1" name=""/>
        <p:cNvGrpSpPr/>
        <p:nvPr/>
      </p:nvGrpSpPr>
      <p:grpSpPr>
        <a:xfrm>
          <a:off x="0" y="0"/>
          <a:ext cx="0" cy="0"/>
          <a:chOff x="0" y="0"/>
          <a:chExt cx="0" cy="0"/>
        </a:xfrm>
      </p:grpSpPr>
      <p:sp>
        <p:nvSpPr>
          <p:cNvPr id="13" name="Freeform 12"/>
          <p:cNvSpPr/>
          <p:nvPr userDrawn="1"/>
        </p:nvSpPr>
        <p:spPr>
          <a:xfrm flipH="1" flipV="1">
            <a:off x="-19068" y="-30696"/>
            <a:ext cx="9170673" cy="2457785"/>
          </a:xfrm>
          <a:custGeom>
            <a:avLst/>
            <a:gdLst>
              <a:gd name="connsiteX0" fmla="*/ 0 w 10289745"/>
              <a:gd name="connsiteY0" fmla="*/ 2348314 h 2694297"/>
              <a:gd name="connsiteX1" fmla="*/ 9145997 w 10289745"/>
              <a:gd name="connsiteY1" fmla="*/ 81 h 2694297"/>
              <a:gd name="connsiteX2" fmla="*/ 9145997 w 10289745"/>
              <a:gd name="connsiteY2" fmla="*/ 2436173 h 2694297"/>
              <a:gd name="connsiteX3" fmla="*/ 0 w 10289745"/>
              <a:gd name="connsiteY3" fmla="*/ 2348314 h 2694297"/>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2 w 10271923"/>
              <a:gd name="connsiteY0" fmla="*/ 1961048 h 2259210"/>
              <a:gd name="connsiteX1" fmla="*/ 9115022 w 10271923"/>
              <a:gd name="connsiteY1" fmla="*/ 0 h 2259210"/>
              <a:gd name="connsiteX2" fmla="*/ 9145999 w 10271923"/>
              <a:gd name="connsiteY2" fmla="*/ 2048907 h 2259210"/>
              <a:gd name="connsiteX3" fmla="*/ 2 w 10271923"/>
              <a:gd name="connsiteY3" fmla="*/ 1961048 h 2259210"/>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1 w 10359948"/>
              <a:gd name="connsiteY0" fmla="*/ 2534080 h 2803153"/>
              <a:gd name="connsiteX1" fmla="*/ 9223441 w 10359948"/>
              <a:gd name="connsiteY1" fmla="*/ 0 h 2803153"/>
              <a:gd name="connsiteX2" fmla="*/ 9200208 w 10359948"/>
              <a:gd name="connsiteY2" fmla="*/ 2443835 h 2803153"/>
              <a:gd name="connsiteX3" fmla="*/ 1 w 10359948"/>
              <a:gd name="connsiteY3" fmla="*/ 2534080 h 2803153"/>
              <a:gd name="connsiteX0" fmla="*/ 2 w 10302373"/>
              <a:gd name="connsiteY0" fmla="*/ 2371463 h 2710654"/>
              <a:gd name="connsiteX1" fmla="*/ 9169233 w 10302373"/>
              <a:gd name="connsiteY1" fmla="*/ 0 h 2710654"/>
              <a:gd name="connsiteX2" fmla="*/ 9146000 w 10302373"/>
              <a:gd name="connsiteY2" fmla="*/ 2443835 h 2710654"/>
              <a:gd name="connsiteX3" fmla="*/ 2 w 10302373"/>
              <a:gd name="connsiteY3" fmla="*/ 2371463 h 2710654"/>
              <a:gd name="connsiteX0" fmla="*/ 22101 w 10324472"/>
              <a:gd name="connsiteY0" fmla="*/ 2371463 h 2601940"/>
              <a:gd name="connsiteX1" fmla="*/ 9191332 w 10324472"/>
              <a:gd name="connsiteY1" fmla="*/ 0 h 2601940"/>
              <a:gd name="connsiteX2" fmla="*/ 9168099 w 10324472"/>
              <a:gd name="connsiteY2" fmla="*/ 2443835 h 2601940"/>
              <a:gd name="connsiteX3" fmla="*/ 22101 w 10324472"/>
              <a:gd name="connsiteY3" fmla="*/ 2371463 h 2601940"/>
              <a:gd name="connsiteX0" fmla="*/ 454248 w 10756619"/>
              <a:gd name="connsiteY0" fmla="*/ 2371463 h 2635640"/>
              <a:gd name="connsiteX1" fmla="*/ 9623479 w 10756619"/>
              <a:gd name="connsiteY1" fmla="*/ 0 h 2635640"/>
              <a:gd name="connsiteX2" fmla="*/ 9600246 w 10756619"/>
              <a:gd name="connsiteY2" fmla="*/ 2443835 h 2635640"/>
              <a:gd name="connsiteX3" fmla="*/ 2243166 w 10756619"/>
              <a:gd name="connsiteY3" fmla="*/ 2466974 h 2635640"/>
              <a:gd name="connsiteX4" fmla="*/ 454248 w 10756619"/>
              <a:gd name="connsiteY4" fmla="*/ 2371463 h 2635640"/>
              <a:gd name="connsiteX0" fmla="*/ 1153431 w 11456764"/>
              <a:gd name="connsiteY0" fmla="*/ 2371463 h 2641277"/>
              <a:gd name="connsiteX1" fmla="*/ 10322662 w 11456764"/>
              <a:gd name="connsiteY1" fmla="*/ 0 h 2641277"/>
              <a:gd name="connsiteX2" fmla="*/ 10299429 w 11456764"/>
              <a:gd name="connsiteY2" fmla="*/ 2443835 h 2641277"/>
              <a:gd name="connsiteX3" fmla="*/ 1137944 w 11456764"/>
              <a:gd name="connsiteY3" fmla="*/ 2482461 h 2641277"/>
              <a:gd name="connsiteX4" fmla="*/ 1153431 w 11456764"/>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482461"/>
              <a:gd name="connsiteX1" fmla="*/ 9184718 w 10318820"/>
              <a:gd name="connsiteY1" fmla="*/ 0 h 2482461"/>
              <a:gd name="connsiteX2" fmla="*/ 9161485 w 10318820"/>
              <a:gd name="connsiteY2" fmla="*/ 2443835 h 2482461"/>
              <a:gd name="connsiteX3" fmla="*/ 0 w 10318820"/>
              <a:gd name="connsiteY3" fmla="*/ 2482461 h 2482461"/>
              <a:gd name="connsiteX4" fmla="*/ 15487 w 10318820"/>
              <a:gd name="connsiteY4" fmla="*/ 2371463 h 2482461"/>
              <a:gd name="connsiteX0" fmla="*/ 15487 w 10252186"/>
              <a:gd name="connsiteY0" fmla="*/ 2371463 h 2482461"/>
              <a:gd name="connsiteX1" fmla="*/ 9184718 w 10252186"/>
              <a:gd name="connsiteY1" fmla="*/ 0 h 2482461"/>
              <a:gd name="connsiteX2" fmla="*/ 9022088 w 10252186"/>
              <a:gd name="connsiteY2" fmla="*/ 2242499 h 2482461"/>
              <a:gd name="connsiteX3" fmla="*/ 0 w 10252186"/>
              <a:gd name="connsiteY3" fmla="*/ 2482461 h 2482461"/>
              <a:gd name="connsiteX4" fmla="*/ 15487 w 10252186"/>
              <a:gd name="connsiteY4" fmla="*/ 2371463 h 2482461"/>
              <a:gd name="connsiteX0" fmla="*/ 15487 w 10311181"/>
              <a:gd name="connsiteY0" fmla="*/ 2371463 h 2482461"/>
              <a:gd name="connsiteX1" fmla="*/ 9184718 w 10311181"/>
              <a:gd name="connsiteY1" fmla="*/ 0 h 2482461"/>
              <a:gd name="connsiteX2" fmla="*/ 9145996 w 10311181"/>
              <a:gd name="connsiteY2" fmla="*/ 2443835 h 2482461"/>
              <a:gd name="connsiteX3" fmla="*/ 0 w 10311181"/>
              <a:gd name="connsiteY3" fmla="*/ 2482461 h 2482461"/>
              <a:gd name="connsiteX4" fmla="*/ 15487 w 10311181"/>
              <a:gd name="connsiteY4" fmla="*/ 2371463 h 2482461"/>
              <a:gd name="connsiteX0" fmla="*/ 15487 w 9184718"/>
              <a:gd name="connsiteY0" fmla="*/ 2371463 h 2482461"/>
              <a:gd name="connsiteX1" fmla="*/ 9184718 w 9184718"/>
              <a:gd name="connsiteY1" fmla="*/ 0 h 2482461"/>
              <a:gd name="connsiteX2" fmla="*/ 9145996 w 9184718"/>
              <a:gd name="connsiteY2" fmla="*/ 2443835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0 w 9215696"/>
              <a:gd name="connsiteY0" fmla="*/ 2371463 h 2482461"/>
              <a:gd name="connsiteX1" fmla="*/ 9215696 w 9215696"/>
              <a:gd name="connsiteY1" fmla="*/ 0 h 2482461"/>
              <a:gd name="connsiteX2" fmla="*/ 9207951 w 9215696"/>
              <a:gd name="connsiteY2" fmla="*/ 2459323 h 2482461"/>
              <a:gd name="connsiteX3" fmla="*/ 30978 w 9215696"/>
              <a:gd name="connsiteY3" fmla="*/ 2482461 h 2482461"/>
              <a:gd name="connsiteX4" fmla="*/ 0 w 9215696"/>
              <a:gd name="connsiteY4" fmla="*/ 2371463 h 2482461"/>
              <a:gd name="connsiteX0" fmla="*/ 0 w 9215696"/>
              <a:gd name="connsiteY0" fmla="*/ 2371463 h 2497949"/>
              <a:gd name="connsiteX1" fmla="*/ 9215696 w 9215696"/>
              <a:gd name="connsiteY1" fmla="*/ 0 h 2497949"/>
              <a:gd name="connsiteX2" fmla="*/ 9207951 w 9215696"/>
              <a:gd name="connsiteY2" fmla="*/ 2459323 h 2497949"/>
              <a:gd name="connsiteX3" fmla="*/ 2 w 9215696"/>
              <a:gd name="connsiteY3" fmla="*/ 2497949 h 2497949"/>
              <a:gd name="connsiteX4" fmla="*/ 0 w 9215696"/>
              <a:gd name="connsiteY4" fmla="*/ 2371463 h 2497949"/>
              <a:gd name="connsiteX0" fmla="*/ 0 w 9215696"/>
              <a:gd name="connsiteY0" fmla="*/ 2371463 h 2474718"/>
              <a:gd name="connsiteX1" fmla="*/ 9215696 w 9215696"/>
              <a:gd name="connsiteY1" fmla="*/ 0 h 2474718"/>
              <a:gd name="connsiteX2" fmla="*/ 9207951 w 9215696"/>
              <a:gd name="connsiteY2" fmla="*/ 2459323 h 2474718"/>
              <a:gd name="connsiteX3" fmla="*/ 30979 w 9215696"/>
              <a:gd name="connsiteY3" fmla="*/ 2474718 h 2474718"/>
              <a:gd name="connsiteX4" fmla="*/ 0 w 9215696"/>
              <a:gd name="connsiteY4" fmla="*/ 2371463 h 2474718"/>
              <a:gd name="connsiteX0" fmla="*/ 0 w 9208117"/>
              <a:gd name="connsiteY0" fmla="*/ 2371463 h 2474718"/>
              <a:gd name="connsiteX1" fmla="*/ 9184719 w 9208117"/>
              <a:gd name="connsiteY1" fmla="*/ 0 h 2474718"/>
              <a:gd name="connsiteX2" fmla="*/ 9207951 w 9208117"/>
              <a:gd name="connsiteY2" fmla="*/ 2459323 h 2474718"/>
              <a:gd name="connsiteX3" fmla="*/ 30979 w 9208117"/>
              <a:gd name="connsiteY3" fmla="*/ 2474718 h 2474718"/>
              <a:gd name="connsiteX4" fmla="*/ 0 w 9208117"/>
              <a:gd name="connsiteY4" fmla="*/ 2371463 h 2474718"/>
              <a:gd name="connsiteX0" fmla="*/ 0 w 9184719"/>
              <a:gd name="connsiteY0" fmla="*/ 2371463 h 2474718"/>
              <a:gd name="connsiteX1" fmla="*/ 9184719 w 9184719"/>
              <a:gd name="connsiteY1" fmla="*/ 0 h 2474718"/>
              <a:gd name="connsiteX2" fmla="*/ 9115020 w 9184719"/>
              <a:gd name="connsiteY2" fmla="*/ 2381886 h 2474718"/>
              <a:gd name="connsiteX3" fmla="*/ 30979 w 9184719"/>
              <a:gd name="connsiteY3" fmla="*/ 2474718 h 2474718"/>
              <a:gd name="connsiteX4" fmla="*/ 0 w 9184719"/>
              <a:gd name="connsiteY4" fmla="*/ 2371463 h 2474718"/>
              <a:gd name="connsiteX0" fmla="*/ 0 w 9184719"/>
              <a:gd name="connsiteY0" fmla="*/ 2371463 h 2474718"/>
              <a:gd name="connsiteX1" fmla="*/ 9184719 w 9184719"/>
              <a:gd name="connsiteY1" fmla="*/ 0 h 2474718"/>
              <a:gd name="connsiteX2" fmla="*/ 9169230 w 9184719"/>
              <a:gd name="connsiteY2" fmla="*/ 2451580 h 2474718"/>
              <a:gd name="connsiteX3" fmla="*/ 30979 w 9184719"/>
              <a:gd name="connsiteY3" fmla="*/ 2474718 h 2474718"/>
              <a:gd name="connsiteX4" fmla="*/ 0 w 9184719"/>
              <a:gd name="connsiteY4" fmla="*/ 2371463 h 2474718"/>
              <a:gd name="connsiteX0" fmla="*/ 0 w 9167786"/>
              <a:gd name="connsiteY0" fmla="*/ 2375696 h 2474718"/>
              <a:gd name="connsiteX1" fmla="*/ 9167786 w 9167786"/>
              <a:gd name="connsiteY1" fmla="*/ 0 h 2474718"/>
              <a:gd name="connsiteX2" fmla="*/ 9152297 w 9167786"/>
              <a:gd name="connsiteY2" fmla="*/ 2451580 h 2474718"/>
              <a:gd name="connsiteX3" fmla="*/ 14046 w 9167786"/>
              <a:gd name="connsiteY3" fmla="*/ 2474718 h 2474718"/>
              <a:gd name="connsiteX4" fmla="*/ 0 w 9167786"/>
              <a:gd name="connsiteY4" fmla="*/ 2375696 h 2474718"/>
              <a:gd name="connsiteX0" fmla="*/ 2887 w 9170673"/>
              <a:gd name="connsiteY0" fmla="*/ 2375696 h 2474718"/>
              <a:gd name="connsiteX1" fmla="*/ 9170673 w 9170673"/>
              <a:gd name="connsiteY1" fmla="*/ 0 h 2474718"/>
              <a:gd name="connsiteX2" fmla="*/ 9155184 w 9170673"/>
              <a:gd name="connsiteY2" fmla="*/ 2451580 h 2474718"/>
              <a:gd name="connsiteX3" fmla="*/ 0 w 9170673"/>
              <a:gd name="connsiteY3" fmla="*/ 2474718 h 2474718"/>
              <a:gd name="connsiteX4" fmla="*/ 2887 w 9170673"/>
              <a:gd name="connsiteY4" fmla="*/ 2375696 h 2474718"/>
              <a:gd name="connsiteX0" fmla="*/ 2887 w 9170673"/>
              <a:gd name="connsiteY0" fmla="*/ 2375696 h 2457785"/>
              <a:gd name="connsiteX1" fmla="*/ 9170673 w 9170673"/>
              <a:gd name="connsiteY1" fmla="*/ 0 h 2457785"/>
              <a:gd name="connsiteX2" fmla="*/ 9155184 w 9170673"/>
              <a:gd name="connsiteY2" fmla="*/ 2451580 h 2457785"/>
              <a:gd name="connsiteX3" fmla="*/ 0 w 9170673"/>
              <a:gd name="connsiteY3" fmla="*/ 2457785 h 2457785"/>
              <a:gd name="connsiteX4" fmla="*/ 2887 w 9170673"/>
              <a:gd name="connsiteY4" fmla="*/ 2375696 h 2457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0673" h="2457785">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hasCustomPrompt="1"/>
          </p:nvPr>
        </p:nvSpPr>
        <p:spPr>
          <a:xfrm>
            <a:off x="457199" y="457200"/>
            <a:ext cx="8229600" cy="772250"/>
          </a:xfrm>
          <a:effectLst>
            <a:outerShdw blurRad="50800" dist="38100" dir="2700000" algn="tl" rotWithShape="0">
              <a:prstClr val="black">
                <a:alpha val="40000"/>
              </a:prstClr>
            </a:outerShdw>
          </a:effectLst>
        </p:spPr>
        <p:txBody>
          <a:bodyPr anchor="t"/>
          <a:lstStyle>
            <a:lvl1pPr algn="l">
              <a:defRPr sz="4000" b="1" cap="none">
                <a:solidFill>
                  <a:srgbClr val="FFFFFF"/>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415653"/>
            <a:ext cx="8229600" cy="1500187"/>
          </a:xfrm>
          <a:effectLst>
            <a:outerShdw blurRad="50800" dist="38100" dir="2700000" algn="tl" rotWithShape="0">
              <a:prstClr val="black">
                <a:alpha val="40000"/>
              </a:prstClr>
            </a:outerShdw>
          </a:effectLst>
        </p:spPr>
        <p:txBody>
          <a:bodyPr anchor="t" anchorCtr="0"/>
          <a:lstStyle>
            <a:lvl1pPr marL="0" indent="0" algn="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Slide Number Placeholder 3"/>
          <p:cNvSpPr>
            <a:spLocks noGrp="1"/>
          </p:cNvSpPr>
          <p:nvPr>
            <p:ph type="sldNum" sz="quarter" idx="14"/>
          </p:nvPr>
        </p:nvSpPr>
        <p:spPr/>
        <p:txBody>
          <a:bodyPr/>
          <a:lstStyle>
            <a:lvl1pPr>
              <a:defRPr>
                <a:solidFill>
                  <a:schemeClr val="bg1"/>
                </a:solidFill>
              </a:defRPr>
            </a:lvl1pPr>
          </a:lstStyle>
          <a:p>
            <a:r>
              <a:rPr lang="en-US" dirty="0" smtClean="0"/>
              <a:t>U.S. Department of Commerce | National Oceanic and Atmospheric Administration | NOAA Fisheries | Page </a:t>
            </a:r>
            <a:fld id="{632D3AEB-7CBE-3049-91AC-335C6B4F5BF6}" type="slidenum">
              <a:rPr lang="en-US" smtClean="0"/>
              <a:pPr/>
              <a:t>‹#›</a:t>
            </a:fld>
            <a:endParaRPr lang="en-US" dirty="0"/>
          </a:p>
        </p:txBody>
      </p:sp>
    </p:spTree>
    <p:extLst>
      <p:ext uri="{BB962C8B-B14F-4D97-AF65-F5344CB8AC3E}">
        <p14:creationId xmlns:p14="http://schemas.microsoft.com/office/powerpoint/2010/main" val="2109136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 Boat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3201988" y="2707457"/>
            <a:ext cx="5484812" cy="1224439"/>
          </a:xfrm>
        </p:spPr>
        <p:txBody>
          <a:bodyPr/>
          <a:lstStyle/>
          <a:p>
            <a:pPr lvl="0"/>
            <a:r>
              <a:rPr lang="en-US" smtClean="0"/>
              <a:t>Click to edit Master text styles</a:t>
            </a:r>
          </a:p>
        </p:txBody>
      </p:sp>
      <p:sp>
        <p:nvSpPr>
          <p:cNvPr id="6" name="Text Placeholder 5"/>
          <p:cNvSpPr>
            <a:spLocks noGrp="1"/>
          </p:cNvSpPr>
          <p:nvPr>
            <p:ph type="body" sz="quarter" idx="11" hasCustomPrompt="1"/>
          </p:nvPr>
        </p:nvSpPr>
        <p:spPr>
          <a:xfrm>
            <a:off x="463550" y="3118590"/>
            <a:ext cx="1293813" cy="752475"/>
          </a:xfrm>
        </p:spPr>
        <p:txBody>
          <a:bodyPr lIns="0" tIns="0" rIns="0" bIns="0">
            <a:normAutofit/>
          </a:bodyPr>
          <a:lstStyle>
            <a:lvl1pPr algn="l">
              <a:defRPr sz="1800" b="1">
                <a:solidFill>
                  <a:schemeClr val="accent1"/>
                </a:solidFill>
              </a:defRPr>
            </a:lvl1pPr>
          </a:lstStyle>
          <a:p>
            <a:pPr lvl="0"/>
            <a:r>
              <a:rPr lang="en-US" dirty="0" smtClean="0"/>
              <a:t>Regional Unit</a:t>
            </a:r>
            <a:endParaRPr lang="en-US" dirty="0"/>
          </a:p>
        </p:txBody>
      </p:sp>
      <p:sp>
        <p:nvSpPr>
          <p:cNvPr id="8" name="Text Placeholder 7"/>
          <p:cNvSpPr>
            <a:spLocks noGrp="1"/>
          </p:cNvSpPr>
          <p:nvPr>
            <p:ph type="body" sz="quarter" idx="12" hasCustomPrompt="1"/>
          </p:nvPr>
        </p:nvSpPr>
        <p:spPr>
          <a:xfrm>
            <a:off x="3201988" y="4282303"/>
            <a:ext cx="5484812" cy="577850"/>
          </a:xfrm>
        </p:spPr>
        <p:txBody>
          <a:bodyPr>
            <a:normAutofit/>
          </a:bodyPr>
          <a:lstStyle>
            <a:lvl1pPr>
              <a:defRPr sz="1800"/>
            </a:lvl1pPr>
          </a:lstStyle>
          <a:p>
            <a:pPr lvl="0"/>
            <a:r>
              <a:rPr lang="en-US" dirty="0" smtClean="0"/>
              <a:t>July 19, 2012</a:t>
            </a:r>
            <a:endParaRPr lang="en-US" dirty="0"/>
          </a:p>
        </p:txBody>
      </p:sp>
    </p:spTree>
    <p:extLst>
      <p:ext uri="{BB962C8B-B14F-4D97-AF65-F5344CB8AC3E}">
        <p14:creationId xmlns:p14="http://schemas.microsoft.com/office/powerpoint/2010/main" val="4155329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 Turtl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3201988" y="2707457"/>
            <a:ext cx="5484812" cy="1224439"/>
          </a:xfrm>
        </p:spPr>
        <p:txBody>
          <a:bodyPr/>
          <a:lstStyle/>
          <a:p>
            <a:pPr lvl="0"/>
            <a:r>
              <a:rPr lang="en-US" smtClean="0"/>
              <a:t>Click to edit Master text styles</a:t>
            </a:r>
          </a:p>
        </p:txBody>
      </p:sp>
      <p:sp>
        <p:nvSpPr>
          <p:cNvPr id="6" name="Text Placeholder 5"/>
          <p:cNvSpPr>
            <a:spLocks noGrp="1"/>
          </p:cNvSpPr>
          <p:nvPr>
            <p:ph type="body" sz="quarter" idx="11" hasCustomPrompt="1"/>
          </p:nvPr>
        </p:nvSpPr>
        <p:spPr>
          <a:xfrm>
            <a:off x="463550" y="3118590"/>
            <a:ext cx="1293813" cy="752475"/>
          </a:xfrm>
        </p:spPr>
        <p:txBody>
          <a:bodyPr lIns="0" tIns="0" rIns="0" bIns="0">
            <a:normAutofit/>
          </a:bodyPr>
          <a:lstStyle>
            <a:lvl1pPr algn="l">
              <a:defRPr sz="1800" b="1">
                <a:solidFill>
                  <a:schemeClr val="accent1"/>
                </a:solidFill>
              </a:defRPr>
            </a:lvl1pPr>
          </a:lstStyle>
          <a:p>
            <a:pPr lvl="0"/>
            <a:r>
              <a:rPr lang="en-US" dirty="0" smtClean="0"/>
              <a:t>Regional Unit</a:t>
            </a:r>
            <a:endParaRPr lang="en-US" dirty="0"/>
          </a:p>
        </p:txBody>
      </p:sp>
      <p:sp>
        <p:nvSpPr>
          <p:cNvPr id="8" name="Text Placeholder 7"/>
          <p:cNvSpPr>
            <a:spLocks noGrp="1"/>
          </p:cNvSpPr>
          <p:nvPr>
            <p:ph type="body" sz="quarter" idx="12" hasCustomPrompt="1"/>
          </p:nvPr>
        </p:nvSpPr>
        <p:spPr>
          <a:xfrm>
            <a:off x="3201988" y="4282303"/>
            <a:ext cx="5484812" cy="577850"/>
          </a:xfrm>
        </p:spPr>
        <p:txBody>
          <a:bodyPr>
            <a:normAutofit/>
          </a:bodyPr>
          <a:lstStyle>
            <a:lvl1pPr>
              <a:defRPr sz="1800"/>
            </a:lvl1pPr>
          </a:lstStyle>
          <a:p>
            <a:pPr lvl="0"/>
            <a:r>
              <a:rPr lang="en-US" dirty="0" smtClean="0"/>
              <a:t>July 19, 2012</a:t>
            </a:r>
            <a:endParaRPr lang="en-US" dirty="0"/>
          </a:p>
        </p:txBody>
      </p:sp>
    </p:spTree>
    <p:extLst>
      <p:ext uri="{BB962C8B-B14F-4D97-AF65-F5344CB8AC3E}">
        <p14:creationId xmlns:p14="http://schemas.microsoft.com/office/powerpoint/2010/main" val="2044555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 Seafoo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3201988" y="2707457"/>
            <a:ext cx="5484812" cy="1224439"/>
          </a:xfrm>
        </p:spPr>
        <p:txBody>
          <a:bodyPr/>
          <a:lstStyle/>
          <a:p>
            <a:pPr lvl="0"/>
            <a:r>
              <a:rPr lang="en-US" smtClean="0"/>
              <a:t>Click to edit Master text styles</a:t>
            </a:r>
          </a:p>
        </p:txBody>
      </p:sp>
      <p:sp>
        <p:nvSpPr>
          <p:cNvPr id="6" name="Text Placeholder 5"/>
          <p:cNvSpPr>
            <a:spLocks noGrp="1"/>
          </p:cNvSpPr>
          <p:nvPr>
            <p:ph type="body" sz="quarter" idx="11" hasCustomPrompt="1"/>
          </p:nvPr>
        </p:nvSpPr>
        <p:spPr>
          <a:xfrm>
            <a:off x="463550" y="3118590"/>
            <a:ext cx="1293813" cy="752475"/>
          </a:xfrm>
        </p:spPr>
        <p:txBody>
          <a:bodyPr lIns="0" tIns="0" rIns="0" bIns="0">
            <a:normAutofit/>
          </a:bodyPr>
          <a:lstStyle>
            <a:lvl1pPr algn="l">
              <a:defRPr sz="1800" b="1">
                <a:solidFill>
                  <a:schemeClr val="accent1"/>
                </a:solidFill>
              </a:defRPr>
            </a:lvl1pPr>
          </a:lstStyle>
          <a:p>
            <a:pPr lvl="0"/>
            <a:r>
              <a:rPr lang="en-US" dirty="0" smtClean="0"/>
              <a:t>Regional Unit</a:t>
            </a:r>
            <a:endParaRPr lang="en-US" dirty="0"/>
          </a:p>
        </p:txBody>
      </p:sp>
      <p:sp>
        <p:nvSpPr>
          <p:cNvPr id="8" name="Text Placeholder 7"/>
          <p:cNvSpPr>
            <a:spLocks noGrp="1"/>
          </p:cNvSpPr>
          <p:nvPr>
            <p:ph type="body" sz="quarter" idx="12" hasCustomPrompt="1"/>
          </p:nvPr>
        </p:nvSpPr>
        <p:spPr>
          <a:xfrm>
            <a:off x="3201988" y="4282303"/>
            <a:ext cx="5484812" cy="577850"/>
          </a:xfrm>
        </p:spPr>
        <p:txBody>
          <a:bodyPr>
            <a:normAutofit/>
          </a:bodyPr>
          <a:lstStyle>
            <a:lvl1pPr>
              <a:defRPr sz="1800"/>
            </a:lvl1pPr>
          </a:lstStyle>
          <a:p>
            <a:pPr lvl="0"/>
            <a:r>
              <a:rPr lang="en-US" dirty="0" smtClean="0"/>
              <a:t>July 19, 2012</a:t>
            </a:r>
            <a:endParaRPr lang="en-US" dirty="0"/>
          </a:p>
        </p:txBody>
      </p:sp>
    </p:spTree>
    <p:extLst>
      <p:ext uri="{BB962C8B-B14F-4D97-AF65-F5344CB8AC3E}">
        <p14:creationId xmlns:p14="http://schemas.microsoft.com/office/powerpoint/2010/main" val="2817638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 Fish">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3201988" y="2707457"/>
            <a:ext cx="5484812" cy="1224439"/>
          </a:xfrm>
        </p:spPr>
        <p:txBody>
          <a:bodyPr/>
          <a:lstStyle/>
          <a:p>
            <a:pPr lvl="0"/>
            <a:r>
              <a:rPr lang="en-US" smtClean="0"/>
              <a:t>Click to edit Master text styles</a:t>
            </a:r>
          </a:p>
        </p:txBody>
      </p:sp>
      <p:sp>
        <p:nvSpPr>
          <p:cNvPr id="6" name="Text Placeholder 5"/>
          <p:cNvSpPr>
            <a:spLocks noGrp="1"/>
          </p:cNvSpPr>
          <p:nvPr>
            <p:ph type="body" sz="quarter" idx="11" hasCustomPrompt="1"/>
          </p:nvPr>
        </p:nvSpPr>
        <p:spPr>
          <a:xfrm>
            <a:off x="463550" y="3118590"/>
            <a:ext cx="1293813" cy="752475"/>
          </a:xfrm>
        </p:spPr>
        <p:txBody>
          <a:bodyPr lIns="0" tIns="0" rIns="0" bIns="0">
            <a:normAutofit/>
          </a:bodyPr>
          <a:lstStyle>
            <a:lvl1pPr algn="l">
              <a:defRPr sz="1800" b="1">
                <a:solidFill>
                  <a:schemeClr val="accent1"/>
                </a:solidFill>
              </a:defRPr>
            </a:lvl1pPr>
          </a:lstStyle>
          <a:p>
            <a:pPr lvl="0"/>
            <a:r>
              <a:rPr lang="en-US" dirty="0" smtClean="0"/>
              <a:t>Regional Unit</a:t>
            </a:r>
            <a:endParaRPr lang="en-US" dirty="0"/>
          </a:p>
        </p:txBody>
      </p:sp>
      <p:sp>
        <p:nvSpPr>
          <p:cNvPr id="8" name="Text Placeholder 7"/>
          <p:cNvSpPr>
            <a:spLocks noGrp="1"/>
          </p:cNvSpPr>
          <p:nvPr>
            <p:ph type="body" sz="quarter" idx="12" hasCustomPrompt="1"/>
          </p:nvPr>
        </p:nvSpPr>
        <p:spPr>
          <a:xfrm>
            <a:off x="3201988" y="4282303"/>
            <a:ext cx="5484812" cy="577850"/>
          </a:xfrm>
        </p:spPr>
        <p:txBody>
          <a:bodyPr>
            <a:normAutofit/>
          </a:bodyPr>
          <a:lstStyle>
            <a:lvl1pPr>
              <a:defRPr sz="1800"/>
            </a:lvl1pPr>
          </a:lstStyle>
          <a:p>
            <a:pPr lvl="0"/>
            <a:r>
              <a:rPr lang="en-US" dirty="0" smtClean="0"/>
              <a:t>July 19, 2012</a:t>
            </a:r>
            <a:endParaRPr lang="en-US" dirty="0"/>
          </a:p>
        </p:txBody>
      </p:sp>
    </p:spTree>
    <p:extLst>
      <p:ext uri="{BB962C8B-B14F-4D97-AF65-F5344CB8AC3E}">
        <p14:creationId xmlns:p14="http://schemas.microsoft.com/office/powerpoint/2010/main" val="410519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 Dar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3201988" y="2707457"/>
            <a:ext cx="5484812" cy="1224439"/>
          </a:xfrm>
        </p:spPr>
        <p:txBody>
          <a:bodyPr/>
          <a:lstStyle>
            <a:lvl1pPr>
              <a:defRPr>
                <a:solidFill>
                  <a:srgbClr val="FFFFFF"/>
                </a:solidFill>
              </a:defRPr>
            </a:lvl1pPr>
          </a:lstStyle>
          <a:p>
            <a:pPr lvl="0"/>
            <a:r>
              <a:rPr lang="en-US" smtClean="0"/>
              <a:t>Click to edit Master text styles</a:t>
            </a:r>
          </a:p>
        </p:txBody>
      </p:sp>
      <p:sp>
        <p:nvSpPr>
          <p:cNvPr id="6" name="Text Placeholder 5"/>
          <p:cNvSpPr>
            <a:spLocks noGrp="1"/>
          </p:cNvSpPr>
          <p:nvPr>
            <p:ph type="body" sz="quarter" idx="11" hasCustomPrompt="1"/>
          </p:nvPr>
        </p:nvSpPr>
        <p:spPr>
          <a:xfrm>
            <a:off x="463550" y="3118590"/>
            <a:ext cx="1293813" cy="752475"/>
          </a:xfrm>
        </p:spPr>
        <p:txBody>
          <a:bodyPr lIns="0" tIns="0" rIns="0" bIns="0">
            <a:normAutofit/>
          </a:bodyPr>
          <a:lstStyle>
            <a:lvl1pPr algn="l">
              <a:defRPr sz="1800" b="1">
                <a:solidFill>
                  <a:schemeClr val="bg1"/>
                </a:solidFill>
              </a:defRPr>
            </a:lvl1pPr>
          </a:lstStyle>
          <a:p>
            <a:pPr lvl="0"/>
            <a:r>
              <a:rPr lang="en-US" dirty="0" smtClean="0"/>
              <a:t>Regional Unit</a:t>
            </a:r>
            <a:endParaRPr lang="en-US" dirty="0"/>
          </a:p>
        </p:txBody>
      </p:sp>
      <p:sp>
        <p:nvSpPr>
          <p:cNvPr id="8" name="Text Placeholder 7"/>
          <p:cNvSpPr>
            <a:spLocks noGrp="1"/>
          </p:cNvSpPr>
          <p:nvPr>
            <p:ph type="body" sz="quarter" idx="12" hasCustomPrompt="1"/>
          </p:nvPr>
        </p:nvSpPr>
        <p:spPr>
          <a:xfrm>
            <a:off x="3201988" y="4282303"/>
            <a:ext cx="5484812" cy="577850"/>
          </a:xfrm>
        </p:spPr>
        <p:txBody>
          <a:bodyPr>
            <a:normAutofit/>
          </a:bodyPr>
          <a:lstStyle>
            <a:lvl1pPr>
              <a:defRPr sz="1800">
                <a:solidFill>
                  <a:srgbClr val="FFFFFF"/>
                </a:solidFill>
              </a:defRPr>
            </a:lvl1pPr>
          </a:lstStyle>
          <a:p>
            <a:pPr lvl="0"/>
            <a:r>
              <a:rPr lang="en-US" dirty="0" smtClean="0"/>
              <a:t>July 19, 2012</a:t>
            </a:r>
            <a:endParaRPr lang="en-US" dirty="0"/>
          </a:p>
        </p:txBody>
      </p:sp>
      <p:sp>
        <p:nvSpPr>
          <p:cNvPr id="7" name="Freeform 6"/>
          <p:cNvSpPr/>
          <p:nvPr/>
        </p:nvSpPr>
        <p:spPr>
          <a:xfrm>
            <a:off x="-9190" y="4417160"/>
            <a:ext cx="9170673" cy="2457785"/>
          </a:xfrm>
          <a:custGeom>
            <a:avLst/>
            <a:gdLst>
              <a:gd name="connsiteX0" fmla="*/ 0 w 10289745"/>
              <a:gd name="connsiteY0" fmla="*/ 2348314 h 2694297"/>
              <a:gd name="connsiteX1" fmla="*/ 9145997 w 10289745"/>
              <a:gd name="connsiteY1" fmla="*/ 81 h 2694297"/>
              <a:gd name="connsiteX2" fmla="*/ 9145997 w 10289745"/>
              <a:gd name="connsiteY2" fmla="*/ 2436173 h 2694297"/>
              <a:gd name="connsiteX3" fmla="*/ 0 w 10289745"/>
              <a:gd name="connsiteY3" fmla="*/ 2348314 h 2694297"/>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2 w 10271923"/>
              <a:gd name="connsiteY0" fmla="*/ 1961048 h 2259210"/>
              <a:gd name="connsiteX1" fmla="*/ 9115022 w 10271923"/>
              <a:gd name="connsiteY1" fmla="*/ 0 h 2259210"/>
              <a:gd name="connsiteX2" fmla="*/ 9145999 w 10271923"/>
              <a:gd name="connsiteY2" fmla="*/ 2048907 h 2259210"/>
              <a:gd name="connsiteX3" fmla="*/ 2 w 10271923"/>
              <a:gd name="connsiteY3" fmla="*/ 1961048 h 2259210"/>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1 w 10359948"/>
              <a:gd name="connsiteY0" fmla="*/ 2534080 h 2803153"/>
              <a:gd name="connsiteX1" fmla="*/ 9223441 w 10359948"/>
              <a:gd name="connsiteY1" fmla="*/ 0 h 2803153"/>
              <a:gd name="connsiteX2" fmla="*/ 9200208 w 10359948"/>
              <a:gd name="connsiteY2" fmla="*/ 2443835 h 2803153"/>
              <a:gd name="connsiteX3" fmla="*/ 1 w 10359948"/>
              <a:gd name="connsiteY3" fmla="*/ 2534080 h 2803153"/>
              <a:gd name="connsiteX0" fmla="*/ 2 w 10302373"/>
              <a:gd name="connsiteY0" fmla="*/ 2371463 h 2710654"/>
              <a:gd name="connsiteX1" fmla="*/ 9169233 w 10302373"/>
              <a:gd name="connsiteY1" fmla="*/ 0 h 2710654"/>
              <a:gd name="connsiteX2" fmla="*/ 9146000 w 10302373"/>
              <a:gd name="connsiteY2" fmla="*/ 2443835 h 2710654"/>
              <a:gd name="connsiteX3" fmla="*/ 2 w 10302373"/>
              <a:gd name="connsiteY3" fmla="*/ 2371463 h 2710654"/>
              <a:gd name="connsiteX0" fmla="*/ 22101 w 10324472"/>
              <a:gd name="connsiteY0" fmla="*/ 2371463 h 2601940"/>
              <a:gd name="connsiteX1" fmla="*/ 9191332 w 10324472"/>
              <a:gd name="connsiteY1" fmla="*/ 0 h 2601940"/>
              <a:gd name="connsiteX2" fmla="*/ 9168099 w 10324472"/>
              <a:gd name="connsiteY2" fmla="*/ 2443835 h 2601940"/>
              <a:gd name="connsiteX3" fmla="*/ 22101 w 10324472"/>
              <a:gd name="connsiteY3" fmla="*/ 2371463 h 2601940"/>
              <a:gd name="connsiteX0" fmla="*/ 454248 w 10756619"/>
              <a:gd name="connsiteY0" fmla="*/ 2371463 h 2635640"/>
              <a:gd name="connsiteX1" fmla="*/ 9623479 w 10756619"/>
              <a:gd name="connsiteY1" fmla="*/ 0 h 2635640"/>
              <a:gd name="connsiteX2" fmla="*/ 9600246 w 10756619"/>
              <a:gd name="connsiteY2" fmla="*/ 2443835 h 2635640"/>
              <a:gd name="connsiteX3" fmla="*/ 2243166 w 10756619"/>
              <a:gd name="connsiteY3" fmla="*/ 2466974 h 2635640"/>
              <a:gd name="connsiteX4" fmla="*/ 454248 w 10756619"/>
              <a:gd name="connsiteY4" fmla="*/ 2371463 h 2635640"/>
              <a:gd name="connsiteX0" fmla="*/ 1153431 w 11456764"/>
              <a:gd name="connsiteY0" fmla="*/ 2371463 h 2641277"/>
              <a:gd name="connsiteX1" fmla="*/ 10322662 w 11456764"/>
              <a:gd name="connsiteY1" fmla="*/ 0 h 2641277"/>
              <a:gd name="connsiteX2" fmla="*/ 10299429 w 11456764"/>
              <a:gd name="connsiteY2" fmla="*/ 2443835 h 2641277"/>
              <a:gd name="connsiteX3" fmla="*/ 1137944 w 11456764"/>
              <a:gd name="connsiteY3" fmla="*/ 2482461 h 2641277"/>
              <a:gd name="connsiteX4" fmla="*/ 1153431 w 11456764"/>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482461"/>
              <a:gd name="connsiteX1" fmla="*/ 9184718 w 10318820"/>
              <a:gd name="connsiteY1" fmla="*/ 0 h 2482461"/>
              <a:gd name="connsiteX2" fmla="*/ 9161485 w 10318820"/>
              <a:gd name="connsiteY2" fmla="*/ 2443835 h 2482461"/>
              <a:gd name="connsiteX3" fmla="*/ 0 w 10318820"/>
              <a:gd name="connsiteY3" fmla="*/ 2482461 h 2482461"/>
              <a:gd name="connsiteX4" fmla="*/ 15487 w 10318820"/>
              <a:gd name="connsiteY4" fmla="*/ 2371463 h 2482461"/>
              <a:gd name="connsiteX0" fmla="*/ 15487 w 10252186"/>
              <a:gd name="connsiteY0" fmla="*/ 2371463 h 2482461"/>
              <a:gd name="connsiteX1" fmla="*/ 9184718 w 10252186"/>
              <a:gd name="connsiteY1" fmla="*/ 0 h 2482461"/>
              <a:gd name="connsiteX2" fmla="*/ 9022088 w 10252186"/>
              <a:gd name="connsiteY2" fmla="*/ 2242499 h 2482461"/>
              <a:gd name="connsiteX3" fmla="*/ 0 w 10252186"/>
              <a:gd name="connsiteY3" fmla="*/ 2482461 h 2482461"/>
              <a:gd name="connsiteX4" fmla="*/ 15487 w 10252186"/>
              <a:gd name="connsiteY4" fmla="*/ 2371463 h 2482461"/>
              <a:gd name="connsiteX0" fmla="*/ 15487 w 10311181"/>
              <a:gd name="connsiteY0" fmla="*/ 2371463 h 2482461"/>
              <a:gd name="connsiteX1" fmla="*/ 9184718 w 10311181"/>
              <a:gd name="connsiteY1" fmla="*/ 0 h 2482461"/>
              <a:gd name="connsiteX2" fmla="*/ 9145996 w 10311181"/>
              <a:gd name="connsiteY2" fmla="*/ 2443835 h 2482461"/>
              <a:gd name="connsiteX3" fmla="*/ 0 w 10311181"/>
              <a:gd name="connsiteY3" fmla="*/ 2482461 h 2482461"/>
              <a:gd name="connsiteX4" fmla="*/ 15487 w 10311181"/>
              <a:gd name="connsiteY4" fmla="*/ 2371463 h 2482461"/>
              <a:gd name="connsiteX0" fmla="*/ 15487 w 9184718"/>
              <a:gd name="connsiteY0" fmla="*/ 2371463 h 2482461"/>
              <a:gd name="connsiteX1" fmla="*/ 9184718 w 9184718"/>
              <a:gd name="connsiteY1" fmla="*/ 0 h 2482461"/>
              <a:gd name="connsiteX2" fmla="*/ 9145996 w 9184718"/>
              <a:gd name="connsiteY2" fmla="*/ 2443835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0 w 9215696"/>
              <a:gd name="connsiteY0" fmla="*/ 2371463 h 2482461"/>
              <a:gd name="connsiteX1" fmla="*/ 9215696 w 9215696"/>
              <a:gd name="connsiteY1" fmla="*/ 0 h 2482461"/>
              <a:gd name="connsiteX2" fmla="*/ 9207951 w 9215696"/>
              <a:gd name="connsiteY2" fmla="*/ 2459323 h 2482461"/>
              <a:gd name="connsiteX3" fmla="*/ 30978 w 9215696"/>
              <a:gd name="connsiteY3" fmla="*/ 2482461 h 2482461"/>
              <a:gd name="connsiteX4" fmla="*/ 0 w 9215696"/>
              <a:gd name="connsiteY4" fmla="*/ 2371463 h 2482461"/>
              <a:gd name="connsiteX0" fmla="*/ 0 w 9215696"/>
              <a:gd name="connsiteY0" fmla="*/ 2371463 h 2497949"/>
              <a:gd name="connsiteX1" fmla="*/ 9215696 w 9215696"/>
              <a:gd name="connsiteY1" fmla="*/ 0 h 2497949"/>
              <a:gd name="connsiteX2" fmla="*/ 9207951 w 9215696"/>
              <a:gd name="connsiteY2" fmla="*/ 2459323 h 2497949"/>
              <a:gd name="connsiteX3" fmla="*/ 2 w 9215696"/>
              <a:gd name="connsiteY3" fmla="*/ 2497949 h 2497949"/>
              <a:gd name="connsiteX4" fmla="*/ 0 w 9215696"/>
              <a:gd name="connsiteY4" fmla="*/ 2371463 h 2497949"/>
              <a:gd name="connsiteX0" fmla="*/ 0 w 9215696"/>
              <a:gd name="connsiteY0" fmla="*/ 2371463 h 2474718"/>
              <a:gd name="connsiteX1" fmla="*/ 9215696 w 9215696"/>
              <a:gd name="connsiteY1" fmla="*/ 0 h 2474718"/>
              <a:gd name="connsiteX2" fmla="*/ 9207951 w 9215696"/>
              <a:gd name="connsiteY2" fmla="*/ 2459323 h 2474718"/>
              <a:gd name="connsiteX3" fmla="*/ 30979 w 9215696"/>
              <a:gd name="connsiteY3" fmla="*/ 2474718 h 2474718"/>
              <a:gd name="connsiteX4" fmla="*/ 0 w 9215696"/>
              <a:gd name="connsiteY4" fmla="*/ 2371463 h 2474718"/>
              <a:gd name="connsiteX0" fmla="*/ 0 w 9208117"/>
              <a:gd name="connsiteY0" fmla="*/ 2371463 h 2474718"/>
              <a:gd name="connsiteX1" fmla="*/ 9184719 w 9208117"/>
              <a:gd name="connsiteY1" fmla="*/ 0 h 2474718"/>
              <a:gd name="connsiteX2" fmla="*/ 9207951 w 9208117"/>
              <a:gd name="connsiteY2" fmla="*/ 2459323 h 2474718"/>
              <a:gd name="connsiteX3" fmla="*/ 30979 w 9208117"/>
              <a:gd name="connsiteY3" fmla="*/ 2474718 h 2474718"/>
              <a:gd name="connsiteX4" fmla="*/ 0 w 9208117"/>
              <a:gd name="connsiteY4" fmla="*/ 2371463 h 2474718"/>
              <a:gd name="connsiteX0" fmla="*/ 0 w 9184719"/>
              <a:gd name="connsiteY0" fmla="*/ 2371463 h 2474718"/>
              <a:gd name="connsiteX1" fmla="*/ 9184719 w 9184719"/>
              <a:gd name="connsiteY1" fmla="*/ 0 h 2474718"/>
              <a:gd name="connsiteX2" fmla="*/ 9115020 w 9184719"/>
              <a:gd name="connsiteY2" fmla="*/ 2381886 h 2474718"/>
              <a:gd name="connsiteX3" fmla="*/ 30979 w 9184719"/>
              <a:gd name="connsiteY3" fmla="*/ 2474718 h 2474718"/>
              <a:gd name="connsiteX4" fmla="*/ 0 w 9184719"/>
              <a:gd name="connsiteY4" fmla="*/ 2371463 h 2474718"/>
              <a:gd name="connsiteX0" fmla="*/ 0 w 9184719"/>
              <a:gd name="connsiteY0" fmla="*/ 2371463 h 2474718"/>
              <a:gd name="connsiteX1" fmla="*/ 9184719 w 9184719"/>
              <a:gd name="connsiteY1" fmla="*/ 0 h 2474718"/>
              <a:gd name="connsiteX2" fmla="*/ 9169230 w 9184719"/>
              <a:gd name="connsiteY2" fmla="*/ 2451580 h 2474718"/>
              <a:gd name="connsiteX3" fmla="*/ 30979 w 9184719"/>
              <a:gd name="connsiteY3" fmla="*/ 2474718 h 2474718"/>
              <a:gd name="connsiteX4" fmla="*/ 0 w 9184719"/>
              <a:gd name="connsiteY4" fmla="*/ 2371463 h 2474718"/>
              <a:gd name="connsiteX0" fmla="*/ 0 w 9167786"/>
              <a:gd name="connsiteY0" fmla="*/ 2375696 h 2474718"/>
              <a:gd name="connsiteX1" fmla="*/ 9167786 w 9167786"/>
              <a:gd name="connsiteY1" fmla="*/ 0 h 2474718"/>
              <a:gd name="connsiteX2" fmla="*/ 9152297 w 9167786"/>
              <a:gd name="connsiteY2" fmla="*/ 2451580 h 2474718"/>
              <a:gd name="connsiteX3" fmla="*/ 14046 w 9167786"/>
              <a:gd name="connsiteY3" fmla="*/ 2474718 h 2474718"/>
              <a:gd name="connsiteX4" fmla="*/ 0 w 9167786"/>
              <a:gd name="connsiteY4" fmla="*/ 2375696 h 2474718"/>
              <a:gd name="connsiteX0" fmla="*/ 2887 w 9170673"/>
              <a:gd name="connsiteY0" fmla="*/ 2375696 h 2474718"/>
              <a:gd name="connsiteX1" fmla="*/ 9170673 w 9170673"/>
              <a:gd name="connsiteY1" fmla="*/ 0 h 2474718"/>
              <a:gd name="connsiteX2" fmla="*/ 9155184 w 9170673"/>
              <a:gd name="connsiteY2" fmla="*/ 2451580 h 2474718"/>
              <a:gd name="connsiteX3" fmla="*/ 0 w 9170673"/>
              <a:gd name="connsiteY3" fmla="*/ 2474718 h 2474718"/>
              <a:gd name="connsiteX4" fmla="*/ 2887 w 9170673"/>
              <a:gd name="connsiteY4" fmla="*/ 2375696 h 2474718"/>
              <a:gd name="connsiteX0" fmla="*/ 2887 w 9170673"/>
              <a:gd name="connsiteY0" fmla="*/ 2375696 h 2457785"/>
              <a:gd name="connsiteX1" fmla="*/ 9170673 w 9170673"/>
              <a:gd name="connsiteY1" fmla="*/ 0 h 2457785"/>
              <a:gd name="connsiteX2" fmla="*/ 9155184 w 9170673"/>
              <a:gd name="connsiteY2" fmla="*/ 2451580 h 2457785"/>
              <a:gd name="connsiteX3" fmla="*/ 0 w 9170673"/>
              <a:gd name="connsiteY3" fmla="*/ 2457785 h 2457785"/>
              <a:gd name="connsiteX4" fmla="*/ 2887 w 9170673"/>
              <a:gd name="connsiteY4" fmla="*/ 2375696 h 2457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0673" h="2457785">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6107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1C02024-D72B-4F00-A2B2-36615C4FB44B}" type="datetimeFigureOut">
              <a:rPr lang="en-US" smtClean="0"/>
              <a:t>6/11/2015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8400BB-D65F-4E7A-AB69-BC6E59C85277}" type="slidenum">
              <a:rPr lang="en-US" smtClean="0"/>
              <a:t>‹#›</a:t>
            </a:fld>
            <a:endParaRPr lang="en-US"/>
          </a:p>
        </p:txBody>
      </p:sp>
    </p:spTree>
    <p:extLst>
      <p:ext uri="{BB962C8B-B14F-4D97-AF65-F5344CB8AC3E}">
        <p14:creationId xmlns:p14="http://schemas.microsoft.com/office/powerpoint/2010/main" val="1775507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vider">
    <p:bg>
      <p:bgPr>
        <a:solidFill>
          <a:srgbClr val="1E5C90"/>
        </a:solidFill>
        <a:effectLst/>
      </p:bgPr>
    </p:bg>
    <p:spTree>
      <p:nvGrpSpPr>
        <p:cNvPr id="1" name=""/>
        <p:cNvGrpSpPr/>
        <p:nvPr/>
      </p:nvGrpSpPr>
      <p:grpSpPr>
        <a:xfrm>
          <a:off x="0" y="0"/>
          <a:ext cx="0" cy="0"/>
          <a:chOff x="0" y="0"/>
          <a:chExt cx="0" cy="0"/>
        </a:xfrm>
      </p:grpSpPr>
      <p:sp>
        <p:nvSpPr>
          <p:cNvPr id="13" name="Freeform 12"/>
          <p:cNvSpPr/>
          <p:nvPr userDrawn="1"/>
        </p:nvSpPr>
        <p:spPr>
          <a:xfrm flipH="1" flipV="1">
            <a:off x="-1" y="-24487"/>
            <a:ext cx="9138586" cy="2515079"/>
          </a:xfrm>
          <a:custGeom>
            <a:avLst/>
            <a:gdLst>
              <a:gd name="connsiteX0" fmla="*/ 0 w 10289745"/>
              <a:gd name="connsiteY0" fmla="*/ 2348314 h 2694297"/>
              <a:gd name="connsiteX1" fmla="*/ 9145997 w 10289745"/>
              <a:gd name="connsiteY1" fmla="*/ 81 h 2694297"/>
              <a:gd name="connsiteX2" fmla="*/ 9145997 w 10289745"/>
              <a:gd name="connsiteY2" fmla="*/ 2436173 h 2694297"/>
              <a:gd name="connsiteX3" fmla="*/ 0 w 10289745"/>
              <a:gd name="connsiteY3" fmla="*/ 2348314 h 2694297"/>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2 w 10271923"/>
              <a:gd name="connsiteY0" fmla="*/ 1961048 h 2259210"/>
              <a:gd name="connsiteX1" fmla="*/ 9115022 w 10271923"/>
              <a:gd name="connsiteY1" fmla="*/ 0 h 2259210"/>
              <a:gd name="connsiteX2" fmla="*/ 9145999 w 10271923"/>
              <a:gd name="connsiteY2" fmla="*/ 2048907 h 2259210"/>
              <a:gd name="connsiteX3" fmla="*/ 2 w 10271923"/>
              <a:gd name="connsiteY3" fmla="*/ 1961048 h 2259210"/>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1 w 10359948"/>
              <a:gd name="connsiteY0" fmla="*/ 2534080 h 2803153"/>
              <a:gd name="connsiteX1" fmla="*/ 9223441 w 10359948"/>
              <a:gd name="connsiteY1" fmla="*/ 0 h 2803153"/>
              <a:gd name="connsiteX2" fmla="*/ 9200208 w 10359948"/>
              <a:gd name="connsiteY2" fmla="*/ 2443835 h 2803153"/>
              <a:gd name="connsiteX3" fmla="*/ 1 w 10359948"/>
              <a:gd name="connsiteY3" fmla="*/ 2534080 h 2803153"/>
              <a:gd name="connsiteX0" fmla="*/ 2 w 10302373"/>
              <a:gd name="connsiteY0" fmla="*/ 2371463 h 2710654"/>
              <a:gd name="connsiteX1" fmla="*/ 9169233 w 10302373"/>
              <a:gd name="connsiteY1" fmla="*/ 0 h 2710654"/>
              <a:gd name="connsiteX2" fmla="*/ 9146000 w 10302373"/>
              <a:gd name="connsiteY2" fmla="*/ 2443835 h 2710654"/>
              <a:gd name="connsiteX3" fmla="*/ 2 w 10302373"/>
              <a:gd name="connsiteY3" fmla="*/ 2371463 h 2710654"/>
              <a:gd name="connsiteX0" fmla="*/ 22101 w 10324472"/>
              <a:gd name="connsiteY0" fmla="*/ 2371463 h 2601940"/>
              <a:gd name="connsiteX1" fmla="*/ 9191332 w 10324472"/>
              <a:gd name="connsiteY1" fmla="*/ 0 h 2601940"/>
              <a:gd name="connsiteX2" fmla="*/ 9168099 w 10324472"/>
              <a:gd name="connsiteY2" fmla="*/ 2443835 h 2601940"/>
              <a:gd name="connsiteX3" fmla="*/ 22101 w 10324472"/>
              <a:gd name="connsiteY3" fmla="*/ 2371463 h 2601940"/>
              <a:gd name="connsiteX0" fmla="*/ 454248 w 10756619"/>
              <a:gd name="connsiteY0" fmla="*/ 2371463 h 2635640"/>
              <a:gd name="connsiteX1" fmla="*/ 9623479 w 10756619"/>
              <a:gd name="connsiteY1" fmla="*/ 0 h 2635640"/>
              <a:gd name="connsiteX2" fmla="*/ 9600246 w 10756619"/>
              <a:gd name="connsiteY2" fmla="*/ 2443835 h 2635640"/>
              <a:gd name="connsiteX3" fmla="*/ 2243166 w 10756619"/>
              <a:gd name="connsiteY3" fmla="*/ 2466974 h 2635640"/>
              <a:gd name="connsiteX4" fmla="*/ 454248 w 10756619"/>
              <a:gd name="connsiteY4" fmla="*/ 2371463 h 2635640"/>
              <a:gd name="connsiteX0" fmla="*/ 1153431 w 11456764"/>
              <a:gd name="connsiteY0" fmla="*/ 2371463 h 2641277"/>
              <a:gd name="connsiteX1" fmla="*/ 10322662 w 11456764"/>
              <a:gd name="connsiteY1" fmla="*/ 0 h 2641277"/>
              <a:gd name="connsiteX2" fmla="*/ 10299429 w 11456764"/>
              <a:gd name="connsiteY2" fmla="*/ 2443835 h 2641277"/>
              <a:gd name="connsiteX3" fmla="*/ 1137944 w 11456764"/>
              <a:gd name="connsiteY3" fmla="*/ 2482461 h 2641277"/>
              <a:gd name="connsiteX4" fmla="*/ 1153431 w 11456764"/>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482461"/>
              <a:gd name="connsiteX1" fmla="*/ 9184718 w 10318820"/>
              <a:gd name="connsiteY1" fmla="*/ 0 h 2482461"/>
              <a:gd name="connsiteX2" fmla="*/ 9161485 w 10318820"/>
              <a:gd name="connsiteY2" fmla="*/ 2443835 h 2482461"/>
              <a:gd name="connsiteX3" fmla="*/ 0 w 10318820"/>
              <a:gd name="connsiteY3" fmla="*/ 2482461 h 2482461"/>
              <a:gd name="connsiteX4" fmla="*/ 15487 w 10318820"/>
              <a:gd name="connsiteY4" fmla="*/ 2371463 h 2482461"/>
              <a:gd name="connsiteX0" fmla="*/ 15487 w 10252186"/>
              <a:gd name="connsiteY0" fmla="*/ 2371463 h 2482461"/>
              <a:gd name="connsiteX1" fmla="*/ 9184718 w 10252186"/>
              <a:gd name="connsiteY1" fmla="*/ 0 h 2482461"/>
              <a:gd name="connsiteX2" fmla="*/ 9022088 w 10252186"/>
              <a:gd name="connsiteY2" fmla="*/ 2242499 h 2482461"/>
              <a:gd name="connsiteX3" fmla="*/ 0 w 10252186"/>
              <a:gd name="connsiteY3" fmla="*/ 2482461 h 2482461"/>
              <a:gd name="connsiteX4" fmla="*/ 15487 w 10252186"/>
              <a:gd name="connsiteY4" fmla="*/ 2371463 h 2482461"/>
              <a:gd name="connsiteX0" fmla="*/ 15487 w 10311181"/>
              <a:gd name="connsiteY0" fmla="*/ 2371463 h 2482461"/>
              <a:gd name="connsiteX1" fmla="*/ 9184718 w 10311181"/>
              <a:gd name="connsiteY1" fmla="*/ 0 h 2482461"/>
              <a:gd name="connsiteX2" fmla="*/ 9145996 w 10311181"/>
              <a:gd name="connsiteY2" fmla="*/ 2443835 h 2482461"/>
              <a:gd name="connsiteX3" fmla="*/ 0 w 10311181"/>
              <a:gd name="connsiteY3" fmla="*/ 2482461 h 2482461"/>
              <a:gd name="connsiteX4" fmla="*/ 15487 w 10311181"/>
              <a:gd name="connsiteY4" fmla="*/ 2371463 h 2482461"/>
              <a:gd name="connsiteX0" fmla="*/ 15487 w 9184718"/>
              <a:gd name="connsiteY0" fmla="*/ 2371463 h 2482461"/>
              <a:gd name="connsiteX1" fmla="*/ 9184718 w 9184718"/>
              <a:gd name="connsiteY1" fmla="*/ 0 h 2482461"/>
              <a:gd name="connsiteX2" fmla="*/ 9145996 w 9184718"/>
              <a:gd name="connsiteY2" fmla="*/ 2443835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0 w 9215696"/>
              <a:gd name="connsiteY0" fmla="*/ 2371463 h 2482461"/>
              <a:gd name="connsiteX1" fmla="*/ 9215696 w 9215696"/>
              <a:gd name="connsiteY1" fmla="*/ 0 h 2482461"/>
              <a:gd name="connsiteX2" fmla="*/ 9207951 w 9215696"/>
              <a:gd name="connsiteY2" fmla="*/ 2459323 h 2482461"/>
              <a:gd name="connsiteX3" fmla="*/ 30978 w 9215696"/>
              <a:gd name="connsiteY3" fmla="*/ 2482461 h 2482461"/>
              <a:gd name="connsiteX4" fmla="*/ 0 w 9215696"/>
              <a:gd name="connsiteY4" fmla="*/ 2371463 h 2482461"/>
              <a:gd name="connsiteX0" fmla="*/ 0 w 9215696"/>
              <a:gd name="connsiteY0" fmla="*/ 2371463 h 2497949"/>
              <a:gd name="connsiteX1" fmla="*/ 9215696 w 9215696"/>
              <a:gd name="connsiteY1" fmla="*/ 0 h 2497949"/>
              <a:gd name="connsiteX2" fmla="*/ 9207951 w 9215696"/>
              <a:gd name="connsiteY2" fmla="*/ 2459323 h 2497949"/>
              <a:gd name="connsiteX3" fmla="*/ 2 w 9215696"/>
              <a:gd name="connsiteY3" fmla="*/ 2497949 h 2497949"/>
              <a:gd name="connsiteX4" fmla="*/ 0 w 9215696"/>
              <a:gd name="connsiteY4" fmla="*/ 2371463 h 2497949"/>
              <a:gd name="connsiteX0" fmla="*/ 0 w 9215696"/>
              <a:gd name="connsiteY0" fmla="*/ 2371463 h 2474718"/>
              <a:gd name="connsiteX1" fmla="*/ 9215696 w 9215696"/>
              <a:gd name="connsiteY1" fmla="*/ 0 h 2474718"/>
              <a:gd name="connsiteX2" fmla="*/ 9207951 w 9215696"/>
              <a:gd name="connsiteY2" fmla="*/ 2459323 h 2474718"/>
              <a:gd name="connsiteX3" fmla="*/ 30979 w 9215696"/>
              <a:gd name="connsiteY3" fmla="*/ 2474718 h 2474718"/>
              <a:gd name="connsiteX4" fmla="*/ 0 w 9215696"/>
              <a:gd name="connsiteY4" fmla="*/ 2371463 h 2474718"/>
              <a:gd name="connsiteX0" fmla="*/ 0 w 9208117"/>
              <a:gd name="connsiteY0" fmla="*/ 2371463 h 2474718"/>
              <a:gd name="connsiteX1" fmla="*/ 9184719 w 9208117"/>
              <a:gd name="connsiteY1" fmla="*/ 0 h 2474718"/>
              <a:gd name="connsiteX2" fmla="*/ 9207951 w 9208117"/>
              <a:gd name="connsiteY2" fmla="*/ 2459323 h 2474718"/>
              <a:gd name="connsiteX3" fmla="*/ 30979 w 9208117"/>
              <a:gd name="connsiteY3" fmla="*/ 2474718 h 2474718"/>
              <a:gd name="connsiteX4" fmla="*/ 0 w 9208117"/>
              <a:gd name="connsiteY4" fmla="*/ 2371463 h 2474718"/>
              <a:gd name="connsiteX0" fmla="*/ 0 w 9184719"/>
              <a:gd name="connsiteY0" fmla="*/ 2371463 h 2474718"/>
              <a:gd name="connsiteX1" fmla="*/ 9184719 w 9184719"/>
              <a:gd name="connsiteY1" fmla="*/ 0 h 2474718"/>
              <a:gd name="connsiteX2" fmla="*/ 9115020 w 9184719"/>
              <a:gd name="connsiteY2" fmla="*/ 2381886 h 2474718"/>
              <a:gd name="connsiteX3" fmla="*/ 30979 w 9184719"/>
              <a:gd name="connsiteY3" fmla="*/ 2474718 h 2474718"/>
              <a:gd name="connsiteX4" fmla="*/ 0 w 9184719"/>
              <a:gd name="connsiteY4" fmla="*/ 2371463 h 2474718"/>
              <a:gd name="connsiteX0" fmla="*/ 0 w 9184719"/>
              <a:gd name="connsiteY0" fmla="*/ 2371463 h 2474718"/>
              <a:gd name="connsiteX1" fmla="*/ 9184719 w 9184719"/>
              <a:gd name="connsiteY1" fmla="*/ 0 h 2474718"/>
              <a:gd name="connsiteX2" fmla="*/ 9169230 w 9184719"/>
              <a:gd name="connsiteY2" fmla="*/ 2451580 h 2474718"/>
              <a:gd name="connsiteX3" fmla="*/ 30979 w 9184719"/>
              <a:gd name="connsiteY3" fmla="*/ 2474718 h 2474718"/>
              <a:gd name="connsiteX4" fmla="*/ 0 w 9184719"/>
              <a:gd name="connsiteY4" fmla="*/ 2371463 h 2474718"/>
              <a:gd name="connsiteX0" fmla="*/ 0 w 9167786"/>
              <a:gd name="connsiteY0" fmla="*/ 2375696 h 2474718"/>
              <a:gd name="connsiteX1" fmla="*/ 9167786 w 9167786"/>
              <a:gd name="connsiteY1" fmla="*/ 0 h 2474718"/>
              <a:gd name="connsiteX2" fmla="*/ 9152297 w 9167786"/>
              <a:gd name="connsiteY2" fmla="*/ 2451580 h 2474718"/>
              <a:gd name="connsiteX3" fmla="*/ 14046 w 9167786"/>
              <a:gd name="connsiteY3" fmla="*/ 2474718 h 2474718"/>
              <a:gd name="connsiteX4" fmla="*/ 0 w 9167786"/>
              <a:gd name="connsiteY4" fmla="*/ 2375696 h 2474718"/>
              <a:gd name="connsiteX0" fmla="*/ 2887 w 9170673"/>
              <a:gd name="connsiteY0" fmla="*/ 2375696 h 2474718"/>
              <a:gd name="connsiteX1" fmla="*/ 9170673 w 9170673"/>
              <a:gd name="connsiteY1" fmla="*/ 0 h 2474718"/>
              <a:gd name="connsiteX2" fmla="*/ 9155184 w 9170673"/>
              <a:gd name="connsiteY2" fmla="*/ 2451580 h 2474718"/>
              <a:gd name="connsiteX3" fmla="*/ 0 w 9170673"/>
              <a:gd name="connsiteY3" fmla="*/ 2474718 h 2474718"/>
              <a:gd name="connsiteX4" fmla="*/ 2887 w 9170673"/>
              <a:gd name="connsiteY4" fmla="*/ 2375696 h 2474718"/>
              <a:gd name="connsiteX0" fmla="*/ 2887 w 9170673"/>
              <a:gd name="connsiteY0" fmla="*/ 2375696 h 2457785"/>
              <a:gd name="connsiteX1" fmla="*/ 9170673 w 9170673"/>
              <a:gd name="connsiteY1" fmla="*/ 0 h 2457785"/>
              <a:gd name="connsiteX2" fmla="*/ 9155184 w 9170673"/>
              <a:gd name="connsiteY2" fmla="*/ 2451580 h 2457785"/>
              <a:gd name="connsiteX3" fmla="*/ 0 w 9170673"/>
              <a:gd name="connsiteY3" fmla="*/ 2457785 h 2457785"/>
              <a:gd name="connsiteX4" fmla="*/ 2887 w 9170673"/>
              <a:gd name="connsiteY4" fmla="*/ 2375696 h 2457785"/>
              <a:gd name="connsiteX0" fmla="*/ 2887 w 9170673"/>
              <a:gd name="connsiteY0" fmla="*/ 2375696 h 2508024"/>
              <a:gd name="connsiteX1" fmla="*/ 9170673 w 9170673"/>
              <a:gd name="connsiteY1" fmla="*/ 0 h 2508024"/>
              <a:gd name="connsiteX2" fmla="*/ 9169295 w 9170673"/>
              <a:gd name="connsiteY2" fmla="*/ 2508024 h 2508024"/>
              <a:gd name="connsiteX3" fmla="*/ 0 w 9170673"/>
              <a:gd name="connsiteY3" fmla="*/ 2457785 h 2508024"/>
              <a:gd name="connsiteX4" fmla="*/ 2887 w 9170673"/>
              <a:gd name="connsiteY4" fmla="*/ 2375696 h 2508024"/>
              <a:gd name="connsiteX0" fmla="*/ 0 w 9167786"/>
              <a:gd name="connsiteY0" fmla="*/ 2375696 h 2508024"/>
              <a:gd name="connsiteX1" fmla="*/ 9167786 w 9167786"/>
              <a:gd name="connsiteY1" fmla="*/ 0 h 2508024"/>
              <a:gd name="connsiteX2" fmla="*/ 9166408 w 9167786"/>
              <a:gd name="connsiteY2" fmla="*/ 2508024 h 2508024"/>
              <a:gd name="connsiteX3" fmla="*/ 4169 w 9167786"/>
              <a:gd name="connsiteY3" fmla="*/ 2500118 h 2508024"/>
              <a:gd name="connsiteX4" fmla="*/ 0 w 9167786"/>
              <a:gd name="connsiteY4" fmla="*/ 2375696 h 2508024"/>
              <a:gd name="connsiteX0" fmla="*/ 0 w 9166452"/>
              <a:gd name="connsiteY0" fmla="*/ 2375696 h 2508024"/>
              <a:gd name="connsiteX1" fmla="*/ 9061952 w 9166452"/>
              <a:gd name="connsiteY1" fmla="*/ 0 h 2508024"/>
              <a:gd name="connsiteX2" fmla="*/ 9166408 w 9166452"/>
              <a:gd name="connsiteY2" fmla="*/ 2508024 h 2508024"/>
              <a:gd name="connsiteX3" fmla="*/ 4169 w 9166452"/>
              <a:gd name="connsiteY3" fmla="*/ 2500118 h 2508024"/>
              <a:gd name="connsiteX4" fmla="*/ 0 w 9166452"/>
              <a:gd name="connsiteY4" fmla="*/ 2375696 h 2508024"/>
              <a:gd name="connsiteX0" fmla="*/ 0 w 9166808"/>
              <a:gd name="connsiteY0" fmla="*/ 2382751 h 2515079"/>
              <a:gd name="connsiteX1" fmla="*/ 9160729 w 9166808"/>
              <a:gd name="connsiteY1" fmla="*/ 0 h 2515079"/>
              <a:gd name="connsiteX2" fmla="*/ 9166408 w 9166808"/>
              <a:gd name="connsiteY2" fmla="*/ 2515079 h 2515079"/>
              <a:gd name="connsiteX3" fmla="*/ 4169 w 9166808"/>
              <a:gd name="connsiteY3" fmla="*/ 2507173 h 2515079"/>
              <a:gd name="connsiteX4" fmla="*/ 0 w 9166808"/>
              <a:gd name="connsiteY4" fmla="*/ 2382751 h 2515079"/>
              <a:gd name="connsiteX0" fmla="*/ 9943 w 9162640"/>
              <a:gd name="connsiteY0" fmla="*/ 2382751 h 2515079"/>
              <a:gd name="connsiteX1" fmla="*/ 9156561 w 9162640"/>
              <a:gd name="connsiteY1" fmla="*/ 0 h 2515079"/>
              <a:gd name="connsiteX2" fmla="*/ 9162240 w 9162640"/>
              <a:gd name="connsiteY2" fmla="*/ 2515079 h 2515079"/>
              <a:gd name="connsiteX3" fmla="*/ 1 w 9162640"/>
              <a:gd name="connsiteY3" fmla="*/ 2507173 h 2515079"/>
              <a:gd name="connsiteX4" fmla="*/ 9943 w 9162640"/>
              <a:gd name="connsiteY4" fmla="*/ 2382751 h 2515079"/>
              <a:gd name="connsiteX0" fmla="*/ 0 w 9152697"/>
              <a:gd name="connsiteY0" fmla="*/ 2382751 h 2515079"/>
              <a:gd name="connsiteX1" fmla="*/ 9146618 w 9152697"/>
              <a:gd name="connsiteY1" fmla="*/ 0 h 2515079"/>
              <a:gd name="connsiteX2" fmla="*/ 9152297 w 9152697"/>
              <a:gd name="connsiteY2" fmla="*/ 2515079 h 2515079"/>
              <a:gd name="connsiteX3" fmla="*/ 187614 w 9152697"/>
              <a:gd name="connsiteY3" fmla="*/ 2507173 h 2515079"/>
              <a:gd name="connsiteX4" fmla="*/ 0 w 9152697"/>
              <a:gd name="connsiteY4" fmla="*/ 2382751 h 2515079"/>
              <a:gd name="connsiteX0" fmla="*/ 0 w 9068030"/>
              <a:gd name="connsiteY0" fmla="*/ 2382751 h 2515079"/>
              <a:gd name="connsiteX1" fmla="*/ 9061951 w 9068030"/>
              <a:gd name="connsiteY1" fmla="*/ 0 h 2515079"/>
              <a:gd name="connsiteX2" fmla="*/ 9067630 w 9068030"/>
              <a:gd name="connsiteY2" fmla="*/ 2515079 h 2515079"/>
              <a:gd name="connsiteX3" fmla="*/ 102947 w 9068030"/>
              <a:gd name="connsiteY3" fmla="*/ 2507173 h 2515079"/>
              <a:gd name="connsiteX4" fmla="*/ 0 w 9068030"/>
              <a:gd name="connsiteY4" fmla="*/ 2382751 h 2515079"/>
              <a:gd name="connsiteX0" fmla="*/ 0 w 9138586"/>
              <a:gd name="connsiteY0" fmla="*/ 2382751 h 2515079"/>
              <a:gd name="connsiteX1" fmla="*/ 9132507 w 9138586"/>
              <a:gd name="connsiteY1" fmla="*/ 0 h 2515079"/>
              <a:gd name="connsiteX2" fmla="*/ 9138186 w 9138586"/>
              <a:gd name="connsiteY2" fmla="*/ 2515079 h 2515079"/>
              <a:gd name="connsiteX3" fmla="*/ 173503 w 9138586"/>
              <a:gd name="connsiteY3" fmla="*/ 2507173 h 2515079"/>
              <a:gd name="connsiteX4" fmla="*/ 0 w 9138586"/>
              <a:gd name="connsiteY4" fmla="*/ 2382751 h 2515079"/>
              <a:gd name="connsiteX0" fmla="*/ 0 w 9138586"/>
              <a:gd name="connsiteY0" fmla="*/ 2382751 h 2515079"/>
              <a:gd name="connsiteX1" fmla="*/ 9132507 w 9138586"/>
              <a:gd name="connsiteY1" fmla="*/ 0 h 2515079"/>
              <a:gd name="connsiteX2" fmla="*/ 9138186 w 9138586"/>
              <a:gd name="connsiteY2" fmla="*/ 2515079 h 2515079"/>
              <a:gd name="connsiteX3" fmla="*/ 4170 w 9138586"/>
              <a:gd name="connsiteY3" fmla="*/ 2507173 h 2515079"/>
              <a:gd name="connsiteX4" fmla="*/ 0 w 9138586"/>
              <a:gd name="connsiteY4" fmla="*/ 2382751 h 2515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8586" h="2515079">
                <a:moveTo>
                  <a:pt x="0" y="2382751"/>
                </a:moveTo>
                <a:cubicBezTo>
                  <a:pt x="20661" y="2379422"/>
                  <a:pt x="7306149" y="2502055"/>
                  <a:pt x="9132507" y="0"/>
                </a:cubicBezTo>
                <a:cubicBezTo>
                  <a:pt x="9129925" y="819774"/>
                  <a:pt x="9140768" y="1695305"/>
                  <a:pt x="9138186" y="2515079"/>
                </a:cubicBezTo>
                <a:lnTo>
                  <a:pt x="4170" y="2507173"/>
                </a:lnTo>
                <a:cubicBezTo>
                  <a:pt x="4169" y="2465011"/>
                  <a:pt x="1" y="2424913"/>
                  <a:pt x="0" y="2382751"/>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hasCustomPrompt="1"/>
          </p:nvPr>
        </p:nvSpPr>
        <p:spPr>
          <a:xfrm>
            <a:off x="457199" y="457169"/>
            <a:ext cx="8229600" cy="772250"/>
          </a:xfrm>
        </p:spPr>
        <p:txBody>
          <a:bodyPr anchor="t"/>
          <a:lstStyle>
            <a:lvl1pPr algn="l">
              <a:defRPr sz="4000" b="1" cap="none">
                <a:solidFill>
                  <a:srgbClr val="FFFFFF"/>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415622"/>
            <a:ext cx="8229600" cy="1500187"/>
          </a:xfrm>
        </p:spPr>
        <p:txBody>
          <a:bodyPr anchor="t" anchorCtr="0"/>
          <a:lstStyle>
            <a:lvl1pPr marL="0" indent="0" algn="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solidFill>
                  <a:srgbClr val="FFFFFF"/>
                </a:solidFill>
              </a:defRPr>
            </a:lvl1pPr>
          </a:lstStyle>
          <a:p>
            <a:r>
              <a:rPr lang="en-US" dirty="0" smtClean="0"/>
              <a:t>U.S. Department of Commerce | National Oceanic and Atmospheric Administration | NOAA Fisheries | Page </a:t>
            </a:r>
            <a:fld id="{632D3AEB-7CBE-3049-91AC-335C6B4F5BF6}" type="slidenum">
              <a:rPr lang="en-US" smtClean="0"/>
              <a:pPr/>
              <a:t>‹#›</a:t>
            </a:fld>
            <a:endParaRPr lang="en-US" dirty="0"/>
          </a:p>
        </p:txBody>
      </p:sp>
    </p:spTree>
    <p:extLst>
      <p:ext uri="{BB962C8B-B14F-4D97-AF65-F5344CB8AC3E}">
        <p14:creationId xmlns:p14="http://schemas.microsoft.com/office/powerpoint/2010/main" val="40017808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01682" y="1141666"/>
            <a:ext cx="5485118" cy="1398472"/>
          </a:xfrm>
          <a:prstGeom prst="rect">
            <a:avLst/>
          </a:prstGeom>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201682" y="2631403"/>
            <a:ext cx="5485117" cy="1277675"/>
          </a:xfrm>
          <a:prstGeom prst="rect">
            <a:avLst/>
          </a:prstGeom>
        </p:spPr>
        <p:txBody>
          <a:bodyPr vert="horz" lIns="91440" tIns="45720" rIns="91440" bIns="45720" rtlCol="0">
            <a:normAutofit/>
          </a:bodyPr>
          <a:lstStyle/>
          <a:p>
            <a:pPr lvl="0"/>
            <a:r>
              <a:rPr lang="en-US" dirty="0" smtClean="0"/>
              <a:t>Click to edit Master text styles</a:t>
            </a:r>
          </a:p>
        </p:txBody>
      </p:sp>
      <p:sp>
        <p:nvSpPr>
          <p:cNvPr id="7" name="Freeform 6"/>
          <p:cNvSpPr/>
          <p:nvPr/>
        </p:nvSpPr>
        <p:spPr>
          <a:xfrm>
            <a:off x="-9190" y="4417160"/>
            <a:ext cx="9170673" cy="2457785"/>
          </a:xfrm>
          <a:custGeom>
            <a:avLst/>
            <a:gdLst>
              <a:gd name="connsiteX0" fmla="*/ 0 w 10289745"/>
              <a:gd name="connsiteY0" fmla="*/ 2348314 h 2694297"/>
              <a:gd name="connsiteX1" fmla="*/ 9145997 w 10289745"/>
              <a:gd name="connsiteY1" fmla="*/ 81 h 2694297"/>
              <a:gd name="connsiteX2" fmla="*/ 9145997 w 10289745"/>
              <a:gd name="connsiteY2" fmla="*/ 2436173 h 2694297"/>
              <a:gd name="connsiteX3" fmla="*/ 0 w 10289745"/>
              <a:gd name="connsiteY3" fmla="*/ 2348314 h 2694297"/>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2 w 10271923"/>
              <a:gd name="connsiteY0" fmla="*/ 1961048 h 2259210"/>
              <a:gd name="connsiteX1" fmla="*/ 9115022 w 10271923"/>
              <a:gd name="connsiteY1" fmla="*/ 0 h 2259210"/>
              <a:gd name="connsiteX2" fmla="*/ 9145999 w 10271923"/>
              <a:gd name="connsiteY2" fmla="*/ 2048907 h 2259210"/>
              <a:gd name="connsiteX3" fmla="*/ 2 w 10271923"/>
              <a:gd name="connsiteY3" fmla="*/ 1961048 h 2259210"/>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1 w 10359948"/>
              <a:gd name="connsiteY0" fmla="*/ 2534080 h 2803153"/>
              <a:gd name="connsiteX1" fmla="*/ 9223441 w 10359948"/>
              <a:gd name="connsiteY1" fmla="*/ 0 h 2803153"/>
              <a:gd name="connsiteX2" fmla="*/ 9200208 w 10359948"/>
              <a:gd name="connsiteY2" fmla="*/ 2443835 h 2803153"/>
              <a:gd name="connsiteX3" fmla="*/ 1 w 10359948"/>
              <a:gd name="connsiteY3" fmla="*/ 2534080 h 2803153"/>
              <a:gd name="connsiteX0" fmla="*/ 2 w 10302373"/>
              <a:gd name="connsiteY0" fmla="*/ 2371463 h 2710654"/>
              <a:gd name="connsiteX1" fmla="*/ 9169233 w 10302373"/>
              <a:gd name="connsiteY1" fmla="*/ 0 h 2710654"/>
              <a:gd name="connsiteX2" fmla="*/ 9146000 w 10302373"/>
              <a:gd name="connsiteY2" fmla="*/ 2443835 h 2710654"/>
              <a:gd name="connsiteX3" fmla="*/ 2 w 10302373"/>
              <a:gd name="connsiteY3" fmla="*/ 2371463 h 2710654"/>
              <a:gd name="connsiteX0" fmla="*/ 22101 w 10324472"/>
              <a:gd name="connsiteY0" fmla="*/ 2371463 h 2601940"/>
              <a:gd name="connsiteX1" fmla="*/ 9191332 w 10324472"/>
              <a:gd name="connsiteY1" fmla="*/ 0 h 2601940"/>
              <a:gd name="connsiteX2" fmla="*/ 9168099 w 10324472"/>
              <a:gd name="connsiteY2" fmla="*/ 2443835 h 2601940"/>
              <a:gd name="connsiteX3" fmla="*/ 22101 w 10324472"/>
              <a:gd name="connsiteY3" fmla="*/ 2371463 h 2601940"/>
              <a:gd name="connsiteX0" fmla="*/ 454248 w 10756619"/>
              <a:gd name="connsiteY0" fmla="*/ 2371463 h 2635640"/>
              <a:gd name="connsiteX1" fmla="*/ 9623479 w 10756619"/>
              <a:gd name="connsiteY1" fmla="*/ 0 h 2635640"/>
              <a:gd name="connsiteX2" fmla="*/ 9600246 w 10756619"/>
              <a:gd name="connsiteY2" fmla="*/ 2443835 h 2635640"/>
              <a:gd name="connsiteX3" fmla="*/ 2243166 w 10756619"/>
              <a:gd name="connsiteY3" fmla="*/ 2466974 h 2635640"/>
              <a:gd name="connsiteX4" fmla="*/ 454248 w 10756619"/>
              <a:gd name="connsiteY4" fmla="*/ 2371463 h 2635640"/>
              <a:gd name="connsiteX0" fmla="*/ 1153431 w 11456764"/>
              <a:gd name="connsiteY0" fmla="*/ 2371463 h 2641277"/>
              <a:gd name="connsiteX1" fmla="*/ 10322662 w 11456764"/>
              <a:gd name="connsiteY1" fmla="*/ 0 h 2641277"/>
              <a:gd name="connsiteX2" fmla="*/ 10299429 w 11456764"/>
              <a:gd name="connsiteY2" fmla="*/ 2443835 h 2641277"/>
              <a:gd name="connsiteX3" fmla="*/ 1137944 w 11456764"/>
              <a:gd name="connsiteY3" fmla="*/ 2482461 h 2641277"/>
              <a:gd name="connsiteX4" fmla="*/ 1153431 w 11456764"/>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482461"/>
              <a:gd name="connsiteX1" fmla="*/ 9184718 w 10318820"/>
              <a:gd name="connsiteY1" fmla="*/ 0 h 2482461"/>
              <a:gd name="connsiteX2" fmla="*/ 9161485 w 10318820"/>
              <a:gd name="connsiteY2" fmla="*/ 2443835 h 2482461"/>
              <a:gd name="connsiteX3" fmla="*/ 0 w 10318820"/>
              <a:gd name="connsiteY3" fmla="*/ 2482461 h 2482461"/>
              <a:gd name="connsiteX4" fmla="*/ 15487 w 10318820"/>
              <a:gd name="connsiteY4" fmla="*/ 2371463 h 2482461"/>
              <a:gd name="connsiteX0" fmla="*/ 15487 w 10252186"/>
              <a:gd name="connsiteY0" fmla="*/ 2371463 h 2482461"/>
              <a:gd name="connsiteX1" fmla="*/ 9184718 w 10252186"/>
              <a:gd name="connsiteY1" fmla="*/ 0 h 2482461"/>
              <a:gd name="connsiteX2" fmla="*/ 9022088 w 10252186"/>
              <a:gd name="connsiteY2" fmla="*/ 2242499 h 2482461"/>
              <a:gd name="connsiteX3" fmla="*/ 0 w 10252186"/>
              <a:gd name="connsiteY3" fmla="*/ 2482461 h 2482461"/>
              <a:gd name="connsiteX4" fmla="*/ 15487 w 10252186"/>
              <a:gd name="connsiteY4" fmla="*/ 2371463 h 2482461"/>
              <a:gd name="connsiteX0" fmla="*/ 15487 w 10311181"/>
              <a:gd name="connsiteY0" fmla="*/ 2371463 h 2482461"/>
              <a:gd name="connsiteX1" fmla="*/ 9184718 w 10311181"/>
              <a:gd name="connsiteY1" fmla="*/ 0 h 2482461"/>
              <a:gd name="connsiteX2" fmla="*/ 9145996 w 10311181"/>
              <a:gd name="connsiteY2" fmla="*/ 2443835 h 2482461"/>
              <a:gd name="connsiteX3" fmla="*/ 0 w 10311181"/>
              <a:gd name="connsiteY3" fmla="*/ 2482461 h 2482461"/>
              <a:gd name="connsiteX4" fmla="*/ 15487 w 10311181"/>
              <a:gd name="connsiteY4" fmla="*/ 2371463 h 2482461"/>
              <a:gd name="connsiteX0" fmla="*/ 15487 w 9184718"/>
              <a:gd name="connsiteY0" fmla="*/ 2371463 h 2482461"/>
              <a:gd name="connsiteX1" fmla="*/ 9184718 w 9184718"/>
              <a:gd name="connsiteY1" fmla="*/ 0 h 2482461"/>
              <a:gd name="connsiteX2" fmla="*/ 9145996 w 9184718"/>
              <a:gd name="connsiteY2" fmla="*/ 2443835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0 w 9215696"/>
              <a:gd name="connsiteY0" fmla="*/ 2371463 h 2482461"/>
              <a:gd name="connsiteX1" fmla="*/ 9215696 w 9215696"/>
              <a:gd name="connsiteY1" fmla="*/ 0 h 2482461"/>
              <a:gd name="connsiteX2" fmla="*/ 9207951 w 9215696"/>
              <a:gd name="connsiteY2" fmla="*/ 2459323 h 2482461"/>
              <a:gd name="connsiteX3" fmla="*/ 30978 w 9215696"/>
              <a:gd name="connsiteY3" fmla="*/ 2482461 h 2482461"/>
              <a:gd name="connsiteX4" fmla="*/ 0 w 9215696"/>
              <a:gd name="connsiteY4" fmla="*/ 2371463 h 2482461"/>
              <a:gd name="connsiteX0" fmla="*/ 0 w 9215696"/>
              <a:gd name="connsiteY0" fmla="*/ 2371463 h 2497949"/>
              <a:gd name="connsiteX1" fmla="*/ 9215696 w 9215696"/>
              <a:gd name="connsiteY1" fmla="*/ 0 h 2497949"/>
              <a:gd name="connsiteX2" fmla="*/ 9207951 w 9215696"/>
              <a:gd name="connsiteY2" fmla="*/ 2459323 h 2497949"/>
              <a:gd name="connsiteX3" fmla="*/ 2 w 9215696"/>
              <a:gd name="connsiteY3" fmla="*/ 2497949 h 2497949"/>
              <a:gd name="connsiteX4" fmla="*/ 0 w 9215696"/>
              <a:gd name="connsiteY4" fmla="*/ 2371463 h 2497949"/>
              <a:gd name="connsiteX0" fmla="*/ 0 w 9215696"/>
              <a:gd name="connsiteY0" fmla="*/ 2371463 h 2474718"/>
              <a:gd name="connsiteX1" fmla="*/ 9215696 w 9215696"/>
              <a:gd name="connsiteY1" fmla="*/ 0 h 2474718"/>
              <a:gd name="connsiteX2" fmla="*/ 9207951 w 9215696"/>
              <a:gd name="connsiteY2" fmla="*/ 2459323 h 2474718"/>
              <a:gd name="connsiteX3" fmla="*/ 30979 w 9215696"/>
              <a:gd name="connsiteY3" fmla="*/ 2474718 h 2474718"/>
              <a:gd name="connsiteX4" fmla="*/ 0 w 9215696"/>
              <a:gd name="connsiteY4" fmla="*/ 2371463 h 2474718"/>
              <a:gd name="connsiteX0" fmla="*/ 0 w 9208117"/>
              <a:gd name="connsiteY0" fmla="*/ 2371463 h 2474718"/>
              <a:gd name="connsiteX1" fmla="*/ 9184719 w 9208117"/>
              <a:gd name="connsiteY1" fmla="*/ 0 h 2474718"/>
              <a:gd name="connsiteX2" fmla="*/ 9207951 w 9208117"/>
              <a:gd name="connsiteY2" fmla="*/ 2459323 h 2474718"/>
              <a:gd name="connsiteX3" fmla="*/ 30979 w 9208117"/>
              <a:gd name="connsiteY3" fmla="*/ 2474718 h 2474718"/>
              <a:gd name="connsiteX4" fmla="*/ 0 w 9208117"/>
              <a:gd name="connsiteY4" fmla="*/ 2371463 h 2474718"/>
              <a:gd name="connsiteX0" fmla="*/ 0 w 9184719"/>
              <a:gd name="connsiteY0" fmla="*/ 2371463 h 2474718"/>
              <a:gd name="connsiteX1" fmla="*/ 9184719 w 9184719"/>
              <a:gd name="connsiteY1" fmla="*/ 0 h 2474718"/>
              <a:gd name="connsiteX2" fmla="*/ 9115020 w 9184719"/>
              <a:gd name="connsiteY2" fmla="*/ 2381886 h 2474718"/>
              <a:gd name="connsiteX3" fmla="*/ 30979 w 9184719"/>
              <a:gd name="connsiteY3" fmla="*/ 2474718 h 2474718"/>
              <a:gd name="connsiteX4" fmla="*/ 0 w 9184719"/>
              <a:gd name="connsiteY4" fmla="*/ 2371463 h 2474718"/>
              <a:gd name="connsiteX0" fmla="*/ 0 w 9184719"/>
              <a:gd name="connsiteY0" fmla="*/ 2371463 h 2474718"/>
              <a:gd name="connsiteX1" fmla="*/ 9184719 w 9184719"/>
              <a:gd name="connsiteY1" fmla="*/ 0 h 2474718"/>
              <a:gd name="connsiteX2" fmla="*/ 9169230 w 9184719"/>
              <a:gd name="connsiteY2" fmla="*/ 2451580 h 2474718"/>
              <a:gd name="connsiteX3" fmla="*/ 30979 w 9184719"/>
              <a:gd name="connsiteY3" fmla="*/ 2474718 h 2474718"/>
              <a:gd name="connsiteX4" fmla="*/ 0 w 9184719"/>
              <a:gd name="connsiteY4" fmla="*/ 2371463 h 2474718"/>
              <a:gd name="connsiteX0" fmla="*/ 0 w 9167786"/>
              <a:gd name="connsiteY0" fmla="*/ 2375696 h 2474718"/>
              <a:gd name="connsiteX1" fmla="*/ 9167786 w 9167786"/>
              <a:gd name="connsiteY1" fmla="*/ 0 h 2474718"/>
              <a:gd name="connsiteX2" fmla="*/ 9152297 w 9167786"/>
              <a:gd name="connsiteY2" fmla="*/ 2451580 h 2474718"/>
              <a:gd name="connsiteX3" fmla="*/ 14046 w 9167786"/>
              <a:gd name="connsiteY3" fmla="*/ 2474718 h 2474718"/>
              <a:gd name="connsiteX4" fmla="*/ 0 w 9167786"/>
              <a:gd name="connsiteY4" fmla="*/ 2375696 h 2474718"/>
              <a:gd name="connsiteX0" fmla="*/ 2887 w 9170673"/>
              <a:gd name="connsiteY0" fmla="*/ 2375696 h 2474718"/>
              <a:gd name="connsiteX1" fmla="*/ 9170673 w 9170673"/>
              <a:gd name="connsiteY1" fmla="*/ 0 h 2474718"/>
              <a:gd name="connsiteX2" fmla="*/ 9155184 w 9170673"/>
              <a:gd name="connsiteY2" fmla="*/ 2451580 h 2474718"/>
              <a:gd name="connsiteX3" fmla="*/ 0 w 9170673"/>
              <a:gd name="connsiteY3" fmla="*/ 2474718 h 2474718"/>
              <a:gd name="connsiteX4" fmla="*/ 2887 w 9170673"/>
              <a:gd name="connsiteY4" fmla="*/ 2375696 h 2474718"/>
              <a:gd name="connsiteX0" fmla="*/ 2887 w 9170673"/>
              <a:gd name="connsiteY0" fmla="*/ 2375696 h 2457785"/>
              <a:gd name="connsiteX1" fmla="*/ 9170673 w 9170673"/>
              <a:gd name="connsiteY1" fmla="*/ 0 h 2457785"/>
              <a:gd name="connsiteX2" fmla="*/ 9155184 w 9170673"/>
              <a:gd name="connsiteY2" fmla="*/ 2451580 h 2457785"/>
              <a:gd name="connsiteX3" fmla="*/ 0 w 9170673"/>
              <a:gd name="connsiteY3" fmla="*/ 2457785 h 2457785"/>
              <a:gd name="connsiteX4" fmla="*/ 2887 w 9170673"/>
              <a:gd name="connsiteY4" fmla="*/ 2375696 h 2457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0673" h="2457785">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0462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r" defTabSz="457200" rtl="0" eaLnBrk="1" latinLnBrk="0" hangingPunct="1">
        <a:lnSpc>
          <a:spcPct val="80000"/>
        </a:lnSpc>
        <a:spcBef>
          <a:spcPct val="0"/>
        </a:spcBef>
        <a:buNone/>
        <a:defRPr sz="4400" b="1" i="0" kern="1200">
          <a:solidFill>
            <a:schemeClr val="accent1"/>
          </a:solidFill>
          <a:latin typeface="+mj-lt"/>
          <a:ea typeface="+mj-ea"/>
          <a:cs typeface="Arial Narrow Bold"/>
        </a:defRPr>
      </a:lvl1pPr>
    </p:titleStyle>
    <p:bodyStyle>
      <a:lvl1pPr marL="0" indent="0" algn="r" defTabSz="457200" rtl="0" eaLnBrk="1" latinLnBrk="0" hangingPunct="1">
        <a:spcBef>
          <a:spcPct val="20000"/>
        </a:spcBef>
        <a:buFont typeface="Arial"/>
        <a:buNone/>
        <a:defRPr sz="24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3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6355080"/>
            <a:ext cx="9144000" cy="50292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457200"/>
            <a:ext cx="8229600" cy="676014"/>
          </a:xfrm>
          <a:prstGeom prst="rect">
            <a:avLst/>
          </a:prstGeom>
        </p:spPr>
        <p:txBody>
          <a:bodyPr vert="horz" lIns="91440" tIns="45720" rIns="91440" bIns="4572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07293"/>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2285999" y="6355080"/>
            <a:ext cx="6400801" cy="502919"/>
          </a:xfrm>
          <a:prstGeom prst="rect">
            <a:avLst/>
          </a:prstGeom>
        </p:spPr>
        <p:txBody>
          <a:bodyPr vert="horz" lIns="0" tIns="45720" rIns="0" bIns="45720" rtlCol="0" anchor="ctr"/>
          <a:lstStyle>
            <a:lvl1pPr algn="r">
              <a:defRPr sz="800">
                <a:solidFill>
                  <a:srgbClr val="000000"/>
                </a:solidFill>
              </a:defRPr>
            </a:lvl1pPr>
          </a:lstStyle>
          <a:p>
            <a:r>
              <a:rPr lang="en-US" dirty="0" smtClean="0"/>
              <a:t>U.S. Department of Commerce | National Oceanic and Atmospheric Administration | NOAA Fisheries | Page </a:t>
            </a:r>
            <a:fld id="{632D3AEB-7CBE-3049-91AC-335C6B4F5BF6}" type="slidenum">
              <a:rPr lang="en-US" smtClean="0"/>
              <a:pPr/>
              <a:t>‹#›</a:t>
            </a:fld>
            <a:endParaRPr lang="en-US" dirty="0"/>
          </a:p>
        </p:txBody>
      </p:sp>
      <p:sp>
        <p:nvSpPr>
          <p:cNvPr id="7" name="Rectangle 6"/>
          <p:cNvSpPr/>
          <p:nvPr/>
        </p:nvSpPr>
        <p:spPr>
          <a:xfrm>
            <a:off x="0" y="0"/>
            <a:ext cx="9144000" cy="9144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NOAA-Fisheries-horizontal.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504" y="6419088"/>
            <a:ext cx="1643940" cy="388747"/>
          </a:xfrm>
          <a:prstGeom prst="rect">
            <a:avLst/>
          </a:prstGeom>
        </p:spPr>
      </p:pic>
    </p:spTree>
  </p:cSld>
  <p:clrMap bg1="lt1" tx1="dk1" bg2="lt2" tx2="dk2" accent1="accent1" accent2="accent2" accent3="accent3" accent4="accent4" accent5="accent5" accent6="accent6" hlink="hlink" folHlink="folHlink"/>
  <p:sldLayoutIdLst>
    <p:sldLayoutId id="2147483669" r:id="rId1"/>
    <p:sldLayoutId id="2147483673" r:id="rId2"/>
  </p:sldLayoutIdLst>
  <p:hf hdr="0"/>
  <p:txStyles>
    <p:titleStyle>
      <a:lvl1pPr algn="l" defTabSz="457200" rtl="0" eaLnBrk="1" latinLnBrk="0" hangingPunct="1">
        <a:spcBef>
          <a:spcPct val="0"/>
        </a:spcBef>
        <a:buNone/>
        <a:defRPr sz="3600" b="1" i="0" kern="1200">
          <a:solidFill>
            <a:schemeClr val="accent1"/>
          </a:solidFill>
          <a:latin typeface="+mj-lt"/>
          <a:ea typeface="+mj-ea"/>
          <a:cs typeface="Arial Narrow Bold"/>
        </a:defRPr>
      </a:lvl1pPr>
    </p:titleStyle>
    <p:bodyStyle>
      <a:lvl1pPr marL="342900" indent="-342900" algn="l" defTabSz="457200" rtl="0" eaLnBrk="1" latinLnBrk="0" hangingPunct="1">
        <a:spcBef>
          <a:spcPct val="20000"/>
        </a:spcBef>
        <a:buFont typeface="Arial"/>
        <a:buChar char="•"/>
        <a:defRPr sz="3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3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355080"/>
            <a:ext cx="9144000" cy="5029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457200"/>
            <a:ext cx="8229600" cy="676014"/>
          </a:xfrm>
          <a:prstGeom prst="rect">
            <a:avLst/>
          </a:prstGeom>
        </p:spPr>
        <p:txBody>
          <a:bodyPr vert="horz" lIns="91440" tIns="45720" rIns="91440" bIns="4572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07293"/>
            <a:ext cx="8229600" cy="4525963"/>
          </a:xfrm>
          <a:prstGeom prst="rect">
            <a:avLst/>
          </a:prstGeom>
        </p:spPr>
        <p:txBody>
          <a:bodyPr vert="horz" lIns="91440" tIns="45720" rIns="91440" bIns="45720" rtlCol="0">
            <a:normAutofit/>
          </a:bodyPr>
          <a:lstStyle/>
          <a:p>
            <a:pPr lvl="0"/>
            <a:r>
              <a:rPr lang="en-US" dirty="0" smtClean="0"/>
              <a:t>Click to edit Master text styles</a:t>
            </a:r>
          </a:p>
        </p:txBody>
      </p:sp>
      <p:sp>
        <p:nvSpPr>
          <p:cNvPr id="6" name="Slide Number Placeholder 5"/>
          <p:cNvSpPr>
            <a:spLocks noGrp="1"/>
          </p:cNvSpPr>
          <p:nvPr>
            <p:ph type="sldNum" sz="quarter" idx="4"/>
          </p:nvPr>
        </p:nvSpPr>
        <p:spPr>
          <a:xfrm>
            <a:off x="2285999" y="6355080"/>
            <a:ext cx="6400801" cy="502919"/>
          </a:xfrm>
          <a:prstGeom prst="rect">
            <a:avLst/>
          </a:prstGeom>
        </p:spPr>
        <p:txBody>
          <a:bodyPr vert="horz" lIns="0" tIns="45720" rIns="0" bIns="45720" rtlCol="0" anchor="ctr"/>
          <a:lstStyle>
            <a:lvl1pPr algn="r">
              <a:defRPr sz="800">
                <a:solidFill>
                  <a:schemeClr val="bg1"/>
                </a:solidFill>
              </a:defRPr>
            </a:lvl1pPr>
          </a:lstStyle>
          <a:p>
            <a:r>
              <a:rPr lang="en-US" dirty="0" smtClean="0"/>
              <a:t>U.S. Department of Commerce | National Oceanic and Atmospheric Administration | NOAA Fisheries | Page </a:t>
            </a:r>
            <a:fld id="{632D3AEB-7CBE-3049-91AC-335C6B4F5BF6}" type="slidenum">
              <a:rPr lang="en-US" smtClean="0"/>
              <a:pPr/>
              <a:t>‹#›</a:t>
            </a:fld>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505" y="6419088"/>
            <a:ext cx="1643938" cy="388747"/>
          </a:xfrm>
          <a:prstGeom prst="rect">
            <a:avLst/>
          </a:prstGeom>
        </p:spPr>
      </p:pic>
    </p:spTree>
    <p:extLst>
      <p:ext uri="{BB962C8B-B14F-4D97-AF65-F5344CB8AC3E}">
        <p14:creationId xmlns:p14="http://schemas.microsoft.com/office/powerpoint/2010/main" val="3033586885"/>
      </p:ext>
    </p:extLst>
  </p:cSld>
  <p:clrMap bg1="lt1" tx1="dk1" bg2="lt2" tx2="dk2" accent1="accent1" accent2="accent2" accent3="accent3" accent4="accent4" accent5="accent5" accent6="accent6" hlink="hlink" folHlink="folHlink"/>
  <p:sldLayoutIdLst>
    <p:sldLayoutId id="2147483671" r:id="rId1"/>
    <p:sldLayoutId id="2147483672" r:id="rId2"/>
  </p:sldLayoutIdLst>
  <p:hf hdr="0"/>
  <p:txStyles>
    <p:titleStyle>
      <a:lvl1pPr algn="l" defTabSz="457200" rtl="0" eaLnBrk="1" latinLnBrk="0" hangingPunct="1">
        <a:spcBef>
          <a:spcPct val="0"/>
        </a:spcBef>
        <a:buNone/>
        <a:defRPr sz="3600" b="1" i="0" kern="1200">
          <a:solidFill>
            <a:srgbClr val="FFFFFF"/>
          </a:solidFill>
          <a:latin typeface="+mj-lt"/>
          <a:ea typeface="+mj-ea"/>
          <a:cs typeface="Arial Narrow Bold"/>
        </a:defRPr>
      </a:lvl1pPr>
    </p:titleStyle>
    <p:bodyStyle>
      <a:lvl1pPr marL="0" indent="0" algn="r" defTabSz="457200" rtl="0" eaLnBrk="1" latinLnBrk="0" hangingPunct="1">
        <a:spcBef>
          <a:spcPct val="20000"/>
        </a:spcBef>
        <a:buFont typeface="Arial"/>
        <a:buNone/>
        <a:defRPr sz="20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3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n>
                  <a:solidFill>
                    <a:sysClr val="windowText" lastClr="000000"/>
                  </a:solidFill>
                </a:ln>
              </a:rPr>
              <a:t>Potential New </a:t>
            </a:r>
            <a:r>
              <a:rPr lang="en-US" dirty="0" smtClean="0">
                <a:ln>
                  <a:solidFill>
                    <a:sysClr val="windowText" lastClr="000000"/>
                  </a:solidFill>
                </a:ln>
              </a:rPr>
              <a:t>Alternatives </a:t>
            </a:r>
            <a:r>
              <a:rPr lang="en-US" dirty="0" smtClean="0">
                <a:ln>
                  <a:solidFill>
                    <a:sysClr val="windowText" lastClr="000000"/>
                  </a:solidFill>
                </a:ln>
              </a:rPr>
              <a:t>for Regulatory Amendment 16</a:t>
            </a:r>
            <a:endParaRPr lang="en-US" dirty="0">
              <a:ln>
                <a:solidFill>
                  <a:sysClr val="windowText" lastClr="000000"/>
                </a:solidFill>
              </a:ln>
            </a:endParaRPr>
          </a:p>
        </p:txBody>
      </p:sp>
      <p:sp>
        <p:nvSpPr>
          <p:cNvPr id="3" name="Subtitle 2"/>
          <p:cNvSpPr>
            <a:spLocks noGrp="1"/>
          </p:cNvSpPr>
          <p:nvPr>
            <p:ph type="subTitle" idx="1"/>
          </p:nvPr>
        </p:nvSpPr>
        <p:spPr>
          <a:xfrm>
            <a:off x="2743200" y="5638799"/>
            <a:ext cx="6400800" cy="1208103"/>
          </a:xfrm>
        </p:spPr>
        <p:txBody>
          <a:bodyPr>
            <a:normAutofit fontScale="92500" lnSpcReduction="10000"/>
          </a:bodyPr>
          <a:lstStyle/>
          <a:p>
            <a:pPr algn="r"/>
            <a:r>
              <a:rPr lang="en-US" dirty="0" smtClean="0"/>
              <a:t>SAFMC Meeting</a:t>
            </a:r>
          </a:p>
          <a:p>
            <a:pPr algn="r"/>
            <a:r>
              <a:rPr lang="en-US" dirty="0" smtClean="0"/>
              <a:t>June 2015</a:t>
            </a:r>
          </a:p>
          <a:p>
            <a:pPr algn="r"/>
            <a:r>
              <a:rPr lang="en-US" dirty="0" smtClean="0"/>
              <a:t>Key West, FL</a:t>
            </a:r>
            <a:endParaRPr lang="en-US" dirty="0"/>
          </a:p>
        </p:txBody>
      </p:sp>
      <p:sp>
        <p:nvSpPr>
          <p:cNvPr id="4" name="Subtitle 2"/>
          <p:cNvSpPr txBox="1">
            <a:spLocks/>
          </p:cNvSpPr>
          <p:nvPr/>
        </p:nvSpPr>
        <p:spPr>
          <a:xfrm>
            <a:off x="457200" y="3124200"/>
            <a:ext cx="6400800" cy="1208103"/>
          </a:xfrm>
          <a:prstGeom prst="rect">
            <a:avLst/>
          </a:prstGeom>
        </p:spPr>
        <p:txBody>
          <a:bodyPr vert="horz" lIns="91440" tIns="45720" rIns="91440" bIns="45720" rtlCol="0">
            <a:normAutofit fontScale="77500" lnSpcReduction="20000"/>
          </a:bodyPr>
          <a:lstStyle>
            <a:lvl1pPr marL="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dirty="0" smtClean="0"/>
              <a:t>LAPP/DM</a:t>
            </a:r>
          </a:p>
          <a:p>
            <a:pPr algn="l"/>
            <a:r>
              <a:rPr lang="en-US" dirty="0" smtClean="0"/>
              <a:t>Southeast</a:t>
            </a:r>
          </a:p>
          <a:p>
            <a:pPr algn="l"/>
            <a:r>
              <a:rPr lang="en-US" dirty="0" smtClean="0"/>
              <a:t>Regional</a:t>
            </a:r>
          </a:p>
          <a:p>
            <a:pPr algn="l"/>
            <a:r>
              <a:rPr lang="en-US" dirty="0" smtClean="0"/>
              <a:t>Office</a:t>
            </a:r>
            <a:endParaRPr lang="en-US" dirty="0"/>
          </a:p>
        </p:txBody>
      </p:sp>
    </p:spTree>
    <p:extLst>
      <p:ext uri="{BB962C8B-B14F-4D97-AF65-F5344CB8AC3E}">
        <p14:creationId xmlns:p14="http://schemas.microsoft.com/office/powerpoint/2010/main" val="1527965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1347999464"/>
              </p:ext>
            </p:extLst>
          </p:nvPr>
        </p:nvGraphicFramePr>
        <p:xfrm>
          <a:off x="0" y="1"/>
          <a:ext cx="9144000" cy="63246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1219201" y="76200"/>
            <a:ext cx="3657600" cy="1077050"/>
          </a:xfrm>
        </p:spPr>
        <p:txBody>
          <a:bodyPr>
            <a:normAutofit fontScale="90000"/>
          </a:bodyPr>
          <a:lstStyle/>
          <a:p>
            <a:r>
              <a:rPr lang="en-US" dirty="0" smtClean="0">
                <a:solidFill>
                  <a:schemeClr val="accent1">
                    <a:lumMod val="75000"/>
                  </a:schemeClr>
                </a:solidFill>
              </a:rPr>
              <a:t>Sum of Risk Units from FL-SC and NC Models, by Reg-16 Alternative</a:t>
            </a:r>
            <a:endParaRPr lang="en-US" dirty="0">
              <a:solidFill>
                <a:schemeClr val="accent1">
                  <a:lumMod val="75000"/>
                </a:schemeClr>
              </a:solidFill>
            </a:endParaRPr>
          </a:p>
        </p:txBody>
      </p:sp>
      <p:sp>
        <p:nvSpPr>
          <p:cNvPr id="4" name="Slide Number Placeholder 3"/>
          <p:cNvSpPr>
            <a:spLocks noGrp="1"/>
          </p:cNvSpPr>
          <p:nvPr>
            <p:ph type="sldNum" sz="quarter" idx="14"/>
          </p:nvPr>
        </p:nvSpPr>
        <p:spPr/>
        <p:txBody>
          <a:bodyPr/>
          <a:lstStyle/>
          <a:p>
            <a:r>
              <a:rPr lang="en-US" smtClean="0"/>
              <a:t>U.S. Department of Commerce | National Oceanic and Atmospheric Administration | NOAA Fisheries | Page </a:t>
            </a:r>
            <a:fld id="{632D3AEB-7CBE-3049-91AC-335C6B4F5BF6}" type="slidenum">
              <a:rPr lang="en-US" smtClean="0"/>
              <a:pPr/>
              <a:t>10</a:t>
            </a:fld>
            <a:endParaRPr lang="en-US" dirty="0"/>
          </a:p>
        </p:txBody>
      </p:sp>
      <p:sp>
        <p:nvSpPr>
          <p:cNvPr id="3" name="Rectangle 2"/>
          <p:cNvSpPr/>
          <p:nvPr/>
        </p:nvSpPr>
        <p:spPr>
          <a:xfrm>
            <a:off x="2120721" y="4876800"/>
            <a:ext cx="1066800" cy="13716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74043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270170594"/>
              </p:ext>
            </p:extLst>
          </p:nvPr>
        </p:nvGraphicFramePr>
        <p:xfrm>
          <a:off x="15536" y="11829"/>
          <a:ext cx="9144000" cy="6846165"/>
        </p:xfrm>
        <a:graphic>
          <a:graphicData uri="http://schemas.openxmlformats.org/drawingml/2006/table">
            <a:tbl>
              <a:tblPr firstRow="1" firstCol="1" bandRow="1"/>
              <a:tblGrid>
                <a:gridCol w="1568886"/>
                <a:gridCol w="7575114"/>
              </a:tblGrid>
              <a:tr h="248394">
                <a:tc>
                  <a:txBody>
                    <a:bodyPr/>
                    <a:lstStyle/>
                    <a:p>
                      <a:pPr marL="0" marR="0">
                        <a:lnSpc>
                          <a:spcPct val="115000"/>
                        </a:lnSpc>
                        <a:spcBef>
                          <a:spcPts val="0"/>
                        </a:spcBef>
                        <a:spcAft>
                          <a:spcPts val="0"/>
                        </a:spcAft>
                      </a:pPr>
                      <a:r>
                        <a:rPr lang="en-US" sz="1400" b="1" dirty="0">
                          <a:solidFill>
                            <a:srgbClr val="000000"/>
                          </a:solidFill>
                          <a:effectLst/>
                          <a:latin typeface="Calibri"/>
                          <a:ea typeface="Times New Roman"/>
                          <a:cs typeface="Times New Roman"/>
                        </a:rPr>
                        <a:t>NARW Protection</a:t>
                      </a:r>
                      <a:endParaRPr lang="en-US" sz="1400" dirty="0">
                        <a:effectLst/>
                        <a:latin typeface="Calibri"/>
                        <a:ea typeface="Calibri"/>
                        <a:cs typeface="Times New Roman"/>
                      </a:endParaRPr>
                    </a:p>
                  </a:txBody>
                  <a:tcPr marL="64401" marR="64401" marT="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marL="0" marR="0">
                        <a:lnSpc>
                          <a:spcPct val="115000"/>
                        </a:lnSpc>
                        <a:spcBef>
                          <a:spcPts val="0"/>
                        </a:spcBef>
                        <a:spcAft>
                          <a:spcPts val="0"/>
                        </a:spcAft>
                      </a:pPr>
                      <a:r>
                        <a:rPr lang="en-US" sz="1400" b="1">
                          <a:solidFill>
                            <a:srgbClr val="000000"/>
                          </a:solidFill>
                          <a:effectLst/>
                          <a:latin typeface="Calibri"/>
                          <a:ea typeface="Times New Roman"/>
                          <a:cs typeface="Times New Roman"/>
                        </a:rPr>
                        <a:t>Alternative</a:t>
                      </a:r>
                      <a:endParaRPr lang="en-US" sz="1400">
                        <a:effectLst/>
                        <a:latin typeface="Calibri"/>
                        <a:ea typeface="Calibri"/>
                        <a:cs typeface="Times New Roman"/>
                      </a:endParaRPr>
                    </a:p>
                  </a:txBody>
                  <a:tcPr marL="64401" marR="64401" marT="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r>
              <a:tr h="248394">
                <a:tc>
                  <a:txBody>
                    <a:bodyPr/>
                    <a:lstStyle/>
                    <a:p>
                      <a:pPr marL="0" marR="0">
                        <a:lnSpc>
                          <a:spcPct val="115000"/>
                        </a:lnSpc>
                        <a:spcBef>
                          <a:spcPts val="0"/>
                        </a:spcBef>
                        <a:spcAft>
                          <a:spcPts val="0"/>
                        </a:spcAft>
                      </a:pPr>
                      <a:r>
                        <a:rPr lang="en-US" sz="1400" b="1" dirty="0" smtClean="0">
                          <a:solidFill>
                            <a:srgbClr val="000000"/>
                          </a:solidFill>
                          <a:effectLst/>
                          <a:latin typeface="Calibri"/>
                          <a:ea typeface="Times New Roman"/>
                          <a:cs typeface="Times New Roman"/>
                        </a:rPr>
                        <a:t>Most Protective</a:t>
                      </a:r>
                      <a:endParaRPr lang="en-US" sz="1400" dirty="0">
                        <a:effectLst/>
                        <a:latin typeface="Calibri"/>
                        <a:ea typeface="Calibri"/>
                        <a:cs typeface="Times New Roman"/>
                      </a:endParaRPr>
                    </a:p>
                  </a:txBody>
                  <a:tcPr marL="64401" marR="64401"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00B050"/>
                    </a:solidFill>
                  </a:tcPr>
                </a:tc>
                <a:tc>
                  <a:txBody>
                    <a:bodyPr/>
                    <a:lstStyle/>
                    <a:p>
                      <a:pPr marL="0" marR="0">
                        <a:lnSpc>
                          <a:spcPct val="115000"/>
                        </a:lnSpc>
                        <a:spcBef>
                          <a:spcPts val="0"/>
                        </a:spcBef>
                        <a:spcAft>
                          <a:spcPts val="0"/>
                        </a:spcAft>
                      </a:pPr>
                      <a:r>
                        <a:rPr lang="en-US" sz="1400" b="1" dirty="0" smtClean="0">
                          <a:solidFill>
                            <a:srgbClr val="000000"/>
                          </a:solidFill>
                          <a:effectLst/>
                          <a:latin typeface="Calibri"/>
                          <a:ea typeface="Times New Roman"/>
                          <a:cs typeface="Times New Roman"/>
                        </a:rPr>
                        <a:t>1</a:t>
                      </a:r>
                      <a:r>
                        <a:rPr lang="en-US" sz="1400" b="1" dirty="0">
                          <a:solidFill>
                            <a:srgbClr val="000000"/>
                          </a:solidFill>
                          <a:effectLst/>
                          <a:latin typeface="Calibri"/>
                          <a:ea typeface="Times New Roman"/>
                          <a:cs typeface="Times New Roman"/>
                        </a:rPr>
                        <a:t>:</a:t>
                      </a:r>
                      <a:r>
                        <a:rPr lang="en-US" sz="1400" dirty="0">
                          <a:solidFill>
                            <a:srgbClr val="000000"/>
                          </a:solidFill>
                          <a:effectLst/>
                          <a:latin typeface="Calibri"/>
                          <a:ea typeface="Times New Roman"/>
                          <a:cs typeface="Times New Roman"/>
                        </a:rPr>
                        <a:t> no relative risk of entanglement (0 RRU)</a:t>
                      </a:r>
                      <a:endParaRPr lang="en-US" sz="1400" dirty="0">
                        <a:effectLst/>
                        <a:latin typeface="Calibri"/>
                        <a:ea typeface="Calibri"/>
                        <a:cs typeface="Times New Roman"/>
                      </a:endParaRPr>
                    </a:p>
                  </a:txBody>
                  <a:tcPr marL="64401" marR="64401"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8394">
                <a:tc>
                  <a:txBody>
                    <a:bodyPr/>
                    <a:lstStyle/>
                    <a:p>
                      <a:pPr marL="0" marR="0">
                        <a:lnSpc>
                          <a:spcPct val="115000"/>
                        </a:lnSpc>
                        <a:spcBef>
                          <a:spcPts val="0"/>
                        </a:spcBef>
                        <a:spcAft>
                          <a:spcPts val="0"/>
                        </a:spcAft>
                      </a:pPr>
                      <a:r>
                        <a:rPr lang="en-US" sz="1400">
                          <a:solidFill>
                            <a:srgbClr val="000000"/>
                          </a:solidFill>
                          <a:effectLst/>
                          <a:latin typeface="Calibri"/>
                          <a:ea typeface="Times New Roman"/>
                          <a:cs typeface="Times New Roman"/>
                        </a:rPr>
                        <a:t> </a:t>
                      </a:r>
                      <a:endParaRPr lang="en-US" sz="1400">
                        <a:effectLst/>
                        <a:latin typeface="Calibri"/>
                        <a:ea typeface="Calibri"/>
                        <a:cs typeface="Times New Roman"/>
                      </a:endParaRPr>
                    </a:p>
                  </a:txBody>
                  <a:tcPr marL="64401" marR="64401" marT="0" marB="0" anchor="ctr">
                    <a:lnL w="12700" cap="flat" cmpd="sng" algn="ctr">
                      <a:solidFill>
                        <a:srgbClr val="000000"/>
                      </a:solidFill>
                      <a:prstDash val="solid"/>
                      <a:round/>
                      <a:headEnd type="none" w="med" len="med"/>
                      <a:tailEnd type="none" w="med" len="med"/>
                    </a:lnL>
                    <a:lnR>
                      <a:noFill/>
                    </a:lnR>
                    <a:lnT>
                      <a:noFill/>
                    </a:lnT>
                    <a:lnB>
                      <a:noFill/>
                    </a:lnB>
                    <a:solidFill>
                      <a:srgbClr val="00DA63"/>
                    </a:solidFill>
                  </a:tcPr>
                </a:tc>
                <a:tc>
                  <a:txBody>
                    <a:bodyPr/>
                    <a:lstStyle/>
                    <a:p>
                      <a:pPr marL="0" marR="0">
                        <a:lnSpc>
                          <a:spcPct val="115000"/>
                        </a:lnSpc>
                        <a:spcBef>
                          <a:spcPts val="0"/>
                        </a:spcBef>
                        <a:spcAft>
                          <a:spcPts val="0"/>
                        </a:spcAft>
                      </a:pPr>
                      <a:r>
                        <a:rPr lang="en-US" sz="1400" b="1" dirty="0" smtClean="0">
                          <a:solidFill>
                            <a:srgbClr val="000000"/>
                          </a:solidFill>
                          <a:effectLst/>
                          <a:latin typeface="Calibri"/>
                          <a:ea typeface="Times New Roman"/>
                          <a:cs typeface="Times New Roman"/>
                        </a:rPr>
                        <a:t>6</a:t>
                      </a:r>
                      <a:r>
                        <a:rPr lang="en-US" sz="1400" b="1" dirty="0">
                          <a:solidFill>
                            <a:srgbClr val="000000"/>
                          </a:solidFill>
                          <a:effectLst/>
                          <a:latin typeface="Calibri"/>
                          <a:ea typeface="Times New Roman"/>
                          <a:cs typeface="Times New Roman"/>
                        </a:rPr>
                        <a:t>:</a:t>
                      </a:r>
                      <a:r>
                        <a:rPr lang="en-US" sz="1400" dirty="0">
                          <a:solidFill>
                            <a:srgbClr val="000000"/>
                          </a:solidFill>
                          <a:effectLst/>
                          <a:latin typeface="Calibri"/>
                          <a:ea typeface="Times New Roman"/>
                          <a:cs typeface="Times New Roman"/>
                        </a:rPr>
                        <a:t> low increase in relative risk off NC (+2-8 RRU); no additional risk off FL-SC (0 RRU). </a:t>
                      </a:r>
                      <a:endParaRPr lang="en-US" sz="1400" dirty="0">
                        <a:effectLst/>
                        <a:latin typeface="Calibri"/>
                        <a:ea typeface="Calibri"/>
                        <a:cs typeface="Times New Roman"/>
                      </a:endParaRPr>
                    </a:p>
                  </a:txBody>
                  <a:tcPr marL="64401" marR="64401"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8394">
                <a:tc>
                  <a:txBody>
                    <a:bodyPr/>
                    <a:lstStyle/>
                    <a:p>
                      <a:pPr marL="0" marR="0">
                        <a:lnSpc>
                          <a:spcPct val="115000"/>
                        </a:lnSpc>
                        <a:spcBef>
                          <a:spcPts val="0"/>
                        </a:spcBef>
                        <a:spcAft>
                          <a:spcPts val="0"/>
                        </a:spcAft>
                      </a:pPr>
                      <a:r>
                        <a:rPr lang="en-US" sz="1400">
                          <a:solidFill>
                            <a:srgbClr val="000000"/>
                          </a:solidFill>
                          <a:effectLst/>
                          <a:latin typeface="Calibri"/>
                          <a:ea typeface="Times New Roman"/>
                          <a:cs typeface="Times New Roman"/>
                        </a:rPr>
                        <a:t> </a:t>
                      </a:r>
                      <a:endParaRPr lang="en-US" sz="1400">
                        <a:effectLst/>
                        <a:latin typeface="Calibri"/>
                        <a:ea typeface="Calibri"/>
                        <a:cs typeface="Times New Roman"/>
                      </a:endParaRPr>
                    </a:p>
                  </a:txBody>
                  <a:tcPr marL="64401" marR="64401" marT="0" marB="0" anchor="ctr">
                    <a:lnL w="12700" cap="flat" cmpd="sng" algn="ctr">
                      <a:solidFill>
                        <a:srgbClr val="000000"/>
                      </a:solidFill>
                      <a:prstDash val="solid"/>
                      <a:round/>
                      <a:headEnd type="none" w="med" len="med"/>
                      <a:tailEnd type="none" w="med" len="med"/>
                    </a:lnL>
                    <a:lnR>
                      <a:noFill/>
                    </a:lnR>
                    <a:lnT>
                      <a:noFill/>
                    </a:lnT>
                    <a:lnB>
                      <a:noFill/>
                    </a:lnB>
                    <a:solidFill>
                      <a:srgbClr val="00DA63"/>
                    </a:solidFill>
                  </a:tcPr>
                </a:tc>
                <a:tc>
                  <a:txBody>
                    <a:bodyPr/>
                    <a:lstStyle/>
                    <a:p>
                      <a:pPr marL="0" marR="0">
                        <a:lnSpc>
                          <a:spcPct val="115000"/>
                        </a:lnSpc>
                        <a:spcBef>
                          <a:spcPts val="0"/>
                        </a:spcBef>
                        <a:spcAft>
                          <a:spcPts val="0"/>
                        </a:spcAft>
                      </a:pPr>
                      <a:r>
                        <a:rPr lang="en-US" sz="1400" b="1" dirty="0" smtClean="0">
                          <a:solidFill>
                            <a:srgbClr val="000000"/>
                          </a:solidFill>
                          <a:effectLst/>
                          <a:latin typeface="Calibri"/>
                          <a:ea typeface="Times New Roman"/>
                          <a:cs typeface="Times New Roman"/>
                        </a:rPr>
                        <a:t>4</a:t>
                      </a:r>
                      <a:r>
                        <a:rPr lang="en-US" sz="1400" b="1" dirty="0">
                          <a:solidFill>
                            <a:srgbClr val="000000"/>
                          </a:solidFill>
                          <a:effectLst/>
                          <a:latin typeface="Calibri"/>
                          <a:ea typeface="Times New Roman"/>
                          <a:cs typeface="Times New Roman"/>
                        </a:rPr>
                        <a:t>: </a:t>
                      </a:r>
                      <a:r>
                        <a:rPr lang="en-US" sz="1400" dirty="0">
                          <a:solidFill>
                            <a:srgbClr val="000000"/>
                          </a:solidFill>
                          <a:effectLst/>
                          <a:latin typeface="Calibri"/>
                          <a:ea typeface="Times New Roman"/>
                          <a:cs typeface="Times New Roman"/>
                        </a:rPr>
                        <a:t>low increase in relative risk off NC (+2-8 RRU); low increase in relative risk off FL-SC (+0-3 RRU). </a:t>
                      </a:r>
                      <a:endParaRPr lang="en-US" sz="1400" dirty="0">
                        <a:effectLst/>
                        <a:latin typeface="Calibri"/>
                        <a:ea typeface="Calibri"/>
                        <a:cs typeface="Times New Roman"/>
                      </a:endParaRPr>
                    </a:p>
                  </a:txBody>
                  <a:tcPr marL="64401" marR="64401"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8394">
                <a:tc>
                  <a:txBody>
                    <a:bodyPr/>
                    <a:lstStyle/>
                    <a:p>
                      <a:pPr marL="0" marR="0">
                        <a:lnSpc>
                          <a:spcPct val="115000"/>
                        </a:lnSpc>
                        <a:spcBef>
                          <a:spcPts val="0"/>
                        </a:spcBef>
                        <a:spcAft>
                          <a:spcPts val="0"/>
                        </a:spcAft>
                      </a:pPr>
                      <a:endParaRPr lang="en-US" sz="1400" dirty="0">
                        <a:effectLst/>
                        <a:latin typeface="Calibri"/>
                        <a:ea typeface="Calibri"/>
                        <a:cs typeface="Times New Roman"/>
                      </a:endParaRPr>
                    </a:p>
                  </a:txBody>
                  <a:tcPr marL="64401" marR="64401" marT="0" marB="0" anchor="ctr">
                    <a:lnL w="12700" cap="flat" cmpd="sng" algn="ctr">
                      <a:solidFill>
                        <a:srgbClr val="000000"/>
                      </a:solidFill>
                      <a:prstDash val="solid"/>
                      <a:round/>
                      <a:headEnd type="none" w="med" len="med"/>
                      <a:tailEnd type="none" w="med" len="med"/>
                    </a:lnL>
                    <a:lnR>
                      <a:noFill/>
                    </a:lnR>
                    <a:lnT>
                      <a:noFill/>
                    </a:lnT>
                    <a:lnB>
                      <a:noFill/>
                    </a:lnB>
                    <a:solidFill>
                      <a:srgbClr val="CCFF66"/>
                    </a:solidFill>
                  </a:tcPr>
                </a:tc>
                <a:tc>
                  <a:txBody>
                    <a:bodyPr/>
                    <a:lstStyle/>
                    <a:p>
                      <a:pPr marL="0" marR="0">
                        <a:lnSpc>
                          <a:spcPct val="115000"/>
                        </a:lnSpc>
                        <a:spcBef>
                          <a:spcPts val="0"/>
                        </a:spcBef>
                        <a:spcAft>
                          <a:spcPts val="0"/>
                        </a:spcAft>
                      </a:pPr>
                      <a:r>
                        <a:rPr lang="en-US" sz="1400" b="1" dirty="0" smtClean="0">
                          <a:effectLst/>
                          <a:latin typeface="Calibri"/>
                          <a:ea typeface="Calibri"/>
                          <a:cs typeface="Times New Roman"/>
                        </a:rPr>
                        <a:t>11:</a:t>
                      </a:r>
                      <a:r>
                        <a:rPr lang="en-US" sz="1400" dirty="0" smtClean="0">
                          <a:effectLst/>
                          <a:latin typeface="Calibri"/>
                          <a:ea typeface="Calibri"/>
                          <a:cs typeface="Times New Roman"/>
                        </a:rPr>
                        <a:t> low</a:t>
                      </a:r>
                      <a:r>
                        <a:rPr lang="en-US" sz="1400" baseline="0" dirty="0" smtClean="0">
                          <a:effectLst/>
                          <a:latin typeface="Calibri"/>
                          <a:ea typeface="Calibri"/>
                          <a:cs typeface="Times New Roman"/>
                        </a:rPr>
                        <a:t> increase in relative risk off NC (+2-15 RRU); low increase in relative risk off FL-SC (+0-13 RRU).</a:t>
                      </a:r>
                      <a:endParaRPr lang="en-US" sz="1400" dirty="0">
                        <a:effectLst/>
                        <a:latin typeface="Calibri"/>
                        <a:ea typeface="Calibri"/>
                        <a:cs typeface="Times New Roman"/>
                      </a:endParaRPr>
                    </a:p>
                  </a:txBody>
                  <a:tcPr marL="64401" marR="64401"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r>
              <a:tr h="248394">
                <a:tc>
                  <a:txBody>
                    <a:bodyPr/>
                    <a:lstStyle/>
                    <a:p>
                      <a:pPr marL="0" marR="0">
                        <a:lnSpc>
                          <a:spcPct val="115000"/>
                        </a:lnSpc>
                        <a:spcBef>
                          <a:spcPts val="0"/>
                        </a:spcBef>
                        <a:spcAft>
                          <a:spcPts val="0"/>
                        </a:spcAft>
                      </a:pPr>
                      <a:endParaRPr lang="en-US" sz="1400" dirty="0">
                        <a:effectLst/>
                        <a:latin typeface="Calibri"/>
                        <a:ea typeface="Calibri"/>
                        <a:cs typeface="Times New Roman"/>
                      </a:endParaRPr>
                    </a:p>
                  </a:txBody>
                  <a:tcPr marL="64401" marR="64401" marT="0" marB="0" anchor="ctr">
                    <a:lnL w="12700" cap="flat" cmpd="sng" algn="ctr">
                      <a:solidFill>
                        <a:srgbClr val="000000"/>
                      </a:solidFill>
                      <a:prstDash val="solid"/>
                      <a:round/>
                      <a:headEnd type="none" w="med" len="med"/>
                      <a:tailEnd type="none" w="med" len="med"/>
                    </a:lnL>
                    <a:lnR>
                      <a:noFill/>
                    </a:lnR>
                    <a:lnT>
                      <a:noFill/>
                    </a:lnT>
                    <a:lnB>
                      <a:noFill/>
                    </a:lnB>
                    <a:solidFill>
                      <a:srgbClr val="CCFF66"/>
                    </a:solidFill>
                  </a:tcPr>
                </a:tc>
                <a:tc>
                  <a:txBody>
                    <a:bodyPr/>
                    <a:lstStyle/>
                    <a:p>
                      <a:pPr marL="0" marR="0">
                        <a:lnSpc>
                          <a:spcPct val="115000"/>
                        </a:lnSpc>
                        <a:spcBef>
                          <a:spcPts val="0"/>
                        </a:spcBef>
                        <a:spcAft>
                          <a:spcPts val="0"/>
                        </a:spcAft>
                      </a:pPr>
                      <a:r>
                        <a:rPr lang="en-US" sz="1400" b="1" dirty="0" smtClean="0">
                          <a:effectLst/>
                          <a:latin typeface="Calibri"/>
                          <a:ea typeface="Calibri"/>
                          <a:cs typeface="Times New Roman"/>
                        </a:rPr>
                        <a:t>12:</a:t>
                      </a:r>
                      <a:r>
                        <a:rPr lang="en-US" sz="1400" dirty="0" smtClean="0">
                          <a:effectLst/>
                          <a:latin typeface="Calibri"/>
                          <a:ea typeface="Calibri"/>
                          <a:cs typeface="Times New Roman"/>
                        </a:rPr>
                        <a:t> low</a:t>
                      </a:r>
                      <a:r>
                        <a:rPr lang="en-US" sz="1400" baseline="0" dirty="0" smtClean="0">
                          <a:effectLst/>
                          <a:latin typeface="Calibri"/>
                          <a:ea typeface="Calibri"/>
                          <a:cs typeface="Times New Roman"/>
                        </a:rPr>
                        <a:t> increase in relative risk off NC (+3-15 RRU); low increase in relative risk off FL-SC (+2-9 RRU).</a:t>
                      </a:r>
                      <a:endParaRPr lang="en-US" sz="1400" dirty="0">
                        <a:effectLst/>
                        <a:latin typeface="Calibri"/>
                        <a:ea typeface="Calibri"/>
                        <a:cs typeface="Times New Roman"/>
                      </a:endParaRPr>
                    </a:p>
                  </a:txBody>
                  <a:tcPr marL="64401" marR="64401"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r>
              <a:tr h="512291">
                <a:tc>
                  <a:txBody>
                    <a:bodyPr/>
                    <a:lstStyle/>
                    <a:p>
                      <a:pPr marL="0" marR="0">
                        <a:lnSpc>
                          <a:spcPct val="115000"/>
                        </a:lnSpc>
                        <a:spcBef>
                          <a:spcPts val="0"/>
                        </a:spcBef>
                        <a:spcAft>
                          <a:spcPts val="0"/>
                        </a:spcAft>
                      </a:pPr>
                      <a:r>
                        <a:rPr lang="en-US" sz="1400" b="1">
                          <a:solidFill>
                            <a:srgbClr val="000000"/>
                          </a:solidFill>
                          <a:effectLst/>
                          <a:latin typeface="Calibri"/>
                          <a:ea typeface="Times New Roman"/>
                          <a:cs typeface="Times New Roman"/>
                        </a:rPr>
                        <a:t> </a:t>
                      </a:r>
                      <a:endParaRPr lang="en-US" sz="1400">
                        <a:effectLst/>
                        <a:latin typeface="Calibri"/>
                        <a:ea typeface="Calibri"/>
                        <a:cs typeface="Times New Roman"/>
                      </a:endParaRPr>
                    </a:p>
                  </a:txBody>
                  <a:tcPr marL="64401" marR="64401" marT="0" marB="0" anchor="ctr">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marL="0" marR="0">
                        <a:lnSpc>
                          <a:spcPct val="115000"/>
                        </a:lnSpc>
                        <a:spcBef>
                          <a:spcPts val="0"/>
                        </a:spcBef>
                        <a:spcAft>
                          <a:spcPts val="0"/>
                        </a:spcAft>
                      </a:pPr>
                      <a:r>
                        <a:rPr lang="en-US" sz="1400" b="1" dirty="0" smtClean="0">
                          <a:solidFill>
                            <a:srgbClr val="000000"/>
                          </a:solidFill>
                          <a:effectLst/>
                          <a:latin typeface="Calibri"/>
                          <a:ea typeface="Times New Roman"/>
                          <a:cs typeface="Times New Roman"/>
                        </a:rPr>
                        <a:t>5</a:t>
                      </a:r>
                      <a:r>
                        <a:rPr lang="en-US" sz="1400" b="1" dirty="0">
                          <a:solidFill>
                            <a:srgbClr val="000000"/>
                          </a:solidFill>
                          <a:effectLst/>
                          <a:latin typeface="Calibri"/>
                          <a:ea typeface="Times New Roman"/>
                          <a:cs typeface="Times New Roman"/>
                        </a:rPr>
                        <a:t>:</a:t>
                      </a:r>
                      <a:r>
                        <a:rPr lang="en-US" sz="1400" dirty="0">
                          <a:solidFill>
                            <a:srgbClr val="000000"/>
                          </a:solidFill>
                          <a:effectLst/>
                          <a:latin typeface="Calibri"/>
                          <a:ea typeface="Times New Roman"/>
                          <a:cs typeface="Times New Roman"/>
                        </a:rPr>
                        <a:t> low increase in relative risk off NC (+1-2 RRU); low to high increase in relative risk off FL-SC (+11-58 RRU). </a:t>
                      </a:r>
                      <a:endParaRPr lang="en-US" sz="1400" dirty="0">
                        <a:effectLst/>
                        <a:latin typeface="Calibri"/>
                        <a:ea typeface="Calibri"/>
                        <a:cs typeface="Times New Roman"/>
                      </a:endParaRPr>
                    </a:p>
                  </a:txBody>
                  <a:tcPr marL="64401" marR="64401"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12291">
                <a:tc>
                  <a:txBody>
                    <a:bodyPr/>
                    <a:lstStyle/>
                    <a:p>
                      <a:pPr marL="0" marR="0">
                        <a:lnSpc>
                          <a:spcPct val="115000"/>
                        </a:lnSpc>
                        <a:spcBef>
                          <a:spcPts val="0"/>
                        </a:spcBef>
                        <a:spcAft>
                          <a:spcPts val="0"/>
                        </a:spcAft>
                      </a:pPr>
                      <a:r>
                        <a:rPr lang="en-US" sz="1400" b="1">
                          <a:solidFill>
                            <a:srgbClr val="000000"/>
                          </a:solidFill>
                          <a:effectLst/>
                          <a:latin typeface="Calibri"/>
                          <a:ea typeface="Times New Roman"/>
                          <a:cs typeface="Times New Roman"/>
                        </a:rPr>
                        <a:t> </a:t>
                      </a:r>
                      <a:endParaRPr lang="en-US" sz="1400">
                        <a:effectLst/>
                        <a:latin typeface="Calibri"/>
                        <a:ea typeface="Calibri"/>
                        <a:cs typeface="Times New Roman"/>
                      </a:endParaRPr>
                    </a:p>
                  </a:txBody>
                  <a:tcPr marL="64401" marR="64401" marT="0" marB="0" anchor="ctr">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marL="0" marR="0">
                        <a:lnSpc>
                          <a:spcPct val="115000"/>
                        </a:lnSpc>
                        <a:spcBef>
                          <a:spcPts val="0"/>
                        </a:spcBef>
                        <a:spcAft>
                          <a:spcPts val="0"/>
                        </a:spcAft>
                      </a:pPr>
                      <a:r>
                        <a:rPr lang="en-US" sz="1400" b="1" dirty="0" smtClean="0">
                          <a:solidFill>
                            <a:srgbClr val="000000"/>
                          </a:solidFill>
                          <a:effectLst/>
                          <a:latin typeface="Calibri"/>
                          <a:ea typeface="Times New Roman"/>
                          <a:cs typeface="Times New Roman"/>
                        </a:rPr>
                        <a:t>3</a:t>
                      </a:r>
                      <a:r>
                        <a:rPr lang="en-US" sz="1400" b="1" dirty="0">
                          <a:solidFill>
                            <a:srgbClr val="000000"/>
                          </a:solidFill>
                          <a:effectLst/>
                          <a:latin typeface="Calibri"/>
                          <a:ea typeface="Times New Roman"/>
                          <a:cs typeface="Times New Roman"/>
                        </a:rPr>
                        <a:t>:</a:t>
                      </a:r>
                      <a:r>
                        <a:rPr lang="en-US" sz="1400" dirty="0">
                          <a:solidFill>
                            <a:srgbClr val="000000"/>
                          </a:solidFill>
                          <a:effectLst/>
                          <a:latin typeface="Calibri"/>
                          <a:ea typeface="Times New Roman"/>
                          <a:cs typeface="Times New Roman"/>
                        </a:rPr>
                        <a:t> low to moderate increase in relative risk off NC (+10-26 RRU); low to high increase in relative risk off FL-SC (+16-52 RRU). </a:t>
                      </a:r>
                      <a:endParaRPr lang="en-US" sz="1400" dirty="0">
                        <a:effectLst/>
                        <a:latin typeface="Calibri"/>
                        <a:ea typeface="Calibri"/>
                        <a:cs typeface="Times New Roman"/>
                      </a:endParaRPr>
                    </a:p>
                  </a:txBody>
                  <a:tcPr marL="64401" marR="64401"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12291">
                <a:tc>
                  <a:txBody>
                    <a:bodyPr/>
                    <a:lstStyle/>
                    <a:p>
                      <a:pPr marL="0" marR="0">
                        <a:lnSpc>
                          <a:spcPct val="115000"/>
                        </a:lnSpc>
                        <a:spcBef>
                          <a:spcPts val="0"/>
                        </a:spcBef>
                        <a:spcAft>
                          <a:spcPts val="0"/>
                        </a:spcAft>
                      </a:pPr>
                      <a:r>
                        <a:rPr lang="en-US" sz="1400" b="1">
                          <a:solidFill>
                            <a:srgbClr val="000000"/>
                          </a:solidFill>
                          <a:effectLst/>
                          <a:latin typeface="Calibri"/>
                          <a:ea typeface="Times New Roman"/>
                          <a:cs typeface="Times New Roman"/>
                        </a:rPr>
                        <a:t> </a:t>
                      </a:r>
                      <a:endParaRPr lang="en-US" sz="1400">
                        <a:effectLst/>
                        <a:latin typeface="Calibri"/>
                        <a:ea typeface="Calibri"/>
                        <a:cs typeface="Times New Roman"/>
                      </a:endParaRPr>
                    </a:p>
                  </a:txBody>
                  <a:tcPr marL="64401" marR="64401" marT="0" marB="0" anchor="ctr">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marL="0" marR="0">
                        <a:lnSpc>
                          <a:spcPct val="115000"/>
                        </a:lnSpc>
                        <a:spcBef>
                          <a:spcPts val="0"/>
                        </a:spcBef>
                        <a:spcAft>
                          <a:spcPts val="0"/>
                        </a:spcAft>
                      </a:pPr>
                      <a:r>
                        <a:rPr lang="en-US" sz="1400" b="1" dirty="0" smtClean="0">
                          <a:solidFill>
                            <a:srgbClr val="000000"/>
                          </a:solidFill>
                          <a:effectLst/>
                          <a:latin typeface="Calibri"/>
                          <a:ea typeface="Times New Roman"/>
                          <a:cs typeface="Times New Roman"/>
                        </a:rPr>
                        <a:t>8a</a:t>
                      </a:r>
                      <a:r>
                        <a:rPr lang="en-US" sz="1400" b="1" dirty="0">
                          <a:solidFill>
                            <a:srgbClr val="000000"/>
                          </a:solidFill>
                          <a:effectLst/>
                          <a:latin typeface="Calibri"/>
                          <a:ea typeface="Times New Roman"/>
                          <a:cs typeface="Times New Roman"/>
                        </a:rPr>
                        <a:t>:</a:t>
                      </a:r>
                      <a:r>
                        <a:rPr lang="en-US" sz="1400" dirty="0">
                          <a:solidFill>
                            <a:srgbClr val="000000"/>
                          </a:solidFill>
                          <a:effectLst/>
                          <a:latin typeface="Calibri"/>
                          <a:ea typeface="Times New Roman"/>
                          <a:cs typeface="Times New Roman"/>
                        </a:rPr>
                        <a:t> low to moderate increase in relative risk off NC (+13-36 RRU); low to high increase in relative risk off FL-SC (+13-64 RRU). </a:t>
                      </a:r>
                      <a:endParaRPr lang="en-US" sz="1400" dirty="0">
                        <a:effectLst/>
                        <a:latin typeface="Calibri"/>
                        <a:ea typeface="Calibri"/>
                        <a:cs typeface="Times New Roman"/>
                      </a:endParaRPr>
                    </a:p>
                  </a:txBody>
                  <a:tcPr marL="64401" marR="64401"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12291">
                <a:tc>
                  <a:txBody>
                    <a:bodyPr/>
                    <a:lstStyle/>
                    <a:p>
                      <a:pPr marL="0" marR="0">
                        <a:lnSpc>
                          <a:spcPct val="115000"/>
                        </a:lnSpc>
                        <a:spcBef>
                          <a:spcPts val="0"/>
                        </a:spcBef>
                        <a:spcAft>
                          <a:spcPts val="0"/>
                        </a:spcAft>
                      </a:pPr>
                      <a:r>
                        <a:rPr lang="en-US" sz="1400" b="1" dirty="0">
                          <a:solidFill>
                            <a:srgbClr val="000000"/>
                          </a:solidFill>
                          <a:effectLst/>
                          <a:latin typeface="Calibri"/>
                          <a:ea typeface="Times New Roman"/>
                          <a:cs typeface="Times New Roman"/>
                        </a:rPr>
                        <a:t> </a:t>
                      </a:r>
                      <a:endParaRPr lang="en-US" sz="1400" dirty="0">
                        <a:effectLst/>
                        <a:latin typeface="Calibri"/>
                        <a:ea typeface="Calibri"/>
                        <a:cs typeface="Times New Roman"/>
                      </a:endParaRPr>
                    </a:p>
                  </a:txBody>
                  <a:tcPr marL="64401" marR="64401" marT="0" marB="0" anchor="ctr">
                    <a:lnL w="12700" cap="flat" cmpd="sng" algn="ctr">
                      <a:solidFill>
                        <a:srgbClr val="000000"/>
                      </a:solidFill>
                      <a:prstDash val="solid"/>
                      <a:round/>
                      <a:headEnd type="none" w="med" len="med"/>
                      <a:tailEnd type="none" w="med" len="med"/>
                    </a:lnL>
                    <a:lnR>
                      <a:noFill/>
                    </a:lnR>
                    <a:lnT>
                      <a:noFill/>
                    </a:lnT>
                    <a:lnB>
                      <a:noFill/>
                    </a:lnB>
                    <a:solidFill>
                      <a:srgbClr val="FFC000"/>
                    </a:solidFill>
                  </a:tcPr>
                </a:tc>
                <a:tc>
                  <a:txBody>
                    <a:bodyPr/>
                    <a:lstStyle/>
                    <a:p>
                      <a:pPr marL="0" marR="0">
                        <a:lnSpc>
                          <a:spcPct val="115000"/>
                        </a:lnSpc>
                        <a:spcBef>
                          <a:spcPts val="0"/>
                        </a:spcBef>
                        <a:spcAft>
                          <a:spcPts val="0"/>
                        </a:spcAft>
                      </a:pPr>
                      <a:r>
                        <a:rPr lang="en-US" sz="1400" b="1" dirty="0" smtClean="0">
                          <a:solidFill>
                            <a:srgbClr val="000000"/>
                          </a:solidFill>
                          <a:effectLst/>
                          <a:latin typeface="Calibri"/>
                          <a:ea typeface="Times New Roman"/>
                          <a:cs typeface="Times New Roman"/>
                        </a:rPr>
                        <a:t>9a</a:t>
                      </a:r>
                      <a:r>
                        <a:rPr lang="en-US" sz="1400" b="1" dirty="0">
                          <a:solidFill>
                            <a:srgbClr val="000000"/>
                          </a:solidFill>
                          <a:effectLst/>
                          <a:latin typeface="Calibri"/>
                          <a:ea typeface="Times New Roman"/>
                          <a:cs typeface="Times New Roman"/>
                        </a:rPr>
                        <a:t>:</a:t>
                      </a:r>
                      <a:r>
                        <a:rPr lang="en-US" sz="1400" dirty="0">
                          <a:solidFill>
                            <a:srgbClr val="000000"/>
                          </a:solidFill>
                          <a:effectLst/>
                          <a:latin typeface="Calibri"/>
                          <a:ea typeface="Times New Roman"/>
                          <a:cs typeface="Times New Roman"/>
                        </a:rPr>
                        <a:t> moderate to high increase in relative risk off NC (+26-51 RRU); moderate to high increase in relative risk off FL-SC (+30-72 RRU). </a:t>
                      </a:r>
                      <a:endParaRPr lang="en-US" sz="1400" dirty="0">
                        <a:effectLst/>
                        <a:latin typeface="Calibri"/>
                        <a:ea typeface="Calibri"/>
                        <a:cs typeface="Times New Roman"/>
                      </a:endParaRPr>
                    </a:p>
                  </a:txBody>
                  <a:tcPr marL="64401" marR="64401"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12291">
                <a:tc>
                  <a:txBody>
                    <a:bodyPr/>
                    <a:lstStyle/>
                    <a:p>
                      <a:pPr marL="0" marR="0">
                        <a:lnSpc>
                          <a:spcPct val="115000"/>
                        </a:lnSpc>
                        <a:spcBef>
                          <a:spcPts val="0"/>
                        </a:spcBef>
                        <a:spcAft>
                          <a:spcPts val="0"/>
                        </a:spcAft>
                      </a:pPr>
                      <a:r>
                        <a:rPr lang="en-US" sz="1400" b="1">
                          <a:solidFill>
                            <a:srgbClr val="000000"/>
                          </a:solidFill>
                          <a:effectLst/>
                          <a:latin typeface="Calibri"/>
                          <a:ea typeface="Times New Roman"/>
                          <a:cs typeface="Times New Roman"/>
                        </a:rPr>
                        <a:t> </a:t>
                      </a:r>
                      <a:endParaRPr lang="en-US" sz="1400">
                        <a:effectLst/>
                        <a:latin typeface="Calibri"/>
                        <a:ea typeface="Calibri"/>
                        <a:cs typeface="Times New Roman"/>
                      </a:endParaRPr>
                    </a:p>
                  </a:txBody>
                  <a:tcPr marL="64401" marR="64401" marT="0" marB="0" anchor="ctr">
                    <a:lnL w="12700" cap="flat" cmpd="sng" algn="ctr">
                      <a:solidFill>
                        <a:srgbClr val="000000"/>
                      </a:solidFill>
                      <a:prstDash val="solid"/>
                      <a:round/>
                      <a:headEnd type="none" w="med" len="med"/>
                      <a:tailEnd type="none" w="med" len="med"/>
                    </a:lnL>
                    <a:lnR>
                      <a:noFill/>
                    </a:lnR>
                    <a:lnT>
                      <a:noFill/>
                    </a:lnT>
                    <a:lnB>
                      <a:noFill/>
                    </a:lnB>
                    <a:solidFill>
                      <a:srgbClr val="FF0000"/>
                    </a:solidFill>
                  </a:tcPr>
                </a:tc>
                <a:tc>
                  <a:txBody>
                    <a:bodyPr/>
                    <a:lstStyle/>
                    <a:p>
                      <a:pPr marL="0" marR="0">
                        <a:lnSpc>
                          <a:spcPct val="115000"/>
                        </a:lnSpc>
                        <a:spcBef>
                          <a:spcPts val="0"/>
                        </a:spcBef>
                        <a:spcAft>
                          <a:spcPts val="0"/>
                        </a:spcAft>
                      </a:pPr>
                      <a:r>
                        <a:rPr lang="en-US" sz="1400" b="1" dirty="0" smtClean="0">
                          <a:solidFill>
                            <a:srgbClr val="000000"/>
                          </a:solidFill>
                          <a:effectLst/>
                          <a:latin typeface="Calibri"/>
                          <a:ea typeface="Times New Roman"/>
                          <a:cs typeface="Times New Roman"/>
                        </a:rPr>
                        <a:t>7a</a:t>
                      </a:r>
                      <a:r>
                        <a:rPr lang="en-US" sz="1400" b="1" dirty="0">
                          <a:solidFill>
                            <a:srgbClr val="000000"/>
                          </a:solidFill>
                          <a:effectLst/>
                          <a:latin typeface="Calibri"/>
                          <a:ea typeface="Times New Roman"/>
                          <a:cs typeface="Times New Roman"/>
                        </a:rPr>
                        <a:t>:</a:t>
                      </a:r>
                      <a:r>
                        <a:rPr lang="en-US" sz="1400" dirty="0">
                          <a:solidFill>
                            <a:srgbClr val="000000"/>
                          </a:solidFill>
                          <a:effectLst/>
                          <a:latin typeface="Calibri"/>
                          <a:ea typeface="Times New Roman"/>
                          <a:cs typeface="Times New Roman"/>
                        </a:rPr>
                        <a:t> high increase in relative risk off NC (+69-74 RRU); very high increase in relative risk off FL-SC (+77-96 RRU). </a:t>
                      </a:r>
                      <a:endParaRPr lang="en-US" sz="1400" dirty="0">
                        <a:effectLst/>
                        <a:latin typeface="Calibri"/>
                        <a:ea typeface="Calibri"/>
                        <a:cs typeface="Times New Roman"/>
                      </a:endParaRPr>
                    </a:p>
                  </a:txBody>
                  <a:tcPr marL="64401" marR="64401"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12291">
                <a:tc>
                  <a:txBody>
                    <a:bodyPr/>
                    <a:lstStyle/>
                    <a:p>
                      <a:pPr marL="0" marR="0">
                        <a:lnSpc>
                          <a:spcPct val="115000"/>
                        </a:lnSpc>
                        <a:spcBef>
                          <a:spcPts val="0"/>
                        </a:spcBef>
                        <a:spcAft>
                          <a:spcPts val="0"/>
                        </a:spcAft>
                      </a:pPr>
                      <a:r>
                        <a:rPr lang="en-US" sz="1400" b="1">
                          <a:solidFill>
                            <a:srgbClr val="000000"/>
                          </a:solidFill>
                          <a:effectLst/>
                          <a:latin typeface="Calibri"/>
                          <a:ea typeface="Times New Roman"/>
                          <a:cs typeface="Times New Roman"/>
                        </a:rPr>
                        <a:t> </a:t>
                      </a:r>
                      <a:endParaRPr lang="en-US" sz="1400">
                        <a:effectLst/>
                        <a:latin typeface="Calibri"/>
                        <a:ea typeface="Calibri"/>
                        <a:cs typeface="Times New Roman"/>
                      </a:endParaRPr>
                    </a:p>
                  </a:txBody>
                  <a:tcPr marL="64401" marR="64401" marT="0" marB="0" anchor="ctr">
                    <a:lnL w="12700" cap="flat" cmpd="sng" algn="ctr">
                      <a:solidFill>
                        <a:srgbClr val="000000"/>
                      </a:solidFill>
                      <a:prstDash val="solid"/>
                      <a:round/>
                      <a:headEnd type="none" w="med" len="med"/>
                      <a:tailEnd type="none" w="med" len="med"/>
                    </a:lnL>
                    <a:lnR>
                      <a:noFill/>
                    </a:lnR>
                    <a:lnT>
                      <a:noFill/>
                    </a:lnT>
                    <a:lnB>
                      <a:noFill/>
                    </a:lnB>
                    <a:solidFill>
                      <a:srgbClr val="FF0000"/>
                    </a:solidFill>
                  </a:tcPr>
                </a:tc>
                <a:tc>
                  <a:txBody>
                    <a:bodyPr/>
                    <a:lstStyle/>
                    <a:p>
                      <a:pPr marL="0" marR="0">
                        <a:lnSpc>
                          <a:spcPct val="115000"/>
                        </a:lnSpc>
                        <a:spcBef>
                          <a:spcPts val="0"/>
                        </a:spcBef>
                        <a:spcAft>
                          <a:spcPts val="0"/>
                        </a:spcAft>
                      </a:pPr>
                      <a:r>
                        <a:rPr lang="en-US" sz="1400" b="1" dirty="0" smtClean="0">
                          <a:solidFill>
                            <a:srgbClr val="000000"/>
                          </a:solidFill>
                          <a:effectLst/>
                          <a:latin typeface="Calibri"/>
                          <a:ea typeface="Times New Roman"/>
                          <a:cs typeface="Times New Roman"/>
                        </a:rPr>
                        <a:t>8b</a:t>
                      </a:r>
                      <a:r>
                        <a:rPr lang="en-US" sz="1400" b="1" dirty="0">
                          <a:solidFill>
                            <a:srgbClr val="000000"/>
                          </a:solidFill>
                          <a:effectLst/>
                          <a:latin typeface="Calibri"/>
                          <a:ea typeface="Times New Roman"/>
                          <a:cs typeface="Times New Roman"/>
                        </a:rPr>
                        <a:t>:</a:t>
                      </a:r>
                      <a:r>
                        <a:rPr lang="en-US" sz="1400" dirty="0">
                          <a:solidFill>
                            <a:srgbClr val="000000"/>
                          </a:solidFill>
                          <a:effectLst/>
                          <a:latin typeface="Calibri"/>
                          <a:ea typeface="Times New Roman"/>
                          <a:cs typeface="Times New Roman"/>
                        </a:rPr>
                        <a:t> high increase in relative risk off NC (+51-68 RRU); high to very high increase in relative risk off FL-SC (+61-89 RRU). </a:t>
                      </a:r>
                      <a:endParaRPr lang="en-US" sz="1400" dirty="0">
                        <a:effectLst/>
                        <a:latin typeface="Calibri"/>
                        <a:ea typeface="Calibri"/>
                        <a:cs typeface="Times New Roman"/>
                      </a:endParaRPr>
                    </a:p>
                  </a:txBody>
                  <a:tcPr marL="64401" marR="64401"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12291">
                <a:tc>
                  <a:txBody>
                    <a:bodyPr/>
                    <a:lstStyle/>
                    <a:p>
                      <a:pPr marL="0" marR="0">
                        <a:lnSpc>
                          <a:spcPct val="115000"/>
                        </a:lnSpc>
                        <a:spcBef>
                          <a:spcPts val="0"/>
                        </a:spcBef>
                        <a:spcAft>
                          <a:spcPts val="0"/>
                        </a:spcAft>
                      </a:pPr>
                      <a:r>
                        <a:rPr lang="en-US" sz="1400" b="1">
                          <a:solidFill>
                            <a:srgbClr val="000000"/>
                          </a:solidFill>
                          <a:effectLst/>
                          <a:latin typeface="Calibri"/>
                          <a:ea typeface="Times New Roman"/>
                          <a:cs typeface="Times New Roman"/>
                        </a:rPr>
                        <a:t> </a:t>
                      </a:r>
                      <a:endParaRPr lang="en-US" sz="1400">
                        <a:effectLst/>
                        <a:latin typeface="Calibri"/>
                        <a:ea typeface="Calibri"/>
                        <a:cs typeface="Times New Roman"/>
                      </a:endParaRPr>
                    </a:p>
                  </a:txBody>
                  <a:tcPr marL="64401" marR="64401" marT="0" marB="0" anchor="ctr">
                    <a:lnL w="12700" cap="flat" cmpd="sng" algn="ctr">
                      <a:solidFill>
                        <a:srgbClr val="000000"/>
                      </a:solidFill>
                      <a:prstDash val="solid"/>
                      <a:round/>
                      <a:headEnd type="none" w="med" len="med"/>
                      <a:tailEnd type="none" w="med" len="med"/>
                    </a:lnL>
                    <a:lnR>
                      <a:noFill/>
                    </a:lnR>
                    <a:lnT>
                      <a:noFill/>
                    </a:lnT>
                    <a:lnB>
                      <a:noFill/>
                    </a:lnB>
                    <a:solidFill>
                      <a:srgbClr val="FF0000"/>
                    </a:solidFill>
                  </a:tcPr>
                </a:tc>
                <a:tc>
                  <a:txBody>
                    <a:bodyPr/>
                    <a:lstStyle/>
                    <a:p>
                      <a:pPr marL="0" marR="0">
                        <a:lnSpc>
                          <a:spcPct val="115000"/>
                        </a:lnSpc>
                        <a:spcBef>
                          <a:spcPts val="0"/>
                        </a:spcBef>
                        <a:spcAft>
                          <a:spcPts val="0"/>
                        </a:spcAft>
                      </a:pPr>
                      <a:r>
                        <a:rPr lang="en-US" sz="1400" b="1" dirty="0" smtClean="0">
                          <a:solidFill>
                            <a:srgbClr val="000000"/>
                          </a:solidFill>
                          <a:effectLst/>
                          <a:latin typeface="Calibri"/>
                          <a:ea typeface="Times New Roman"/>
                          <a:cs typeface="Times New Roman"/>
                        </a:rPr>
                        <a:t>10</a:t>
                      </a:r>
                      <a:r>
                        <a:rPr lang="en-US" sz="1400" b="1" dirty="0">
                          <a:solidFill>
                            <a:srgbClr val="000000"/>
                          </a:solidFill>
                          <a:effectLst/>
                          <a:latin typeface="Calibri"/>
                          <a:ea typeface="Times New Roman"/>
                          <a:cs typeface="Times New Roman"/>
                        </a:rPr>
                        <a:t>:</a:t>
                      </a:r>
                      <a:r>
                        <a:rPr lang="en-US" sz="1400" dirty="0">
                          <a:solidFill>
                            <a:srgbClr val="000000"/>
                          </a:solidFill>
                          <a:effectLst/>
                          <a:latin typeface="Calibri"/>
                          <a:ea typeface="Times New Roman"/>
                          <a:cs typeface="Times New Roman"/>
                        </a:rPr>
                        <a:t> high to very high increase in relative risk off NC (+55-75 RRU); high to very high increase in relative risk off FL-SC (+62-89 RRU). </a:t>
                      </a:r>
                      <a:endParaRPr lang="en-US" sz="1400" dirty="0">
                        <a:effectLst/>
                        <a:latin typeface="Calibri"/>
                        <a:ea typeface="Calibri"/>
                        <a:cs typeface="Times New Roman"/>
                      </a:endParaRPr>
                    </a:p>
                  </a:txBody>
                  <a:tcPr marL="64401" marR="64401"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12291">
                <a:tc>
                  <a:txBody>
                    <a:bodyPr/>
                    <a:lstStyle/>
                    <a:p>
                      <a:pPr marL="0" marR="0">
                        <a:lnSpc>
                          <a:spcPct val="115000"/>
                        </a:lnSpc>
                        <a:spcBef>
                          <a:spcPts val="0"/>
                        </a:spcBef>
                        <a:spcAft>
                          <a:spcPts val="0"/>
                        </a:spcAft>
                      </a:pPr>
                      <a:r>
                        <a:rPr lang="en-US" sz="1400" b="1">
                          <a:solidFill>
                            <a:srgbClr val="000000"/>
                          </a:solidFill>
                          <a:effectLst/>
                          <a:latin typeface="Calibri"/>
                          <a:ea typeface="Times New Roman"/>
                          <a:cs typeface="Times New Roman"/>
                        </a:rPr>
                        <a:t> </a:t>
                      </a:r>
                      <a:endParaRPr lang="en-US" sz="1400">
                        <a:effectLst/>
                        <a:latin typeface="Calibri"/>
                        <a:ea typeface="Calibri"/>
                        <a:cs typeface="Times New Roman"/>
                      </a:endParaRPr>
                    </a:p>
                  </a:txBody>
                  <a:tcPr marL="64401" marR="64401" marT="0" marB="0" anchor="ctr">
                    <a:lnL w="12700" cap="flat" cmpd="sng" algn="ctr">
                      <a:solidFill>
                        <a:srgbClr val="000000"/>
                      </a:solidFill>
                      <a:prstDash val="solid"/>
                      <a:round/>
                      <a:headEnd type="none" w="med" len="med"/>
                      <a:tailEnd type="none" w="med" len="med"/>
                    </a:lnL>
                    <a:lnR>
                      <a:noFill/>
                    </a:lnR>
                    <a:lnT>
                      <a:noFill/>
                    </a:lnT>
                    <a:lnB>
                      <a:noFill/>
                    </a:lnB>
                    <a:solidFill>
                      <a:srgbClr val="FF0000"/>
                    </a:solidFill>
                  </a:tcPr>
                </a:tc>
                <a:tc>
                  <a:txBody>
                    <a:bodyPr/>
                    <a:lstStyle/>
                    <a:p>
                      <a:pPr marL="0" marR="0">
                        <a:lnSpc>
                          <a:spcPct val="115000"/>
                        </a:lnSpc>
                        <a:spcBef>
                          <a:spcPts val="0"/>
                        </a:spcBef>
                        <a:spcAft>
                          <a:spcPts val="0"/>
                        </a:spcAft>
                      </a:pPr>
                      <a:r>
                        <a:rPr lang="en-US" sz="1400" b="1" dirty="0" smtClean="0">
                          <a:solidFill>
                            <a:srgbClr val="000000"/>
                          </a:solidFill>
                          <a:effectLst/>
                          <a:latin typeface="Calibri"/>
                          <a:ea typeface="Times New Roman"/>
                          <a:cs typeface="Times New Roman"/>
                        </a:rPr>
                        <a:t>9b</a:t>
                      </a:r>
                      <a:r>
                        <a:rPr lang="en-US" sz="1400" b="1" dirty="0">
                          <a:solidFill>
                            <a:srgbClr val="000000"/>
                          </a:solidFill>
                          <a:effectLst/>
                          <a:latin typeface="Calibri"/>
                          <a:ea typeface="Times New Roman"/>
                          <a:cs typeface="Times New Roman"/>
                        </a:rPr>
                        <a:t>:</a:t>
                      </a:r>
                      <a:r>
                        <a:rPr lang="en-US" sz="1400" dirty="0">
                          <a:solidFill>
                            <a:srgbClr val="000000"/>
                          </a:solidFill>
                          <a:effectLst/>
                          <a:latin typeface="Calibri"/>
                          <a:ea typeface="Times New Roman"/>
                          <a:cs typeface="Times New Roman"/>
                        </a:rPr>
                        <a:t> high to very high increase in relative risk off NC (+61-87 RRU); high to very high increase in relative risk off FL-SC (+67-94 RRU). </a:t>
                      </a:r>
                      <a:endParaRPr lang="en-US" sz="1400" dirty="0">
                        <a:effectLst/>
                        <a:latin typeface="Calibri"/>
                        <a:ea typeface="Calibri"/>
                        <a:cs typeface="Times New Roman"/>
                      </a:endParaRPr>
                    </a:p>
                  </a:txBody>
                  <a:tcPr marL="64401" marR="64401"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8394">
                <a:tc>
                  <a:txBody>
                    <a:bodyPr/>
                    <a:lstStyle/>
                    <a:p>
                      <a:pPr marL="0" marR="0">
                        <a:lnSpc>
                          <a:spcPct val="115000"/>
                        </a:lnSpc>
                        <a:spcBef>
                          <a:spcPts val="0"/>
                        </a:spcBef>
                        <a:spcAft>
                          <a:spcPts val="0"/>
                        </a:spcAft>
                      </a:pPr>
                      <a:r>
                        <a:rPr lang="en-US" sz="1400" b="1">
                          <a:solidFill>
                            <a:srgbClr val="000000"/>
                          </a:solidFill>
                          <a:effectLst/>
                          <a:latin typeface="Calibri"/>
                          <a:ea typeface="Times New Roman"/>
                          <a:cs typeface="Times New Roman"/>
                        </a:rPr>
                        <a:t> </a:t>
                      </a:r>
                      <a:endParaRPr lang="en-US" sz="1400">
                        <a:effectLst/>
                        <a:latin typeface="Calibri"/>
                        <a:ea typeface="Calibri"/>
                        <a:cs typeface="Times New Roman"/>
                      </a:endParaRPr>
                    </a:p>
                  </a:txBody>
                  <a:tcPr marL="64401" marR="64401" marT="0" marB="0" anchor="ctr">
                    <a:lnL w="12700" cap="flat" cmpd="sng" algn="ctr">
                      <a:solidFill>
                        <a:srgbClr val="000000"/>
                      </a:solidFill>
                      <a:prstDash val="solid"/>
                      <a:round/>
                      <a:headEnd type="none" w="med" len="med"/>
                      <a:tailEnd type="none" w="med" len="med"/>
                    </a:lnL>
                    <a:lnR>
                      <a:noFill/>
                    </a:lnR>
                    <a:lnT>
                      <a:noFill/>
                    </a:lnT>
                    <a:lnB>
                      <a:noFill/>
                    </a:lnB>
                    <a:solidFill>
                      <a:srgbClr val="FF0000"/>
                    </a:solidFill>
                  </a:tcPr>
                </a:tc>
                <a:tc>
                  <a:txBody>
                    <a:bodyPr/>
                    <a:lstStyle/>
                    <a:p>
                      <a:pPr marL="0" marR="0">
                        <a:lnSpc>
                          <a:spcPct val="115000"/>
                        </a:lnSpc>
                        <a:spcBef>
                          <a:spcPts val="0"/>
                        </a:spcBef>
                        <a:spcAft>
                          <a:spcPts val="0"/>
                        </a:spcAft>
                      </a:pPr>
                      <a:r>
                        <a:rPr lang="en-US" sz="1400" b="1" dirty="0" smtClean="0">
                          <a:solidFill>
                            <a:srgbClr val="000000"/>
                          </a:solidFill>
                          <a:effectLst/>
                          <a:latin typeface="Calibri"/>
                          <a:ea typeface="Times New Roman"/>
                          <a:cs typeface="Times New Roman"/>
                        </a:rPr>
                        <a:t>7c</a:t>
                      </a:r>
                      <a:r>
                        <a:rPr lang="en-US" sz="1400" b="1" dirty="0">
                          <a:solidFill>
                            <a:srgbClr val="000000"/>
                          </a:solidFill>
                          <a:effectLst/>
                          <a:latin typeface="Calibri"/>
                          <a:ea typeface="Times New Roman"/>
                          <a:cs typeface="Times New Roman"/>
                        </a:rPr>
                        <a:t>:</a:t>
                      </a:r>
                      <a:r>
                        <a:rPr lang="en-US" sz="1400" dirty="0">
                          <a:solidFill>
                            <a:srgbClr val="000000"/>
                          </a:solidFill>
                          <a:effectLst/>
                          <a:latin typeface="Calibri"/>
                          <a:ea typeface="Times New Roman"/>
                          <a:cs typeface="Times New Roman"/>
                        </a:rPr>
                        <a:t> high to very high increase in relative risk off NC (+75-97 RRU) and off FL-SC (+67-100 RRU). </a:t>
                      </a:r>
                      <a:endParaRPr lang="en-US" sz="1400" dirty="0">
                        <a:effectLst/>
                        <a:latin typeface="Calibri"/>
                        <a:ea typeface="Calibri"/>
                        <a:cs typeface="Times New Roman"/>
                      </a:endParaRPr>
                    </a:p>
                  </a:txBody>
                  <a:tcPr marL="64401" marR="64401"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12291">
                <a:tc>
                  <a:txBody>
                    <a:bodyPr/>
                    <a:lstStyle/>
                    <a:p>
                      <a:pPr marL="0" marR="0">
                        <a:lnSpc>
                          <a:spcPct val="115000"/>
                        </a:lnSpc>
                        <a:spcBef>
                          <a:spcPts val="0"/>
                        </a:spcBef>
                        <a:spcAft>
                          <a:spcPts val="0"/>
                        </a:spcAft>
                      </a:pPr>
                      <a:r>
                        <a:rPr lang="en-US" sz="1400" b="1">
                          <a:solidFill>
                            <a:srgbClr val="000000"/>
                          </a:solidFill>
                          <a:effectLst/>
                          <a:latin typeface="Calibri"/>
                          <a:ea typeface="Times New Roman"/>
                          <a:cs typeface="Times New Roman"/>
                        </a:rPr>
                        <a:t> </a:t>
                      </a:r>
                      <a:endParaRPr lang="en-US" sz="1400">
                        <a:effectLst/>
                        <a:latin typeface="Calibri"/>
                        <a:ea typeface="Calibri"/>
                        <a:cs typeface="Times New Roman"/>
                      </a:endParaRPr>
                    </a:p>
                  </a:txBody>
                  <a:tcPr marL="64401" marR="64401" marT="0" marB="0" anchor="ctr">
                    <a:lnL w="12700" cap="flat" cmpd="sng" algn="ctr">
                      <a:solidFill>
                        <a:srgbClr val="000000"/>
                      </a:solidFill>
                      <a:prstDash val="solid"/>
                      <a:round/>
                      <a:headEnd type="none" w="med" len="med"/>
                      <a:tailEnd type="none" w="med" len="med"/>
                    </a:lnL>
                    <a:lnR>
                      <a:noFill/>
                    </a:lnR>
                    <a:lnT>
                      <a:noFill/>
                    </a:lnT>
                    <a:lnB>
                      <a:noFill/>
                    </a:lnB>
                    <a:solidFill>
                      <a:srgbClr val="FF0000"/>
                    </a:solidFill>
                  </a:tcPr>
                </a:tc>
                <a:tc>
                  <a:txBody>
                    <a:bodyPr/>
                    <a:lstStyle/>
                    <a:p>
                      <a:pPr marL="0" marR="0">
                        <a:lnSpc>
                          <a:spcPct val="115000"/>
                        </a:lnSpc>
                        <a:spcBef>
                          <a:spcPts val="0"/>
                        </a:spcBef>
                        <a:spcAft>
                          <a:spcPts val="0"/>
                        </a:spcAft>
                      </a:pPr>
                      <a:r>
                        <a:rPr lang="en-US" sz="1400" b="1" dirty="0" smtClean="0">
                          <a:solidFill>
                            <a:srgbClr val="000000"/>
                          </a:solidFill>
                          <a:effectLst/>
                          <a:latin typeface="Calibri"/>
                          <a:ea typeface="Times New Roman"/>
                          <a:cs typeface="Times New Roman"/>
                        </a:rPr>
                        <a:t>7b</a:t>
                      </a:r>
                      <a:r>
                        <a:rPr lang="en-US" sz="1400" b="1" dirty="0">
                          <a:solidFill>
                            <a:srgbClr val="000000"/>
                          </a:solidFill>
                          <a:effectLst/>
                          <a:latin typeface="Calibri"/>
                          <a:ea typeface="Times New Roman"/>
                          <a:cs typeface="Times New Roman"/>
                        </a:rPr>
                        <a:t>:</a:t>
                      </a:r>
                      <a:r>
                        <a:rPr lang="en-US" sz="1400" dirty="0">
                          <a:solidFill>
                            <a:srgbClr val="000000"/>
                          </a:solidFill>
                          <a:effectLst/>
                          <a:latin typeface="Calibri"/>
                          <a:ea typeface="Times New Roman"/>
                          <a:cs typeface="Times New Roman"/>
                        </a:rPr>
                        <a:t> very high increase in relative risk off NC (+77-89 RRU); high to very high increase in relative risk off FL-SC (+70-106 RRU). </a:t>
                      </a:r>
                      <a:endParaRPr lang="en-US" sz="1400" dirty="0">
                        <a:effectLst/>
                        <a:latin typeface="Calibri"/>
                        <a:ea typeface="Calibri"/>
                        <a:cs typeface="Times New Roman"/>
                      </a:endParaRPr>
                    </a:p>
                  </a:txBody>
                  <a:tcPr marL="64401" marR="64401"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8394">
                <a:tc>
                  <a:txBody>
                    <a:bodyPr/>
                    <a:lstStyle/>
                    <a:p>
                      <a:pPr marL="0" marR="0">
                        <a:lnSpc>
                          <a:spcPct val="115000"/>
                        </a:lnSpc>
                        <a:spcBef>
                          <a:spcPts val="0"/>
                        </a:spcBef>
                        <a:spcAft>
                          <a:spcPts val="0"/>
                        </a:spcAft>
                      </a:pPr>
                      <a:r>
                        <a:rPr lang="en-US" sz="1400" b="1" dirty="0" smtClean="0">
                          <a:solidFill>
                            <a:srgbClr val="FFFFFF"/>
                          </a:solidFill>
                          <a:effectLst/>
                          <a:latin typeface="Calibri"/>
                          <a:ea typeface="Times New Roman"/>
                          <a:cs typeface="Times New Roman"/>
                        </a:rPr>
                        <a:t>Least Protective</a:t>
                      </a:r>
                      <a:endParaRPr lang="en-US" sz="1400" dirty="0">
                        <a:effectLst/>
                        <a:latin typeface="Calibri"/>
                        <a:ea typeface="Calibri"/>
                        <a:cs typeface="Times New Roman"/>
                      </a:endParaRPr>
                    </a:p>
                  </a:txBody>
                  <a:tcPr marL="64401" marR="64401"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C00000"/>
                    </a:solidFill>
                  </a:tcPr>
                </a:tc>
                <a:tc>
                  <a:txBody>
                    <a:bodyPr/>
                    <a:lstStyle/>
                    <a:p>
                      <a:pPr marL="0" marR="0">
                        <a:lnSpc>
                          <a:spcPct val="115000"/>
                        </a:lnSpc>
                        <a:spcBef>
                          <a:spcPts val="0"/>
                        </a:spcBef>
                        <a:spcAft>
                          <a:spcPts val="0"/>
                        </a:spcAft>
                      </a:pPr>
                      <a:r>
                        <a:rPr lang="en-US" sz="1400" b="1" dirty="0" smtClean="0">
                          <a:solidFill>
                            <a:srgbClr val="000000"/>
                          </a:solidFill>
                          <a:effectLst/>
                          <a:latin typeface="Calibri"/>
                          <a:ea typeface="Times New Roman"/>
                          <a:cs typeface="Times New Roman"/>
                        </a:rPr>
                        <a:t>2</a:t>
                      </a:r>
                      <a:r>
                        <a:rPr lang="en-US" sz="1400" b="1" dirty="0">
                          <a:solidFill>
                            <a:srgbClr val="000000"/>
                          </a:solidFill>
                          <a:effectLst/>
                          <a:latin typeface="Calibri"/>
                          <a:ea typeface="Times New Roman"/>
                          <a:cs typeface="Times New Roman"/>
                        </a:rPr>
                        <a:t>:</a:t>
                      </a:r>
                      <a:r>
                        <a:rPr lang="en-US" sz="1400" dirty="0">
                          <a:solidFill>
                            <a:srgbClr val="000000"/>
                          </a:solidFill>
                          <a:effectLst/>
                          <a:latin typeface="Calibri"/>
                          <a:ea typeface="Times New Roman"/>
                          <a:cs typeface="Times New Roman"/>
                        </a:rPr>
                        <a:t> very high increase in relative risk off NC (+100 RRU over status quo) and off FL-SC (+100 RRU).</a:t>
                      </a:r>
                      <a:endParaRPr lang="en-US" sz="1400" dirty="0">
                        <a:effectLst/>
                        <a:latin typeface="Calibri"/>
                        <a:ea typeface="Calibri"/>
                        <a:cs typeface="Times New Roman"/>
                      </a:endParaRPr>
                    </a:p>
                  </a:txBody>
                  <a:tcPr marL="64401" marR="64401"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8394">
                <a:tc>
                  <a:txBody>
                    <a:bodyPr/>
                    <a:lstStyle/>
                    <a:p>
                      <a:pPr marL="0" marR="0">
                        <a:lnSpc>
                          <a:spcPct val="115000"/>
                        </a:lnSpc>
                        <a:spcBef>
                          <a:spcPts val="0"/>
                        </a:spcBef>
                        <a:spcAft>
                          <a:spcPts val="0"/>
                        </a:spcAft>
                      </a:pPr>
                      <a:r>
                        <a:rPr lang="en-US" sz="1400" b="1">
                          <a:solidFill>
                            <a:srgbClr val="000000"/>
                          </a:solidFill>
                          <a:effectLst/>
                          <a:latin typeface="Calibri"/>
                          <a:ea typeface="Times New Roman"/>
                          <a:cs typeface="Times New Roman"/>
                        </a:rPr>
                        <a:t>Risk Classification</a:t>
                      </a:r>
                      <a:endParaRPr lang="en-US" sz="1400">
                        <a:effectLst/>
                        <a:latin typeface="Calibri"/>
                        <a:ea typeface="Calibri"/>
                        <a:cs typeface="Times New Roman"/>
                      </a:endParaRPr>
                    </a:p>
                  </a:txBody>
                  <a:tcPr marL="64401" marR="64401" marT="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nSpc>
                          <a:spcPct val="115000"/>
                        </a:lnSpc>
                        <a:spcBef>
                          <a:spcPts val="0"/>
                        </a:spcBef>
                        <a:spcAft>
                          <a:spcPts val="0"/>
                        </a:spcAft>
                      </a:pPr>
                      <a:r>
                        <a:rPr lang="en-US" sz="1400" dirty="0">
                          <a:solidFill>
                            <a:srgbClr val="000000"/>
                          </a:solidFill>
                          <a:effectLst/>
                          <a:latin typeface="Calibri"/>
                          <a:ea typeface="Times New Roman"/>
                          <a:cs typeface="Times New Roman"/>
                        </a:rPr>
                        <a:t>1-25 RRU = low, 26-50 RRU = moderate, 51-75 RRU= high, 76-100+ RRU = very high</a:t>
                      </a:r>
                      <a:endParaRPr lang="en-US" sz="1400" dirty="0">
                        <a:effectLst/>
                        <a:latin typeface="Calibri"/>
                        <a:ea typeface="Calibri"/>
                        <a:cs typeface="Times New Roman"/>
                      </a:endParaRPr>
                    </a:p>
                  </a:txBody>
                  <a:tcPr marL="64401" marR="64401" marT="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bl>
          </a:graphicData>
        </a:graphic>
      </p:graphicFrame>
    </p:spTree>
    <p:extLst>
      <p:ext uri="{BB962C8B-B14F-4D97-AF65-F5344CB8AC3E}">
        <p14:creationId xmlns:p14="http://schemas.microsoft.com/office/powerpoint/2010/main" val="24499802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7010400" y="6355081"/>
            <a:ext cx="2057400" cy="502919"/>
          </a:xfrm>
        </p:spPr>
        <p:txBody>
          <a:bodyPr/>
          <a:lstStyle/>
          <a:p>
            <a:r>
              <a:rPr lang="en-US" dirty="0" smtClean="0"/>
              <a:t>U.S. Department of Commerce | National Oceanic and Atmospheric Administration | NOAA Fisheries | Page </a:t>
            </a:r>
            <a:fld id="{632D3AEB-7CBE-3049-91AC-335C6B4F5BF6}" type="slidenum">
              <a:rPr lang="en-US" smtClean="0"/>
              <a:pPr/>
              <a:t>12</a:t>
            </a:fld>
            <a:endParaRPr lang="en-US" dirty="0"/>
          </a:p>
        </p:txBody>
      </p:sp>
      <p:sp>
        <p:nvSpPr>
          <p:cNvPr id="5" name="Title 4"/>
          <p:cNvSpPr>
            <a:spLocks noGrp="1"/>
          </p:cNvSpPr>
          <p:nvPr>
            <p:ph type="title"/>
          </p:nvPr>
        </p:nvSpPr>
        <p:spPr/>
        <p:txBody>
          <a:bodyPr/>
          <a:lstStyle/>
          <a:p>
            <a:r>
              <a:rPr lang="en-US" dirty="0" smtClean="0"/>
              <a:t>QUESTIONS?</a:t>
            </a:r>
            <a:endParaRPr lang="en-US" dirty="0"/>
          </a:p>
        </p:txBody>
      </p:sp>
    </p:spTree>
    <p:extLst>
      <p:ext uri="{BB962C8B-B14F-4D97-AF65-F5344CB8AC3E}">
        <p14:creationId xmlns:p14="http://schemas.microsoft.com/office/powerpoint/2010/main" val="4191821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13</a:t>
            </a:fld>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71" y="0"/>
            <a:ext cx="8875058" cy="6857999"/>
          </a:xfrm>
          <a:prstGeom prst="rect">
            <a:avLst/>
          </a:prstGeom>
        </p:spPr>
      </p:pic>
    </p:spTree>
    <p:extLst>
      <p:ext uri="{BB962C8B-B14F-4D97-AF65-F5344CB8AC3E}">
        <p14:creationId xmlns:p14="http://schemas.microsoft.com/office/powerpoint/2010/main" val="92093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14</a:t>
            </a:fld>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71" y="0"/>
            <a:ext cx="8875058" cy="6857999"/>
          </a:xfrm>
          <a:prstGeom prst="rect">
            <a:avLst/>
          </a:prstGeom>
        </p:spPr>
      </p:pic>
    </p:spTree>
    <p:extLst>
      <p:ext uri="{BB962C8B-B14F-4D97-AF65-F5344CB8AC3E}">
        <p14:creationId xmlns:p14="http://schemas.microsoft.com/office/powerpoint/2010/main" val="2849334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15</a:t>
            </a:fld>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71" y="0"/>
            <a:ext cx="8875058" cy="6857999"/>
          </a:xfrm>
          <a:prstGeom prst="rect">
            <a:avLst/>
          </a:prstGeom>
        </p:spPr>
      </p:pic>
    </p:spTree>
    <p:extLst>
      <p:ext uri="{BB962C8B-B14F-4D97-AF65-F5344CB8AC3E}">
        <p14:creationId xmlns:p14="http://schemas.microsoft.com/office/powerpoint/2010/main" val="2849334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16</a:t>
            </a:fld>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71" y="0"/>
            <a:ext cx="8875058" cy="6857999"/>
          </a:xfrm>
          <a:prstGeom prst="rect">
            <a:avLst/>
          </a:prstGeom>
        </p:spPr>
      </p:pic>
    </p:spTree>
    <p:extLst>
      <p:ext uri="{BB962C8B-B14F-4D97-AF65-F5344CB8AC3E}">
        <p14:creationId xmlns:p14="http://schemas.microsoft.com/office/powerpoint/2010/main" val="2849334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17</a:t>
            </a:fld>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71" y="0"/>
            <a:ext cx="8875058" cy="6857999"/>
          </a:xfrm>
          <a:prstGeom prst="rect">
            <a:avLst/>
          </a:prstGeom>
        </p:spPr>
      </p:pic>
    </p:spTree>
    <p:extLst>
      <p:ext uri="{BB962C8B-B14F-4D97-AF65-F5344CB8AC3E}">
        <p14:creationId xmlns:p14="http://schemas.microsoft.com/office/powerpoint/2010/main" val="2849334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18</a:t>
            </a:fld>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71" y="0"/>
            <a:ext cx="8875058" cy="6857999"/>
          </a:xfrm>
          <a:prstGeom prst="rect">
            <a:avLst/>
          </a:prstGeom>
        </p:spPr>
      </p:pic>
    </p:spTree>
    <p:extLst>
      <p:ext uri="{BB962C8B-B14F-4D97-AF65-F5344CB8AC3E}">
        <p14:creationId xmlns:p14="http://schemas.microsoft.com/office/powerpoint/2010/main" val="2849334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71" y="0"/>
            <a:ext cx="8875058" cy="6857999"/>
          </a:xfrm>
          <a:prstGeom prst="rect">
            <a:avLst/>
          </a:prstGeom>
        </p:spPr>
      </p:pic>
      <p:sp>
        <p:nvSpPr>
          <p:cNvPr id="5" name="Title 4"/>
          <p:cNvSpPr>
            <a:spLocks noGrp="1"/>
          </p:cNvSpPr>
          <p:nvPr>
            <p:ph type="title"/>
          </p:nvPr>
        </p:nvSpPr>
        <p:spPr>
          <a:xfrm>
            <a:off x="609600" y="457200"/>
            <a:ext cx="8229600" cy="772250"/>
          </a:xfrm>
        </p:spPr>
        <p:txBody>
          <a:bodyPr/>
          <a:lstStyle/>
          <a:p>
            <a:r>
              <a:rPr lang="en-US" dirty="0" smtClean="0">
                <a:solidFill>
                  <a:srgbClr val="0070C0"/>
                </a:solidFill>
              </a:rPr>
              <a:t>FL</a:t>
            </a:r>
            <a:endParaRPr lang="en-US" dirty="0">
              <a:solidFill>
                <a:srgbClr val="0070C0"/>
              </a:solidFill>
            </a:endParaRPr>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19</a:t>
            </a:fld>
            <a:endParaRPr lang="en-US" dirty="0"/>
          </a:p>
        </p:txBody>
      </p:sp>
      <p:cxnSp>
        <p:nvCxnSpPr>
          <p:cNvPr id="8" name="Straight Arrow Connector 7"/>
          <p:cNvCxnSpPr/>
          <p:nvPr/>
        </p:nvCxnSpPr>
        <p:spPr>
          <a:xfrm flipH="1">
            <a:off x="2057400" y="3886198"/>
            <a:ext cx="838200" cy="152402"/>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913876" y="3022936"/>
            <a:ext cx="1447800" cy="2031325"/>
          </a:xfrm>
          <a:prstGeom prst="rect">
            <a:avLst/>
          </a:prstGeom>
          <a:noFill/>
        </p:spPr>
        <p:txBody>
          <a:bodyPr wrap="square" rtlCol="0">
            <a:spAutoFit/>
          </a:bodyPr>
          <a:lstStyle/>
          <a:p>
            <a:r>
              <a:rPr lang="en-US" dirty="0" smtClean="0">
                <a:solidFill>
                  <a:srgbClr val="C00000"/>
                </a:solidFill>
              </a:rPr>
              <a:t>Relatively “Low” risk area not covered by Alt </a:t>
            </a:r>
            <a:r>
              <a:rPr lang="en-US" dirty="0" smtClean="0">
                <a:solidFill>
                  <a:srgbClr val="C00000"/>
                </a:solidFill>
              </a:rPr>
              <a:t>8a / Alt 11, partially covered by Alt 12</a:t>
            </a:r>
            <a:endParaRPr lang="en-US" dirty="0">
              <a:solidFill>
                <a:srgbClr val="C00000"/>
              </a:solidFill>
            </a:endParaRPr>
          </a:p>
        </p:txBody>
      </p:sp>
      <p:cxnSp>
        <p:nvCxnSpPr>
          <p:cNvPr id="10" name="Straight Arrow Connector 9"/>
          <p:cNvCxnSpPr>
            <a:stCxn id="11" idx="1"/>
          </p:cNvCxnSpPr>
          <p:nvPr/>
        </p:nvCxnSpPr>
        <p:spPr>
          <a:xfrm flipH="1" flipV="1">
            <a:off x="6019800" y="4191001"/>
            <a:ext cx="990600" cy="249195"/>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010400" y="3286034"/>
            <a:ext cx="1447800" cy="2308324"/>
          </a:xfrm>
          <a:prstGeom prst="rect">
            <a:avLst/>
          </a:prstGeom>
          <a:noFill/>
        </p:spPr>
        <p:txBody>
          <a:bodyPr wrap="square" rtlCol="0">
            <a:spAutoFit/>
          </a:bodyPr>
          <a:lstStyle/>
          <a:p>
            <a:r>
              <a:rPr lang="en-US" dirty="0" smtClean="0">
                <a:solidFill>
                  <a:srgbClr val="C00000"/>
                </a:solidFill>
              </a:rPr>
              <a:t>Relatively </a:t>
            </a:r>
            <a:r>
              <a:rPr lang="en-US" dirty="0" smtClean="0">
                <a:solidFill>
                  <a:srgbClr val="C00000"/>
                </a:solidFill>
              </a:rPr>
              <a:t>“Medium/Low</a:t>
            </a:r>
            <a:r>
              <a:rPr lang="en-US" dirty="0" smtClean="0">
                <a:solidFill>
                  <a:srgbClr val="C00000"/>
                </a:solidFill>
              </a:rPr>
              <a:t>” risk area not covered by Alt </a:t>
            </a:r>
            <a:r>
              <a:rPr lang="en-US" dirty="0" smtClean="0">
                <a:solidFill>
                  <a:srgbClr val="C00000"/>
                </a:solidFill>
              </a:rPr>
              <a:t>8a / Alt 11, partially covered by Alt 12</a:t>
            </a:r>
            <a:endParaRPr lang="en-US" dirty="0">
              <a:solidFill>
                <a:srgbClr val="C00000"/>
              </a:solidFill>
            </a:endParaRPr>
          </a:p>
        </p:txBody>
      </p:sp>
    </p:spTree>
    <p:extLst>
      <p:ext uri="{BB962C8B-B14F-4D97-AF65-F5344CB8AC3E}">
        <p14:creationId xmlns:p14="http://schemas.microsoft.com/office/powerpoint/2010/main" val="1260918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ALTERNATIVE 11: Hybrid </a:t>
            </a:r>
            <a:r>
              <a:rPr lang="en-US" dirty="0" smtClean="0"/>
              <a:t>of Alternatives 4 and 8a</a:t>
            </a:r>
            <a:endParaRPr lang="en-US" dirty="0"/>
          </a:p>
        </p:txBody>
      </p:sp>
      <p:sp>
        <p:nvSpPr>
          <p:cNvPr id="5" name="Content Placeholder 4"/>
          <p:cNvSpPr>
            <a:spLocks noGrp="1"/>
          </p:cNvSpPr>
          <p:nvPr>
            <p:ph idx="1"/>
          </p:nvPr>
        </p:nvSpPr>
        <p:spPr/>
        <p:txBody>
          <a:bodyPr>
            <a:normAutofit fontScale="92500" lnSpcReduction="20000"/>
          </a:bodyPr>
          <a:lstStyle/>
          <a:p>
            <a:r>
              <a:rPr lang="en-US" dirty="0" smtClean="0"/>
              <a:t>NOVEMBER 1-30 and APRIL 1-</a:t>
            </a:r>
            <a:r>
              <a:rPr lang="en-US" u="sng" dirty="0" smtClean="0">
                <a:solidFill>
                  <a:srgbClr val="FF0000"/>
                </a:solidFill>
              </a:rPr>
              <a:t>30</a:t>
            </a:r>
            <a:r>
              <a:rPr lang="en-US" dirty="0" smtClean="0"/>
              <a:t>: Alternative 8a</a:t>
            </a:r>
          </a:p>
          <a:p>
            <a:r>
              <a:rPr lang="en-US" dirty="0" smtClean="0"/>
              <a:t>DECEMBER 1 – MARCH 31: Alternative 4</a:t>
            </a:r>
          </a:p>
          <a:p>
            <a:endParaRPr lang="en-US" dirty="0"/>
          </a:p>
          <a:p>
            <a:r>
              <a:rPr lang="en-US" i="1" dirty="0" smtClean="0"/>
              <a:t>Rationale</a:t>
            </a:r>
            <a:r>
              <a:rPr lang="en-US" dirty="0" smtClean="0"/>
              <a:t>: To provide more protection than Alternative 8a during time period calves are most prevalent in the SEUS while still affording fishing opportunities for pot gear during the winter</a:t>
            </a:r>
            <a:r>
              <a:rPr lang="en-US" dirty="0" smtClean="0"/>
              <a:t>.</a:t>
            </a:r>
          </a:p>
          <a:p>
            <a:endParaRPr lang="en-US" dirty="0" smtClean="0"/>
          </a:p>
          <a:p>
            <a:r>
              <a:rPr lang="en-US" dirty="0" smtClean="0">
                <a:solidFill>
                  <a:srgbClr val="002060"/>
                </a:solidFill>
              </a:rPr>
              <a:t>Pro</a:t>
            </a:r>
            <a:r>
              <a:rPr lang="en-US" dirty="0" smtClean="0"/>
              <a:t>: High level of protection Dec-Mar for calving whales</a:t>
            </a:r>
          </a:p>
          <a:p>
            <a:r>
              <a:rPr lang="en-US" dirty="0" smtClean="0">
                <a:solidFill>
                  <a:srgbClr val="002060"/>
                </a:solidFill>
              </a:rPr>
              <a:t>Con</a:t>
            </a:r>
            <a:r>
              <a:rPr lang="en-US" dirty="0" smtClean="0"/>
              <a:t>: Dynamic closure with changing spatial boundaries</a:t>
            </a:r>
            <a:endParaRPr lang="en-US" dirty="0"/>
          </a:p>
        </p:txBody>
      </p:sp>
    </p:spTree>
    <p:extLst>
      <p:ext uri="{BB962C8B-B14F-4D97-AF65-F5344CB8AC3E}">
        <p14:creationId xmlns:p14="http://schemas.microsoft.com/office/powerpoint/2010/main" val="29536850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71" y="0"/>
            <a:ext cx="8875058" cy="6857999"/>
          </a:xfrm>
          <a:prstGeom prst="rect">
            <a:avLst/>
          </a:prstGeom>
        </p:spPr>
      </p:pic>
      <p:sp>
        <p:nvSpPr>
          <p:cNvPr id="5" name="Title 4"/>
          <p:cNvSpPr>
            <a:spLocks noGrp="1"/>
          </p:cNvSpPr>
          <p:nvPr>
            <p:ph type="title"/>
          </p:nvPr>
        </p:nvSpPr>
        <p:spPr>
          <a:xfrm>
            <a:off x="609600" y="457200"/>
            <a:ext cx="8229600" cy="772250"/>
          </a:xfrm>
        </p:spPr>
        <p:txBody>
          <a:bodyPr/>
          <a:lstStyle/>
          <a:p>
            <a:r>
              <a:rPr lang="en-US" dirty="0" smtClean="0">
                <a:solidFill>
                  <a:srgbClr val="0070C0"/>
                </a:solidFill>
              </a:rPr>
              <a:t>NC</a:t>
            </a:r>
            <a:endParaRPr lang="en-US" dirty="0">
              <a:solidFill>
                <a:srgbClr val="0070C0"/>
              </a:solidFill>
            </a:endParaRPr>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20</a:t>
            </a:fld>
            <a:endParaRPr lang="en-US" dirty="0"/>
          </a:p>
        </p:txBody>
      </p:sp>
      <p:cxnSp>
        <p:nvCxnSpPr>
          <p:cNvPr id="8" name="Straight Arrow Connector 7"/>
          <p:cNvCxnSpPr/>
          <p:nvPr/>
        </p:nvCxnSpPr>
        <p:spPr>
          <a:xfrm flipH="1" flipV="1">
            <a:off x="1752600" y="3136412"/>
            <a:ext cx="1143000" cy="298694"/>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928870" y="2419443"/>
            <a:ext cx="1447800" cy="2031325"/>
          </a:xfrm>
          <a:prstGeom prst="rect">
            <a:avLst/>
          </a:prstGeom>
          <a:noFill/>
        </p:spPr>
        <p:txBody>
          <a:bodyPr wrap="square" rtlCol="0">
            <a:spAutoFit/>
          </a:bodyPr>
          <a:lstStyle/>
          <a:p>
            <a:r>
              <a:rPr lang="en-US" dirty="0" smtClean="0">
                <a:solidFill>
                  <a:srgbClr val="C00000"/>
                </a:solidFill>
              </a:rPr>
              <a:t>Relatively “Low” risk area not covered by Alt </a:t>
            </a:r>
            <a:r>
              <a:rPr lang="en-US" dirty="0" smtClean="0">
                <a:solidFill>
                  <a:srgbClr val="C00000"/>
                </a:solidFill>
              </a:rPr>
              <a:t>8a / Alt 11, partially covered by Alt 12</a:t>
            </a:r>
            <a:endParaRPr lang="en-US" dirty="0">
              <a:solidFill>
                <a:srgbClr val="C00000"/>
              </a:solidFill>
            </a:endParaRPr>
          </a:p>
        </p:txBody>
      </p:sp>
      <p:cxnSp>
        <p:nvCxnSpPr>
          <p:cNvPr id="10" name="Straight Arrow Connector 9"/>
          <p:cNvCxnSpPr/>
          <p:nvPr/>
        </p:nvCxnSpPr>
        <p:spPr>
          <a:xfrm flipH="1" flipV="1">
            <a:off x="6553200" y="2819400"/>
            <a:ext cx="445364" cy="82307"/>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010400" y="2055674"/>
            <a:ext cx="1600200" cy="1754326"/>
          </a:xfrm>
          <a:prstGeom prst="rect">
            <a:avLst/>
          </a:prstGeom>
          <a:noFill/>
        </p:spPr>
        <p:txBody>
          <a:bodyPr wrap="square" rtlCol="0">
            <a:spAutoFit/>
          </a:bodyPr>
          <a:lstStyle/>
          <a:p>
            <a:pPr algn="r"/>
            <a:r>
              <a:rPr lang="en-US" dirty="0" smtClean="0">
                <a:solidFill>
                  <a:srgbClr val="C00000"/>
                </a:solidFill>
              </a:rPr>
              <a:t>Relatively “Moderate” risk area not covered by Alt </a:t>
            </a:r>
            <a:r>
              <a:rPr lang="en-US" dirty="0" smtClean="0">
                <a:solidFill>
                  <a:srgbClr val="C00000"/>
                </a:solidFill>
              </a:rPr>
              <a:t>8a / Alt 11, partially covered by Alt 12</a:t>
            </a:r>
            <a:endParaRPr lang="en-US" dirty="0">
              <a:solidFill>
                <a:srgbClr val="C00000"/>
              </a:solidFill>
            </a:endParaRPr>
          </a:p>
        </p:txBody>
      </p:sp>
    </p:spTree>
    <p:extLst>
      <p:ext uri="{BB962C8B-B14F-4D97-AF65-F5344CB8AC3E}">
        <p14:creationId xmlns:p14="http://schemas.microsoft.com/office/powerpoint/2010/main" val="2649928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21</a:t>
            </a:fld>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71" y="0"/>
            <a:ext cx="8875058" cy="6857999"/>
          </a:xfrm>
          <a:prstGeom prst="rect">
            <a:avLst/>
          </a:prstGeom>
        </p:spPr>
      </p:pic>
      <p:sp>
        <p:nvSpPr>
          <p:cNvPr id="7" name="Title 4"/>
          <p:cNvSpPr txBox="1">
            <a:spLocks/>
          </p:cNvSpPr>
          <p:nvPr/>
        </p:nvSpPr>
        <p:spPr>
          <a:xfrm>
            <a:off x="609600" y="457200"/>
            <a:ext cx="8229600" cy="772250"/>
          </a:xfrm>
          <a:prstGeom prst="rect">
            <a:avLst/>
          </a:prstGeom>
        </p:spPr>
        <p:txBody>
          <a:bodyPr vert="horz" lIns="91440" tIns="45720" rIns="91440" bIns="45720" rtlCol="0" anchor="t" anchorCtr="0">
            <a:normAutofit/>
          </a:bodyPr>
          <a:lstStyle>
            <a:lvl1pPr algn="l" defTabSz="457200" rtl="0" eaLnBrk="1" latinLnBrk="0" hangingPunct="1">
              <a:spcBef>
                <a:spcPct val="0"/>
              </a:spcBef>
              <a:buNone/>
              <a:defRPr sz="4000" b="1" i="0" kern="1200" cap="none">
                <a:solidFill>
                  <a:srgbClr val="FFFFFF"/>
                </a:solidFill>
                <a:latin typeface="+mj-lt"/>
                <a:ea typeface="+mj-ea"/>
                <a:cs typeface="Arial Narrow Bold"/>
              </a:defRPr>
            </a:lvl1pPr>
          </a:lstStyle>
          <a:p>
            <a:r>
              <a:rPr lang="en-US" dirty="0" smtClean="0">
                <a:solidFill>
                  <a:srgbClr val="0070C0"/>
                </a:solidFill>
              </a:rPr>
              <a:t>FL</a:t>
            </a:r>
            <a:endParaRPr lang="en-US" dirty="0">
              <a:solidFill>
                <a:srgbClr val="0070C0"/>
              </a:solidFill>
            </a:endParaRPr>
          </a:p>
        </p:txBody>
      </p:sp>
      <p:cxnSp>
        <p:nvCxnSpPr>
          <p:cNvPr id="8" name="Straight Arrow Connector 7"/>
          <p:cNvCxnSpPr>
            <a:stCxn id="9" idx="1"/>
          </p:cNvCxnSpPr>
          <p:nvPr/>
        </p:nvCxnSpPr>
        <p:spPr>
          <a:xfrm flipH="1">
            <a:off x="2209800" y="4424065"/>
            <a:ext cx="524737" cy="461665"/>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734537" y="3962400"/>
            <a:ext cx="1837463" cy="923330"/>
          </a:xfrm>
          <a:prstGeom prst="rect">
            <a:avLst/>
          </a:prstGeom>
          <a:noFill/>
        </p:spPr>
        <p:txBody>
          <a:bodyPr wrap="square" rtlCol="0">
            <a:spAutoFit/>
          </a:bodyPr>
          <a:lstStyle/>
          <a:p>
            <a:pPr algn="ctr"/>
            <a:r>
              <a:rPr lang="en-US" dirty="0" smtClean="0">
                <a:solidFill>
                  <a:srgbClr val="C00000"/>
                </a:solidFill>
              </a:rPr>
              <a:t>Relatively “High” risk area not covered by Alt 8a</a:t>
            </a:r>
            <a:endParaRPr lang="en-US" dirty="0">
              <a:solidFill>
                <a:srgbClr val="C00000"/>
              </a:solidFill>
            </a:endParaRPr>
          </a:p>
        </p:txBody>
      </p:sp>
      <p:cxnSp>
        <p:nvCxnSpPr>
          <p:cNvPr id="10" name="Straight Arrow Connector 9"/>
          <p:cNvCxnSpPr>
            <a:stCxn id="11" idx="1"/>
          </p:cNvCxnSpPr>
          <p:nvPr/>
        </p:nvCxnSpPr>
        <p:spPr>
          <a:xfrm flipH="1">
            <a:off x="6019800" y="3902470"/>
            <a:ext cx="914400" cy="212330"/>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934200" y="3440805"/>
            <a:ext cx="1638300" cy="923330"/>
          </a:xfrm>
          <a:prstGeom prst="rect">
            <a:avLst/>
          </a:prstGeom>
          <a:noFill/>
        </p:spPr>
        <p:txBody>
          <a:bodyPr wrap="square" rtlCol="0">
            <a:spAutoFit/>
          </a:bodyPr>
          <a:lstStyle/>
          <a:p>
            <a:pPr algn="ctr"/>
            <a:r>
              <a:rPr lang="en-US" dirty="0" smtClean="0">
                <a:solidFill>
                  <a:srgbClr val="C00000"/>
                </a:solidFill>
              </a:rPr>
              <a:t>Relatively “High” risk area not covered by Alt 8a</a:t>
            </a:r>
            <a:endParaRPr lang="en-US" dirty="0">
              <a:solidFill>
                <a:srgbClr val="C00000"/>
              </a:solidFill>
            </a:endParaRPr>
          </a:p>
        </p:txBody>
      </p:sp>
    </p:spTree>
    <p:extLst>
      <p:ext uri="{BB962C8B-B14F-4D97-AF65-F5344CB8AC3E}">
        <p14:creationId xmlns:p14="http://schemas.microsoft.com/office/powerpoint/2010/main" val="1260918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72" y="0"/>
            <a:ext cx="8875056" cy="6857999"/>
          </a:xfrm>
          <a:prstGeom prst="rect">
            <a:avLst/>
          </a:prstGeom>
        </p:spPr>
      </p:pic>
      <p:sp>
        <p:nvSpPr>
          <p:cNvPr id="5" name="Title 4"/>
          <p:cNvSpPr>
            <a:spLocks noGrp="1"/>
          </p:cNvSpPr>
          <p:nvPr>
            <p:ph type="title"/>
          </p:nvPr>
        </p:nvSpPr>
        <p:spPr>
          <a:xfrm>
            <a:off x="609600" y="457200"/>
            <a:ext cx="8229600" cy="772250"/>
          </a:xfrm>
        </p:spPr>
        <p:txBody>
          <a:bodyPr/>
          <a:lstStyle/>
          <a:p>
            <a:r>
              <a:rPr lang="en-US" dirty="0" smtClean="0">
                <a:solidFill>
                  <a:srgbClr val="0070C0"/>
                </a:solidFill>
              </a:rPr>
              <a:t>NC</a:t>
            </a:r>
            <a:endParaRPr lang="en-US" dirty="0">
              <a:solidFill>
                <a:srgbClr val="0070C0"/>
              </a:solidFill>
            </a:endParaRPr>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22</a:t>
            </a:fld>
            <a:endParaRPr lang="en-US" dirty="0"/>
          </a:p>
        </p:txBody>
      </p:sp>
      <p:cxnSp>
        <p:nvCxnSpPr>
          <p:cNvPr id="8" name="Straight Arrow Connector 7"/>
          <p:cNvCxnSpPr>
            <a:stCxn id="9" idx="0"/>
          </p:cNvCxnSpPr>
          <p:nvPr/>
        </p:nvCxnSpPr>
        <p:spPr>
          <a:xfrm flipH="1" flipV="1">
            <a:off x="1752600" y="3136412"/>
            <a:ext cx="57150" cy="902188"/>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028700" y="4038600"/>
            <a:ext cx="1562100" cy="2031325"/>
          </a:xfrm>
          <a:prstGeom prst="rect">
            <a:avLst/>
          </a:prstGeom>
          <a:noFill/>
        </p:spPr>
        <p:txBody>
          <a:bodyPr wrap="square" rtlCol="0">
            <a:spAutoFit/>
          </a:bodyPr>
          <a:lstStyle/>
          <a:p>
            <a:r>
              <a:rPr lang="en-US" dirty="0" smtClean="0">
                <a:solidFill>
                  <a:srgbClr val="C00000"/>
                </a:solidFill>
              </a:rPr>
              <a:t>Relatively “Low” risk area not covered by Alt </a:t>
            </a:r>
            <a:r>
              <a:rPr lang="en-US" dirty="0" smtClean="0">
                <a:solidFill>
                  <a:srgbClr val="C00000"/>
                </a:solidFill>
              </a:rPr>
              <a:t>8a, partially covered by Alt 12, fully covered by Alt 11</a:t>
            </a:r>
            <a:endParaRPr lang="en-US" dirty="0">
              <a:solidFill>
                <a:srgbClr val="C00000"/>
              </a:solidFill>
            </a:endParaRPr>
          </a:p>
        </p:txBody>
      </p:sp>
      <p:cxnSp>
        <p:nvCxnSpPr>
          <p:cNvPr id="10" name="Straight Arrow Connector 9"/>
          <p:cNvCxnSpPr/>
          <p:nvPr/>
        </p:nvCxnSpPr>
        <p:spPr>
          <a:xfrm flipV="1">
            <a:off x="5765979" y="2819401"/>
            <a:ext cx="787221" cy="1752599"/>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965878" y="4572000"/>
            <a:ext cx="1892122" cy="1754326"/>
          </a:xfrm>
          <a:prstGeom prst="rect">
            <a:avLst/>
          </a:prstGeom>
          <a:noFill/>
        </p:spPr>
        <p:txBody>
          <a:bodyPr wrap="square" rtlCol="0">
            <a:spAutoFit/>
          </a:bodyPr>
          <a:lstStyle/>
          <a:p>
            <a:r>
              <a:rPr lang="en-US" dirty="0" smtClean="0">
                <a:solidFill>
                  <a:srgbClr val="C00000"/>
                </a:solidFill>
              </a:rPr>
              <a:t>Relatively “Moderate” risk area not covered by Alt </a:t>
            </a:r>
            <a:r>
              <a:rPr lang="en-US" dirty="0" smtClean="0">
                <a:solidFill>
                  <a:srgbClr val="C00000"/>
                </a:solidFill>
              </a:rPr>
              <a:t>8a, partially covered by Alt 11, fully covered by Alt 12</a:t>
            </a:r>
            <a:endParaRPr lang="en-US" dirty="0">
              <a:solidFill>
                <a:srgbClr val="C00000"/>
              </a:solidFill>
            </a:endParaRPr>
          </a:p>
        </p:txBody>
      </p:sp>
    </p:spTree>
    <p:extLst>
      <p:ext uri="{BB962C8B-B14F-4D97-AF65-F5344CB8AC3E}">
        <p14:creationId xmlns:p14="http://schemas.microsoft.com/office/powerpoint/2010/main" val="18505087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23</a:t>
            </a:fld>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72" y="0"/>
            <a:ext cx="8875056" cy="6857999"/>
          </a:xfrm>
          <a:prstGeom prst="rect">
            <a:avLst/>
          </a:prstGeom>
        </p:spPr>
      </p:pic>
      <p:sp>
        <p:nvSpPr>
          <p:cNvPr id="7" name="Title 4"/>
          <p:cNvSpPr txBox="1">
            <a:spLocks/>
          </p:cNvSpPr>
          <p:nvPr/>
        </p:nvSpPr>
        <p:spPr>
          <a:xfrm>
            <a:off x="609600" y="457200"/>
            <a:ext cx="8229600" cy="772250"/>
          </a:xfrm>
          <a:prstGeom prst="rect">
            <a:avLst/>
          </a:prstGeom>
        </p:spPr>
        <p:txBody>
          <a:bodyPr vert="horz" lIns="91440" tIns="45720" rIns="91440" bIns="45720" rtlCol="0" anchor="t" anchorCtr="0">
            <a:normAutofit/>
          </a:bodyPr>
          <a:lstStyle>
            <a:lvl1pPr algn="l" defTabSz="457200" rtl="0" eaLnBrk="1" latinLnBrk="0" hangingPunct="1">
              <a:spcBef>
                <a:spcPct val="0"/>
              </a:spcBef>
              <a:buNone/>
              <a:defRPr sz="4000" b="1" i="0" kern="1200" cap="none">
                <a:solidFill>
                  <a:srgbClr val="FFFFFF"/>
                </a:solidFill>
                <a:latin typeface="+mj-lt"/>
                <a:ea typeface="+mj-ea"/>
                <a:cs typeface="Arial Narrow Bold"/>
              </a:defRPr>
            </a:lvl1pPr>
          </a:lstStyle>
          <a:p>
            <a:r>
              <a:rPr lang="en-US" dirty="0" smtClean="0">
                <a:solidFill>
                  <a:srgbClr val="0070C0"/>
                </a:solidFill>
              </a:rPr>
              <a:t>FL</a:t>
            </a:r>
            <a:endParaRPr lang="en-US" dirty="0">
              <a:solidFill>
                <a:srgbClr val="0070C0"/>
              </a:solidFill>
            </a:endParaRPr>
          </a:p>
        </p:txBody>
      </p:sp>
      <p:cxnSp>
        <p:nvCxnSpPr>
          <p:cNvPr id="8" name="Straight Arrow Connector 7"/>
          <p:cNvCxnSpPr>
            <a:stCxn id="9" idx="1"/>
          </p:cNvCxnSpPr>
          <p:nvPr/>
        </p:nvCxnSpPr>
        <p:spPr>
          <a:xfrm flipH="1" flipV="1">
            <a:off x="1981201" y="3962401"/>
            <a:ext cx="753336" cy="600164"/>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734537" y="3962400"/>
            <a:ext cx="1837463" cy="1200329"/>
          </a:xfrm>
          <a:prstGeom prst="rect">
            <a:avLst/>
          </a:prstGeom>
          <a:noFill/>
        </p:spPr>
        <p:txBody>
          <a:bodyPr wrap="square" rtlCol="0">
            <a:spAutoFit/>
          </a:bodyPr>
          <a:lstStyle/>
          <a:p>
            <a:pPr algn="ctr"/>
            <a:r>
              <a:rPr lang="en-US" dirty="0" smtClean="0">
                <a:solidFill>
                  <a:srgbClr val="C00000"/>
                </a:solidFill>
              </a:rPr>
              <a:t>Relatively </a:t>
            </a:r>
            <a:r>
              <a:rPr lang="en-US" dirty="0" smtClean="0">
                <a:solidFill>
                  <a:srgbClr val="C00000"/>
                </a:solidFill>
              </a:rPr>
              <a:t>“Low” </a:t>
            </a:r>
            <a:r>
              <a:rPr lang="en-US" dirty="0" smtClean="0">
                <a:solidFill>
                  <a:srgbClr val="C00000"/>
                </a:solidFill>
              </a:rPr>
              <a:t>risk area not covered by Alt </a:t>
            </a:r>
            <a:r>
              <a:rPr lang="en-US" dirty="0" smtClean="0">
                <a:solidFill>
                  <a:srgbClr val="C00000"/>
                </a:solidFill>
              </a:rPr>
              <a:t>8a / Alt 11</a:t>
            </a:r>
            <a:endParaRPr lang="en-US" dirty="0">
              <a:solidFill>
                <a:srgbClr val="C00000"/>
              </a:solidFill>
            </a:endParaRPr>
          </a:p>
        </p:txBody>
      </p:sp>
      <p:cxnSp>
        <p:nvCxnSpPr>
          <p:cNvPr id="10" name="Straight Arrow Connector 9"/>
          <p:cNvCxnSpPr>
            <a:stCxn id="11" idx="1"/>
          </p:cNvCxnSpPr>
          <p:nvPr/>
        </p:nvCxnSpPr>
        <p:spPr>
          <a:xfrm flipH="1" flipV="1">
            <a:off x="6019800" y="4114800"/>
            <a:ext cx="914400" cy="64669"/>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934200" y="3440805"/>
            <a:ext cx="1638300" cy="1477328"/>
          </a:xfrm>
          <a:prstGeom prst="rect">
            <a:avLst/>
          </a:prstGeom>
          <a:noFill/>
        </p:spPr>
        <p:txBody>
          <a:bodyPr wrap="square" rtlCol="0">
            <a:spAutoFit/>
          </a:bodyPr>
          <a:lstStyle/>
          <a:p>
            <a:pPr algn="ctr"/>
            <a:r>
              <a:rPr lang="en-US" dirty="0" smtClean="0">
                <a:solidFill>
                  <a:srgbClr val="C00000"/>
                </a:solidFill>
              </a:rPr>
              <a:t>Relatively “High” risk area not covered by Alt </a:t>
            </a:r>
            <a:r>
              <a:rPr lang="en-US" dirty="0" smtClean="0">
                <a:solidFill>
                  <a:srgbClr val="C00000"/>
                </a:solidFill>
              </a:rPr>
              <a:t>8a / Alt 11, mostly covered by Alt 12</a:t>
            </a:r>
            <a:endParaRPr lang="en-US" dirty="0">
              <a:solidFill>
                <a:srgbClr val="C00000"/>
              </a:solidFill>
            </a:endParaRPr>
          </a:p>
        </p:txBody>
      </p:sp>
    </p:spTree>
    <p:extLst>
      <p:ext uri="{BB962C8B-B14F-4D97-AF65-F5344CB8AC3E}">
        <p14:creationId xmlns:p14="http://schemas.microsoft.com/office/powerpoint/2010/main" val="41920881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72" y="0"/>
            <a:ext cx="8875056" cy="6857999"/>
          </a:xfrm>
          <a:prstGeom prst="rect">
            <a:avLst/>
          </a:prstGeom>
        </p:spPr>
      </p:pic>
      <p:sp>
        <p:nvSpPr>
          <p:cNvPr id="5" name="Title 4"/>
          <p:cNvSpPr>
            <a:spLocks noGrp="1"/>
          </p:cNvSpPr>
          <p:nvPr>
            <p:ph type="title"/>
          </p:nvPr>
        </p:nvSpPr>
        <p:spPr>
          <a:xfrm>
            <a:off x="609600" y="457200"/>
            <a:ext cx="8229600" cy="772250"/>
          </a:xfrm>
        </p:spPr>
        <p:txBody>
          <a:bodyPr/>
          <a:lstStyle/>
          <a:p>
            <a:r>
              <a:rPr lang="en-US" dirty="0" smtClean="0">
                <a:solidFill>
                  <a:srgbClr val="0070C0"/>
                </a:solidFill>
              </a:rPr>
              <a:t>NC</a:t>
            </a:r>
            <a:endParaRPr lang="en-US" dirty="0">
              <a:solidFill>
                <a:srgbClr val="0070C0"/>
              </a:solidFill>
            </a:endParaRPr>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24</a:t>
            </a:fld>
            <a:endParaRPr lang="en-US" dirty="0"/>
          </a:p>
        </p:txBody>
      </p:sp>
      <p:cxnSp>
        <p:nvCxnSpPr>
          <p:cNvPr id="8" name="Straight Arrow Connector 7"/>
          <p:cNvCxnSpPr/>
          <p:nvPr/>
        </p:nvCxnSpPr>
        <p:spPr>
          <a:xfrm flipH="1" flipV="1">
            <a:off x="1752600" y="3136412"/>
            <a:ext cx="1143000" cy="298694"/>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928870" y="2419443"/>
            <a:ext cx="1447800" cy="2031325"/>
          </a:xfrm>
          <a:prstGeom prst="rect">
            <a:avLst/>
          </a:prstGeom>
          <a:noFill/>
        </p:spPr>
        <p:txBody>
          <a:bodyPr wrap="square" rtlCol="0">
            <a:spAutoFit/>
          </a:bodyPr>
          <a:lstStyle/>
          <a:p>
            <a:r>
              <a:rPr lang="en-US" dirty="0" smtClean="0">
                <a:solidFill>
                  <a:srgbClr val="C00000"/>
                </a:solidFill>
              </a:rPr>
              <a:t>Relatively “Low” risk area not covered by Alt </a:t>
            </a:r>
            <a:r>
              <a:rPr lang="en-US" dirty="0" smtClean="0">
                <a:solidFill>
                  <a:srgbClr val="C00000"/>
                </a:solidFill>
              </a:rPr>
              <a:t>8a / Alt 11, partially covered by Alt 12</a:t>
            </a:r>
            <a:endParaRPr lang="en-US" dirty="0">
              <a:solidFill>
                <a:srgbClr val="C00000"/>
              </a:solidFill>
            </a:endParaRPr>
          </a:p>
        </p:txBody>
      </p:sp>
      <p:cxnSp>
        <p:nvCxnSpPr>
          <p:cNvPr id="10" name="Straight Arrow Connector 9"/>
          <p:cNvCxnSpPr/>
          <p:nvPr/>
        </p:nvCxnSpPr>
        <p:spPr>
          <a:xfrm flipV="1">
            <a:off x="5753100" y="2819401"/>
            <a:ext cx="800100" cy="1631367"/>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953000" y="4471580"/>
            <a:ext cx="1600200" cy="1754326"/>
          </a:xfrm>
          <a:prstGeom prst="rect">
            <a:avLst/>
          </a:prstGeom>
          <a:noFill/>
        </p:spPr>
        <p:txBody>
          <a:bodyPr wrap="square" rtlCol="0">
            <a:spAutoFit/>
          </a:bodyPr>
          <a:lstStyle/>
          <a:p>
            <a:r>
              <a:rPr lang="en-US" dirty="0" smtClean="0">
                <a:solidFill>
                  <a:srgbClr val="C00000"/>
                </a:solidFill>
              </a:rPr>
              <a:t>Relatively “Moderate” risk area not covered by Alt </a:t>
            </a:r>
            <a:r>
              <a:rPr lang="en-US" dirty="0" smtClean="0">
                <a:solidFill>
                  <a:srgbClr val="C00000"/>
                </a:solidFill>
              </a:rPr>
              <a:t>8a / Alt 11, partially covered by Alt 12</a:t>
            </a:r>
            <a:endParaRPr lang="en-US" dirty="0">
              <a:solidFill>
                <a:srgbClr val="C00000"/>
              </a:solidFill>
            </a:endParaRPr>
          </a:p>
        </p:txBody>
      </p:sp>
    </p:spTree>
    <p:extLst>
      <p:ext uri="{BB962C8B-B14F-4D97-AF65-F5344CB8AC3E}">
        <p14:creationId xmlns:p14="http://schemas.microsoft.com/office/powerpoint/2010/main" val="1850508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ALTERNATIVE 12: Midway between Alts </a:t>
            </a:r>
            <a:r>
              <a:rPr lang="en-US" dirty="0" smtClean="0"/>
              <a:t>4 and 8a</a:t>
            </a:r>
            <a:endParaRPr lang="en-US" dirty="0"/>
          </a:p>
        </p:txBody>
      </p:sp>
      <p:sp>
        <p:nvSpPr>
          <p:cNvPr id="5" name="Content Placeholder 4"/>
          <p:cNvSpPr>
            <a:spLocks noGrp="1"/>
          </p:cNvSpPr>
          <p:nvPr>
            <p:ph idx="1"/>
          </p:nvPr>
        </p:nvSpPr>
        <p:spPr/>
        <p:txBody>
          <a:bodyPr>
            <a:normAutofit fontScale="92500" lnSpcReduction="10000"/>
          </a:bodyPr>
          <a:lstStyle/>
          <a:p>
            <a:r>
              <a:rPr lang="en-US" dirty="0" smtClean="0"/>
              <a:t>NOVEMBER </a:t>
            </a:r>
            <a:r>
              <a:rPr lang="en-US" dirty="0" smtClean="0"/>
              <a:t>1 – APRIL 30</a:t>
            </a:r>
            <a:endParaRPr lang="en-US" dirty="0" smtClean="0"/>
          </a:p>
          <a:p>
            <a:endParaRPr lang="en-US" dirty="0"/>
          </a:p>
          <a:p>
            <a:r>
              <a:rPr lang="en-US" i="1" dirty="0" smtClean="0"/>
              <a:t>Rationale</a:t>
            </a:r>
            <a:r>
              <a:rPr lang="en-US" dirty="0" smtClean="0"/>
              <a:t>: To provide more protection than Alternative 8a during time period calves are most prevalent in the SEUS while still affording fishing opportunities for pot gear during the winter</a:t>
            </a:r>
            <a:r>
              <a:rPr lang="en-US" dirty="0" smtClean="0"/>
              <a:t>.</a:t>
            </a:r>
          </a:p>
          <a:p>
            <a:endParaRPr lang="en-US" dirty="0"/>
          </a:p>
          <a:p>
            <a:r>
              <a:rPr lang="en-US" dirty="0" smtClean="0">
                <a:solidFill>
                  <a:srgbClr val="002060"/>
                </a:solidFill>
              </a:rPr>
              <a:t>Pro</a:t>
            </a:r>
            <a:r>
              <a:rPr lang="en-US" dirty="0" smtClean="0"/>
              <a:t>: Stable throughout winter, no shifting boundaries</a:t>
            </a:r>
          </a:p>
          <a:p>
            <a:r>
              <a:rPr lang="en-US" dirty="0" smtClean="0">
                <a:solidFill>
                  <a:srgbClr val="002060"/>
                </a:solidFill>
              </a:rPr>
              <a:t>Con</a:t>
            </a:r>
            <a:r>
              <a:rPr lang="en-US" dirty="0" smtClean="0"/>
              <a:t>: Slightly less protective during Dec-Mar period</a:t>
            </a:r>
            <a:endParaRPr lang="en-US" dirty="0" smtClean="0"/>
          </a:p>
        </p:txBody>
      </p:sp>
    </p:spTree>
    <p:extLst>
      <p:ext uri="{BB962C8B-B14F-4D97-AF65-F5344CB8AC3E}">
        <p14:creationId xmlns:p14="http://schemas.microsoft.com/office/powerpoint/2010/main" val="2304525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Alternative 12</a:t>
            </a:r>
            <a:endParaRPr lang="en-US" dirty="0"/>
          </a:p>
        </p:txBody>
      </p:sp>
      <p:pic>
        <p:nvPicPr>
          <p:cNvPr id="5" name="Content Placeholder 4"/>
          <p:cNvPicPr>
            <a:picLocks noGrp="1" noChangeAspect="1"/>
          </p:cNvPicPr>
          <p:nvPr>
            <p:ph idx="1"/>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13" y="152400"/>
            <a:ext cx="5021687" cy="6222812"/>
          </a:xfrm>
        </p:spPr>
      </p:pic>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4</a:t>
            </a:fld>
            <a:endParaRPr lang="en-US" dirty="0"/>
          </a:p>
        </p:txBody>
      </p:sp>
      <p:sp>
        <p:nvSpPr>
          <p:cNvPr id="6" name="Content Placeholder 4"/>
          <p:cNvSpPr txBox="1">
            <a:spLocks/>
          </p:cNvSpPr>
          <p:nvPr/>
        </p:nvSpPr>
        <p:spPr>
          <a:xfrm>
            <a:off x="5562600" y="1207293"/>
            <a:ext cx="3124200" cy="496490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3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spcAft>
                <a:spcPts val="1200"/>
              </a:spcAft>
            </a:pPr>
            <a:r>
              <a:rPr lang="en-US" dirty="0" smtClean="0">
                <a:solidFill>
                  <a:srgbClr val="002060"/>
                </a:solidFill>
              </a:rPr>
              <a:t>Midway between Alternative 4 and Alternative 8</a:t>
            </a:r>
          </a:p>
          <a:p>
            <a:pPr algn="r">
              <a:spcAft>
                <a:spcPts val="1200"/>
              </a:spcAft>
            </a:pPr>
            <a:r>
              <a:rPr lang="en-US" dirty="0" smtClean="0">
                <a:solidFill>
                  <a:srgbClr val="002060"/>
                </a:solidFill>
              </a:rPr>
              <a:t>Roughly follows 27 m contour</a:t>
            </a:r>
            <a:endParaRPr lang="en-US" dirty="0">
              <a:solidFill>
                <a:srgbClr val="002060"/>
              </a:solidFill>
            </a:endParaRPr>
          </a:p>
        </p:txBody>
      </p:sp>
    </p:spTree>
    <p:extLst>
      <p:ext uri="{BB962C8B-B14F-4D97-AF65-F5344CB8AC3E}">
        <p14:creationId xmlns:p14="http://schemas.microsoft.com/office/powerpoint/2010/main" val="829793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5</a:t>
            </a:fld>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71" y="0"/>
            <a:ext cx="8875058" cy="6857999"/>
          </a:xfrm>
          <a:prstGeom prst="rect">
            <a:avLst/>
          </a:prstGeom>
        </p:spPr>
      </p:pic>
    </p:spTree>
    <p:extLst>
      <p:ext uri="{BB962C8B-B14F-4D97-AF65-F5344CB8AC3E}">
        <p14:creationId xmlns:p14="http://schemas.microsoft.com/office/powerpoint/2010/main" val="2952085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6</a:t>
            </a:fld>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71" y="0"/>
            <a:ext cx="8875058" cy="6857999"/>
          </a:xfrm>
          <a:prstGeom prst="rect">
            <a:avLst/>
          </a:prstGeom>
        </p:spPr>
      </p:pic>
      <p:sp>
        <p:nvSpPr>
          <p:cNvPr id="7" name="Title 4"/>
          <p:cNvSpPr txBox="1">
            <a:spLocks/>
          </p:cNvSpPr>
          <p:nvPr/>
        </p:nvSpPr>
        <p:spPr>
          <a:xfrm>
            <a:off x="609600" y="457200"/>
            <a:ext cx="8229600" cy="772250"/>
          </a:xfrm>
          <a:prstGeom prst="rect">
            <a:avLst/>
          </a:prstGeom>
        </p:spPr>
        <p:txBody>
          <a:bodyPr vert="horz" lIns="91440" tIns="45720" rIns="91440" bIns="45720" rtlCol="0" anchor="t" anchorCtr="0">
            <a:normAutofit/>
          </a:bodyPr>
          <a:lstStyle>
            <a:lvl1pPr algn="l" defTabSz="457200" rtl="0" eaLnBrk="1" latinLnBrk="0" hangingPunct="1">
              <a:spcBef>
                <a:spcPct val="0"/>
              </a:spcBef>
              <a:buNone/>
              <a:defRPr sz="4000" b="1" i="0" kern="1200" cap="none">
                <a:solidFill>
                  <a:srgbClr val="FFFFFF"/>
                </a:solidFill>
                <a:latin typeface="+mj-lt"/>
                <a:ea typeface="+mj-ea"/>
                <a:cs typeface="Arial Narrow Bold"/>
              </a:defRPr>
            </a:lvl1pPr>
          </a:lstStyle>
          <a:p>
            <a:r>
              <a:rPr lang="en-US" dirty="0" smtClean="0">
                <a:solidFill>
                  <a:srgbClr val="0070C0"/>
                </a:solidFill>
              </a:rPr>
              <a:t>FL</a:t>
            </a:r>
            <a:endParaRPr lang="en-US" dirty="0">
              <a:solidFill>
                <a:srgbClr val="0070C0"/>
              </a:solidFill>
            </a:endParaRPr>
          </a:p>
        </p:txBody>
      </p:sp>
      <p:cxnSp>
        <p:nvCxnSpPr>
          <p:cNvPr id="8" name="Straight Arrow Connector 7"/>
          <p:cNvCxnSpPr>
            <a:stCxn id="9" idx="1"/>
          </p:cNvCxnSpPr>
          <p:nvPr/>
        </p:nvCxnSpPr>
        <p:spPr>
          <a:xfrm flipH="1">
            <a:off x="2209800" y="4424065"/>
            <a:ext cx="524737" cy="461665"/>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734537" y="3962400"/>
            <a:ext cx="1837463" cy="923330"/>
          </a:xfrm>
          <a:prstGeom prst="rect">
            <a:avLst/>
          </a:prstGeom>
          <a:noFill/>
        </p:spPr>
        <p:txBody>
          <a:bodyPr wrap="square" rtlCol="0">
            <a:spAutoFit/>
          </a:bodyPr>
          <a:lstStyle/>
          <a:p>
            <a:pPr algn="ctr"/>
            <a:r>
              <a:rPr lang="en-US" dirty="0" smtClean="0">
                <a:solidFill>
                  <a:srgbClr val="C00000"/>
                </a:solidFill>
              </a:rPr>
              <a:t>Relatively “High” risk area not covered by Alt 8a</a:t>
            </a:r>
            <a:endParaRPr lang="en-US" dirty="0">
              <a:solidFill>
                <a:srgbClr val="C00000"/>
              </a:solidFill>
            </a:endParaRPr>
          </a:p>
        </p:txBody>
      </p:sp>
      <p:cxnSp>
        <p:nvCxnSpPr>
          <p:cNvPr id="10" name="Straight Arrow Connector 9"/>
          <p:cNvCxnSpPr>
            <a:stCxn id="11" idx="1"/>
          </p:cNvCxnSpPr>
          <p:nvPr/>
        </p:nvCxnSpPr>
        <p:spPr>
          <a:xfrm flipH="1">
            <a:off x="6019800" y="3902470"/>
            <a:ext cx="914400" cy="212330"/>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934200" y="3440805"/>
            <a:ext cx="1638300" cy="923330"/>
          </a:xfrm>
          <a:prstGeom prst="rect">
            <a:avLst/>
          </a:prstGeom>
          <a:noFill/>
        </p:spPr>
        <p:txBody>
          <a:bodyPr wrap="square" rtlCol="0">
            <a:spAutoFit/>
          </a:bodyPr>
          <a:lstStyle/>
          <a:p>
            <a:pPr algn="ctr"/>
            <a:r>
              <a:rPr lang="en-US" dirty="0" smtClean="0">
                <a:solidFill>
                  <a:srgbClr val="C00000"/>
                </a:solidFill>
              </a:rPr>
              <a:t>Relatively “High” risk area not covered by Alt 8a</a:t>
            </a:r>
            <a:endParaRPr lang="en-US" dirty="0">
              <a:solidFill>
                <a:srgbClr val="C00000"/>
              </a:solidFill>
            </a:endParaRPr>
          </a:p>
        </p:txBody>
      </p:sp>
    </p:spTree>
    <p:extLst>
      <p:ext uri="{BB962C8B-B14F-4D97-AF65-F5344CB8AC3E}">
        <p14:creationId xmlns:p14="http://schemas.microsoft.com/office/powerpoint/2010/main" val="1920662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72" y="0"/>
            <a:ext cx="8875056" cy="6857999"/>
          </a:xfrm>
          <a:prstGeom prst="rect">
            <a:avLst/>
          </a:prstGeom>
        </p:spPr>
      </p:pic>
      <p:sp>
        <p:nvSpPr>
          <p:cNvPr id="5" name="Title 4"/>
          <p:cNvSpPr>
            <a:spLocks noGrp="1"/>
          </p:cNvSpPr>
          <p:nvPr>
            <p:ph type="title"/>
          </p:nvPr>
        </p:nvSpPr>
        <p:spPr>
          <a:xfrm>
            <a:off x="609600" y="457200"/>
            <a:ext cx="8229600" cy="772250"/>
          </a:xfrm>
        </p:spPr>
        <p:txBody>
          <a:bodyPr/>
          <a:lstStyle/>
          <a:p>
            <a:r>
              <a:rPr lang="en-US" dirty="0" smtClean="0">
                <a:solidFill>
                  <a:srgbClr val="0070C0"/>
                </a:solidFill>
              </a:rPr>
              <a:t>NC</a:t>
            </a:r>
            <a:endParaRPr lang="en-US" dirty="0">
              <a:solidFill>
                <a:srgbClr val="0070C0"/>
              </a:solidFill>
            </a:endParaRPr>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7</a:t>
            </a:fld>
            <a:endParaRPr lang="en-US" dirty="0"/>
          </a:p>
        </p:txBody>
      </p:sp>
      <p:cxnSp>
        <p:nvCxnSpPr>
          <p:cNvPr id="8" name="Straight Arrow Connector 7"/>
          <p:cNvCxnSpPr>
            <a:stCxn id="9" idx="0"/>
          </p:cNvCxnSpPr>
          <p:nvPr/>
        </p:nvCxnSpPr>
        <p:spPr>
          <a:xfrm flipH="1" flipV="1">
            <a:off x="1752600" y="3136412"/>
            <a:ext cx="57150" cy="902188"/>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028700" y="4038600"/>
            <a:ext cx="1562100" cy="2031325"/>
          </a:xfrm>
          <a:prstGeom prst="rect">
            <a:avLst/>
          </a:prstGeom>
          <a:noFill/>
        </p:spPr>
        <p:txBody>
          <a:bodyPr wrap="square" rtlCol="0">
            <a:spAutoFit/>
          </a:bodyPr>
          <a:lstStyle/>
          <a:p>
            <a:r>
              <a:rPr lang="en-US" dirty="0" smtClean="0">
                <a:solidFill>
                  <a:srgbClr val="C00000"/>
                </a:solidFill>
              </a:rPr>
              <a:t>Relatively “Low” risk area not covered by Alt </a:t>
            </a:r>
            <a:r>
              <a:rPr lang="en-US" dirty="0" smtClean="0">
                <a:solidFill>
                  <a:srgbClr val="C00000"/>
                </a:solidFill>
              </a:rPr>
              <a:t>8a, partially covered by Alt 12, fully covered by Alt 11</a:t>
            </a:r>
            <a:endParaRPr lang="en-US" dirty="0">
              <a:solidFill>
                <a:srgbClr val="C00000"/>
              </a:solidFill>
            </a:endParaRPr>
          </a:p>
        </p:txBody>
      </p:sp>
      <p:cxnSp>
        <p:nvCxnSpPr>
          <p:cNvPr id="10" name="Straight Arrow Connector 9"/>
          <p:cNvCxnSpPr/>
          <p:nvPr/>
        </p:nvCxnSpPr>
        <p:spPr>
          <a:xfrm flipV="1">
            <a:off x="5765979" y="2819401"/>
            <a:ext cx="787221" cy="1752599"/>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965878" y="4572000"/>
            <a:ext cx="1892122" cy="1754326"/>
          </a:xfrm>
          <a:prstGeom prst="rect">
            <a:avLst/>
          </a:prstGeom>
          <a:noFill/>
        </p:spPr>
        <p:txBody>
          <a:bodyPr wrap="square" rtlCol="0">
            <a:spAutoFit/>
          </a:bodyPr>
          <a:lstStyle/>
          <a:p>
            <a:r>
              <a:rPr lang="en-US" dirty="0" smtClean="0">
                <a:solidFill>
                  <a:srgbClr val="C00000"/>
                </a:solidFill>
              </a:rPr>
              <a:t>Relatively “Moderate” risk area not covered by Alt </a:t>
            </a:r>
            <a:r>
              <a:rPr lang="en-US" dirty="0" smtClean="0">
                <a:solidFill>
                  <a:srgbClr val="C00000"/>
                </a:solidFill>
              </a:rPr>
              <a:t>8a, partially covered by Alt 11, fully covered by Alt 12</a:t>
            </a:r>
            <a:endParaRPr lang="en-US" dirty="0">
              <a:solidFill>
                <a:srgbClr val="C00000"/>
              </a:solidFill>
            </a:endParaRPr>
          </a:p>
        </p:txBody>
      </p:sp>
    </p:spTree>
    <p:extLst>
      <p:ext uri="{BB962C8B-B14F-4D97-AF65-F5344CB8AC3E}">
        <p14:creationId xmlns:p14="http://schemas.microsoft.com/office/powerpoint/2010/main" val="3892229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Projected Closure Dates</a:t>
            </a:r>
            <a:endParaRPr lang="en-US" dirty="0"/>
          </a:p>
        </p:txBody>
      </p:sp>
      <p:sp>
        <p:nvSpPr>
          <p:cNvPr id="5" name="Content Placeholder 4"/>
          <p:cNvSpPr>
            <a:spLocks noGrp="1"/>
          </p:cNvSpPr>
          <p:nvPr>
            <p:ph idx="1"/>
          </p:nvPr>
        </p:nvSpPr>
        <p:spPr>
          <a:xfrm>
            <a:off x="457200" y="1207293"/>
            <a:ext cx="8229600" cy="4964907"/>
          </a:xfrm>
        </p:spPr>
        <p:txBody>
          <a:bodyPr/>
          <a:lstStyle/>
          <a:p>
            <a:pPr>
              <a:spcAft>
                <a:spcPts val="1200"/>
              </a:spcAft>
            </a:pPr>
            <a:r>
              <a:rPr lang="en-US" dirty="0" smtClean="0"/>
              <a:t>Alternative 4: </a:t>
            </a:r>
            <a:r>
              <a:rPr lang="en-US" b="1" dirty="0" smtClean="0">
                <a:solidFill>
                  <a:schemeClr val="tx1"/>
                </a:solidFill>
              </a:rPr>
              <a:t>Dec 7-30</a:t>
            </a:r>
          </a:p>
          <a:p>
            <a:pPr>
              <a:spcAft>
                <a:spcPts val="1200"/>
              </a:spcAft>
            </a:pPr>
            <a:r>
              <a:rPr lang="en-US" dirty="0" smtClean="0"/>
              <a:t>Alternative 8a: </a:t>
            </a:r>
            <a:r>
              <a:rPr lang="en-US" b="1" dirty="0" smtClean="0">
                <a:solidFill>
                  <a:schemeClr val="tx1"/>
                </a:solidFill>
              </a:rPr>
              <a:t>Oct 20 – Dec 12</a:t>
            </a:r>
          </a:p>
          <a:p>
            <a:pPr>
              <a:spcAft>
                <a:spcPts val="1200"/>
              </a:spcAft>
            </a:pPr>
            <a:r>
              <a:rPr lang="en-US" dirty="0" smtClean="0"/>
              <a:t>Alternative </a:t>
            </a:r>
            <a:r>
              <a:rPr lang="en-US" dirty="0" smtClean="0"/>
              <a:t>11: </a:t>
            </a:r>
            <a:r>
              <a:rPr lang="en-US" b="1" dirty="0" smtClean="0">
                <a:solidFill>
                  <a:schemeClr val="tx1"/>
                </a:solidFill>
              </a:rPr>
              <a:t>Dec </a:t>
            </a:r>
            <a:r>
              <a:rPr lang="en-US" b="1" dirty="0" smtClean="0">
                <a:solidFill>
                  <a:schemeClr val="tx1"/>
                </a:solidFill>
              </a:rPr>
              <a:t>3-28</a:t>
            </a:r>
          </a:p>
          <a:p>
            <a:pPr>
              <a:spcAft>
                <a:spcPts val="1200"/>
              </a:spcAft>
            </a:pPr>
            <a:r>
              <a:rPr lang="en-US" dirty="0" smtClean="0"/>
              <a:t>Alternative 12: </a:t>
            </a:r>
            <a:r>
              <a:rPr lang="en-US" b="1" dirty="0" smtClean="0">
                <a:solidFill>
                  <a:schemeClr val="tx1"/>
                </a:solidFill>
              </a:rPr>
              <a:t>Nov 21 – Dec 23</a:t>
            </a:r>
            <a:endParaRPr lang="en-US" b="1" dirty="0">
              <a:solidFill>
                <a:schemeClr val="tx1"/>
              </a:solidFill>
            </a:endParaRPr>
          </a:p>
        </p:txBody>
      </p:sp>
    </p:spTree>
    <p:extLst>
      <p:ext uri="{BB962C8B-B14F-4D97-AF65-F5344CB8AC3E}">
        <p14:creationId xmlns:p14="http://schemas.microsoft.com/office/powerpoint/2010/main" val="1120744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0250"/>
            <a:ext cx="8229600" cy="772250"/>
          </a:xfrm>
        </p:spPr>
        <p:txBody>
          <a:bodyPr/>
          <a:lstStyle/>
          <a:p>
            <a:r>
              <a:rPr lang="en-US" dirty="0" smtClean="0"/>
              <a:t>Relative Risk of Reg-16 Alternatives</a:t>
            </a:r>
            <a:endParaRPr lang="en-US" dirty="0"/>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9</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570263930"/>
              </p:ext>
            </p:extLst>
          </p:nvPr>
        </p:nvGraphicFramePr>
        <p:xfrm>
          <a:off x="228600" y="762000"/>
          <a:ext cx="8686802" cy="5310817"/>
        </p:xfrm>
        <a:graphic>
          <a:graphicData uri="http://schemas.openxmlformats.org/drawingml/2006/table">
            <a:tbl>
              <a:tblPr>
                <a:tableStyleId>{BC89EF96-8CEA-46FF-86C4-4CE0E7609802}</a:tableStyleId>
              </a:tblPr>
              <a:tblGrid>
                <a:gridCol w="2580861"/>
                <a:gridCol w="881270"/>
                <a:gridCol w="881270"/>
                <a:gridCol w="2580861"/>
                <a:gridCol w="881270"/>
                <a:gridCol w="881270"/>
              </a:tblGrid>
              <a:tr h="0">
                <a:tc gridSpan="3">
                  <a:txBody>
                    <a:bodyPr/>
                    <a:lstStyle/>
                    <a:p>
                      <a:pPr algn="ctr" fontAlgn="b"/>
                      <a:r>
                        <a:rPr lang="en-US" sz="2000" b="1" u="none" strike="noStrike" dirty="0">
                          <a:solidFill>
                            <a:srgbClr val="FFFF00"/>
                          </a:solidFill>
                          <a:effectLst/>
                          <a:latin typeface="Calibri" panose="020F0502020204030204" pitchFamily="34" charset="0"/>
                        </a:rPr>
                        <a:t>NORTH CAROLINA</a:t>
                      </a:r>
                      <a:endParaRPr lang="en-US" sz="2000" b="1" i="0" u="none" strike="noStrike" dirty="0">
                        <a:solidFill>
                          <a:srgbClr val="FFFF00"/>
                        </a:solidFill>
                        <a:effectLst/>
                        <a:latin typeface="Calibri" panose="020F0502020204030204" pitchFamily="34" charset="0"/>
                      </a:endParaRPr>
                    </a:p>
                  </a:txBody>
                  <a:tcPr marL="7601" marR="7601" marT="7601" marB="0" anchor="b">
                    <a:solidFill>
                      <a:schemeClr val="tx2">
                        <a:lumMod val="40000"/>
                        <a:lumOff val="60000"/>
                      </a:schemeClr>
                    </a:solidFill>
                  </a:tcPr>
                </a:tc>
                <a:tc hMerge="1">
                  <a:txBody>
                    <a:bodyPr/>
                    <a:lstStyle/>
                    <a:p>
                      <a:endParaRPr lang="en-US"/>
                    </a:p>
                  </a:txBody>
                  <a:tcPr/>
                </a:tc>
                <a:tc hMerge="1">
                  <a:txBody>
                    <a:bodyPr/>
                    <a:lstStyle/>
                    <a:p>
                      <a:endParaRPr lang="en-US"/>
                    </a:p>
                  </a:txBody>
                  <a:tcPr/>
                </a:tc>
                <a:tc gridSpan="3">
                  <a:txBody>
                    <a:bodyPr/>
                    <a:lstStyle/>
                    <a:p>
                      <a:pPr algn="ctr" fontAlgn="b"/>
                      <a:r>
                        <a:rPr lang="en-US" sz="2000" b="1" u="none" strike="noStrike" dirty="0">
                          <a:solidFill>
                            <a:srgbClr val="FFFF00"/>
                          </a:solidFill>
                          <a:effectLst/>
                          <a:latin typeface="Calibri" panose="020F0502020204030204" pitchFamily="34" charset="0"/>
                        </a:rPr>
                        <a:t>SOUTH CAROLINA-FLORIDA</a:t>
                      </a:r>
                      <a:endParaRPr lang="en-US" sz="2000" b="1" i="0" u="none" strike="noStrike" dirty="0">
                        <a:solidFill>
                          <a:srgbClr val="FFFF00"/>
                        </a:solidFill>
                        <a:effectLst/>
                        <a:latin typeface="Calibri" panose="020F0502020204030204" pitchFamily="34" charset="0"/>
                      </a:endParaRPr>
                    </a:p>
                  </a:txBody>
                  <a:tcPr marL="7601" marR="7601" marT="7601" marB="0" anchor="b">
                    <a:solidFill>
                      <a:schemeClr val="tx2">
                        <a:lumMod val="40000"/>
                        <a:lumOff val="60000"/>
                      </a:schemeClr>
                    </a:solidFill>
                  </a:tcPr>
                </a:tc>
                <a:tc hMerge="1">
                  <a:txBody>
                    <a:bodyPr/>
                    <a:lstStyle/>
                    <a:p>
                      <a:endParaRPr lang="en-US"/>
                    </a:p>
                  </a:txBody>
                  <a:tcPr/>
                </a:tc>
                <a:tc hMerge="1">
                  <a:txBody>
                    <a:bodyPr/>
                    <a:lstStyle/>
                    <a:p>
                      <a:endParaRPr lang="en-US"/>
                    </a:p>
                  </a:txBody>
                  <a:tcPr/>
                </a:tc>
              </a:tr>
              <a:tr h="0">
                <a:tc>
                  <a:txBody>
                    <a:bodyPr/>
                    <a:lstStyle/>
                    <a:p>
                      <a:pPr algn="ctr" fontAlgn="b"/>
                      <a:r>
                        <a:rPr lang="en-US" sz="2000" b="1" u="none" strike="noStrike">
                          <a:solidFill>
                            <a:srgbClr val="FFFF00"/>
                          </a:solidFill>
                          <a:effectLst/>
                          <a:latin typeface="Calibri" panose="020F0502020204030204" pitchFamily="34" charset="0"/>
                        </a:rPr>
                        <a:t>NC RISK</a:t>
                      </a:r>
                      <a:endParaRPr lang="en-US" sz="2000" b="1" i="0" u="none" strike="noStrike">
                        <a:solidFill>
                          <a:srgbClr val="FFFF00"/>
                        </a:solidFill>
                        <a:effectLst/>
                        <a:latin typeface="Calibri" panose="020F0502020204030204" pitchFamily="34" charset="0"/>
                      </a:endParaRPr>
                    </a:p>
                  </a:txBody>
                  <a:tcPr marL="7601" marR="7601" marT="7601" marB="0" anchor="b">
                    <a:solidFill>
                      <a:schemeClr val="tx2">
                        <a:lumMod val="40000"/>
                        <a:lumOff val="60000"/>
                      </a:schemeClr>
                    </a:solidFill>
                  </a:tcPr>
                </a:tc>
                <a:tc>
                  <a:txBody>
                    <a:bodyPr/>
                    <a:lstStyle/>
                    <a:p>
                      <a:pPr algn="ctr" fontAlgn="b"/>
                      <a:r>
                        <a:rPr lang="en-US" sz="2000" b="1" u="none" strike="noStrike">
                          <a:solidFill>
                            <a:srgbClr val="FFFF00"/>
                          </a:solidFill>
                          <a:effectLst/>
                          <a:latin typeface="Calibri" panose="020F0502020204030204" pitchFamily="34" charset="0"/>
                        </a:rPr>
                        <a:t>MIN</a:t>
                      </a:r>
                      <a:endParaRPr lang="en-US" sz="2000" b="1" i="0" u="none" strike="noStrike">
                        <a:solidFill>
                          <a:srgbClr val="FFFF00"/>
                        </a:solidFill>
                        <a:effectLst/>
                        <a:latin typeface="Calibri" panose="020F0502020204030204" pitchFamily="34" charset="0"/>
                      </a:endParaRPr>
                    </a:p>
                  </a:txBody>
                  <a:tcPr marL="7601" marR="7601" marT="7601" marB="0" anchor="b">
                    <a:solidFill>
                      <a:schemeClr val="tx2">
                        <a:lumMod val="40000"/>
                        <a:lumOff val="60000"/>
                      </a:schemeClr>
                    </a:solidFill>
                  </a:tcPr>
                </a:tc>
                <a:tc>
                  <a:txBody>
                    <a:bodyPr/>
                    <a:lstStyle/>
                    <a:p>
                      <a:pPr algn="ctr" fontAlgn="b"/>
                      <a:r>
                        <a:rPr lang="en-US" sz="2000" b="1" u="none" strike="noStrike">
                          <a:solidFill>
                            <a:srgbClr val="FFFF00"/>
                          </a:solidFill>
                          <a:effectLst/>
                          <a:latin typeface="Calibri" panose="020F0502020204030204" pitchFamily="34" charset="0"/>
                        </a:rPr>
                        <a:t>MAX</a:t>
                      </a:r>
                      <a:endParaRPr lang="en-US" sz="2000" b="1" i="0" u="none" strike="noStrike">
                        <a:solidFill>
                          <a:srgbClr val="FFFF00"/>
                        </a:solidFill>
                        <a:effectLst/>
                        <a:latin typeface="Calibri" panose="020F0502020204030204" pitchFamily="34" charset="0"/>
                      </a:endParaRPr>
                    </a:p>
                  </a:txBody>
                  <a:tcPr marL="7601" marR="7601" marT="7601" marB="0" anchor="b">
                    <a:solidFill>
                      <a:schemeClr val="tx2">
                        <a:lumMod val="40000"/>
                        <a:lumOff val="60000"/>
                      </a:schemeClr>
                    </a:solidFill>
                  </a:tcPr>
                </a:tc>
                <a:tc>
                  <a:txBody>
                    <a:bodyPr/>
                    <a:lstStyle/>
                    <a:p>
                      <a:pPr algn="ctr" fontAlgn="b"/>
                      <a:r>
                        <a:rPr lang="en-US" sz="2000" b="1" u="none" strike="noStrike" dirty="0">
                          <a:solidFill>
                            <a:srgbClr val="FFFF00"/>
                          </a:solidFill>
                          <a:effectLst/>
                          <a:latin typeface="Calibri" panose="020F0502020204030204" pitchFamily="34" charset="0"/>
                        </a:rPr>
                        <a:t>FL-SC RISK</a:t>
                      </a:r>
                      <a:endParaRPr lang="en-US" sz="2000" b="1" i="0" u="none" strike="noStrike" dirty="0">
                        <a:solidFill>
                          <a:srgbClr val="FFFF00"/>
                        </a:solidFill>
                        <a:effectLst/>
                        <a:latin typeface="Calibri" panose="020F0502020204030204" pitchFamily="34" charset="0"/>
                      </a:endParaRPr>
                    </a:p>
                  </a:txBody>
                  <a:tcPr marL="7601" marR="7601" marT="7601" marB="0" anchor="b">
                    <a:solidFill>
                      <a:schemeClr val="tx2">
                        <a:lumMod val="40000"/>
                        <a:lumOff val="60000"/>
                      </a:schemeClr>
                    </a:solidFill>
                  </a:tcPr>
                </a:tc>
                <a:tc>
                  <a:txBody>
                    <a:bodyPr/>
                    <a:lstStyle/>
                    <a:p>
                      <a:pPr algn="ctr" fontAlgn="b"/>
                      <a:r>
                        <a:rPr lang="en-US" sz="2000" b="1" u="none" strike="noStrike">
                          <a:solidFill>
                            <a:srgbClr val="FFFF00"/>
                          </a:solidFill>
                          <a:effectLst/>
                          <a:latin typeface="Calibri" panose="020F0502020204030204" pitchFamily="34" charset="0"/>
                        </a:rPr>
                        <a:t>MIN</a:t>
                      </a:r>
                      <a:endParaRPr lang="en-US" sz="2000" b="1" i="0" u="none" strike="noStrike">
                        <a:solidFill>
                          <a:srgbClr val="FFFF00"/>
                        </a:solidFill>
                        <a:effectLst/>
                        <a:latin typeface="Calibri" panose="020F0502020204030204" pitchFamily="34" charset="0"/>
                      </a:endParaRPr>
                    </a:p>
                  </a:txBody>
                  <a:tcPr marL="7601" marR="7601" marT="7601" marB="0" anchor="b">
                    <a:solidFill>
                      <a:schemeClr val="tx2">
                        <a:lumMod val="40000"/>
                        <a:lumOff val="60000"/>
                      </a:schemeClr>
                    </a:solidFill>
                  </a:tcPr>
                </a:tc>
                <a:tc>
                  <a:txBody>
                    <a:bodyPr/>
                    <a:lstStyle/>
                    <a:p>
                      <a:pPr algn="ctr" fontAlgn="b"/>
                      <a:r>
                        <a:rPr lang="en-US" sz="2000" b="1" u="none" strike="noStrike" dirty="0">
                          <a:solidFill>
                            <a:srgbClr val="FFFF00"/>
                          </a:solidFill>
                          <a:effectLst/>
                          <a:latin typeface="Calibri" panose="020F0502020204030204" pitchFamily="34" charset="0"/>
                        </a:rPr>
                        <a:t>MAX</a:t>
                      </a:r>
                      <a:endParaRPr lang="en-US" sz="2000" b="1" i="0" u="none" strike="noStrike" dirty="0">
                        <a:solidFill>
                          <a:srgbClr val="FFFF00"/>
                        </a:solidFill>
                        <a:effectLst/>
                        <a:latin typeface="Calibri" panose="020F0502020204030204" pitchFamily="34" charset="0"/>
                      </a:endParaRPr>
                    </a:p>
                  </a:txBody>
                  <a:tcPr marL="7601" marR="7601" marT="7601" marB="0" anchor="b">
                    <a:solidFill>
                      <a:schemeClr val="tx2">
                        <a:lumMod val="40000"/>
                        <a:lumOff val="60000"/>
                      </a:schemeClr>
                    </a:solidFill>
                  </a:tcPr>
                </a:tc>
              </a:tr>
              <a:tr h="0">
                <a:tc>
                  <a:txBody>
                    <a:bodyPr/>
                    <a:lstStyle/>
                    <a:p>
                      <a:pPr algn="ctr" fontAlgn="b"/>
                      <a:r>
                        <a:rPr lang="en-US" sz="2000" b="1" u="none" strike="noStrike" dirty="0" smtClean="0">
                          <a:solidFill>
                            <a:schemeClr val="bg1"/>
                          </a:solidFill>
                          <a:effectLst/>
                          <a:latin typeface="Calibri" panose="020F0502020204030204" pitchFamily="34" charset="0"/>
                        </a:rPr>
                        <a:t>Alt 2</a:t>
                      </a:r>
                      <a:endParaRPr lang="en-US" sz="2000" b="1" i="0" u="none" strike="noStrike" dirty="0">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a:solidFill>
                            <a:schemeClr val="bg1"/>
                          </a:solidFill>
                          <a:effectLst/>
                          <a:latin typeface="Calibri" panose="020F0502020204030204" pitchFamily="34" charset="0"/>
                        </a:rPr>
                        <a:t>100</a:t>
                      </a:r>
                      <a:endParaRPr lang="en-US" sz="2000" b="1" i="0" u="none" strike="noStrike">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a:solidFill>
                            <a:schemeClr val="bg1"/>
                          </a:solidFill>
                          <a:effectLst/>
                          <a:latin typeface="Calibri" panose="020F0502020204030204" pitchFamily="34" charset="0"/>
                        </a:rPr>
                        <a:t>100</a:t>
                      </a:r>
                      <a:endParaRPr lang="en-US" sz="2000" b="1" i="0" u="none" strike="noStrike">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dirty="0" smtClean="0">
                          <a:solidFill>
                            <a:schemeClr val="bg1"/>
                          </a:solidFill>
                          <a:effectLst/>
                          <a:latin typeface="Calibri" panose="020F0502020204030204" pitchFamily="34" charset="0"/>
                        </a:rPr>
                        <a:t>Alt 2</a:t>
                      </a:r>
                      <a:endParaRPr lang="en-US" sz="2000" b="1" i="0" u="none" strike="noStrike" dirty="0">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a:solidFill>
                            <a:schemeClr val="bg1"/>
                          </a:solidFill>
                          <a:effectLst/>
                          <a:latin typeface="Calibri" panose="020F0502020204030204" pitchFamily="34" charset="0"/>
                        </a:rPr>
                        <a:t>100</a:t>
                      </a:r>
                      <a:endParaRPr lang="en-US" sz="2000" b="1" i="0" u="none" strike="noStrike">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a:solidFill>
                            <a:schemeClr val="bg1"/>
                          </a:solidFill>
                          <a:effectLst/>
                          <a:latin typeface="Calibri" panose="020F0502020204030204" pitchFamily="34" charset="0"/>
                        </a:rPr>
                        <a:t>100</a:t>
                      </a:r>
                      <a:endParaRPr lang="en-US" sz="2000" b="1" i="0" u="none" strike="noStrike">
                        <a:solidFill>
                          <a:schemeClr val="bg1"/>
                        </a:solidFill>
                        <a:effectLst/>
                        <a:latin typeface="Calibri" panose="020F0502020204030204" pitchFamily="34" charset="0"/>
                      </a:endParaRPr>
                    </a:p>
                  </a:txBody>
                  <a:tcPr marL="7601" marR="7601" marT="7601" marB="0" anchor="b"/>
                </a:tc>
              </a:tr>
              <a:tr h="0">
                <a:tc>
                  <a:txBody>
                    <a:bodyPr/>
                    <a:lstStyle/>
                    <a:p>
                      <a:pPr algn="ctr" fontAlgn="b"/>
                      <a:r>
                        <a:rPr lang="en-US" sz="2000" b="1" u="none" strike="noStrike" dirty="0" smtClean="0">
                          <a:solidFill>
                            <a:schemeClr val="bg1"/>
                          </a:solidFill>
                          <a:effectLst/>
                          <a:latin typeface="Calibri" panose="020F0502020204030204" pitchFamily="34" charset="0"/>
                        </a:rPr>
                        <a:t>Alt 3</a:t>
                      </a:r>
                      <a:endParaRPr lang="en-US" sz="2000" b="1" i="0" u="none" strike="noStrike" dirty="0">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a:solidFill>
                            <a:schemeClr val="bg1"/>
                          </a:solidFill>
                          <a:effectLst/>
                          <a:latin typeface="Calibri" panose="020F0502020204030204" pitchFamily="34" charset="0"/>
                        </a:rPr>
                        <a:t>10</a:t>
                      </a:r>
                      <a:endParaRPr lang="en-US" sz="2000" b="1" i="0" u="none" strike="noStrike">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a:solidFill>
                            <a:schemeClr val="bg1"/>
                          </a:solidFill>
                          <a:effectLst/>
                          <a:latin typeface="Calibri" panose="020F0502020204030204" pitchFamily="34" charset="0"/>
                        </a:rPr>
                        <a:t>26</a:t>
                      </a:r>
                      <a:endParaRPr lang="en-US" sz="2000" b="1" i="0" u="none" strike="noStrike">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dirty="0" smtClean="0">
                          <a:solidFill>
                            <a:schemeClr val="bg1"/>
                          </a:solidFill>
                          <a:effectLst/>
                          <a:latin typeface="Calibri" panose="020F0502020204030204" pitchFamily="34" charset="0"/>
                        </a:rPr>
                        <a:t>Alt 3</a:t>
                      </a:r>
                      <a:endParaRPr lang="en-US" sz="2000" b="1" i="0" u="none" strike="noStrike" dirty="0">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a:solidFill>
                            <a:schemeClr val="bg1"/>
                          </a:solidFill>
                          <a:effectLst/>
                          <a:latin typeface="Calibri" panose="020F0502020204030204" pitchFamily="34" charset="0"/>
                        </a:rPr>
                        <a:t>16</a:t>
                      </a:r>
                      <a:endParaRPr lang="en-US" sz="2000" b="1" i="0" u="none" strike="noStrike">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a:solidFill>
                            <a:schemeClr val="bg1"/>
                          </a:solidFill>
                          <a:effectLst/>
                          <a:latin typeface="Calibri" panose="020F0502020204030204" pitchFamily="34" charset="0"/>
                        </a:rPr>
                        <a:t>52</a:t>
                      </a:r>
                      <a:endParaRPr lang="en-US" sz="2000" b="1" i="0" u="none" strike="noStrike">
                        <a:solidFill>
                          <a:schemeClr val="bg1"/>
                        </a:solidFill>
                        <a:effectLst/>
                        <a:latin typeface="Calibri" panose="020F0502020204030204" pitchFamily="34" charset="0"/>
                      </a:endParaRPr>
                    </a:p>
                  </a:txBody>
                  <a:tcPr marL="7601" marR="7601" marT="7601" marB="0" anchor="b"/>
                </a:tc>
              </a:tr>
              <a:tr h="0">
                <a:tc>
                  <a:txBody>
                    <a:bodyPr/>
                    <a:lstStyle/>
                    <a:p>
                      <a:pPr algn="ctr" fontAlgn="b"/>
                      <a:r>
                        <a:rPr lang="en-US" sz="2000" b="1" u="none" strike="noStrike" dirty="0" smtClean="0">
                          <a:solidFill>
                            <a:schemeClr val="bg1"/>
                          </a:solidFill>
                          <a:effectLst/>
                          <a:latin typeface="Calibri" panose="020F0502020204030204" pitchFamily="34" charset="0"/>
                        </a:rPr>
                        <a:t>Alt 4</a:t>
                      </a:r>
                      <a:endParaRPr lang="en-US" sz="2000" b="1" i="0" u="none" strike="noStrike" dirty="0">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a:solidFill>
                            <a:schemeClr val="bg1"/>
                          </a:solidFill>
                          <a:effectLst/>
                          <a:latin typeface="Calibri" panose="020F0502020204030204" pitchFamily="34" charset="0"/>
                        </a:rPr>
                        <a:t>2</a:t>
                      </a:r>
                      <a:endParaRPr lang="en-US" sz="2000" b="1" i="0" u="none" strike="noStrike">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a:solidFill>
                            <a:schemeClr val="bg1"/>
                          </a:solidFill>
                          <a:effectLst/>
                          <a:latin typeface="Calibri" panose="020F0502020204030204" pitchFamily="34" charset="0"/>
                        </a:rPr>
                        <a:t>8</a:t>
                      </a:r>
                      <a:endParaRPr lang="en-US" sz="2000" b="1" i="0" u="none" strike="noStrike">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dirty="0" smtClean="0">
                          <a:solidFill>
                            <a:schemeClr val="bg1"/>
                          </a:solidFill>
                          <a:effectLst/>
                          <a:latin typeface="Calibri" panose="020F0502020204030204" pitchFamily="34" charset="0"/>
                        </a:rPr>
                        <a:t>Alt 4</a:t>
                      </a:r>
                      <a:endParaRPr lang="en-US" sz="2000" b="1" i="0" u="none" strike="noStrike" dirty="0">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a:solidFill>
                            <a:schemeClr val="bg1"/>
                          </a:solidFill>
                          <a:effectLst/>
                          <a:latin typeface="Calibri" panose="020F0502020204030204" pitchFamily="34" charset="0"/>
                        </a:rPr>
                        <a:t>0</a:t>
                      </a:r>
                      <a:endParaRPr lang="en-US" sz="2000" b="1" i="0" u="none" strike="noStrike">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a:solidFill>
                            <a:schemeClr val="bg1"/>
                          </a:solidFill>
                          <a:effectLst/>
                          <a:latin typeface="Calibri" panose="020F0502020204030204" pitchFamily="34" charset="0"/>
                        </a:rPr>
                        <a:t>3</a:t>
                      </a:r>
                      <a:endParaRPr lang="en-US" sz="2000" b="1" i="0" u="none" strike="noStrike">
                        <a:solidFill>
                          <a:schemeClr val="bg1"/>
                        </a:solidFill>
                        <a:effectLst/>
                        <a:latin typeface="Calibri" panose="020F0502020204030204" pitchFamily="34" charset="0"/>
                      </a:endParaRPr>
                    </a:p>
                  </a:txBody>
                  <a:tcPr marL="7601" marR="7601" marT="7601" marB="0" anchor="b"/>
                </a:tc>
              </a:tr>
              <a:tr h="0">
                <a:tc>
                  <a:txBody>
                    <a:bodyPr/>
                    <a:lstStyle/>
                    <a:p>
                      <a:pPr algn="ctr" fontAlgn="b"/>
                      <a:r>
                        <a:rPr lang="en-US" sz="2000" b="1" u="none" strike="noStrike" dirty="0" smtClean="0">
                          <a:solidFill>
                            <a:schemeClr val="bg1"/>
                          </a:solidFill>
                          <a:effectLst/>
                          <a:latin typeface="Calibri" panose="020F0502020204030204" pitchFamily="34" charset="0"/>
                        </a:rPr>
                        <a:t>Alt 5</a:t>
                      </a:r>
                      <a:endParaRPr lang="en-US" sz="2000" b="1" i="0" u="none" strike="noStrike" dirty="0">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a:solidFill>
                            <a:schemeClr val="bg1"/>
                          </a:solidFill>
                          <a:effectLst/>
                          <a:latin typeface="Calibri" panose="020F0502020204030204" pitchFamily="34" charset="0"/>
                        </a:rPr>
                        <a:t>1</a:t>
                      </a:r>
                      <a:endParaRPr lang="en-US" sz="2000" b="1" i="0" u="none" strike="noStrike">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a:solidFill>
                            <a:schemeClr val="bg1"/>
                          </a:solidFill>
                          <a:effectLst/>
                          <a:latin typeface="Calibri" panose="020F0502020204030204" pitchFamily="34" charset="0"/>
                        </a:rPr>
                        <a:t>2</a:t>
                      </a:r>
                      <a:endParaRPr lang="en-US" sz="2000" b="1" i="0" u="none" strike="noStrike">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dirty="0" smtClean="0">
                          <a:solidFill>
                            <a:schemeClr val="bg1"/>
                          </a:solidFill>
                          <a:effectLst/>
                          <a:latin typeface="Calibri" panose="020F0502020204030204" pitchFamily="34" charset="0"/>
                        </a:rPr>
                        <a:t>Alt 5</a:t>
                      </a:r>
                      <a:endParaRPr lang="en-US" sz="2000" b="1" i="0" u="none" strike="noStrike" dirty="0">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a:solidFill>
                            <a:schemeClr val="bg1"/>
                          </a:solidFill>
                          <a:effectLst/>
                          <a:latin typeface="Calibri" panose="020F0502020204030204" pitchFamily="34" charset="0"/>
                        </a:rPr>
                        <a:t>11</a:t>
                      </a:r>
                      <a:endParaRPr lang="en-US" sz="2000" b="1" i="0" u="none" strike="noStrike">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a:solidFill>
                            <a:schemeClr val="bg1"/>
                          </a:solidFill>
                          <a:effectLst/>
                          <a:latin typeface="Calibri" panose="020F0502020204030204" pitchFamily="34" charset="0"/>
                        </a:rPr>
                        <a:t>58</a:t>
                      </a:r>
                      <a:endParaRPr lang="en-US" sz="2000" b="1" i="0" u="none" strike="noStrike">
                        <a:solidFill>
                          <a:schemeClr val="bg1"/>
                        </a:solidFill>
                        <a:effectLst/>
                        <a:latin typeface="Calibri" panose="020F0502020204030204" pitchFamily="34" charset="0"/>
                      </a:endParaRPr>
                    </a:p>
                  </a:txBody>
                  <a:tcPr marL="7601" marR="7601" marT="7601" marB="0" anchor="b"/>
                </a:tc>
              </a:tr>
              <a:tr h="0">
                <a:tc>
                  <a:txBody>
                    <a:bodyPr/>
                    <a:lstStyle/>
                    <a:p>
                      <a:pPr algn="ctr" fontAlgn="b"/>
                      <a:r>
                        <a:rPr lang="en-US" sz="2000" b="1" u="none" strike="noStrike" dirty="0" smtClean="0">
                          <a:solidFill>
                            <a:schemeClr val="bg1"/>
                          </a:solidFill>
                          <a:effectLst/>
                          <a:latin typeface="Calibri" panose="020F0502020204030204" pitchFamily="34" charset="0"/>
                        </a:rPr>
                        <a:t>Alt 6</a:t>
                      </a:r>
                      <a:endParaRPr lang="en-US" sz="2000" b="1" i="0" u="none" strike="noStrike" dirty="0">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a:solidFill>
                            <a:schemeClr val="bg1"/>
                          </a:solidFill>
                          <a:effectLst/>
                          <a:latin typeface="Calibri" panose="020F0502020204030204" pitchFamily="34" charset="0"/>
                        </a:rPr>
                        <a:t>2</a:t>
                      </a:r>
                      <a:endParaRPr lang="en-US" sz="2000" b="1" i="0" u="none" strike="noStrike">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a:solidFill>
                            <a:schemeClr val="bg1"/>
                          </a:solidFill>
                          <a:effectLst/>
                          <a:latin typeface="Calibri" panose="020F0502020204030204" pitchFamily="34" charset="0"/>
                        </a:rPr>
                        <a:t>8</a:t>
                      </a:r>
                      <a:endParaRPr lang="en-US" sz="2000" b="1" i="0" u="none" strike="noStrike">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dirty="0" smtClean="0">
                          <a:solidFill>
                            <a:schemeClr val="bg1"/>
                          </a:solidFill>
                          <a:effectLst/>
                          <a:latin typeface="Calibri" panose="020F0502020204030204" pitchFamily="34" charset="0"/>
                        </a:rPr>
                        <a:t>Alt 6</a:t>
                      </a:r>
                      <a:endParaRPr lang="en-US" sz="2000" b="1" i="0" u="none" strike="noStrike" dirty="0">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a:solidFill>
                            <a:schemeClr val="bg1"/>
                          </a:solidFill>
                          <a:effectLst/>
                          <a:latin typeface="Calibri" panose="020F0502020204030204" pitchFamily="34" charset="0"/>
                        </a:rPr>
                        <a:t>0</a:t>
                      </a:r>
                      <a:endParaRPr lang="en-US" sz="2000" b="1" i="0" u="none" strike="noStrike">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a:solidFill>
                            <a:schemeClr val="bg1"/>
                          </a:solidFill>
                          <a:effectLst/>
                          <a:latin typeface="Calibri" panose="020F0502020204030204" pitchFamily="34" charset="0"/>
                        </a:rPr>
                        <a:t>0</a:t>
                      </a:r>
                      <a:endParaRPr lang="en-US" sz="2000" b="1" i="0" u="none" strike="noStrike">
                        <a:solidFill>
                          <a:schemeClr val="bg1"/>
                        </a:solidFill>
                        <a:effectLst/>
                        <a:latin typeface="Calibri" panose="020F0502020204030204" pitchFamily="34" charset="0"/>
                      </a:endParaRPr>
                    </a:p>
                  </a:txBody>
                  <a:tcPr marL="7601" marR="7601" marT="7601" marB="0" anchor="b"/>
                </a:tc>
              </a:tr>
              <a:tr h="0">
                <a:tc>
                  <a:txBody>
                    <a:bodyPr/>
                    <a:lstStyle/>
                    <a:p>
                      <a:pPr algn="ctr" fontAlgn="b"/>
                      <a:r>
                        <a:rPr lang="en-US" sz="2000" b="1" u="none" strike="noStrike" dirty="0" smtClean="0">
                          <a:solidFill>
                            <a:schemeClr val="bg1"/>
                          </a:solidFill>
                          <a:effectLst/>
                          <a:latin typeface="Calibri" panose="020F0502020204030204" pitchFamily="34" charset="0"/>
                        </a:rPr>
                        <a:t>Alt 7a</a:t>
                      </a:r>
                      <a:endParaRPr lang="en-US" sz="2000" b="1" i="0" u="none" strike="noStrike" dirty="0">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a:solidFill>
                            <a:schemeClr val="bg1"/>
                          </a:solidFill>
                          <a:effectLst/>
                          <a:latin typeface="Calibri" panose="020F0502020204030204" pitchFamily="34" charset="0"/>
                        </a:rPr>
                        <a:t>69</a:t>
                      </a:r>
                      <a:endParaRPr lang="en-US" sz="2000" b="1" i="0" u="none" strike="noStrike">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a:solidFill>
                            <a:schemeClr val="bg1"/>
                          </a:solidFill>
                          <a:effectLst/>
                          <a:latin typeface="Calibri" panose="020F0502020204030204" pitchFamily="34" charset="0"/>
                        </a:rPr>
                        <a:t>74</a:t>
                      </a:r>
                      <a:endParaRPr lang="en-US" sz="2000" b="1" i="0" u="none" strike="noStrike">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dirty="0" smtClean="0">
                          <a:solidFill>
                            <a:schemeClr val="bg1"/>
                          </a:solidFill>
                          <a:effectLst/>
                          <a:latin typeface="Calibri" panose="020F0502020204030204" pitchFamily="34" charset="0"/>
                        </a:rPr>
                        <a:t>Alt 7a</a:t>
                      </a:r>
                      <a:endParaRPr lang="en-US" sz="2000" b="1" i="0" u="none" strike="noStrike" dirty="0">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a:solidFill>
                            <a:schemeClr val="bg1"/>
                          </a:solidFill>
                          <a:effectLst/>
                          <a:latin typeface="Calibri" panose="020F0502020204030204" pitchFamily="34" charset="0"/>
                        </a:rPr>
                        <a:t>77</a:t>
                      </a:r>
                      <a:endParaRPr lang="en-US" sz="2000" b="1" i="0" u="none" strike="noStrike">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a:solidFill>
                            <a:schemeClr val="bg1"/>
                          </a:solidFill>
                          <a:effectLst/>
                          <a:latin typeface="Calibri" panose="020F0502020204030204" pitchFamily="34" charset="0"/>
                        </a:rPr>
                        <a:t>96</a:t>
                      </a:r>
                      <a:endParaRPr lang="en-US" sz="2000" b="1" i="0" u="none" strike="noStrike">
                        <a:solidFill>
                          <a:schemeClr val="bg1"/>
                        </a:solidFill>
                        <a:effectLst/>
                        <a:latin typeface="Calibri" panose="020F0502020204030204" pitchFamily="34" charset="0"/>
                      </a:endParaRPr>
                    </a:p>
                  </a:txBody>
                  <a:tcPr marL="7601" marR="7601" marT="7601" marB="0" anchor="b"/>
                </a:tc>
              </a:tr>
              <a:tr h="0">
                <a:tc>
                  <a:txBody>
                    <a:bodyPr/>
                    <a:lstStyle/>
                    <a:p>
                      <a:pPr algn="ctr" fontAlgn="b"/>
                      <a:r>
                        <a:rPr lang="en-US" sz="2000" b="1" u="none" strike="noStrike" dirty="0" smtClean="0">
                          <a:solidFill>
                            <a:schemeClr val="bg1"/>
                          </a:solidFill>
                          <a:effectLst/>
                          <a:latin typeface="Calibri" panose="020F0502020204030204" pitchFamily="34" charset="0"/>
                        </a:rPr>
                        <a:t>Alt 7b</a:t>
                      </a:r>
                      <a:endParaRPr lang="en-US" sz="2000" b="1" i="0" u="none" strike="noStrike" dirty="0">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a:solidFill>
                            <a:schemeClr val="bg1"/>
                          </a:solidFill>
                          <a:effectLst/>
                          <a:latin typeface="Calibri" panose="020F0502020204030204" pitchFamily="34" charset="0"/>
                        </a:rPr>
                        <a:t>77</a:t>
                      </a:r>
                      <a:endParaRPr lang="en-US" sz="2000" b="1" i="0" u="none" strike="noStrike">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a:solidFill>
                            <a:schemeClr val="bg1"/>
                          </a:solidFill>
                          <a:effectLst/>
                          <a:latin typeface="Calibri" panose="020F0502020204030204" pitchFamily="34" charset="0"/>
                        </a:rPr>
                        <a:t>89</a:t>
                      </a:r>
                      <a:endParaRPr lang="en-US" sz="2000" b="1" i="0" u="none" strike="noStrike">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dirty="0" smtClean="0">
                          <a:solidFill>
                            <a:schemeClr val="bg1"/>
                          </a:solidFill>
                          <a:effectLst/>
                          <a:latin typeface="Calibri" panose="020F0502020204030204" pitchFamily="34" charset="0"/>
                        </a:rPr>
                        <a:t>Alt 7b</a:t>
                      </a:r>
                      <a:endParaRPr lang="en-US" sz="2000" b="1" i="0" u="none" strike="noStrike" dirty="0">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a:solidFill>
                            <a:schemeClr val="bg1"/>
                          </a:solidFill>
                          <a:effectLst/>
                          <a:latin typeface="Calibri" panose="020F0502020204030204" pitchFamily="34" charset="0"/>
                        </a:rPr>
                        <a:t>70</a:t>
                      </a:r>
                      <a:endParaRPr lang="en-US" sz="2000" b="1" i="0" u="none" strike="noStrike">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a:solidFill>
                            <a:schemeClr val="bg1"/>
                          </a:solidFill>
                          <a:effectLst/>
                          <a:latin typeface="Calibri" panose="020F0502020204030204" pitchFamily="34" charset="0"/>
                        </a:rPr>
                        <a:t>106</a:t>
                      </a:r>
                      <a:endParaRPr lang="en-US" sz="2000" b="1" i="0" u="none" strike="noStrike">
                        <a:solidFill>
                          <a:schemeClr val="bg1"/>
                        </a:solidFill>
                        <a:effectLst/>
                        <a:latin typeface="Calibri" panose="020F0502020204030204" pitchFamily="34" charset="0"/>
                      </a:endParaRPr>
                    </a:p>
                  </a:txBody>
                  <a:tcPr marL="7601" marR="7601" marT="7601" marB="0" anchor="b"/>
                </a:tc>
              </a:tr>
              <a:tr h="0">
                <a:tc>
                  <a:txBody>
                    <a:bodyPr/>
                    <a:lstStyle/>
                    <a:p>
                      <a:pPr algn="ctr" fontAlgn="b"/>
                      <a:r>
                        <a:rPr lang="en-US" sz="2000" b="1" u="none" strike="noStrike" dirty="0" smtClean="0">
                          <a:solidFill>
                            <a:schemeClr val="bg1"/>
                          </a:solidFill>
                          <a:effectLst/>
                          <a:latin typeface="Calibri" panose="020F0502020204030204" pitchFamily="34" charset="0"/>
                        </a:rPr>
                        <a:t>Alt 7c</a:t>
                      </a:r>
                      <a:endParaRPr lang="en-US" sz="2000" b="1" i="0" u="none" strike="noStrike" dirty="0">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a:solidFill>
                            <a:schemeClr val="bg1"/>
                          </a:solidFill>
                          <a:effectLst/>
                          <a:latin typeface="Calibri" panose="020F0502020204030204" pitchFamily="34" charset="0"/>
                        </a:rPr>
                        <a:t>75</a:t>
                      </a:r>
                      <a:endParaRPr lang="en-US" sz="2000" b="1" i="0" u="none" strike="noStrike">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a:solidFill>
                            <a:schemeClr val="bg1"/>
                          </a:solidFill>
                          <a:effectLst/>
                          <a:latin typeface="Calibri" panose="020F0502020204030204" pitchFamily="34" charset="0"/>
                        </a:rPr>
                        <a:t>97</a:t>
                      </a:r>
                      <a:endParaRPr lang="en-US" sz="2000" b="1" i="0" u="none" strike="noStrike">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dirty="0" smtClean="0">
                          <a:solidFill>
                            <a:schemeClr val="bg1"/>
                          </a:solidFill>
                          <a:effectLst/>
                          <a:latin typeface="Calibri" panose="020F0502020204030204" pitchFamily="34" charset="0"/>
                        </a:rPr>
                        <a:t>Alt 7c</a:t>
                      </a:r>
                      <a:endParaRPr lang="en-US" sz="2000" b="1" i="0" u="none" strike="noStrike" dirty="0">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a:solidFill>
                            <a:schemeClr val="bg1"/>
                          </a:solidFill>
                          <a:effectLst/>
                          <a:latin typeface="Calibri" panose="020F0502020204030204" pitchFamily="34" charset="0"/>
                        </a:rPr>
                        <a:t>67</a:t>
                      </a:r>
                      <a:endParaRPr lang="en-US" sz="2000" b="1" i="0" u="none" strike="noStrike">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a:solidFill>
                            <a:schemeClr val="bg1"/>
                          </a:solidFill>
                          <a:effectLst/>
                          <a:latin typeface="Calibri" panose="020F0502020204030204" pitchFamily="34" charset="0"/>
                        </a:rPr>
                        <a:t>100</a:t>
                      </a:r>
                      <a:endParaRPr lang="en-US" sz="2000" b="1" i="0" u="none" strike="noStrike">
                        <a:solidFill>
                          <a:schemeClr val="bg1"/>
                        </a:solidFill>
                        <a:effectLst/>
                        <a:latin typeface="Calibri" panose="020F0502020204030204" pitchFamily="34" charset="0"/>
                      </a:endParaRPr>
                    </a:p>
                  </a:txBody>
                  <a:tcPr marL="7601" marR="7601" marT="7601" marB="0" anchor="b"/>
                </a:tc>
              </a:tr>
              <a:tr h="0">
                <a:tc>
                  <a:txBody>
                    <a:bodyPr/>
                    <a:lstStyle/>
                    <a:p>
                      <a:pPr algn="ctr" fontAlgn="b"/>
                      <a:r>
                        <a:rPr lang="en-US" sz="2000" b="1" u="none" strike="noStrike" dirty="0" smtClean="0">
                          <a:solidFill>
                            <a:schemeClr val="bg1"/>
                          </a:solidFill>
                          <a:effectLst/>
                          <a:latin typeface="Calibri" panose="020F0502020204030204" pitchFamily="34" charset="0"/>
                        </a:rPr>
                        <a:t>Alt 8a</a:t>
                      </a:r>
                      <a:endParaRPr lang="en-US" sz="2000" b="1" i="0" u="none" strike="noStrike" dirty="0">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a:solidFill>
                            <a:schemeClr val="bg1"/>
                          </a:solidFill>
                          <a:effectLst/>
                          <a:latin typeface="Calibri" panose="020F0502020204030204" pitchFamily="34" charset="0"/>
                        </a:rPr>
                        <a:t>6</a:t>
                      </a:r>
                      <a:endParaRPr lang="en-US" sz="2000" b="1" i="0" u="none" strike="noStrike">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a:solidFill>
                            <a:schemeClr val="bg1"/>
                          </a:solidFill>
                          <a:effectLst/>
                          <a:latin typeface="Calibri" panose="020F0502020204030204" pitchFamily="34" charset="0"/>
                        </a:rPr>
                        <a:t>26</a:t>
                      </a:r>
                      <a:endParaRPr lang="en-US" sz="2000" b="1" i="0" u="none" strike="noStrike">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dirty="0" smtClean="0">
                          <a:solidFill>
                            <a:schemeClr val="bg1"/>
                          </a:solidFill>
                          <a:effectLst/>
                          <a:latin typeface="Calibri" panose="020F0502020204030204" pitchFamily="34" charset="0"/>
                        </a:rPr>
                        <a:t>Alt 8a</a:t>
                      </a:r>
                      <a:endParaRPr lang="en-US" sz="2000" b="1" i="0" u="none" strike="noStrike" dirty="0">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a:solidFill>
                            <a:schemeClr val="bg1"/>
                          </a:solidFill>
                          <a:effectLst/>
                          <a:latin typeface="Calibri" panose="020F0502020204030204" pitchFamily="34" charset="0"/>
                        </a:rPr>
                        <a:t>12</a:t>
                      </a:r>
                      <a:endParaRPr lang="en-US" sz="2000" b="1" i="0" u="none" strike="noStrike">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a:solidFill>
                            <a:schemeClr val="bg1"/>
                          </a:solidFill>
                          <a:effectLst/>
                          <a:latin typeface="Calibri" panose="020F0502020204030204" pitchFamily="34" charset="0"/>
                        </a:rPr>
                        <a:t>58</a:t>
                      </a:r>
                      <a:endParaRPr lang="en-US" sz="2000" b="1" i="0" u="none" strike="noStrike">
                        <a:solidFill>
                          <a:schemeClr val="bg1"/>
                        </a:solidFill>
                        <a:effectLst/>
                        <a:latin typeface="Calibri" panose="020F0502020204030204" pitchFamily="34" charset="0"/>
                      </a:endParaRPr>
                    </a:p>
                  </a:txBody>
                  <a:tcPr marL="7601" marR="7601" marT="7601" marB="0" anchor="b"/>
                </a:tc>
              </a:tr>
              <a:tr h="0">
                <a:tc>
                  <a:txBody>
                    <a:bodyPr/>
                    <a:lstStyle/>
                    <a:p>
                      <a:pPr algn="ctr" fontAlgn="b"/>
                      <a:r>
                        <a:rPr lang="en-US" sz="2000" b="1" u="none" strike="noStrike" dirty="0" smtClean="0">
                          <a:solidFill>
                            <a:schemeClr val="bg1"/>
                          </a:solidFill>
                          <a:effectLst/>
                          <a:latin typeface="Calibri" panose="020F0502020204030204" pitchFamily="34" charset="0"/>
                        </a:rPr>
                        <a:t>Alt 8b</a:t>
                      </a:r>
                      <a:endParaRPr lang="en-US" sz="2000" b="1" i="0" u="none" strike="noStrike" dirty="0">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a:solidFill>
                            <a:schemeClr val="bg1"/>
                          </a:solidFill>
                          <a:effectLst/>
                          <a:latin typeface="Calibri" panose="020F0502020204030204" pitchFamily="34" charset="0"/>
                        </a:rPr>
                        <a:t>51</a:t>
                      </a:r>
                      <a:endParaRPr lang="en-US" sz="2000" b="1" i="0" u="none" strike="noStrike">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a:solidFill>
                            <a:schemeClr val="bg1"/>
                          </a:solidFill>
                          <a:effectLst/>
                          <a:latin typeface="Calibri" panose="020F0502020204030204" pitchFamily="34" charset="0"/>
                        </a:rPr>
                        <a:t>68</a:t>
                      </a:r>
                      <a:endParaRPr lang="en-US" sz="2000" b="1" i="0" u="none" strike="noStrike">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dirty="0" smtClean="0">
                          <a:solidFill>
                            <a:schemeClr val="bg1"/>
                          </a:solidFill>
                          <a:effectLst/>
                          <a:latin typeface="Calibri" panose="020F0502020204030204" pitchFamily="34" charset="0"/>
                        </a:rPr>
                        <a:t>Alt 8b</a:t>
                      </a:r>
                      <a:endParaRPr lang="en-US" sz="2000" b="1" i="0" u="none" strike="noStrike" dirty="0">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a:solidFill>
                            <a:schemeClr val="bg1"/>
                          </a:solidFill>
                          <a:effectLst/>
                          <a:latin typeface="Calibri" panose="020F0502020204030204" pitchFamily="34" charset="0"/>
                        </a:rPr>
                        <a:t>61</a:t>
                      </a:r>
                      <a:endParaRPr lang="en-US" sz="2000" b="1" i="0" u="none" strike="noStrike">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a:solidFill>
                            <a:schemeClr val="bg1"/>
                          </a:solidFill>
                          <a:effectLst/>
                          <a:latin typeface="Calibri" panose="020F0502020204030204" pitchFamily="34" charset="0"/>
                        </a:rPr>
                        <a:t>89</a:t>
                      </a:r>
                      <a:endParaRPr lang="en-US" sz="2000" b="1" i="0" u="none" strike="noStrike">
                        <a:solidFill>
                          <a:schemeClr val="bg1"/>
                        </a:solidFill>
                        <a:effectLst/>
                        <a:latin typeface="Calibri" panose="020F0502020204030204" pitchFamily="34" charset="0"/>
                      </a:endParaRPr>
                    </a:p>
                  </a:txBody>
                  <a:tcPr marL="7601" marR="7601" marT="7601" marB="0" anchor="b"/>
                </a:tc>
              </a:tr>
              <a:tr h="0">
                <a:tc>
                  <a:txBody>
                    <a:bodyPr/>
                    <a:lstStyle/>
                    <a:p>
                      <a:pPr algn="ctr" fontAlgn="b"/>
                      <a:r>
                        <a:rPr lang="en-US" sz="2000" b="1" u="none" strike="noStrike" dirty="0" smtClean="0">
                          <a:solidFill>
                            <a:schemeClr val="bg1"/>
                          </a:solidFill>
                          <a:effectLst/>
                          <a:latin typeface="Calibri" panose="020F0502020204030204" pitchFamily="34" charset="0"/>
                        </a:rPr>
                        <a:t>Alt 9a</a:t>
                      </a:r>
                      <a:endParaRPr lang="en-US" sz="2000" b="1" i="0" u="none" strike="noStrike" dirty="0">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a:solidFill>
                            <a:schemeClr val="bg1"/>
                          </a:solidFill>
                          <a:effectLst/>
                          <a:latin typeface="Calibri" panose="020F0502020204030204" pitchFamily="34" charset="0"/>
                        </a:rPr>
                        <a:t>26</a:t>
                      </a:r>
                      <a:endParaRPr lang="en-US" sz="2000" b="1" i="0" u="none" strike="noStrike">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a:solidFill>
                            <a:schemeClr val="bg1"/>
                          </a:solidFill>
                          <a:effectLst/>
                          <a:latin typeface="Calibri" panose="020F0502020204030204" pitchFamily="34" charset="0"/>
                        </a:rPr>
                        <a:t>51</a:t>
                      </a:r>
                      <a:endParaRPr lang="en-US" sz="2000" b="1" i="0" u="none" strike="noStrike">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dirty="0" smtClean="0">
                          <a:solidFill>
                            <a:schemeClr val="bg1"/>
                          </a:solidFill>
                          <a:effectLst/>
                          <a:latin typeface="Calibri" panose="020F0502020204030204" pitchFamily="34" charset="0"/>
                        </a:rPr>
                        <a:t>Alt 9a</a:t>
                      </a:r>
                      <a:endParaRPr lang="en-US" sz="2000" b="1" i="0" u="none" strike="noStrike" dirty="0">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a:solidFill>
                            <a:schemeClr val="bg1"/>
                          </a:solidFill>
                          <a:effectLst/>
                          <a:latin typeface="Calibri" panose="020F0502020204030204" pitchFamily="34" charset="0"/>
                        </a:rPr>
                        <a:t>30</a:t>
                      </a:r>
                      <a:endParaRPr lang="en-US" sz="2000" b="1" i="0" u="none" strike="noStrike">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a:solidFill>
                            <a:schemeClr val="bg1"/>
                          </a:solidFill>
                          <a:effectLst/>
                          <a:latin typeface="Calibri" panose="020F0502020204030204" pitchFamily="34" charset="0"/>
                        </a:rPr>
                        <a:t>72</a:t>
                      </a:r>
                      <a:endParaRPr lang="en-US" sz="2000" b="1" i="0" u="none" strike="noStrike">
                        <a:solidFill>
                          <a:schemeClr val="bg1"/>
                        </a:solidFill>
                        <a:effectLst/>
                        <a:latin typeface="Calibri" panose="020F0502020204030204" pitchFamily="34" charset="0"/>
                      </a:endParaRPr>
                    </a:p>
                  </a:txBody>
                  <a:tcPr marL="7601" marR="7601" marT="7601" marB="0" anchor="b"/>
                </a:tc>
              </a:tr>
              <a:tr h="0">
                <a:tc>
                  <a:txBody>
                    <a:bodyPr/>
                    <a:lstStyle/>
                    <a:p>
                      <a:pPr algn="ctr" fontAlgn="b"/>
                      <a:r>
                        <a:rPr lang="en-US" sz="2000" b="1" u="none" strike="noStrike" dirty="0" smtClean="0">
                          <a:solidFill>
                            <a:schemeClr val="bg1"/>
                          </a:solidFill>
                          <a:effectLst/>
                          <a:latin typeface="Calibri" panose="020F0502020204030204" pitchFamily="34" charset="0"/>
                        </a:rPr>
                        <a:t>Alt 9b</a:t>
                      </a:r>
                      <a:endParaRPr lang="en-US" sz="2000" b="1" i="0" u="none" strike="noStrike" dirty="0">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a:solidFill>
                            <a:schemeClr val="bg1"/>
                          </a:solidFill>
                          <a:effectLst/>
                          <a:latin typeface="Calibri" panose="020F0502020204030204" pitchFamily="34" charset="0"/>
                        </a:rPr>
                        <a:t>61</a:t>
                      </a:r>
                      <a:endParaRPr lang="en-US" sz="2000" b="1" i="0" u="none" strike="noStrike">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a:solidFill>
                            <a:schemeClr val="bg1"/>
                          </a:solidFill>
                          <a:effectLst/>
                          <a:latin typeface="Calibri" panose="020F0502020204030204" pitchFamily="34" charset="0"/>
                        </a:rPr>
                        <a:t>87</a:t>
                      </a:r>
                      <a:endParaRPr lang="en-US" sz="2000" b="1" i="0" u="none" strike="noStrike">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dirty="0" smtClean="0">
                          <a:solidFill>
                            <a:schemeClr val="bg1"/>
                          </a:solidFill>
                          <a:effectLst/>
                          <a:latin typeface="Calibri" panose="020F0502020204030204" pitchFamily="34" charset="0"/>
                        </a:rPr>
                        <a:t>Alt 9b</a:t>
                      </a:r>
                      <a:endParaRPr lang="en-US" sz="2000" b="1" i="0" u="none" strike="noStrike" dirty="0">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a:solidFill>
                            <a:schemeClr val="bg1"/>
                          </a:solidFill>
                          <a:effectLst/>
                          <a:latin typeface="Calibri" panose="020F0502020204030204" pitchFamily="34" charset="0"/>
                        </a:rPr>
                        <a:t>67</a:t>
                      </a:r>
                      <a:endParaRPr lang="en-US" sz="2000" b="1" i="0" u="none" strike="noStrike">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a:solidFill>
                            <a:schemeClr val="bg1"/>
                          </a:solidFill>
                          <a:effectLst/>
                          <a:latin typeface="Calibri" panose="020F0502020204030204" pitchFamily="34" charset="0"/>
                        </a:rPr>
                        <a:t>94</a:t>
                      </a:r>
                      <a:endParaRPr lang="en-US" sz="2000" b="1" i="0" u="none" strike="noStrike">
                        <a:solidFill>
                          <a:schemeClr val="bg1"/>
                        </a:solidFill>
                        <a:effectLst/>
                        <a:latin typeface="Calibri" panose="020F0502020204030204" pitchFamily="34" charset="0"/>
                      </a:endParaRPr>
                    </a:p>
                  </a:txBody>
                  <a:tcPr marL="7601" marR="7601" marT="7601" marB="0" anchor="b"/>
                </a:tc>
              </a:tr>
              <a:tr h="0">
                <a:tc>
                  <a:txBody>
                    <a:bodyPr/>
                    <a:lstStyle/>
                    <a:p>
                      <a:pPr algn="ctr" fontAlgn="b"/>
                      <a:r>
                        <a:rPr lang="en-US" sz="2000" b="1" u="none" strike="noStrike" dirty="0" smtClean="0">
                          <a:solidFill>
                            <a:schemeClr val="bg1"/>
                          </a:solidFill>
                          <a:effectLst/>
                          <a:latin typeface="Calibri" panose="020F0502020204030204" pitchFamily="34" charset="0"/>
                        </a:rPr>
                        <a:t>Alt 10</a:t>
                      </a:r>
                      <a:endParaRPr lang="en-US" sz="2000" b="1" i="0" u="none" strike="noStrike" dirty="0">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a:solidFill>
                            <a:schemeClr val="bg1"/>
                          </a:solidFill>
                          <a:effectLst/>
                          <a:latin typeface="Calibri" panose="020F0502020204030204" pitchFamily="34" charset="0"/>
                        </a:rPr>
                        <a:t>55</a:t>
                      </a:r>
                      <a:endParaRPr lang="en-US" sz="2000" b="1" i="0" u="none" strike="noStrike">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a:solidFill>
                            <a:schemeClr val="bg1"/>
                          </a:solidFill>
                          <a:effectLst/>
                          <a:latin typeface="Calibri" panose="020F0502020204030204" pitchFamily="34" charset="0"/>
                        </a:rPr>
                        <a:t>75</a:t>
                      </a:r>
                      <a:endParaRPr lang="en-US" sz="2000" b="1" i="0" u="none" strike="noStrike">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dirty="0" smtClean="0">
                          <a:solidFill>
                            <a:schemeClr val="bg1"/>
                          </a:solidFill>
                          <a:effectLst/>
                          <a:latin typeface="Calibri" panose="020F0502020204030204" pitchFamily="34" charset="0"/>
                        </a:rPr>
                        <a:t>Alt 10</a:t>
                      </a:r>
                      <a:endParaRPr lang="en-US" sz="2000" b="1" i="0" u="none" strike="noStrike" dirty="0">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a:solidFill>
                            <a:schemeClr val="bg1"/>
                          </a:solidFill>
                          <a:effectLst/>
                          <a:latin typeface="Calibri" panose="020F0502020204030204" pitchFamily="34" charset="0"/>
                        </a:rPr>
                        <a:t>62</a:t>
                      </a:r>
                      <a:endParaRPr lang="en-US" sz="2000" b="1" i="0" u="none" strike="noStrike">
                        <a:solidFill>
                          <a:schemeClr val="bg1"/>
                        </a:solidFill>
                        <a:effectLst/>
                        <a:latin typeface="Calibri" panose="020F0502020204030204" pitchFamily="34" charset="0"/>
                      </a:endParaRPr>
                    </a:p>
                  </a:txBody>
                  <a:tcPr marL="7601" marR="7601" marT="7601" marB="0" anchor="b"/>
                </a:tc>
                <a:tc>
                  <a:txBody>
                    <a:bodyPr/>
                    <a:lstStyle/>
                    <a:p>
                      <a:pPr algn="ctr" fontAlgn="b"/>
                      <a:r>
                        <a:rPr lang="en-US" sz="2000" b="1" u="none" strike="noStrike">
                          <a:solidFill>
                            <a:schemeClr val="bg1"/>
                          </a:solidFill>
                          <a:effectLst/>
                          <a:latin typeface="Calibri" panose="020F0502020204030204" pitchFamily="34" charset="0"/>
                        </a:rPr>
                        <a:t>89</a:t>
                      </a:r>
                      <a:endParaRPr lang="en-US" sz="2000" b="1" i="0" u="none" strike="noStrike">
                        <a:solidFill>
                          <a:schemeClr val="bg1"/>
                        </a:solidFill>
                        <a:effectLst/>
                        <a:latin typeface="Calibri" panose="020F0502020204030204" pitchFamily="34" charset="0"/>
                      </a:endParaRPr>
                    </a:p>
                  </a:txBody>
                  <a:tcPr marL="7601" marR="7601" marT="7601" marB="0" anchor="b"/>
                </a:tc>
              </a:tr>
              <a:tr h="0">
                <a:tc>
                  <a:txBody>
                    <a:bodyPr/>
                    <a:lstStyle/>
                    <a:p>
                      <a:pPr algn="ctr" fontAlgn="b"/>
                      <a:r>
                        <a:rPr lang="da-DK" sz="2000" b="1" u="none" strike="noStrike" dirty="0" smtClean="0">
                          <a:solidFill>
                            <a:srgbClr val="FFFF00"/>
                          </a:solidFill>
                          <a:effectLst/>
                          <a:latin typeface="Calibri" panose="020F0502020204030204" pitchFamily="34" charset="0"/>
                        </a:rPr>
                        <a:t>Alt 11</a:t>
                      </a:r>
                      <a:endParaRPr lang="da-DK" sz="2000" b="1" i="0" u="none" strike="noStrike" dirty="0">
                        <a:solidFill>
                          <a:srgbClr val="FFFF00"/>
                        </a:solidFill>
                        <a:effectLst/>
                        <a:latin typeface="Calibri" panose="020F0502020204030204" pitchFamily="34" charset="0"/>
                      </a:endParaRPr>
                    </a:p>
                  </a:txBody>
                  <a:tcPr marL="7601" marR="7601" marT="7601" marB="0" anchor="ctr"/>
                </a:tc>
                <a:tc>
                  <a:txBody>
                    <a:bodyPr/>
                    <a:lstStyle/>
                    <a:p>
                      <a:pPr algn="ctr" fontAlgn="b"/>
                      <a:r>
                        <a:rPr lang="en-US" sz="2000" b="1" u="none" strike="noStrike">
                          <a:solidFill>
                            <a:srgbClr val="FFFF00"/>
                          </a:solidFill>
                          <a:effectLst/>
                          <a:latin typeface="Calibri" panose="020F0502020204030204" pitchFamily="34" charset="0"/>
                        </a:rPr>
                        <a:t>2</a:t>
                      </a:r>
                      <a:endParaRPr lang="en-US" sz="2000" b="1" i="0" u="none" strike="noStrike">
                        <a:solidFill>
                          <a:srgbClr val="FFFF00"/>
                        </a:solidFill>
                        <a:effectLst/>
                        <a:latin typeface="Calibri" panose="020F0502020204030204" pitchFamily="34" charset="0"/>
                      </a:endParaRPr>
                    </a:p>
                  </a:txBody>
                  <a:tcPr marL="7601" marR="7601" marT="7601" marB="0" anchor="ctr"/>
                </a:tc>
                <a:tc>
                  <a:txBody>
                    <a:bodyPr/>
                    <a:lstStyle/>
                    <a:p>
                      <a:pPr algn="ctr" fontAlgn="b"/>
                      <a:r>
                        <a:rPr lang="en-US" sz="2000" b="1" u="none" strike="noStrike">
                          <a:solidFill>
                            <a:srgbClr val="FFFF00"/>
                          </a:solidFill>
                          <a:effectLst/>
                          <a:latin typeface="Calibri" panose="020F0502020204030204" pitchFamily="34" charset="0"/>
                        </a:rPr>
                        <a:t>15</a:t>
                      </a:r>
                      <a:endParaRPr lang="en-US" sz="2000" b="1" i="0" u="none" strike="noStrike">
                        <a:solidFill>
                          <a:srgbClr val="FFFF00"/>
                        </a:solidFill>
                        <a:effectLst/>
                        <a:latin typeface="Calibri" panose="020F0502020204030204" pitchFamily="34" charset="0"/>
                      </a:endParaRPr>
                    </a:p>
                  </a:txBody>
                  <a:tcPr marL="7601" marR="7601" marT="7601" marB="0" anchor="ctr"/>
                </a:tc>
                <a:tc>
                  <a:txBody>
                    <a:bodyPr/>
                    <a:lstStyle/>
                    <a:p>
                      <a:pPr algn="ctr" fontAlgn="b"/>
                      <a:r>
                        <a:rPr lang="da-DK" sz="2000" b="1" u="none" strike="noStrike" dirty="0">
                          <a:solidFill>
                            <a:srgbClr val="FFFF00"/>
                          </a:solidFill>
                          <a:effectLst/>
                          <a:latin typeface="Calibri" panose="020F0502020204030204" pitchFamily="34" charset="0"/>
                        </a:rPr>
                        <a:t>Alt </a:t>
                      </a:r>
                      <a:r>
                        <a:rPr lang="da-DK" sz="2000" b="1" u="none" strike="noStrike" dirty="0" smtClean="0">
                          <a:solidFill>
                            <a:srgbClr val="FFFF00"/>
                          </a:solidFill>
                          <a:effectLst/>
                          <a:latin typeface="Calibri" panose="020F0502020204030204" pitchFamily="34" charset="0"/>
                        </a:rPr>
                        <a:t>11</a:t>
                      </a:r>
                      <a:endParaRPr lang="da-DK" sz="2000" b="1" i="0" u="none" strike="noStrike" dirty="0">
                        <a:solidFill>
                          <a:srgbClr val="FFFF00"/>
                        </a:solidFill>
                        <a:effectLst/>
                        <a:latin typeface="Calibri" panose="020F0502020204030204" pitchFamily="34" charset="0"/>
                      </a:endParaRPr>
                    </a:p>
                  </a:txBody>
                  <a:tcPr marL="7601" marR="7601" marT="7601" marB="0" anchor="ctr"/>
                </a:tc>
                <a:tc>
                  <a:txBody>
                    <a:bodyPr/>
                    <a:lstStyle/>
                    <a:p>
                      <a:pPr algn="ctr" fontAlgn="b"/>
                      <a:r>
                        <a:rPr lang="en-US" sz="2000" b="1" u="none" strike="noStrike">
                          <a:solidFill>
                            <a:srgbClr val="FFFF00"/>
                          </a:solidFill>
                          <a:effectLst/>
                          <a:latin typeface="Calibri" panose="020F0502020204030204" pitchFamily="34" charset="0"/>
                        </a:rPr>
                        <a:t>0</a:t>
                      </a:r>
                      <a:endParaRPr lang="en-US" sz="2000" b="1" i="0" u="none" strike="noStrike">
                        <a:solidFill>
                          <a:srgbClr val="FFFF00"/>
                        </a:solidFill>
                        <a:effectLst/>
                        <a:latin typeface="Calibri" panose="020F0502020204030204" pitchFamily="34" charset="0"/>
                      </a:endParaRPr>
                    </a:p>
                  </a:txBody>
                  <a:tcPr marL="7601" marR="7601" marT="7601" marB="0" anchor="ctr"/>
                </a:tc>
                <a:tc>
                  <a:txBody>
                    <a:bodyPr/>
                    <a:lstStyle/>
                    <a:p>
                      <a:pPr algn="ctr" fontAlgn="b"/>
                      <a:r>
                        <a:rPr lang="en-US" sz="2000" b="1" u="none" strike="noStrike" dirty="0">
                          <a:solidFill>
                            <a:srgbClr val="FFFF00"/>
                          </a:solidFill>
                          <a:effectLst/>
                          <a:latin typeface="Calibri" panose="020F0502020204030204" pitchFamily="34" charset="0"/>
                        </a:rPr>
                        <a:t>13</a:t>
                      </a:r>
                      <a:endParaRPr lang="en-US" sz="2000" b="1" i="0" u="none" strike="noStrike" dirty="0">
                        <a:solidFill>
                          <a:srgbClr val="FFFF00"/>
                        </a:solidFill>
                        <a:effectLst/>
                        <a:latin typeface="Calibri" panose="020F0502020204030204" pitchFamily="34" charset="0"/>
                      </a:endParaRPr>
                    </a:p>
                  </a:txBody>
                  <a:tcPr marL="7601" marR="7601" marT="7601" marB="0" anchor="ctr"/>
                </a:tc>
              </a:tr>
              <a:tr h="0">
                <a:tc>
                  <a:txBody>
                    <a:bodyPr/>
                    <a:lstStyle/>
                    <a:p>
                      <a:pPr algn="ctr" fontAlgn="b"/>
                      <a:r>
                        <a:rPr lang="da-DK" sz="2000" b="1" i="0" u="none" strike="noStrike" dirty="0" smtClean="0">
                          <a:solidFill>
                            <a:srgbClr val="FFFF00"/>
                          </a:solidFill>
                          <a:effectLst/>
                          <a:latin typeface="Calibri" panose="020F0502020204030204" pitchFamily="34" charset="0"/>
                        </a:rPr>
                        <a:t>Alt 12</a:t>
                      </a:r>
                      <a:endParaRPr lang="da-DK" sz="2000" b="1" i="0" u="none" strike="noStrike" dirty="0">
                        <a:solidFill>
                          <a:srgbClr val="FFFF00"/>
                        </a:solidFill>
                        <a:effectLst/>
                        <a:latin typeface="Calibri" panose="020F0502020204030204" pitchFamily="34" charset="0"/>
                      </a:endParaRPr>
                    </a:p>
                  </a:txBody>
                  <a:tcPr marL="7601" marR="7601" marT="7601" marB="0" anchor="ctr"/>
                </a:tc>
                <a:tc>
                  <a:txBody>
                    <a:bodyPr/>
                    <a:lstStyle/>
                    <a:p>
                      <a:pPr algn="ctr" fontAlgn="b"/>
                      <a:r>
                        <a:rPr lang="en-US" sz="2000" b="1" i="0" u="none" strike="noStrike" dirty="0" smtClean="0">
                          <a:solidFill>
                            <a:srgbClr val="FFFF00"/>
                          </a:solidFill>
                          <a:effectLst/>
                          <a:latin typeface="Calibri" panose="020F0502020204030204" pitchFamily="34" charset="0"/>
                        </a:rPr>
                        <a:t>3</a:t>
                      </a:r>
                      <a:endParaRPr lang="en-US" sz="2000" b="1" i="0" u="none" strike="noStrike" dirty="0">
                        <a:solidFill>
                          <a:srgbClr val="FFFF00"/>
                        </a:solidFill>
                        <a:effectLst/>
                        <a:latin typeface="Calibri" panose="020F0502020204030204" pitchFamily="34" charset="0"/>
                      </a:endParaRPr>
                    </a:p>
                  </a:txBody>
                  <a:tcPr marL="7601" marR="7601" marT="7601" marB="0" anchor="ctr"/>
                </a:tc>
                <a:tc>
                  <a:txBody>
                    <a:bodyPr/>
                    <a:lstStyle/>
                    <a:p>
                      <a:pPr algn="ctr" fontAlgn="b"/>
                      <a:r>
                        <a:rPr lang="en-US" sz="2000" b="1" i="0" u="none" strike="noStrike" dirty="0" smtClean="0">
                          <a:solidFill>
                            <a:srgbClr val="FFFF00"/>
                          </a:solidFill>
                          <a:effectLst/>
                          <a:latin typeface="Calibri" panose="020F0502020204030204" pitchFamily="34" charset="0"/>
                        </a:rPr>
                        <a:t>15</a:t>
                      </a:r>
                      <a:endParaRPr lang="en-US" sz="2000" b="1" i="0" u="none" strike="noStrike" dirty="0">
                        <a:solidFill>
                          <a:srgbClr val="FFFF00"/>
                        </a:solidFill>
                        <a:effectLst/>
                        <a:latin typeface="Calibri" panose="020F0502020204030204" pitchFamily="34" charset="0"/>
                      </a:endParaRPr>
                    </a:p>
                  </a:txBody>
                  <a:tcPr marL="7601" marR="7601" marT="7601" marB="0" anchor="ctr"/>
                </a:tc>
                <a:tc>
                  <a:txBody>
                    <a:bodyPr/>
                    <a:lstStyle/>
                    <a:p>
                      <a:pPr algn="ctr" fontAlgn="b"/>
                      <a:r>
                        <a:rPr lang="da-DK" sz="2000" b="1" i="0" u="none" strike="noStrike" dirty="0" smtClean="0">
                          <a:solidFill>
                            <a:srgbClr val="FFFF00"/>
                          </a:solidFill>
                          <a:effectLst/>
                          <a:latin typeface="Calibri" panose="020F0502020204030204" pitchFamily="34" charset="0"/>
                        </a:rPr>
                        <a:t>Alt 12</a:t>
                      </a:r>
                      <a:endParaRPr lang="da-DK" sz="2000" b="1" i="0" u="none" strike="noStrike" dirty="0">
                        <a:solidFill>
                          <a:srgbClr val="FFFF00"/>
                        </a:solidFill>
                        <a:effectLst/>
                        <a:latin typeface="Calibri" panose="020F0502020204030204" pitchFamily="34" charset="0"/>
                      </a:endParaRPr>
                    </a:p>
                  </a:txBody>
                  <a:tcPr marL="7601" marR="7601" marT="7601" marB="0" anchor="ctr"/>
                </a:tc>
                <a:tc>
                  <a:txBody>
                    <a:bodyPr/>
                    <a:lstStyle/>
                    <a:p>
                      <a:pPr algn="ctr" fontAlgn="b"/>
                      <a:r>
                        <a:rPr lang="en-US" sz="2000" b="1" i="0" u="none" strike="noStrike" dirty="0" smtClean="0">
                          <a:solidFill>
                            <a:srgbClr val="FFFF00"/>
                          </a:solidFill>
                          <a:effectLst/>
                          <a:latin typeface="Calibri" panose="020F0502020204030204" pitchFamily="34" charset="0"/>
                        </a:rPr>
                        <a:t>2</a:t>
                      </a:r>
                      <a:endParaRPr lang="en-US" sz="2000" b="1" i="0" u="none" strike="noStrike" dirty="0">
                        <a:solidFill>
                          <a:srgbClr val="FFFF00"/>
                        </a:solidFill>
                        <a:effectLst/>
                        <a:latin typeface="Calibri" panose="020F0502020204030204" pitchFamily="34" charset="0"/>
                      </a:endParaRPr>
                    </a:p>
                  </a:txBody>
                  <a:tcPr marL="7601" marR="7601" marT="7601" marB="0" anchor="ctr"/>
                </a:tc>
                <a:tc>
                  <a:txBody>
                    <a:bodyPr/>
                    <a:lstStyle/>
                    <a:p>
                      <a:pPr algn="ctr" fontAlgn="b"/>
                      <a:r>
                        <a:rPr lang="en-US" sz="2000" b="1" i="0" u="none" strike="noStrike" dirty="0" smtClean="0">
                          <a:solidFill>
                            <a:srgbClr val="FFFF00"/>
                          </a:solidFill>
                          <a:effectLst/>
                          <a:latin typeface="Calibri" panose="020F0502020204030204" pitchFamily="34" charset="0"/>
                        </a:rPr>
                        <a:t>9</a:t>
                      </a:r>
                      <a:endParaRPr lang="en-US" sz="2000" b="1" i="0" u="none" strike="noStrike" dirty="0">
                        <a:solidFill>
                          <a:srgbClr val="FFFF00"/>
                        </a:solidFill>
                        <a:effectLst/>
                        <a:latin typeface="Calibri" panose="020F0502020204030204" pitchFamily="34" charset="0"/>
                      </a:endParaRPr>
                    </a:p>
                  </a:txBody>
                  <a:tcPr marL="7601" marR="7601" marT="7601" marB="0" anchor="ctr"/>
                </a:tc>
              </a:tr>
            </a:tbl>
          </a:graphicData>
        </a:graphic>
      </p:graphicFrame>
    </p:spTree>
    <p:extLst>
      <p:ext uri="{BB962C8B-B14F-4D97-AF65-F5344CB8AC3E}">
        <p14:creationId xmlns:p14="http://schemas.microsoft.com/office/powerpoint/2010/main" val="1415725979"/>
      </p:ext>
    </p:extLst>
  </p:cSld>
  <p:clrMapOvr>
    <a:masterClrMapping/>
  </p:clrMapOvr>
</p:sld>
</file>

<file path=ppt/theme/theme1.xml><?xml version="1.0" encoding="utf-8"?>
<a:theme xmlns:a="http://schemas.openxmlformats.org/drawingml/2006/main" name="NOAA Title Options">
  <a:themeElements>
    <a:clrScheme name="Custom 11">
      <a:dk1>
        <a:sysClr val="windowText" lastClr="000000"/>
      </a:dk1>
      <a:lt1>
        <a:sysClr val="window" lastClr="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NOAA Fisheries Content Slides">
  <a:themeElements>
    <a:clrScheme name="Custom 11">
      <a:dk1>
        <a:sysClr val="windowText" lastClr="000000"/>
      </a:dk1>
      <a:lt1>
        <a:sysClr val="window" lastClr="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NOAA Divider Slides">
  <a:themeElements>
    <a:clrScheme name="Custom 11">
      <a:dk1>
        <a:sysClr val="windowText" lastClr="000000"/>
      </a:dk1>
      <a:lt1>
        <a:sysClr val="window" lastClr="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noaa_fisheries_presentation_template_final</Template>
  <TotalTime>254</TotalTime>
  <Words>1910</Words>
  <Application>Microsoft Office PowerPoint</Application>
  <PresentationFormat>On-screen Show (4:3)</PresentationFormat>
  <Paragraphs>240</Paragraphs>
  <Slides>24</Slides>
  <Notes>1</Notes>
  <HiddenSlides>0</HiddenSlides>
  <MMClips>0</MMClips>
  <ScaleCrop>false</ScaleCrop>
  <HeadingPairs>
    <vt:vector size="4" baseType="variant">
      <vt:variant>
        <vt:lpstr>Theme</vt:lpstr>
      </vt:variant>
      <vt:variant>
        <vt:i4>3</vt:i4>
      </vt:variant>
      <vt:variant>
        <vt:lpstr>Slide Titles</vt:lpstr>
      </vt:variant>
      <vt:variant>
        <vt:i4>24</vt:i4>
      </vt:variant>
    </vt:vector>
  </HeadingPairs>
  <TitlesOfParts>
    <vt:vector size="27" baseType="lpstr">
      <vt:lpstr>NOAA Title Options</vt:lpstr>
      <vt:lpstr>NOAA Fisheries Content Slides</vt:lpstr>
      <vt:lpstr>NOAA Divider Slides</vt:lpstr>
      <vt:lpstr>Potential New Alternatives for Regulatory Amendment 16</vt:lpstr>
      <vt:lpstr>ALTERNATIVE 11: Hybrid of Alternatives 4 and 8a</vt:lpstr>
      <vt:lpstr>ALTERNATIVE 12: Midway between Alts 4 and 8a</vt:lpstr>
      <vt:lpstr>Alternative 12</vt:lpstr>
      <vt:lpstr>PowerPoint Presentation</vt:lpstr>
      <vt:lpstr>PowerPoint Presentation</vt:lpstr>
      <vt:lpstr>NC</vt:lpstr>
      <vt:lpstr>Projected Closure Dates</vt:lpstr>
      <vt:lpstr>Relative Risk of Reg-16 Alternatives</vt:lpstr>
      <vt:lpstr>Sum of Risk Units from FL-SC and NC Models, by Reg-16 Alternative</vt:lpstr>
      <vt:lpstr>PowerPoint Presentation</vt:lpstr>
      <vt:lpstr>QUESTIONS?</vt:lpstr>
      <vt:lpstr>PowerPoint Presentation</vt:lpstr>
      <vt:lpstr>PowerPoint Presentation</vt:lpstr>
      <vt:lpstr>PowerPoint Presentation</vt:lpstr>
      <vt:lpstr>PowerPoint Presentation</vt:lpstr>
      <vt:lpstr>PowerPoint Presentation</vt:lpstr>
      <vt:lpstr>PowerPoint Presentation</vt:lpstr>
      <vt:lpstr>FL</vt:lpstr>
      <vt:lpstr>NC</vt:lpstr>
      <vt:lpstr>PowerPoint Presentation</vt:lpstr>
      <vt:lpstr>NC</vt:lpstr>
      <vt:lpstr>PowerPoint Presentation</vt:lpstr>
      <vt:lpstr>NC</vt:lpstr>
    </vt:vector>
  </TitlesOfParts>
  <Company>SERO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Potential New Alternative for Regulatory Amendment 16</dc:title>
  <dc:creator>NickFarmer</dc:creator>
  <cp:lastModifiedBy>NickFarmer</cp:lastModifiedBy>
  <cp:revision>17</cp:revision>
  <cp:lastPrinted>2015-06-11T15:29:42Z</cp:lastPrinted>
  <dcterms:created xsi:type="dcterms:W3CDTF">2015-06-10T20:37:34Z</dcterms:created>
  <dcterms:modified xsi:type="dcterms:W3CDTF">2015-06-11T16:15:35Z</dcterms:modified>
</cp:coreProperties>
</file>