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2"/>
  </p:notesMasterIdLst>
  <p:handoutMasterIdLst>
    <p:handoutMasterId r:id="rId23"/>
  </p:handoutMasterIdLst>
  <p:sldIdLst>
    <p:sldId id="262" r:id="rId4"/>
    <p:sldId id="271" r:id="rId5"/>
    <p:sldId id="289" r:id="rId6"/>
    <p:sldId id="272" r:id="rId7"/>
    <p:sldId id="273" r:id="rId8"/>
    <p:sldId id="274" r:id="rId9"/>
    <p:sldId id="275" r:id="rId10"/>
    <p:sldId id="277" r:id="rId11"/>
    <p:sldId id="279" r:id="rId12"/>
    <p:sldId id="281" r:id="rId13"/>
    <p:sldId id="282" r:id="rId14"/>
    <p:sldId id="276" r:id="rId15"/>
    <p:sldId id="278" r:id="rId16"/>
    <p:sldId id="283" r:id="rId17"/>
    <p:sldId id="284" r:id="rId18"/>
    <p:sldId id="285" r:id="rId19"/>
    <p:sldId id="290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tein" initials="JS" lastIdx="3" clrIdx="0"/>
  <p:cmAuthor id="1" name="Michelle McClure" initials="M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3" autoAdjust="0"/>
    <p:restoredTop sz="91357" autoAdjust="0"/>
  </p:normalViewPr>
  <p:slideViewPr>
    <p:cSldViewPr snapToGrid="0" snapToObjects="1">
      <p:cViewPr>
        <p:scale>
          <a:sx n="90" d="100"/>
          <a:sy n="90" d="100"/>
        </p:scale>
        <p:origin x="-666" y="64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an.blackhart\Desktop\Prioritization\PricePerPou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Sheet2!$W$1</c:f>
              <c:strCache>
                <c:ptCount val="1"/>
                <c:pt idx="0">
                  <c:v>Non-FSSI Stocks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Sheet2!$V$2:$V$10</c:f>
              <c:strCache>
                <c:ptCount val="9"/>
                <c:pt idx="0">
                  <c:v>0</c:v>
                </c:pt>
                <c:pt idx="1">
                  <c:v>$100</c:v>
                </c:pt>
                <c:pt idx="2">
                  <c:v>$1K</c:v>
                </c:pt>
                <c:pt idx="3">
                  <c:v>$10K</c:v>
                </c:pt>
                <c:pt idx="4">
                  <c:v>$100K</c:v>
                </c:pt>
                <c:pt idx="5">
                  <c:v>$1M</c:v>
                </c:pt>
                <c:pt idx="6">
                  <c:v>$10M</c:v>
                </c:pt>
                <c:pt idx="7">
                  <c:v>$100M</c:v>
                </c:pt>
                <c:pt idx="8">
                  <c:v>$1B</c:v>
                </c:pt>
              </c:strCache>
            </c:strRef>
          </c:cat>
          <c:val>
            <c:numRef>
              <c:f>Sheet2!$W$2:$W$10</c:f>
              <c:numCache>
                <c:formatCode>General</c:formatCode>
                <c:ptCount val="9"/>
                <c:pt idx="0">
                  <c:v>57</c:v>
                </c:pt>
                <c:pt idx="1">
                  <c:v>6</c:v>
                </c:pt>
                <c:pt idx="2">
                  <c:v>6</c:v>
                </c:pt>
                <c:pt idx="3">
                  <c:v>32</c:v>
                </c:pt>
                <c:pt idx="4">
                  <c:v>60</c:v>
                </c:pt>
                <c:pt idx="5">
                  <c:v>57</c:v>
                </c:pt>
                <c:pt idx="6">
                  <c:v>15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Sheet2!$X$1</c:f>
              <c:strCache>
                <c:ptCount val="1"/>
                <c:pt idx="0">
                  <c:v>FSSI Stocks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Sheet2!$V$2:$V$10</c:f>
              <c:strCache>
                <c:ptCount val="9"/>
                <c:pt idx="0">
                  <c:v>0</c:v>
                </c:pt>
                <c:pt idx="1">
                  <c:v>$100</c:v>
                </c:pt>
                <c:pt idx="2">
                  <c:v>$1K</c:v>
                </c:pt>
                <c:pt idx="3">
                  <c:v>$10K</c:v>
                </c:pt>
                <c:pt idx="4">
                  <c:v>$100K</c:v>
                </c:pt>
                <c:pt idx="5">
                  <c:v>$1M</c:v>
                </c:pt>
                <c:pt idx="6">
                  <c:v>$10M</c:v>
                </c:pt>
                <c:pt idx="7">
                  <c:v>$100M</c:v>
                </c:pt>
                <c:pt idx="8">
                  <c:v>$1B</c:v>
                </c:pt>
              </c:strCache>
            </c:strRef>
          </c:cat>
          <c:val>
            <c:numRef>
              <c:f>Sheet2!$X$2:$X$10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20</c:v>
                </c:pt>
                <c:pt idx="5">
                  <c:v>37</c:v>
                </c:pt>
                <c:pt idx="6">
                  <c:v>53</c:v>
                </c:pt>
                <c:pt idx="7">
                  <c:v>19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69952"/>
        <c:axId val="81011072"/>
      </c:barChart>
      <c:catAx>
        <c:axId val="7746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r>
                  <a:rPr lang="en-US" sz="1400" dirty="0">
                    <a:latin typeface="Arial Narrow" panose="020B0606020202030204" pitchFamily="34" charset="0"/>
                  </a:rPr>
                  <a:t>Landed </a:t>
                </a:r>
                <a:r>
                  <a:rPr lang="en-US" sz="1400" dirty="0" smtClean="0">
                    <a:latin typeface="Arial Narrow" panose="020B0606020202030204" pitchFamily="34" charset="0"/>
                  </a:rPr>
                  <a:t>Value (log scale)</a:t>
                </a:r>
                <a:endParaRPr lang="en-US" sz="1400" dirty="0">
                  <a:latin typeface="Arial Narrow" panose="020B0606020202030204" pitchFamily="34" charset="0"/>
                </a:endParaRP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81011072"/>
        <c:crosses val="autoZero"/>
        <c:auto val="1"/>
        <c:lblAlgn val="ctr"/>
        <c:lblOffset val="100"/>
        <c:noMultiLvlLbl val="0"/>
      </c:catAx>
      <c:valAx>
        <c:axId val="81011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r>
                  <a:rPr lang="en-US" sz="1400">
                    <a:latin typeface="Arial Narrow" panose="020B0606020202030204" pitchFamily="34" charset="0"/>
                  </a:rPr>
                  <a:t>Number of Stocks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774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67739850893802"/>
          <c:y val="6.9888338627216898E-2"/>
          <c:w val="0.157286669550015"/>
          <c:h val="7.71473074954937E-2"/>
        </c:manualLayout>
      </c:layout>
      <c:overlay val="1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0sARjR" TargetMode="External"/><Relationship Id="rId2" Type="http://schemas.openxmlformats.org/officeDocument/2006/relationships/hyperlink" Target="http://goo.gl/ZPNxbn" TargetMode="External"/><Relationship Id="rId1" Type="http://schemas.openxmlformats.org/officeDocument/2006/relationships/hyperlink" Target="http://goo.gl/8pQ898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ZPNxbn" TargetMode="External"/><Relationship Id="rId2" Type="http://schemas.openxmlformats.org/officeDocument/2006/relationships/image" Target="../media/image14.jpg"/><Relationship Id="rId1" Type="http://schemas.openxmlformats.org/officeDocument/2006/relationships/hyperlink" Target="http://goo.gl/8pQ898" TargetMode="External"/><Relationship Id="rId6" Type="http://schemas.openxmlformats.org/officeDocument/2006/relationships/image" Target="../media/image16.png"/><Relationship Id="rId5" Type="http://schemas.openxmlformats.org/officeDocument/2006/relationships/hyperlink" Target="http://goo.gl/0sARjR" TargetMode="External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445B8-9D05-4A0F-AD29-C1A082401C5C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96C2A5-DC2C-48A4-B230-DF261C3FEA65}">
      <dgm:prSet phldrT="[Text]" custT="1"/>
      <dgm:spPr/>
      <dgm:t>
        <a:bodyPr/>
        <a:lstStyle/>
        <a:p>
          <a:r>
            <a:rPr lang="en-US" sz="2400" b="1" dirty="0" smtClean="0"/>
            <a:t>Stock Assessment Prioritization </a:t>
          </a:r>
          <a:r>
            <a:rPr lang="en-US" sz="2000" b="1" dirty="0" smtClean="0"/>
            <a:t>(</a:t>
          </a:r>
          <a:r>
            <a:rPr lang="en-US" sz="2000" b="1" dirty="0" smtClean="0">
              <a:hlinkClick xmlns:r="http://schemas.openxmlformats.org/officeDocument/2006/relationships" r:id="rId1"/>
            </a:rPr>
            <a:t>http://goo.gl/8pQ898</a:t>
          </a:r>
          <a:r>
            <a:rPr lang="en-US" sz="2000" b="1" dirty="0" smtClean="0"/>
            <a:t>) </a:t>
          </a:r>
          <a:endParaRPr lang="en-US" sz="2500" b="1" dirty="0"/>
        </a:p>
      </dgm:t>
    </dgm:pt>
    <dgm:pt modelId="{35D29FCA-D724-44C0-9147-F871DBCEF5EB}" type="parTrans" cxnId="{3466B939-CDD3-463A-ACB3-37389B4872EE}">
      <dgm:prSet/>
      <dgm:spPr/>
      <dgm:t>
        <a:bodyPr/>
        <a:lstStyle/>
        <a:p>
          <a:endParaRPr lang="en-US"/>
        </a:p>
      </dgm:t>
    </dgm:pt>
    <dgm:pt modelId="{76A958E6-8545-475B-A877-5ABA94A3DEAE}" type="sibTrans" cxnId="{3466B939-CDD3-463A-ACB3-37389B4872EE}">
      <dgm:prSet/>
      <dgm:spPr/>
      <dgm:t>
        <a:bodyPr/>
        <a:lstStyle/>
        <a:p>
          <a:endParaRPr lang="en-US"/>
        </a:p>
      </dgm:t>
    </dgm:pt>
    <dgm:pt modelId="{6DD04ADB-AEE7-4816-A311-C6DB49C53149}">
      <dgm:prSet phldrT="[Text]" custT="1"/>
      <dgm:spPr/>
      <dgm:t>
        <a:bodyPr/>
        <a:lstStyle/>
        <a:p>
          <a:r>
            <a:rPr lang="en-US" sz="1900" dirty="0" smtClean="0"/>
            <a:t>Objective and transparent process to prioritize stocks for assessment</a:t>
          </a:r>
          <a:endParaRPr lang="en-US" sz="1900" dirty="0"/>
        </a:p>
      </dgm:t>
    </dgm:pt>
    <dgm:pt modelId="{C3EF98EE-B3FA-4DB5-AD4B-FC121F78FC2B}" type="parTrans" cxnId="{D5D35FCE-90FB-49D2-9E1F-00A386E51098}">
      <dgm:prSet/>
      <dgm:spPr/>
      <dgm:t>
        <a:bodyPr/>
        <a:lstStyle/>
        <a:p>
          <a:endParaRPr lang="en-US"/>
        </a:p>
      </dgm:t>
    </dgm:pt>
    <dgm:pt modelId="{691FD5E5-FDA8-4FE5-9D45-C26C4910D1E6}" type="sibTrans" cxnId="{D5D35FCE-90FB-49D2-9E1F-00A386E51098}">
      <dgm:prSet/>
      <dgm:spPr/>
      <dgm:t>
        <a:bodyPr/>
        <a:lstStyle/>
        <a:p>
          <a:endParaRPr lang="en-US"/>
        </a:p>
      </dgm:t>
    </dgm:pt>
    <dgm:pt modelId="{11F79DB4-0652-4F93-BCED-008F0A40A01B}">
      <dgm:prSet phldrT="[Text]" custT="1"/>
      <dgm:spPr/>
      <dgm:t>
        <a:bodyPr/>
        <a:lstStyle/>
        <a:p>
          <a:r>
            <a:rPr lang="en-US" sz="1900" dirty="0" smtClean="0"/>
            <a:t>Establishes target assessment level and frequency for each stock</a:t>
          </a:r>
          <a:endParaRPr lang="en-US" sz="1900" dirty="0"/>
        </a:p>
      </dgm:t>
    </dgm:pt>
    <dgm:pt modelId="{A607138B-3A63-4CC7-BE8F-16F7005A8301}" type="parTrans" cxnId="{ED8AF7B5-F570-4313-8CD9-6A420A3D4E75}">
      <dgm:prSet/>
      <dgm:spPr/>
      <dgm:t>
        <a:bodyPr/>
        <a:lstStyle/>
        <a:p>
          <a:endParaRPr lang="en-US"/>
        </a:p>
      </dgm:t>
    </dgm:pt>
    <dgm:pt modelId="{03F6550A-A6A4-4C2F-828C-10C94B38E08D}" type="sibTrans" cxnId="{ED8AF7B5-F570-4313-8CD9-6A420A3D4E75}">
      <dgm:prSet/>
      <dgm:spPr/>
      <dgm:t>
        <a:bodyPr/>
        <a:lstStyle/>
        <a:p>
          <a:endParaRPr lang="en-US"/>
        </a:p>
      </dgm:t>
    </dgm:pt>
    <dgm:pt modelId="{E6A6CDDC-9344-4812-A9FC-04DC2C1F254D}">
      <dgm:prSet phldrT="[Text]" custT="1"/>
      <dgm:spPr/>
      <dgm:t>
        <a:bodyPr/>
        <a:lstStyle/>
        <a:p>
          <a:r>
            <a:rPr lang="en-US" sz="2400" b="1" dirty="0" smtClean="0"/>
            <a:t>Habitat Assessment Prioritization </a:t>
          </a:r>
          <a:r>
            <a:rPr lang="en-US" sz="2000" b="1" dirty="0" smtClean="0"/>
            <a:t>(</a:t>
          </a:r>
          <a:r>
            <a:rPr lang="en-US" sz="2000" b="1" dirty="0" smtClean="0">
              <a:hlinkClick xmlns:r="http://schemas.openxmlformats.org/officeDocument/2006/relationships" r:id="rId2"/>
            </a:rPr>
            <a:t>http://goo.gl/ZPNxbn</a:t>
          </a:r>
          <a:r>
            <a:rPr lang="en-US" sz="2000" b="1" dirty="0" smtClean="0"/>
            <a:t>)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A4826EC6-436F-4268-AFDF-108E7F92C108}" type="parTrans" cxnId="{1EF693BC-2B87-4B78-B69C-803386B77C07}">
      <dgm:prSet/>
      <dgm:spPr/>
      <dgm:t>
        <a:bodyPr/>
        <a:lstStyle/>
        <a:p>
          <a:endParaRPr lang="en-US"/>
        </a:p>
      </dgm:t>
    </dgm:pt>
    <dgm:pt modelId="{2055F2D1-E0B5-4383-95B0-B5EDC03147A0}" type="sibTrans" cxnId="{1EF693BC-2B87-4B78-B69C-803386B77C07}">
      <dgm:prSet/>
      <dgm:spPr/>
      <dgm:t>
        <a:bodyPr/>
        <a:lstStyle/>
        <a:p>
          <a:endParaRPr lang="en-US"/>
        </a:p>
      </dgm:t>
    </dgm:pt>
    <dgm:pt modelId="{A96BB076-B83B-4CC3-AC57-A6DE344760CE}">
      <dgm:prSet phldrT="[Text]"/>
      <dgm:spPr/>
      <dgm:t>
        <a:bodyPr/>
        <a:lstStyle/>
        <a:p>
          <a:r>
            <a:rPr lang="en-US" sz="1900" dirty="0" smtClean="0"/>
            <a:t>Process to develop regional habitat science priorities</a:t>
          </a:r>
          <a:endParaRPr lang="en-US" sz="1900" dirty="0"/>
        </a:p>
      </dgm:t>
    </dgm:pt>
    <dgm:pt modelId="{9F54D033-44B1-4E55-8251-0B8CD63F51C7}" type="parTrans" cxnId="{77549B5D-AEE6-415B-9DE8-A354B6E13E70}">
      <dgm:prSet/>
      <dgm:spPr/>
      <dgm:t>
        <a:bodyPr/>
        <a:lstStyle/>
        <a:p>
          <a:endParaRPr lang="en-US"/>
        </a:p>
      </dgm:t>
    </dgm:pt>
    <dgm:pt modelId="{2348A403-7422-4D77-8F70-3DF56AB00C05}" type="sibTrans" cxnId="{77549B5D-AEE6-415B-9DE8-A354B6E13E70}">
      <dgm:prSet/>
      <dgm:spPr/>
      <dgm:t>
        <a:bodyPr/>
        <a:lstStyle/>
        <a:p>
          <a:endParaRPr lang="en-US"/>
        </a:p>
      </dgm:t>
    </dgm:pt>
    <dgm:pt modelId="{36D31326-5C04-463D-969E-EA5DCED8EED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/>
            <a:t>Climate Vulnerability Assessment </a:t>
          </a:r>
          <a:r>
            <a:rPr lang="en-US" sz="2000" b="1" dirty="0" smtClean="0"/>
            <a:t>(</a:t>
          </a:r>
          <a:r>
            <a:rPr lang="en-US" sz="2000" b="1" dirty="0" smtClean="0">
              <a:hlinkClick xmlns:r="http://schemas.openxmlformats.org/officeDocument/2006/relationships" r:id="rId3"/>
            </a:rPr>
            <a:t>http://goo.gl/0sARjR</a:t>
          </a:r>
          <a:r>
            <a:rPr lang="en-US" sz="2000" b="1" dirty="0" smtClean="0"/>
            <a:t>) </a:t>
          </a:r>
          <a:endParaRPr lang="en-US" sz="2400" b="1" dirty="0"/>
        </a:p>
      </dgm:t>
    </dgm:pt>
    <dgm:pt modelId="{EF8D1423-2E51-4CB6-9CA5-37A00BE74D55}" type="parTrans" cxnId="{5DA7EE98-6CBD-4DBC-AE5D-E06317F59EE5}">
      <dgm:prSet/>
      <dgm:spPr/>
      <dgm:t>
        <a:bodyPr/>
        <a:lstStyle/>
        <a:p>
          <a:endParaRPr lang="en-US"/>
        </a:p>
      </dgm:t>
    </dgm:pt>
    <dgm:pt modelId="{68A61691-5CD5-4EAD-BBC1-3EFD7A274727}" type="sibTrans" cxnId="{5DA7EE98-6CBD-4DBC-AE5D-E06317F59EE5}">
      <dgm:prSet/>
      <dgm:spPr/>
      <dgm:t>
        <a:bodyPr/>
        <a:lstStyle/>
        <a:p>
          <a:endParaRPr lang="en-US"/>
        </a:p>
      </dgm:t>
    </dgm:pt>
    <dgm:pt modelId="{ED9FD416-3046-43AA-8150-817CBB181314}">
      <dgm:prSet phldrT="[Text]"/>
      <dgm:spPr>
        <a:solidFill>
          <a:schemeClr val="accent1"/>
        </a:solidFill>
      </dgm:spPr>
      <dgm:t>
        <a:bodyPr/>
        <a:lstStyle/>
        <a:p>
          <a:r>
            <a:rPr lang="en-US" sz="1900" dirty="0" smtClean="0"/>
            <a:t>Estimates relative vulnerability of fish stocks to potential climate change</a:t>
          </a:r>
          <a:endParaRPr lang="en-US" sz="1900" dirty="0"/>
        </a:p>
      </dgm:t>
    </dgm:pt>
    <dgm:pt modelId="{F556EA12-EC15-4398-BE32-9AD2E2E4BBF9}" type="parTrans" cxnId="{30224CE8-56B5-4682-AFFB-9F027D00B85B}">
      <dgm:prSet/>
      <dgm:spPr/>
      <dgm:t>
        <a:bodyPr/>
        <a:lstStyle/>
        <a:p>
          <a:endParaRPr lang="en-US"/>
        </a:p>
      </dgm:t>
    </dgm:pt>
    <dgm:pt modelId="{CB3A1241-19FF-434C-A54F-9860DF899428}" type="sibTrans" cxnId="{30224CE8-56B5-4682-AFFB-9F027D00B85B}">
      <dgm:prSet/>
      <dgm:spPr/>
      <dgm:t>
        <a:bodyPr/>
        <a:lstStyle/>
        <a:p>
          <a:endParaRPr lang="en-US"/>
        </a:p>
      </dgm:t>
    </dgm:pt>
    <dgm:pt modelId="{EA71C978-F67F-4D9A-B4BC-1BECCBE6B057}">
      <dgm:prSet phldrT="[Text]"/>
      <dgm:spPr>
        <a:solidFill>
          <a:schemeClr val="accent1"/>
        </a:solidFill>
      </dgm:spPr>
      <dgm:t>
        <a:bodyPr/>
        <a:lstStyle/>
        <a:p>
          <a:r>
            <a:rPr lang="en-US" sz="1900" dirty="0" smtClean="0"/>
            <a:t>Results help managers identify ways to reduce risks/impacts to fisheries</a:t>
          </a:r>
          <a:endParaRPr lang="en-US" sz="1900" dirty="0"/>
        </a:p>
      </dgm:t>
    </dgm:pt>
    <dgm:pt modelId="{C200F3EC-4097-4AD2-B1EE-0E3CFD07878A}" type="parTrans" cxnId="{59F798B5-D374-4108-AE01-5B9462B19FC8}">
      <dgm:prSet/>
      <dgm:spPr/>
      <dgm:t>
        <a:bodyPr/>
        <a:lstStyle/>
        <a:p>
          <a:endParaRPr lang="en-US"/>
        </a:p>
      </dgm:t>
    </dgm:pt>
    <dgm:pt modelId="{EB1C8884-959E-48E6-84FF-111E04366BAA}" type="sibTrans" cxnId="{59F798B5-D374-4108-AE01-5B9462B19FC8}">
      <dgm:prSet/>
      <dgm:spPr/>
      <dgm:t>
        <a:bodyPr/>
        <a:lstStyle/>
        <a:p>
          <a:endParaRPr lang="en-US"/>
        </a:p>
      </dgm:t>
    </dgm:pt>
    <dgm:pt modelId="{4DE34AB2-A5D4-48EA-BA34-4CF3EFE2901E}">
      <dgm:prSet/>
      <dgm:spPr/>
      <dgm:t>
        <a:bodyPr/>
        <a:lstStyle/>
        <a:p>
          <a:r>
            <a:rPr lang="en-US" sz="1900" dirty="0" smtClean="0"/>
            <a:t>Uses criteria to score stocks appropriate to prioritizing habitat science</a:t>
          </a:r>
          <a:endParaRPr lang="en-US" sz="1900" dirty="0"/>
        </a:p>
      </dgm:t>
    </dgm:pt>
    <dgm:pt modelId="{FADE8B52-925D-4DAA-8EDA-81A5916926A9}" type="parTrans" cxnId="{0BA18813-DD29-4D68-8910-7C2A4B783CD2}">
      <dgm:prSet/>
      <dgm:spPr/>
      <dgm:t>
        <a:bodyPr/>
        <a:lstStyle/>
        <a:p>
          <a:endParaRPr lang="en-US"/>
        </a:p>
      </dgm:t>
    </dgm:pt>
    <dgm:pt modelId="{FB8DA71D-5532-4420-AEDD-B23A808EFFB1}" type="sibTrans" cxnId="{0BA18813-DD29-4D68-8910-7C2A4B783CD2}">
      <dgm:prSet/>
      <dgm:spPr/>
      <dgm:t>
        <a:bodyPr/>
        <a:lstStyle/>
        <a:p>
          <a:endParaRPr lang="en-US"/>
        </a:p>
      </dgm:t>
    </dgm:pt>
    <dgm:pt modelId="{71B97B03-AECA-4CAB-995D-F85D8F35E9C5}">
      <dgm:prSet/>
      <dgm:spPr/>
      <dgm:t>
        <a:bodyPr/>
        <a:lstStyle/>
        <a:p>
          <a:r>
            <a:rPr lang="en-US" sz="1900" dirty="0" smtClean="0"/>
            <a:t>Recently completed for West Coast stocks</a:t>
          </a:r>
          <a:endParaRPr lang="en-US" sz="1900" dirty="0"/>
        </a:p>
      </dgm:t>
    </dgm:pt>
    <dgm:pt modelId="{F4E016B5-A42C-42D2-8A97-07AF88EBB077}" type="parTrans" cxnId="{C0618953-B545-4C91-96F1-FC5DCE05F776}">
      <dgm:prSet/>
      <dgm:spPr/>
      <dgm:t>
        <a:bodyPr/>
        <a:lstStyle/>
        <a:p>
          <a:endParaRPr lang="en-US"/>
        </a:p>
      </dgm:t>
    </dgm:pt>
    <dgm:pt modelId="{3FEFDC9F-255D-4AA6-8493-7C3175BBE44D}" type="sibTrans" cxnId="{C0618953-B545-4C91-96F1-FC5DCE05F776}">
      <dgm:prSet/>
      <dgm:spPr/>
      <dgm:t>
        <a:bodyPr/>
        <a:lstStyle/>
        <a:p>
          <a:endParaRPr lang="en-US"/>
        </a:p>
      </dgm:t>
    </dgm:pt>
    <dgm:pt modelId="{5B77DAD5-FF80-4503-B3B3-C1978652D3B2}">
      <dgm:prSet phldrT="[Text]"/>
      <dgm:spPr>
        <a:solidFill>
          <a:schemeClr val="accent1"/>
        </a:solidFill>
      </dgm:spPr>
      <dgm:t>
        <a:bodyPr/>
        <a:lstStyle/>
        <a:p>
          <a:r>
            <a:rPr lang="en-US" sz="1900" dirty="0" smtClean="0"/>
            <a:t>Based on existing information on species distributions and life history</a:t>
          </a:r>
          <a:endParaRPr lang="en-US" sz="1900" dirty="0"/>
        </a:p>
      </dgm:t>
    </dgm:pt>
    <dgm:pt modelId="{8AC4687D-E572-440D-AC42-A3AEA14D1B65}" type="parTrans" cxnId="{81B2E2CB-2CD7-4A0A-9CF1-F614500F9FE7}">
      <dgm:prSet/>
      <dgm:spPr/>
      <dgm:t>
        <a:bodyPr/>
        <a:lstStyle/>
        <a:p>
          <a:endParaRPr lang="en-US"/>
        </a:p>
      </dgm:t>
    </dgm:pt>
    <dgm:pt modelId="{9CAA3246-7DF4-4041-BA58-6E6E5CF52AEF}" type="sibTrans" cxnId="{81B2E2CB-2CD7-4A0A-9CF1-F614500F9FE7}">
      <dgm:prSet/>
      <dgm:spPr/>
      <dgm:t>
        <a:bodyPr/>
        <a:lstStyle/>
        <a:p>
          <a:endParaRPr lang="en-US"/>
        </a:p>
      </dgm:t>
    </dgm:pt>
    <dgm:pt modelId="{D55D71A7-FF76-498D-992A-6891FB788C8F}">
      <dgm:prSet phldrT="[Text]" custT="1"/>
      <dgm:spPr/>
      <dgm:t>
        <a:bodyPr/>
        <a:lstStyle/>
        <a:p>
          <a:r>
            <a:rPr lang="en-US" sz="1900" dirty="0" smtClean="0"/>
            <a:t>Cooperative process between NMFS, FMCs and other stakeholders</a:t>
          </a:r>
          <a:endParaRPr lang="en-US" sz="1900" dirty="0"/>
        </a:p>
      </dgm:t>
    </dgm:pt>
    <dgm:pt modelId="{93BE3A8D-B38F-4B92-B5F6-2DD0CEB66446}" type="parTrans" cxnId="{0AB6A417-FD13-480E-A6EF-7EF7EAC439E2}">
      <dgm:prSet/>
      <dgm:spPr/>
      <dgm:t>
        <a:bodyPr/>
        <a:lstStyle/>
        <a:p>
          <a:endParaRPr lang="en-US"/>
        </a:p>
      </dgm:t>
    </dgm:pt>
    <dgm:pt modelId="{02F17583-1581-4DA2-B64B-203F46D79CA3}" type="sibTrans" cxnId="{0AB6A417-FD13-480E-A6EF-7EF7EAC439E2}">
      <dgm:prSet/>
      <dgm:spPr/>
      <dgm:t>
        <a:bodyPr/>
        <a:lstStyle/>
        <a:p>
          <a:endParaRPr lang="en-US"/>
        </a:p>
      </dgm:t>
    </dgm:pt>
    <dgm:pt modelId="{8D47E795-B245-4C5C-AEAD-3CD45F5A28B6}" type="pres">
      <dgm:prSet presAssocID="{8DB445B8-9D05-4A0F-AD29-C1A082401C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214A01-7EA0-4357-8BE5-49E98E456356}" type="pres">
      <dgm:prSet presAssocID="{2796C2A5-DC2C-48A4-B230-DF261C3FEA65}" presName="comp" presStyleCnt="0"/>
      <dgm:spPr/>
    </dgm:pt>
    <dgm:pt modelId="{42F26FE0-6175-4EFE-8091-EAA6755B43AC}" type="pres">
      <dgm:prSet presAssocID="{2796C2A5-DC2C-48A4-B230-DF261C3FEA65}" presName="box" presStyleLbl="node1" presStyleIdx="0" presStyleCnt="3"/>
      <dgm:spPr/>
      <dgm:t>
        <a:bodyPr/>
        <a:lstStyle/>
        <a:p>
          <a:endParaRPr lang="en-US"/>
        </a:p>
      </dgm:t>
    </dgm:pt>
    <dgm:pt modelId="{836887D8-51DA-4F60-9180-44F9918CA279}" type="pres">
      <dgm:prSet presAssocID="{2796C2A5-DC2C-48A4-B230-DF261C3FEA65}" presName="img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9D7EB96-8D4F-4BBB-8546-A5EDDEC3CA5C}" type="pres">
      <dgm:prSet presAssocID="{2796C2A5-DC2C-48A4-B230-DF261C3FEA6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339AB-5E07-4FC4-BD79-06D6948ED913}" type="pres">
      <dgm:prSet presAssocID="{76A958E6-8545-475B-A877-5ABA94A3DEAE}" presName="spacer" presStyleCnt="0"/>
      <dgm:spPr/>
    </dgm:pt>
    <dgm:pt modelId="{1197E378-647B-4698-A9B0-0EDC0C3B4F5B}" type="pres">
      <dgm:prSet presAssocID="{E6A6CDDC-9344-4812-A9FC-04DC2C1F254D}" presName="comp" presStyleCnt="0"/>
      <dgm:spPr/>
    </dgm:pt>
    <dgm:pt modelId="{DB933839-EF48-49DC-8B0D-3CF9835C9AEE}" type="pres">
      <dgm:prSet presAssocID="{E6A6CDDC-9344-4812-A9FC-04DC2C1F254D}" presName="box" presStyleLbl="node1" presStyleIdx="1" presStyleCnt="3"/>
      <dgm:spPr/>
      <dgm:t>
        <a:bodyPr/>
        <a:lstStyle/>
        <a:p>
          <a:endParaRPr lang="en-US"/>
        </a:p>
      </dgm:t>
    </dgm:pt>
    <dgm:pt modelId="{12DE3DE1-A5B5-4820-BD62-01A8D5781759}" type="pres">
      <dgm:prSet presAssocID="{E6A6CDDC-9344-4812-A9FC-04DC2C1F254D}" presName="img" presStyleLbl="fgImgPlace1" presStyleIdx="1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703F8D-42B3-4191-A0D2-434920A2492A}" type="pres">
      <dgm:prSet presAssocID="{E6A6CDDC-9344-4812-A9FC-04DC2C1F25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C9317-0097-4EBA-9F65-7093084D4FA1}" type="pres">
      <dgm:prSet presAssocID="{2055F2D1-E0B5-4383-95B0-B5EDC03147A0}" presName="spacer" presStyleCnt="0"/>
      <dgm:spPr/>
    </dgm:pt>
    <dgm:pt modelId="{C85B6BB1-3DED-40B9-B5D0-CD837C95BE9C}" type="pres">
      <dgm:prSet presAssocID="{36D31326-5C04-463D-969E-EA5DCED8EEDD}" presName="comp" presStyleCnt="0"/>
      <dgm:spPr/>
    </dgm:pt>
    <dgm:pt modelId="{C70A158A-2049-4CAF-BF78-57330248F750}" type="pres">
      <dgm:prSet presAssocID="{36D31326-5C04-463D-969E-EA5DCED8EEDD}" presName="box" presStyleLbl="node1" presStyleIdx="2" presStyleCnt="3"/>
      <dgm:spPr/>
      <dgm:t>
        <a:bodyPr/>
        <a:lstStyle/>
        <a:p>
          <a:endParaRPr lang="en-US"/>
        </a:p>
      </dgm:t>
    </dgm:pt>
    <dgm:pt modelId="{72E32C18-8344-4517-8561-C3BA8C3293C4}" type="pres">
      <dgm:prSet presAssocID="{36D31326-5C04-463D-969E-EA5DCED8EEDD}" presName="img" presStyleLbl="fgImgPlace1" presStyleIdx="2" presStyleCnt="3" custLinFactNeighborX="-1921" custLinFactNeighborY="-818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008F64-E300-4E7B-BB6E-2F08F74367BA}" type="pres">
      <dgm:prSet presAssocID="{36D31326-5C04-463D-969E-EA5DCED8EE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D35B8-B935-4912-958D-F458C7CDFD96}" type="presOf" srcId="{E6A6CDDC-9344-4812-A9FC-04DC2C1F254D}" destId="{2D703F8D-42B3-4191-A0D2-434920A2492A}" srcOrd="1" destOrd="0" presId="urn:microsoft.com/office/officeart/2005/8/layout/vList4"/>
    <dgm:cxn modelId="{C0618953-B545-4C91-96F1-FC5DCE05F776}" srcId="{E6A6CDDC-9344-4812-A9FC-04DC2C1F254D}" destId="{71B97B03-AECA-4CAB-995D-F85D8F35E9C5}" srcOrd="2" destOrd="0" parTransId="{F4E016B5-A42C-42D2-8A97-07AF88EBB077}" sibTransId="{3FEFDC9F-255D-4AA6-8493-7C3175BBE44D}"/>
    <dgm:cxn modelId="{75FA039D-E9DA-47EF-972A-710768FCD100}" type="presOf" srcId="{4DE34AB2-A5D4-48EA-BA34-4CF3EFE2901E}" destId="{DB933839-EF48-49DC-8B0D-3CF9835C9AEE}" srcOrd="0" destOrd="2" presId="urn:microsoft.com/office/officeart/2005/8/layout/vList4"/>
    <dgm:cxn modelId="{7AC09552-DC32-406D-A517-7EEA2D2E40FA}" type="presOf" srcId="{A96BB076-B83B-4CC3-AC57-A6DE344760CE}" destId="{2D703F8D-42B3-4191-A0D2-434920A2492A}" srcOrd="1" destOrd="1" presId="urn:microsoft.com/office/officeart/2005/8/layout/vList4"/>
    <dgm:cxn modelId="{59189F0C-DFA5-4092-9917-A4350B905ADB}" type="presOf" srcId="{36D31326-5C04-463D-969E-EA5DCED8EEDD}" destId="{13008F64-E300-4E7B-BB6E-2F08F74367BA}" srcOrd="1" destOrd="0" presId="urn:microsoft.com/office/officeart/2005/8/layout/vList4"/>
    <dgm:cxn modelId="{6CEDDBEB-F34F-4034-A978-64FB08935E4E}" type="presOf" srcId="{11F79DB4-0652-4F93-BCED-008F0A40A01B}" destId="{42F26FE0-6175-4EFE-8091-EAA6755B43AC}" srcOrd="0" destOrd="2" presId="urn:microsoft.com/office/officeart/2005/8/layout/vList4"/>
    <dgm:cxn modelId="{4CD2C4FC-A907-4C19-8C61-3F61E8468CE1}" type="presOf" srcId="{2796C2A5-DC2C-48A4-B230-DF261C3FEA65}" destId="{19D7EB96-8D4F-4BBB-8546-A5EDDEC3CA5C}" srcOrd="1" destOrd="0" presId="urn:microsoft.com/office/officeart/2005/8/layout/vList4"/>
    <dgm:cxn modelId="{60FD1139-89C5-4131-9D75-80AAB46B19CA}" type="presOf" srcId="{11F79DB4-0652-4F93-BCED-008F0A40A01B}" destId="{19D7EB96-8D4F-4BBB-8546-A5EDDEC3CA5C}" srcOrd="1" destOrd="2" presId="urn:microsoft.com/office/officeart/2005/8/layout/vList4"/>
    <dgm:cxn modelId="{91134D61-26BF-4139-8BC3-4F78D7290E3A}" type="presOf" srcId="{EA71C978-F67F-4D9A-B4BC-1BECCBE6B057}" destId="{13008F64-E300-4E7B-BB6E-2F08F74367BA}" srcOrd="1" destOrd="3" presId="urn:microsoft.com/office/officeart/2005/8/layout/vList4"/>
    <dgm:cxn modelId="{E2F9C656-FDD0-45F6-9B1F-784F42E3AE6C}" type="presOf" srcId="{71B97B03-AECA-4CAB-995D-F85D8F35E9C5}" destId="{DB933839-EF48-49DC-8B0D-3CF9835C9AEE}" srcOrd="0" destOrd="3" presId="urn:microsoft.com/office/officeart/2005/8/layout/vList4"/>
    <dgm:cxn modelId="{56055DF8-3D9B-40C7-A6F3-322681D00E75}" type="presOf" srcId="{71B97B03-AECA-4CAB-995D-F85D8F35E9C5}" destId="{2D703F8D-42B3-4191-A0D2-434920A2492A}" srcOrd="1" destOrd="3" presId="urn:microsoft.com/office/officeart/2005/8/layout/vList4"/>
    <dgm:cxn modelId="{269AE5DA-B318-44F6-B780-44F909774379}" type="presOf" srcId="{6DD04ADB-AEE7-4816-A311-C6DB49C53149}" destId="{19D7EB96-8D4F-4BBB-8546-A5EDDEC3CA5C}" srcOrd="1" destOrd="1" presId="urn:microsoft.com/office/officeart/2005/8/layout/vList4"/>
    <dgm:cxn modelId="{5DA7EE98-6CBD-4DBC-AE5D-E06317F59EE5}" srcId="{8DB445B8-9D05-4A0F-AD29-C1A082401C5C}" destId="{36D31326-5C04-463D-969E-EA5DCED8EEDD}" srcOrd="2" destOrd="0" parTransId="{EF8D1423-2E51-4CB6-9CA5-37A00BE74D55}" sibTransId="{68A61691-5CD5-4EAD-BBC1-3EFD7A274727}"/>
    <dgm:cxn modelId="{D5D35FCE-90FB-49D2-9E1F-00A386E51098}" srcId="{2796C2A5-DC2C-48A4-B230-DF261C3FEA65}" destId="{6DD04ADB-AEE7-4816-A311-C6DB49C53149}" srcOrd="0" destOrd="0" parTransId="{C3EF98EE-B3FA-4DB5-AD4B-FC121F78FC2B}" sibTransId="{691FD5E5-FDA8-4FE5-9D45-C26C4910D1E6}"/>
    <dgm:cxn modelId="{9F2D35B1-6888-40E4-A2A1-4C674648C442}" type="presOf" srcId="{E6A6CDDC-9344-4812-A9FC-04DC2C1F254D}" destId="{DB933839-EF48-49DC-8B0D-3CF9835C9AEE}" srcOrd="0" destOrd="0" presId="urn:microsoft.com/office/officeart/2005/8/layout/vList4"/>
    <dgm:cxn modelId="{0BA18813-DD29-4D68-8910-7C2A4B783CD2}" srcId="{E6A6CDDC-9344-4812-A9FC-04DC2C1F254D}" destId="{4DE34AB2-A5D4-48EA-BA34-4CF3EFE2901E}" srcOrd="1" destOrd="0" parTransId="{FADE8B52-925D-4DAA-8EDA-81A5916926A9}" sibTransId="{FB8DA71D-5532-4420-AEDD-B23A808EFFB1}"/>
    <dgm:cxn modelId="{0AB6A417-FD13-480E-A6EF-7EF7EAC439E2}" srcId="{2796C2A5-DC2C-48A4-B230-DF261C3FEA65}" destId="{D55D71A7-FF76-498D-992A-6891FB788C8F}" srcOrd="2" destOrd="0" parTransId="{93BE3A8D-B38F-4B92-B5F6-2DD0CEB66446}" sibTransId="{02F17583-1581-4DA2-B64B-203F46D79CA3}"/>
    <dgm:cxn modelId="{5EA56A6F-90D9-45C7-80CC-DB94DF67914E}" type="presOf" srcId="{2796C2A5-DC2C-48A4-B230-DF261C3FEA65}" destId="{42F26FE0-6175-4EFE-8091-EAA6755B43AC}" srcOrd="0" destOrd="0" presId="urn:microsoft.com/office/officeart/2005/8/layout/vList4"/>
    <dgm:cxn modelId="{ED8AF7B5-F570-4313-8CD9-6A420A3D4E75}" srcId="{2796C2A5-DC2C-48A4-B230-DF261C3FEA65}" destId="{11F79DB4-0652-4F93-BCED-008F0A40A01B}" srcOrd="1" destOrd="0" parTransId="{A607138B-3A63-4CC7-BE8F-16F7005A8301}" sibTransId="{03F6550A-A6A4-4C2F-828C-10C94B38E08D}"/>
    <dgm:cxn modelId="{1EF693BC-2B87-4B78-B69C-803386B77C07}" srcId="{8DB445B8-9D05-4A0F-AD29-C1A082401C5C}" destId="{E6A6CDDC-9344-4812-A9FC-04DC2C1F254D}" srcOrd="1" destOrd="0" parTransId="{A4826EC6-436F-4268-AFDF-108E7F92C108}" sibTransId="{2055F2D1-E0B5-4383-95B0-B5EDC03147A0}"/>
    <dgm:cxn modelId="{0D1BC217-4714-4AA8-A7A6-5D1B7955CE44}" type="presOf" srcId="{D55D71A7-FF76-498D-992A-6891FB788C8F}" destId="{19D7EB96-8D4F-4BBB-8546-A5EDDEC3CA5C}" srcOrd="1" destOrd="3" presId="urn:microsoft.com/office/officeart/2005/8/layout/vList4"/>
    <dgm:cxn modelId="{055BBF00-7D92-4772-A4C3-554D34585936}" type="presOf" srcId="{A96BB076-B83B-4CC3-AC57-A6DE344760CE}" destId="{DB933839-EF48-49DC-8B0D-3CF9835C9AEE}" srcOrd="0" destOrd="1" presId="urn:microsoft.com/office/officeart/2005/8/layout/vList4"/>
    <dgm:cxn modelId="{3466B939-CDD3-463A-ACB3-37389B4872EE}" srcId="{8DB445B8-9D05-4A0F-AD29-C1A082401C5C}" destId="{2796C2A5-DC2C-48A4-B230-DF261C3FEA65}" srcOrd="0" destOrd="0" parTransId="{35D29FCA-D724-44C0-9147-F871DBCEF5EB}" sibTransId="{76A958E6-8545-475B-A877-5ABA94A3DEAE}"/>
    <dgm:cxn modelId="{81B2E2CB-2CD7-4A0A-9CF1-F614500F9FE7}" srcId="{36D31326-5C04-463D-969E-EA5DCED8EEDD}" destId="{5B77DAD5-FF80-4503-B3B3-C1978652D3B2}" srcOrd="1" destOrd="0" parTransId="{8AC4687D-E572-440D-AC42-A3AEA14D1B65}" sibTransId="{9CAA3246-7DF4-4041-BA58-6E6E5CF52AEF}"/>
    <dgm:cxn modelId="{1B36227E-F6FB-45CA-BEB7-3616FA07DC5A}" type="presOf" srcId="{ED9FD416-3046-43AA-8150-817CBB181314}" destId="{C70A158A-2049-4CAF-BF78-57330248F750}" srcOrd="0" destOrd="1" presId="urn:microsoft.com/office/officeart/2005/8/layout/vList4"/>
    <dgm:cxn modelId="{59F798B5-D374-4108-AE01-5B9462B19FC8}" srcId="{36D31326-5C04-463D-969E-EA5DCED8EEDD}" destId="{EA71C978-F67F-4D9A-B4BC-1BECCBE6B057}" srcOrd="2" destOrd="0" parTransId="{C200F3EC-4097-4AD2-B1EE-0E3CFD07878A}" sibTransId="{EB1C8884-959E-48E6-84FF-111E04366BAA}"/>
    <dgm:cxn modelId="{7F34BC8B-9F39-43A3-87D8-BA890C4576B7}" type="presOf" srcId="{8DB445B8-9D05-4A0F-AD29-C1A082401C5C}" destId="{8D47E795-B245-4C5C-AEAD-3CD45F5A28B6}" srcOrd="0" destOrd="0" presId="urn:microsoft.com/office/officeart/2005/8/layout/vList4"/>
    <dgm:cxn modelId="{3BA9CF05-9D53-42D6-9E01-80739DBCBFAD}" type="presOf" srcId="{6DD04ADB-AEE7-4816-A311-C6DB49C53149}" destId="{42F26FE0-6175-4EFE-8091-EAA6755B43AC}" srcOrd="0" destOrd="1" presId="urn:microsoft.com/office/officeart/2005/8/layout/vList4"/>
    <dgm:cxn modelId="{5FF83191-1054-41F5-81F2-147CC0AB6EEB}" type="presOf" srcId="{5B77DAD5-FF80-4503-B3B3-C1978652D3B2}" destId="{C70A158A-2049-4CAF-BF78-57330248F750}" srcOrd="0" destOrd="2" presId="urn:microsoft.com/office/officeart/2005/8/layout/vList4"/>
    <dgm:cxn modelId="{5FB2E3E3-3812-4C82-9FF2-930593157808}" type="presOf" srcId="{ED9FD416-3046-43AA-8150-817CBB181314}" destId="{13008F64-E300-4E7B-BB6E-2F08F74367BA}" srcOrd="1" destOrd="1" presId="urn:microsoft.com/office/officeart/2005/8/layout/vList4"/>
    <dgm:cxn modelId="{AF96C1BF-2C81-4A29-A20D-852D7AE969C7}" type="presOf" srcId="{36D31326-5C04-463D-969E-EA5DCED8EEDD}" destId="{C70A158A-2049-4CAF-BF78-57330248F750}" srcOrd="0" destOrd="0" presId="urn:microsoft.com/office/officeart/2005/8/layout/vList4"/>
    <dgm:cxn modelId="{43C30DD9-5327-4F7B-AFE2-17FC90595E64}" type="presOf" srcId="{4DE34AB2-A5D4-48EA-BA34-4CF3EFE2901E}" destId="{2D703F8D-42B3-4191-A0D2-434920A2492A}" srcOrd="1" destOrd="2" presId="urn:microsoft.com/office/officeart/2005/8/layout/vList4"/>
    <dgm:cxn modelId="{9B06D92D-27EE-48D8-BC18-B242FFB74A95}" type="presOf" srcId="{D55D71A7-FF76-498D-992A-6891FB788C8F}" destId="{42F26FE0-6175-4EFE-8091-EAA6755B43AC}" srcOrd="0" destOrd="3" presId="urn:microsoft.com/office/officeart/2005/8/layout/vList4"/>
    <dgm:cxn modelId="{30224CE8-56B5-4682-AFFB-9F027D00B85B}" srcId="{36D31326-5C04-463D-969E-EA5DCED8EEDD}" destId="{ED9FD416-3046-43AA-8150-817CBB181314}" srcOrd="0" destOrd="0" parTransId="{F556EA12-EC15-4398-BE32-9AD2E2E4BBF9}" sibTransId="{CB3A1241-19FF-434C-A54F-9860DF899428}"/>
    <dgm:cxn modelId="{77549B5D-AEE6-415B-9DE8-A354B6E13E70}" srcId="{E6A6CDDC-9344-4812-A9FC-04DC2C1F254D}" destId="{A96BB076-B83B-4CC3-AC57-A6DE344760CE}" srcOrd="0" destOrd="0" parTransId="{9F54D033-44B1-4E55-8251-0B8CD63F51C7}" sibTransId="{2348A403-7422-4D77-8F70-3DF56AB00C05}"/>
    <dgm:cxn modelId="{D3548142-A27F-433E-AD7F-2650FCE62797}" type="presOf" srcId="{EA71C978-F67F-4D9A-B4BC-1BECCBE6B057}" destId="{C70A158A-2049-4CAF-BF78-57330248F750}" srcOrd="0" destOrd="3" presId="urn:microsoft.com/office/officeart/2005/8/layout/vList4"/>
    <dgm:cxn modelId="{0175BD36-24B6-428A-9F85-BF3179494DA9}" type="presOf" srcId="{5B77DAD5-FF80-4503-B3B3-C1978652D3B2}" destId="{13008F64-E300-4E7B-BB6E-2F08F74367BA}" srcOrd="1" destOrd="2" presId="urn:microsoft.com/office/officeart/2005/8/layout/vList4"/>
    <dgm:cxn modelId="{080452D4-F7B0-4896-B9FE-C2D8AA50C60C}" type="presParOf" srcId="{8D47E795-B245-4C5C-AEAD-3CD45F5A28B6}" destId="{65214A01-7EA0-4357-8BE5-49E98E456356}" srcOrd="0" destOrd="0" presId="urn:microsoft.com/office/officeart/2005/8/layout/vList4"/>
    <dgm:cxn modelId="{DDEE9640-A0ED-4249-9293-42BAE647A84A}" type="presParOf" srcId="{65214A01-7EA0-4357-8BE5-49E98E456356}" destId="{42F26FE0-6175-4EFE-8091-EAA6755B43AC}" srcOrd="0" destOrd="0" presId="urn:microsoft.com/office/officeart/2005/8/layout/vList4"/>
    <dgm:cxn modelId="{85DF007F-F90D-44B7-A454-A36E68E2D8EB}" type="presParOf" srcId="{65214A01-7EA0-4357-8BE5-49E98E456356}" destId="{836887D8-51DA-4F60-9180-44F9918CA279}" srcOrd="1" destOrd="0" presId="urn:microsoft.com/office/officeart/2005/8/layout/vList4"/>
    <dgm:cxn modelId="{11F25AF5-A343-4F40-9E90-BE15B80DB709}" type="presParOf" srcId="{65214A01-7EA0-4357-8BE5-49E98E456356}" destId="{19D7EB96-8D4F-4BBB-8546-A5EDDEC3CA5C}" srcOrd="2" destOrd="0" presId="urn:microsoft.com/office/officeart/2005/8/layout/vList4"/>
    <dgm:cxn modelId="{6AD77030-B489-47B6-A66A-84FEC6117259}" type="presParOf" srcId="{8D47E795-B245-4C5C-AEAD-3CD45F5A28B6}" destId="{EEA339AB-5E07-4FC4-BD79-06D6948ED913}" srcOrd="1" destOrd="0" presId="urn:microsoft.com/office/officeart/2005/8/layout/vList4"/>
    <dgm:cxn modelId="{A6B9A8CE-07DD-4DEA-B332-D9494B722047}" type="presParOf" srcId="{8D47E795-B245-4C5C-AEAD-3CD45F5A28B6}" destId="{1197E378-647B-4698-A9B0-0EDC0C3B4F5B}" srcOrd="2" destOrd="0" presId="urn:microsoft.com/office/officeart/2005/8/layout/vList4"/>
    <dgm:cxn modelId="{38A8465D-7215-42BB-86A6-91E3861A2511}" type="presParOf" srcId="{1197E378-647B-4698-A9B0-0EDC0C3B4F5B}" destId="{DB933839-EF48-49DC-8B0D-3CF9835C9AEE}" srcOrd="0" destOrd="0" presId="urn:microsoft.com/office/officeart/2005/8/layout/vList4"/>
    <dgm:cxn modelId="{C6D341ED-F1A2-44B4-AB58-F89986DD3889}" type="presParOf" srcId="{1197E378-647B-4698-A9B0-0EDC0C3B4F5B}" destId="{12DE3DE1-A5B5-4820-BD62-01A8D5781759}" srcOrd="1" destOrd="0" presId="urn:microsoft.com/office/officeart/2005/8/layout/vList4"/>
    <dgm:cxn modelId="{59761769-B754-480C-B01B-15C50BD27948}" type="presParOf" srcId="{1197E378-647B-4698-A9B0-0EDC0C3B4F5B}" destId="{2D703F8D-42B3-4191-A0D2-434920A2492A}" srcOrd="2" destOrd="0" presId="urn:microsoft.com/office/officeart/2005/8/layout/vList4"/>
    <dgm:cxn modelId="{A517F2DC-64CE-4A3A-AE6B-16BA8159F98A}" type="presParOf" srcId="{8D47E795-B245-4C5C-AEAD-3CD45F5A28B6}" destId="{AD1C9317-0097-4EBA-9F65-7093084D4FA1}" srcOrd="3" destOrd="0" presId="urn:microsoft.com/office/officeart/2005/8/layout/vList4"/>
    <dgm:cxn modelId="{58AE3052-1FE3-4D7F-8D55-B1797803D881}" type="presParOf" srcId="{8D47E795-B245-4C5C-AEAD-3CD45F5A28B6}" destId="{C85B6BB1-3DED-40B9-B5D0-CD837C95BE9C}" srcOrd="4" destOrd="0" presId="urn:microsoft.com/office/officeart/2005/8/layout/vList4"/>
    <dgm:cxn modelId="{F66FF0E2-B50B-4362-97CB-BA214578754C}" type="presParOf" srcId="{C85B6BB1-3DED-40B9-B5D0-CD837C95BE9C}" destId="{C70A158A-2049-4CAF-BF78-57330248F750}" srcOrd="0" destOrd="0" presId="urn:microsoft.com/office/officeart/2005/8/layout/vList4"/>
    <dgm:cxn modelId="{7D9D4E18-0AF5-4492-A0C6-8463ECFC9AEF}" type="presParOf" srcId="{C85B6BB1-3DED-40B9-B5D0-CD837C95BE9C}" destId="{72E32C18-8344-4517-8561-C3BA8C3293C4}" srcOrd="1" destOrd="0" presId="urn:microsoft.com/office/officeart/2005/8/layout/vList4"/>
    <dgm:cxn modelId="{8C716159-38DB-4087-9E9C-12503C08D457}" type="presParOf" srcId="{C85B6BB1-3DED-40B9-B5D0-CD837C95BE9C}" destId="{13008F64-E300-4E7B-BB6E-2F08F74367B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6FE0-6175-4EFE-8091-EAA6755B43AC}">
      <dsp:nvSpPr>
        <dsp:cNvPr id="0" name=""/>
        <dsp:cNvSpPr/>
      </dsp:nvSpPr>
      <dsp:spPr>
        <a:xfrm>
          <a:off x="0" y="0"/>
          <a:ext cx="8931729" cy="15721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Stock Assessment Prioritization </a:t>
          </a:r>
          <a:r>
            <a:rPr lang="en-US" sz="2000" b="1" kern="1200" dirty="0" smtClean="0"/>
            <a:t>(</a:t>
          </a:r>
          <a:r>
            <a:rPr lang="en-US" sz="2000" b="1" kern="1200" dirty="0" smtClean="0">
              <a:hlinkClick xmlns:r="http://schemas.openxmlformats.org/officeDocument/2006/relationships" r:id="rId1"/>
            </a:rPr>
            <a:t>http://goo.gl/8pQ898</a:t>
          </a:r>
          <a:r>
            <a:rPr lang="en-US" sz="2000" b="1" kern="1200" dirty="0" smtClean="0"/>
            <a:t>) </a:t>
          </a:r>
          <a:endParaRPr lang="en-US" sz="25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Objective and transparent process to prioritize stocks for assessment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Establishes target assessment level and frequency for each stock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Cooperative process between NMFS, FMCs and other stakeholders</a:t>
          </a:r>
          <a:endParaRPr lang="en-US" sz="1900" kern="1200" dirty="0"/>
        </a:p>
      </dsp:txBody>
      <dsp:txXfrm>
        <a:off x="1943564" y="0"/>
        <a:ext cx="6988164" cy="1572191"/>
      </dsp:txXfrm>
    </dsp:sp>
    <dsp:sp modelId="{836887D8-51DA-4F60-9180-44F9918CA279}">
      <dsp:nvSpPr>
        <dsp:cNvPr id="0" name=""/>
        <dsp:cNvSpPr/>
      </dsp:nvSpPr>
      <dsp:spPr>
        <a:xfrm>
          <a:off x="157219" y="157219"/>
          <a:ext cx="1786345" cy="1257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3839-EF48-49DC-8B0D-3CF9835C9AEE}">
      <dsp:nvSpPr>
        <dsp:cNvPr id="0" name=""/>
        <dsp:cNvSpPr/>
      </dsp:nvSpPr>
      <dsp:spPr>
        <a:xfrm>
          <a:off x="0" y="1729411"/>
          <a:ext cx="8931729" cy="15721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4012"/>
            <a:satOff val="-37692"/>
            <a:lumOff val="19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Habitat Assessment Prioritization </a:t>
          </a:r>
          <a:r>
            <a:rPr lang="en-US" sz="2000" b="1" kern="1200" dirty="0" smtClean="0"/>
            <a:t>(</a:t>
          </a:r>
          <a:r>
            <a:rPr lang="en-US" sz="2000" b="1" kern="1200" dirty="0" smtClean="0">
              <a:hlinkClick xmlns:r="http://schemas.openxmlformats.org/officeDocument/2006/relationships" r:id="rId3"/>
            </a:rPr>
            <a:t>http://goo.gl/ZPNxbn</a:t>
          </a:r>
          <a:r>
            <a:rPr lang="en-US" sz="2000" b="1" kern="1200" dirty="0" smtClean="0"/>
            <a:t>)</a:t>
          </a:r>
          <a:r>
            <a:rPr lang="en-US" sz="2400" b="1" kern="1200" dirty="0" smtClean="0"/>
            <a:t> 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Process to develop regional habitat science priorities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Uses criteria to score stocks appropriate to prioritizing habitat science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Recently completed for West Coast stocks</a:t>
          </a:r>
          <a:endParaRPr lang="en-US" sz="1900" kern="1200" dirty="0"/>
        </a:p>
      </dsp:txBody>
      <dsp:txXfrm>
        <a:off x="1943564" y="1729411"/>
        <a:ext cx="6988164" cy="1572191"/>
      </dsp:txXfrm>
    </dsp:sp>
    <dsp:sp modelId="{12DE3DE1-A5B5-4820-BD62-01A8D5781759}">
      <dsp:nvSpPr>
        <dsp:cNvPr id="0" name=""/>
        <dsp:cNvSpPr/>
      </dsp:nvSpPr>
      <dsp:spPr>
        <a:xfrm>
          <a:off x="157219" y="1886630"/>
          <a:ext cx="1786345" cy="1257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A158A-2049-4CAF-BF78-57330248F750}">
      <dsp:nvSpPr>
        <dsp:cNvPr id="0" name=""/>
        <dsp:cNvSpPr/>
      </dsp:nvSpPr>
      <dsp:spPr>
        <a:xfrm>
          <a:off x="0" y="3458822"/>
          <a:ext cx="8931729" cy="157219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Climate Vulnerability Assessment </a:t>
          </a:r>
          <a:r>
            <a:rPr lang="en-US" sz="2000" b="1" kern="1200" dirty="0" smtClean="0"/>
            <a:t>(</a:t>
          </a:r>
          <a:r>
            <a:rPr lang="en-US" sz="2000" b="1" kern="1200" dirty="0" smtClean="0">
              <a:hlinkClick xmlns:r="http://schemas.openxmlformats.org/officeDocument/2006/relationships" r:id="rId5"/>
            </a:rPr>
            <a:t>http://goo.gl/0sARjR</a:t>
          </a:r>
          <a:r>
            <a:rPr lang="en-US" sz="2000" b="1" kern="1200" dirty="0" smtClean="0"/>
            <a:t>) 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Estimates relative vulnerability of fish stocks to potential climate change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Based on existing information on species distributions and life history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Results help managers identify ways to reduce risks/impacts to fisheries</a:t>
          </a:r>
          <a:endParaRPr lang="en-US" sz="1900" kern="1200" dirty="0"/>
        </a:p>
      </dsp:txBody>
      <dsp:txXfrm>
        <a:off x="1943564" y="3458822"/>
        <a:ext cx="6988164" cy="1572191"/>
      </dsp:txXfrm>
    </dsp:sp>
    <dsp:sp modelId="{72E32C18-8344-4517-8561-C3BA8C3293C4}">
      <dsp:nvSpPr>
        <dsp:cNvPr id="0" name=""/>
        <dsp:cNvSpPr/>
      </dsp:nvSpPr>
      <dsp:spPr>
        <a:xfrm>
          <a:off x="122903" y="3513069"/>
          <a:ext cx="1786345" cy="1257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managed stocks need some level of assessment</a:t>
            </a:r>
          </a:p>
          <a:p>
            <a:r>
              <a:rPr lang="en-US" dirty="0" smtClean="0"/>
              <a:t>Some stocks need higher level or more frequent assessments</a:t>
            </a:r>
          </a:p>
          <a:p>
            <a:r>
              <a:rPr lang="en-US" dirty="0" smtClean="0"/>
              <a:t>Costs may exceed benefits for some low-value stocks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Prioritizing Fish Stock Assessments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Collaborative Implementation Throughout the Southeast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4282302"/>
            <a:ext cx="5484812" cy="12359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September </a:t>
            </a:r>
            <a:r>
              <a:rPr lang="en-US" dirty="0" smtClean="0"/>
              <a:t>2015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Richard D. </a:t>
            </a:r>
            <a:r>
              <a:rPr lang="en-US" dirty="0" err="1" smtClean="0"/>
              <a:t>Methot</a:t>
            </a:r>
            <a:endParaRPr lang="en-US" dirty="0" smtClean="0"/>
          </a:p>
          <a:p>
            <a:pPr algn="ctr"/>
            <a:r>
              <a:rPr lang="en-US" dirty="0" smtClean="0"/>
              <a:t>NOAA Senior Scientist for Stock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>
          <a:xfrm>
            <a:off x="3925183" y="232217"/>
            <a:ext cx="5134091" cy="603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018" y="2179779"/>
            <a:ext cx="4572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Collaborative activity between: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NMFS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Councils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Other regional partners</a:t>
            </a:r>
          </a:p>
        </p:txBody>
      </p:sp>
    </p:spTree>
    <p:extLst>
      <p:ext uri="{BB962C8B-B14F-4D97-AF65-F5344CB8AC3E}">
        <p14:creationId xmlns:p14="http://schemas.microsoft.com/office/powerpoint/2010/main" val="33109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Prioritization Factors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80638"/>
              </p:ext>
            </p:extLst>
          </p:nvPr>
        </p:nvGraphicFramePr>
        <p:xfrm>
          <a:off x="114300" y="1206500"/>
          <a:ext cx="8915400" cy="482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2115"/>
                <a:gridCol w="5497285"/>
                <a:gridCol w="963386"/>
                <a:gridCol w="13226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Scores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dirty="0" smtClean="0"/>
                        <a:t>FISHERY</a:t>
                      </a:r>
                      <a:endParaRPr lang="en-US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Fishery Importance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rescaled</a:t>
                      </a:r>
                      <a:r>
                        <a:rPr lang="en-US" baseline="0" dirty="0" smtClean="0"/>
                        <a:t> log(ex-vessel value)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SIS- ACL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Recreational Fishery Importance - from regional input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Importance to Subsistence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Non-Catch Value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Constituent Demand/Choke</a:t>
                      </a:r>
                      <a:r>
                        <a:rPr lang="en-US" baseline="0" dirty="0" smtClean="0"/>
                        <a:t> Stock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Rebuilding Status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STOCK</a:t>
                      </a:r>
                      <a:endParaRPr lang="en-US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Stock Abundance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Fishing</a:t>
                      </a:r>
                      <a:r>
                        <a:rPr lang="en-US" baseline="0" dirty="0" smtClean="0"/>
                        <a:t> Mortality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Role in Ecosystem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ASMT</a:t>
                      </a:r>
                      <a:endParaRPr lang="en-US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Unexpected Changes in Stock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Relevant New Type of Information Available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Assessment Overdue</a:t>
                      </a:r>
                      <a:r>
                        <a:rPr lang="en-US" baseline="0" dirty="0" smtClean="0"/>
                        <a:t> - r</a:t>
                      </a:r>
                      <a:r>
                        <a:rPr lang="en-US" dirty="0" smtClean="0"/>
                        <a:t>elative to Target Frequency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Regional Science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720698"/>
              </p:ext>
            </p:extLst>
          </p:nvPr>
        </p:nvGraphicFramePr>
        <p:xfrm>
          <a:off x="106136" y="1206500"/>
          <a:ext cx="8931729" cy="503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3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770"/>
            <a:ext cx="8229600" cy="67601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Scoring Inputs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431305"/>
              </p:ext>
            </p:extLst>
          </p:nvPr>
        </p:nvGraphicFramePr>
        <p:xfrm>
          <a:off x="123567" y="1208668"/>
          <a:ext cx="8909223" cy="50962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9741"/>
                <a:gridCol w="2969741"/>
                <a:gridCol w="2969741"/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Stock Assessment Prioritization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</a:t>
                      </a:r>
                      <a:r>
                        <a:rPr lang="en-US" sz="1500" baseline="0" dirty="0" smtClean="0"/>
                        <a:t> Science Prioritization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Climate Vulnerability</a:t>
                      </a:r>
                      <a:r>
                        <a:rPr lang="en-US" sz="1500" baseline="0" dirty="0" smtClean="0"/>
                        <a:t> Assessment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/>
                        <a:t>*excludes Exposure Variables</a:t>
                      </a:r>
                      <a:endParaRPr lang="en-US" sz="1100" b="0" dirty="0" smtClean="0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Commercial Fishery Importance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FSSI or FMC Priority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 Specificity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Recreational Fishery Importance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 Science Benefits SA?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Prey Specificity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Importance to Subsistence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 Science B</a:t>
                      </a:r>
                      <a:r>
                        <a:rPr lang="en-US" sz="1500" baseline="0" dirty="0" smtClean="0"/>
                        <a:t>enefits EFH?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Sensitivity</a:t>
                      </a:r>
                      <a:r>
                        <a:rPr lang="en-US" sz="1500" baseline="0" dirty="0" smtClean="0"/>
                        <a:t> to Ocean Acidification</a:t>
                      </a:r>
                      <a:endParaRPr lang="en-US" sz="1500" dirty="0" smtClean="0"/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Non-Catch Value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Fishery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Sensitivity to Temperature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Constituent Demand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 Disturbance/Vulnerability/R</a:t>
                      </a:r>
                      <a:r>
                        <a:rPr lang="en-US" sz="1500" baseline="0" dirty="0" smtClean="0"/>
                        <a:t>arity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Stock Size/Status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Rebuilding</a:t>
                      </a:r>
                      <a:r>
                        <a:rPr lang="en-US" sz="1500" baseline="0" dirty="0" smtClean="0"/>
                        <a:t> Status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Habitat Dependence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Other Stressors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Relative</a:t>
                      </a:r>
                      <a:r>
                        <a:rPr lang="en-US" sz="1500" baseline="0" dirty="0" smtClean="0"/>
                        <a:t> Stock Abundance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Ecological Importance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Adult Mobility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Relative Fishing Mortality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Economic</a:t>
                      </a:r>
                      <a:r>
                        <a:rPr lang="en-US" sz="1500" baseline="0" dirty="0" smtClean="0"/>
                        <a:t>, Social, and </a:t>
                      </a:r>
                      <a:r>
                        <a:rPr lang="en-US" sz="1500" baseline="0" dirty="0" err="1" smtClean="0"/>
                        <a:t>Mgmt</a:t>
                      </a:r>
                      <a:r>
                        <a:rPr lang="en-US" sz="1500" baseline="0" dirty="0" smtClean="0"/>
                        <a:t> Value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Spawning Cycle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Key Role in Ecosystem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Complexity in Reproductive</a:t>
                      </a:r>
                      <a:r>
                        <a:rPr lang="en-US" sz="1500" baseline="0" dirty="0" smtClean="0"/>
                        <a:t> Strategy</a:t>
                      </a:r>
                      <a:endParaRPr lang="en-US" sz="1500" dirty="0" smtClean="0"/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Unexpected Changes in Indicators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ELH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Survival/Settlement Requirements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New</a:t>
                      </a:r>
                      <a:r>
                        <a:rPr lang="en-US" sz="1500" baseline="0" dirty="0" smtClean="0"/>
                        <a:t> Type of Information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Population Growth Rate</a:t>
                      </a:r>
                    </a:p>
                  </a:txBody>
                  <a:tcPr anchor="ctr"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Years Assessment</a:t>
                      </a:r>
                      <a:r>
                        <a:rPr lang="en-US" sz="1500" baseline="0" dirty="0" smtClean="0"/>
                        <a:t> Overdue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Dispersal of Early Life Stages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3414" y="1558833"/>
            <a:ext cx="3155211" cy="172429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69767" y="4348845"/>
            <a:ext cx="2950028" cy="45175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8654" y="3625232"/>
            <a:ext cx="2708819" cy="117536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395" y="2813956"/>
            <a:ext cx="1926771" cy="451757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07630" y="3189518"/>
            <a:ext cx="1926771" cy="451757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394" y="3954953"/>
            <a:ext cx="1926771" cy="451757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683" y="4736433"/>
            <a:ext cx="1926771" cy="451757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8094" y="3938911"/>
            <a:ext cx="2334791" cy="451757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7205" y="2051527"/>
            <a:ext cx="1926771" cy="451757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5116" y="5888426"/>
            <a:ext cx="2275685" cy="451757"/>
          </a:xfrm>
          <a:prstGeom prst="ellipse">
            <a:avLst/>
          </a:prstGeom>
          <a:noFill/>
          <a:ln w="28575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09079" y="5483223"/>
            <a:ext cx="2073448" cy="451757"/>
          </a:xfrm>
          <a:prstGeom prst="ellipse">
            <a:avLst/>
          </a:prstGeom>
          <a:noFill/>
          <a:ln w="28575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395" y="3561064"/>
            <a:ext cx="1926771" cy="451757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7204" y="1653769"/>
            <a:ext cx="1926771" cy="451757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7203" y="3956588"/>
            <a:ext cx="1926771" cy="451757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35868" y="3192527"/>
            <a:ext cx="3217822" cy="45175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796" y="2424903"/>
            <a:ext cx="3012994" cy="81468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62907" y="3571407"/>
            <a:ext cx="1926771" cy="45175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85963" y="5116397"/>
            <a:ext cx="3080659" cy="451757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Prioritization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37368"/>
              </p:ext>
            </p:extLst>
          </p:nvPr>
        </p:nvGraphicFramePr>
        <p:xfrm>
          <a:off x="457200" y="2026557"/>
          <a:ext cx="41148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28048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Stock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Stock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Stock X</a:t>
                      </a:r>
                      <a:endParaRPr lang="en-US" sz="1400" dirty="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37159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Regional experts provide scores for stocks across each of the 12 prioritization factors</a:t>
            </a:r>
            <a:endParaRPr lang="en-US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69133"/>
              </p:ext>
            </p:extLst>
          </p:nvPr>
        </p:nvGraphicFramePr>
        <p:xfrm>
          <a:off x="6683829" y="2017930"/>
          <a:ext cx="164592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</a:tblGrid>
              <a:tr h="28048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80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 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80313" y="1371598"/>
            <a:ext cx="308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Weights for </a:t>
            </a:r>
            <a:r>
              <a:rPr lang="en-US" b="1" dirty="0" smtClean="0"/>
              <a:t>each of the 12 prioritization factors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5841" y="4479473"/>
            <a:ext cx="425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of relative scores and weights are summed across all 12 factors for each stock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599" y="557348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Sorted list of results provides guidance on assessment priorities for upcoming cycle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2186" y="3541930"/>
            <a:ext cx="1632857" cy="93754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08914" y="3541930"/>
            <a:ext cx="1681843" cy="93754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15" idx="0"/>
          </p:cNvCxnSpPr>
          <p:nvPr/>
        </p:nvCxnSpPr>
        <p:spPr>
          <a:xfrm>
            <a:off x="5333999" y="5125804"/>
            <a:ext cx="0" cy="44768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 in Prioritization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67720" y="1259354"/>
            <a:ext cx="8639031" cy="608205"/>
            <a:chOff x="313900" y="1157758"/>
            <a:chExt cx="8639031" cy="608205"/>
          </a:xfrm>
        </p:grpSpPr>
        <p:sp>
          <p:nvSpPr>
            <p:cNvPr id="5" name="Content Placeholder 6"/>
            <p:cNvSpPr txBox="1">
              <a:spLocks/>
            </p:cNvSpPr>
            <p:nvPr/>
          </p:nvSpPr>
          <p:spPr bwMode="auto">
            <a:xfrm>
              <a:off x="313900" y="1236209"/>
              <a:ext cx="1867466" cy="4488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 lnSpcReduction="10000"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NMFS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86530" y="1292646"/>
              <a:ext cx="732160" cy="343395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6"/>
            <p:cNvSpPr txBox="1">
              <a:spLocks/>
            </p:cNvSpPr>
            <p:nvPr/>
          </p:nvSpPr>
          <p:spPr bwMode="auto">
            <a:xfrm>
              <a:off x="2927926" y="1157758"/>
              <a:ext cx="6025005" cy="60820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C</a:t>
              </a:r>
              <a:r>
                <a:rPr lang="en-US" sz="2400" dirty="0" smtClean="0"/>
                <a:t>ollates data from databases and past assessments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099" y="2107217"/>
            <a:ext cx="8701652" cy="1489548"/>
            <a:chOff x="251279" y="1923992"/>
            <a:chExt cx="8701652" cy="1489548"/>
          </a:xfrm>
        </p:grpSpPr>
        <p:sp>
          <p:nvSpPr>
            <p:cNvPr id="8" name="Content Placeholder 6"/>
            <p:cNvSpPr txBox="1">
              <a:spLocks/>
            </p:cNvSpPr>
            <p:nvPr/>
          </p:nvSpPr>
          <p:spPr bwMode="auto">
            <a:xfrm>
              <a:off x="251279" y="1923992"/>
              <a:ext cx="1930087" cy="14895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smtClean="0"/>
                <a:t>Expert Groups: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smtClean="0"/>
                <a:t>NMFS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smtClean="0"/>
                <a:t>Councils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smtClean="0"/>
                <a:t>Other Partners</a:t>
              </a:r>
              <a:endParaRPr lang="en-US" sz="24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191898" y="2483134"/>
              <a:ext cx="726792" cy="35306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6"/>
            <p:cNvSpPr txBox="1">
              <a:spLocks/>
            </p:cNvSpPr>
            <p:nvPr/>
          </p:nvSpPr>
          <p:spPr bwMode="auto">
            <a:xfrm>
              <a:off x="2927927" y="2367644"/>
              <a:ext cx="6025004" cy="5679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Provide </a:t>
              </a:r>
              <a:r>
                <a:rPr lang="en-US" sz="2400" dirty="0"/>
                <a:t>scores for each stock for the other factors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968" y="3836423"/>
            <a:ext cx="8803783" cy="914400"/>
            <a:chOff x="149148" y="3691947"/>
            <a:chExt cx="8803783" cy="914400"/>
          </a:xfrm>
        </p:grpSpPr>
        <p:sp>
          <p:nvSpPr>
            <p:cNvPr id="13" name="Content Placeholder 6"/>
            <p:cNvSpPr txBox="1">
              <a:spLocks/>
            </p:cNvSpPr>
            <p:nvPr/>
          </p:nvSpPr>
          <p:spPr bwMode="auto">
            <a:xfrm>
              <a:off x="2927927" y="3804557"/>
              <a:ext cx="6025004" cy="62048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Assigns weights </a:t>
              </a:r>
              <a:r>
                <a:rPr lang="en-US" sz="2400" dirty="0"/>
                <a:t>within ranges to each </a:t>
              </a:r>
              <a:r>
                <a:rPr lang="en-US" sz="2400" dirty="0" smtClean="0"/>
                <a:t>factor</a:t>
              </a:r>
              <a:endParaRPr lang="en-US" sz="2400" dirty="0"/>
            </a:p>
          </p:txBody>
        </p:sp>
        <p:sp>
          <p:nvSpPr>
            <p:cNvPr id="11" name="Content Placeholder 6"/>
            <p:cNvSpPr txBox="1">
              <a:spLocks/>
            </p:cNvSpPr>
            <p:nvPr/>
          </p:nvSpPr>
          <p:spPr bwMode="auto">
            <a:xfrm>
              <a:off x="149148" y="3691947"/>
              <a:ext cx="2043659" cy="914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NMFS/Council Leadership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184916" y="3958264"/>
              <a:ext cx="738118" cy="359106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527" y="4990482"/>
            <a:ext cx="8815225" cy="1164643"/>
            <a:chOff x="137707" y="4990482"/>
            <a:chExt cx="8815225" cy="1164643"/>
          </a:xfrm>
        </p:grpSpPr>
        <p:sp>
          <p:nvSpPr>
            <p:cNvPr id="14" name="Content Placeholder 6"/>
            <p:cNvSpPr txBox="1">
              <a:spLocks/>
            </p:cNvSpPr>
            <p:nvPr/>
          </p:nvSpPr>
          <p:spPr bwMode="auto">
            <a:xfrm>
              <a:off x="137707" y="5089820"/>
              <a:ext cx="2043660" cy="914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SEDAR Committee</a:t>
              </a:r>
              <a:endParaRPr lang="en-US" sz="24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182665" y="5360397"/>
              <a:ext cx="736025" cy="371688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6"/>
            <p:cNvSpPr txBox="1">
              <a:spLocks/>
            </p:cNvSpPr>
            <p:nvPr/>
          </p:nvSpPr>
          <p:spPr bwMode="auto">
            <a:xfrm>
              <a:off x="2927928" y="4990482"/>
              <a:ext cx="6025004" cy="116464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Uses </a:t>
              </a:r>
              <a:r>
                <a:rPr lang="en-US" sz="2400" dirty="0"/>
                <a:t>the proposed list, upcoming management cycle, data availability, and assessment capacity to determine set of assessments to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3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 for </a:t>
            </a:r>
            <a:r>
              <a:rPr lang="en-US" dirty="0" smtClean="0"/>
              <a:t>Southeast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207292"/>
            <a:ext cx="8357191" cy="514778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Meet with each Council’s SSCs </a:t>
            </a:r>
            <a:r>
              <a:rPr lang="en-US" b="1" dirty="0" smtClean="0"/>
              <a:t>and/or other groups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Develop process and timeline tailored for SEDAR and the GOM, S. Atl., and Caribbean Councils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Establish </a:t>
            </a:r>
            <a:r>
              <a:rPr lang="en-US" b="1" dirty="0" smtClean="0"/>
              <a:t>expert groups from NMFS and </a:t>
            </a:r>
            <a:r>
              <a:rPr lang="en-US" b="1" dirty="0" smtClean="0"/>
              <a:t>each Council to develop:</a:t>
            </a:r>
            <a:endParaRPr lang="en-US" b="1" dirty="0" smtClean="0"/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stock lists </a:t>
            </a:r>
            <a:r>
              <a:rPr lang="en-US" b="1" dirty="0" smtClean="0"/>
              <a:t>for prioritization </a:t>
            </a:r>
            <a:r>
              <a:rPr lang="en-US" b="1" dirty="0" smtClean="0"/>
              <a:t>(within FMP?; deal </a:t>
            </a:r>
            <a:r>
              <a:rPr lang="en-US" b="1" dirty="0" smtClean="0"/>
              <a:t>with </a:t>
            </a:r>
            <a:r>
              <a:rPr lang="en-US" b="1" dirty="0" smtClean="0"/>
              <a:t>complexes, Ecosystem </a:t>
            </a:r>
            <a:r>
              <a:rPr lang="en-US" b="1" dirty="0" smtClean="0"/>
              <a:t>Component </a:t>
            </a:r>
            <a:r>
              <a:rPr lang="en-US" b="1" dirty="0" smtClean="0"/>
              <a:t>species, etc.)</a:t>
            </a:r>
            <a:endParaRPr lang="en-US" b="1" dirty="0" smtClean="0"/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ecosystem </a:t>
            </a:r>
            <a:r>
              <a:rPr lang="en-US" b="1" dirty="0" smtClean="0"/>
              <a:t>importance </a:t>
            </a:r>
            <a:r>
              <a:rPr lang="en-US" b="1" dirty="0" smtClean="0"/>
              <a:t>scores</a:t>
            </a:r>
          </a:p>
          <a:p>
            <a:pPr marL="1314450" lvl="2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coordinate </a:t>
            </a:r>
            <a:r>
              <a:rPr lang="en-US" b="1" dirty="0" smtClean="0"/>
              <a:t>with </a:t>
            </a:r>
            <a:r>
              <a:rPr lang="en-US" b="1" dirty="0" smtClean="0"/>
              <a:t>habitat prioritization and climate </a:t>
            </a:r>
            <a:r>
              <a:rPr lang="en-US" b="1" dirty="0" smtClean="0"/>
              <a:t>vulnerability </a:t>
            </a:r>
            <a:r>
              <a:rPr lang="en-US" b="1" dirty="0" smtClean="0"/>
              <a:t>efforts</a:t>
            </a:r>
            <a:endParaRPr lang="en-US" b="1" dirty="0" smtClean="0"/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recreational </a:t>
            </a:r>
            <a:r>
              <a:rPr lang="en-US" b="1" dirty="0" smtClean="0"/>
              <a:t>importance scores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scores </a:t>
            </a:r>
            <a:r>
              <a:rPr lang="en-US" b="1" dirty="0" smtClean="0"/>
              <a:t>for additional fishery importance </a:t>
            </a:r>
            <a:r>
              <a:rPr lang="en-US" b="1" dirty="0" smtClean="0"/>
              <a:t>categories </a:t>
            </a:r>
            <a:endParaRPr lang="en-US" b="1" dirty="0" smtClean="0"/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recent </a:t>
            </a:r>
            <a:r>
              <a:rPr lang="en-US" b="1" dirty="0" smtClean="0"/>
              <a:t>stock indicator data (catch rel. ABC; survey trends, etc</a:t>
            </a:r>
            <a:r>
              <a:rPr lang="en-US" b="1" dirty="0" smtClean="0"/>
              <a:t>.)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target </a:t>
            </a:r>
            <a:r>
              <a:rPr lang="en-US" b="1" dirty="0"/>
              <a:t>assessment </a:t>
            </a:r>
            <a:r>
              <a:rPr lang="en-US" b="1" dirty="0" smtClean="0"/>
              <a:t>frequencies and levels</a:t>
            </a:r>
            <a:endParaRPr lang="en-US" b="1" dirty="0"/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b="1" dirty="0" smtClean="0"/>
              <a:t>range of factor weights</a:t>
            </a:r>
            <a:endParaRPr lang="en-US" b="1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Use table of scores x weights to inform each Council’s deliberation on priority stocks for assessment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for SEDAR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 with Implementation with Council’s?</a:t>
            </a:r>
          </a:p>
          <a:p>
            <a:r>
              <a:rPr lang="en-US" dirty="0" smtClean="0"/>
              <a:t>What degree of Council committee involvement (especially factor weights and fishery importance scores) is feasible?</a:t>
            </a:r>
          </a:p>
          <a:p>
            <a:r>
              <a:rPr lang="en-US" dirty="0" smtClean="0"/>
              <a:t>Which FMP, and timeline, can be targeted for prototype implementation?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Management Strategy Evaluations for select stocks can better inform setting of target assessment level and frequency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Gaps between current and target assessment levels, and the number of overdue assessments, informs future investments in capacity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simple “factor score x weight” approach evolves to calculate a portfolio of assessments that achieve the greatest overall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0"/>
              </a:spcBef>
            </a:pPr>
            <a:r>
              <a:rPr lang="en-US" dirty="0" smtClean="0"/>
              <a:t>NMFS initiated the prioritization project to assure efficient use of limited assessment capacity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Strong push from OMB, GAO, Congress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Designed to be implemented in collaboration </a:t>
            </a:r>
            <a:r>
              <a:rPr lang="en-US" dirty="0"/>
              <a:t>with Councils</a:t>
            </a:r>
            <a:r>
              <a:rPr lang="en-US" dirty="0" smtClean="0"/>
              <a:t>; </a:t>
            </a:r>
            <a:r>
              <a:rPr lang="en-US" dirty="0"/>
              <a:t>factors considered will not be unfamiliar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Designed to assess every managed stock at a sufficient, and  objectively determined, level and frequency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Produces a ranking that is strong advice, but not prescriptive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History of prioritization project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Prioritization goals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Process overview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Roles for </a:t>
            </a:r>
            <a:r>
              <a:rPr lang="en-US" dirty="0" smtClean="0"/>
              <a:t>NMFS, SEDAR, Councils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Prioritization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dirty="0" smtClean="0"/>
              <a:t>2011: 			Initiate development in response to budget </a:t>
            </a:r>
            <a:r>
              <a:rPr lang="en-US" sz="2400" dirty="0" smtClean="0"/>
              <a:t>process</a:t>
            </a:r>
            <a:endParaRPr lang="en-US" sz="2400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en-US" sz="2400" dirty="0" smtClean="0"/>
              <a:t>2013: 			</a:t>
            </a:r>
            <a:r>
              <a:rPr lang="en-US" sz="2400" dirty="0" smtClean="0"/>
              <a:t>Appears in </a:t>
            </a:r>
            <a:r>
              <a:rPr lang="en-US" sz="2400" dirty="0" smtClean="0"/>
              <a:t>proposed MSA reauthorization</a:t>
            </a:r>
          </a:p>
          <a:p>
            <a:pPr marL="1828800" indent="-1828800">
              <a:spcBef>
                <a:spcPts val="2000"/>
              </a:spcBef>
              <a:buNone/>
            </a:pPr>
            <a:r>
              <a:rPr lang="en-US" sz="2400" dirty="0" smtClean="0"/>
              <a:t>Feb 2014: 	Draft process presented to CCC and open for public comment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dirty="0" smtClean="0"/>
              <a:t>June 2014: 		Public comments summarized for CCC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dirty="0" smtClean="0"/>
              <a:t>Sept 2014: 		GAO report endorses draft plan</a:t>
            </a:r>
          </a:p>
          <a:p>
            <a:pPr marL="1828800" indent="-1828800">
              <a:spcBef>
                <a:spcPts val="2000"/>
              </a:spcBef>
              <a:buNone/>
            </a:pPr>
            <a:r>
              <a:rPr lang="en-US" sz="2400" dirty="0" smtClean="0"/>
              <a:t>June 2015: 	Revised process presented to CCC</a:t>
            </a:r>
          </a:p>
          <a:p>
            <a:pPr marL="1828800" indent="-1828800">
              <a:spcBef>
                <a:spcPts val="2000"/>
              </a:spcBef>
              <a:buNone/>
            </a:pPr>
            <a:r>
              <a:rPr lang="en-US" sz="2400" dirty="0" smtClean="0"/>
              <a:t>Aug 2015: 	Prioritization document release; implementation initiated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Prioritize?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2" y="1207293"/>
            <a:ext cx="4256613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Data and capacity limit the number and complexity of assessments that can be completed each year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All stocks need some level of assessment at some frequency, but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Diminishing returns; Perfection is not an option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5209" r="3513" b="12148"/>
          <a:stretch/>
        </p:blipFill>
        <p:spPr bwMode="auto">
          <a:xfrm>
            <a:off x="4436075" y="1600194"/>
            <a:ext cx="4545392" cy="364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Stocks Need Assessment?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2489"/>
            <a:ext cx="7772400" cy="5197640"/>
          </a:xfrm>
        </p:spPr>
      </p:pic>
    </p:spTree>
    <p:extLst>
      <p:ext uri="{BB962C8B-B14F-4D97-AF65-F5344CB8AC3E}">
        <p14:creationId xmlns:p14="http://schemas.microsoft.com/office/powerpoint/2010/main" val="29928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 Variable Stocks More Frequently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8950"/>
            <a:ext cx="8778240" cy="52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Importance: Range of Commercial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799012"/>
              </p:ext>
            </p:extLst>
          </p:nvPr>
        </p:nvGraphicFramePr>
        <p:xfrm>
          <a:off x="171450" y="1133214"/>
          <a:ext cx="8801100" cy="497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2505" y="6007101"/>
            <a:ext cx="849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*FSSI = Fish Stock Sustainability Index; data are for stocks with annual catch limits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647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Status: Which Stocks are Pushing Limits?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145126"/>
            <a:ext cx="6720840" cy="51206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8608" y="2965211"/>
            <a:ext cx="4174451" cy="1370125"/>
            <a:chOff x="3150385" y="2977254"/>
            <a:chExt cx="4174451" cy="1370125"/>
          </a:xfrm>
        </p:grpSpPr>
        <p:sp>
          <p:nvSpPr>
            <p:cNvPr id="8" name="Flowchart: Connector 7"/>
            <p:cNvSpPr/>
            <p:nvPr/>
          </p:nvSpPr>
          <p:spPr>
            <a:xfrm>
              <a:off x="3150385" y="3981619"/>
              <a:ext cx="365760" cy="365760"/>
            </a:xfrm>
            <a:prstGeom prst="flowChartConnector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8" idx="6"/>
            </p:cNvCxnSpPr>
            <p:nvPr/>
          </p:nvCxnSpPr>
          <p:spPr>
            <a:xfrm flipH="1">
              <a:off x="3516145" y="3177309"/>
              <a:ext cx="2385892" cy="98719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73409" y="2977254"/>
              <a:ext cx="1451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Target</a:t>
              </a:r>
              <a:endParaRPr lang="en-US" sz="20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1783" y="1344643"/>
            <a:ext cx="1464383" cy="738664"/>
            <a:chOff x="7541072" y="1245101"/>
            <a:chExt cx="1464383" cy="738664"/>
          </a:xfrm>
        </p:grpSpPr>
        <p:sp>
          <p:nvSpPr>
            <p:cNvPr id="12" name="Oval 11"/>
            <p:cNvSpPr/>
            <p:nvPr/>
          </p:nvSpPr>
          <p:spPr>
            <a:xfrm>
              <a:off x="7666182" y="1365169"/>
              <a:ext cx="91440" cy="9144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7022" y="1245101"/>
              <a:ext cx="12284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Most recent status for an assessed stock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1072" y="1245101"/>
              <a:ext cx="1464383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7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991</Words>
  <Application>Microsoft Office PowerPoint</Application>
  <PresentationFormat>On-screen Show (4:3)</PresentationFormat>
  <Paragraphs>210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NOAA Fisheries Content Slides</vt:lpstr>
      <vt:lpstr>NOAA Divider Slides</vt:lpstr>
      <vt:lpstr>NOAA Title Options</vt:lpstr>
      <vt:lpstr>Prioritizing Fish Stock Assessments</vt:lpstr>
      <vt:lpstr>Take Home Messages</vt:lpstr>
      <vt:lpstr>Overview</vt:lpstr>
      <vt:lpstr>Prioritization Timeline</vt:lpstr>
      <vt:lpstr>Why Prioritize?</vt:lpstr>
      <vt:lpstr>Which Stocks Need Assessment?</vt:lpstr>
      <vt:lpstr>Assess Variable Stocks More Frequently</vt:lpstr>
      <vt:lpstr>Importance: Range of Commercial Values</vt:lpstr>
      <vt:lpstr>Status: Which Stocks are Pushing Limits?</vt:lpstr>
      <vt:lpstr>Prioritization Process</vt:lpstr>
      <vt:lpstr>Prioritization Factors</vt:lpstr>
      <vt:lpstr>Three Regional Science Activities</vt:lpstr>
      <vt:lpstr>Scoring Inputs</vt:lpstr>
      <vt:lpstr>How Does Prioritization Work?</vt:lpstr>
      <vt:lpstr>Roles in Prioritization Process</vt:lpstr>
      <vt:lpstr>Next Steps for Southeast</vt:lpstr>
      <vt:lpstr>Questions for SEDAR Committee</vt:lpstr>
      <vt:lpstr>Future Directions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88</cp:revision>
  <dcterms:created xsi:type="dcterms:W3CDTF">2012-07-23T20:47:30Z</dcterms:created>
  <dcterms:modified xsi:type="dcterms:W3CDTF">2015-09-14T20:32:46Z</dcterms:modified>
</cp:coreProperties>
</file>