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 id="2147483662" r:id="rId3"/>
    <p:sldMasterId id="2147483686" r:id="rId4"/>
    <p:sldMasterId id="2147483693" r:id="rId5"/>
    <p:sldMasterId id="2147483695" r:id="rId6"/>
  </p:sldMasterIdLst>
  <p:notesMasterIdLst>
    <p:notesMasterId r:id="rId27"/>
  </p:notesMasterIdLst>
  <p:handoutMasterIdLst>
    <p:handoutMasterId r:id="rId28"/>
  </p:handoutMasterIdLst>
  <p:sldIdLst>
    <p:sldId id="271" r:id="rId7"/>
    <p:sldId id="281" r:id="rId8"/>
    <p:sldId id="293" r:id="rId9"/>
    <p:sldId id="270" r:id="rId10"/>
    <p:sldId id="288" r:id="rId11"/>
    <p:sldId id="290" r:id="rId12"/>
    <p:sldId id="276" r:id="rId13"/>
    <p:sldId id="277" r:id="rId14"/>
    <p:sldId id="283" r:id="rId15"/>
    <p:sldId id="282" r:id="rId16"/>
    <p:sldId id="279" r:id="rId17"/>
    <p:sldId id="284" r:id="rId18"/>
    <p:sldId id="285" r:id="rId19"/>
    <p:sldId id="278" r:id="rId20"/>
    <p:sldId id="287" r:id="rId21"/>
    <p:sldId id="291" r:id="rId22"/>
    <p:sldId id="292" r:id="rId23"/>
    <p:sldId id="275" r:id="rId24"/>
    <p:sldId id="273" r:id="rId25"/>
    <p:sldId id="289"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E5C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61" autoAdjust="0"/>
    <p:restoredTop sz="80000" autoAdjust="0"/>
  </p:normalViewPr>
  <p:slideViewPr>
    <p:cSldViewPr snapToGrid="0" snapToObjects="1">
      <p:cViewPr varScale="1">
        <p:scale>
          <a:sx n="89" d="100"/>
          <a:sy n="89" d="100"/>
        </p:scale>
        <p:origin x="-2190" y="-102"/>
      </p:cViewPr>
      <p:guideLst>
        <p:guide orient="horz" pos="1885"/>
        <p:guide orient="horz" pos="758"/>
        <p:guide pos="2860"/>
      </p:guideLst>
    </p:cSldViewPr>
  </p:slideViewPr>
  <p:notesTextViewPr>
    <p:cViewPr>
      <p:scale>
        <a:sx n="100" d="100"/>
        <a:sy n="100" d="100"/>
      </p:scale>
      <p:origin x="0" y="0"/>
    </p:cViewPr>
  </p:notesTextViewPr>
  <p:sorterViewPr>
    <p:cViewPr>
      <p:scale>
        <a:sx n="178" d="100"/>
        <a:sy n="178" d="100"/>
      </p:scale>
      <p:origin x="0" y="128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75BF4A-9CB1-5747-B319-707DA98CEC20}" type="datetime1">
              <a:rPr lang="en-US" smtClean="0"/>
              <a:pPr/>
              <a:t>3/2/2015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A22459-1A81-CA4B-89BB-FCE38A3AE18F}" type="slidenum">
              <a:rPr lang="en-US" smtClean="0"/>
              <a:pPr/>
              <a:t>‹#›</a:t>
            </a:fld>
            <a:endParaRPr lang="en-US"/>
          </a:p>
        </p:txBody>
      </p:sp>
    </p:spTree>
    <p:extLst>
      <p:ext uri="{BB962C8B-B14F-4D97-AF65-F5344CB8AC3E}">
        <p14:creationId xmlns:p14="http://schemas.microsoft.com/office/powerpoint/2010/main" val="26920304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BC7567-D5EA-874F-8815-73DC5E77631E}" type="datetime1">
              <a:rPr lang="en-US" smtClean="0"/>
              <a:pPr/>
              <a:t>3/2/2015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8DCC0E-7DBF-7C4A-B104-25FE08E3BB8F}" type="slidenum">
              <a:rPr lang="en-US" smtClean="0"/>
              <a:pPr/>
              <a:t>‹#›</a:t>
            </a:fld>
            <a:endParaRPr lang="en-US"/>
          </a:p>
        </p:txBody>
      </p:sp>
    </p:spTree>
    <p:extLst>
      <p:ext uri="{BB962C8B-B14F-4D97-AF65-F5344CB8AC3E}">
        <p14:creationId xmlns:p14="http://schemas.microsoft.com/office/powerpoint/2010/main" val="42603234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5</a:t>
            </a:fld>
            <a:endParaRPr lang="en-US"/>
          </a:p>
        </p:txBody>
      </p:sp>
    </p:spTree>
    <p:extLst>
      <p:ext uri="{BB962C8B-B14F-4D97-AF65-F5344CB8AC3E}">
        <p14:creationId xmlns:p14="http://schemas.microsoft.com/office/powerpoint/2010/main" val="1233235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historical consultations, we identified five categories of federal</a:t>
            </a:r>
            <a:r>
              <a:rPr lang="en-US" baseline="0" dirty="0" smtClean="0"/>
              <a:t> activities </a:t>
            </a:r>
            <a:r>
              <a:rPr lang="en-US" dirty="0" smtClean="0"/>
              <a:t>that may effect critical habitat.  Of</a:t>
            </a:r>
            <a:r>
              <a:rPr lang="en-US" baseline="0" dirty="0" smtClean="0"/>
              <a:t> these, we identified two categories of activities that may require modifications to avoid adverse modification of essential features:  water quality/NPDES and Oil Spill Response.</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16</a:t>
            </a:fld>
            <a:endParaRPr lang="en-US"/>
          </a:p>
        </p:txBody>
      </p:sp>
    </p:spTree>
    <p:extLst>
      <p:ext uri="{BB962C8B-B14F-4D97-AF65-F5344CB8AC3E}">
        <p14:creationId xmlns:p14="http://schemas.microsoft.com/office/powerpoint/2010/main" val="1026072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identified five categories that may effect critical habitat.  </a:t>
            </a:r>
            <a:r>
              <a:rPr lang="en-US" smtClean="0"/>
              <a:t>Of</a:t>
            </a:r>
            <a:r>
              <a:rPr lang="en-US" baseline="0" smtClean="0"/>
              <a:t> these, </a:t>
            </a:r>
            <a:r>
              <a:rPr lang="en-US" baseline="0" dirty="0" smtClean="0"/>
              <a:t>we identified two categories of activities that may require modifications to avoid adverse modification of essential features:  water quality/NPDES and Oil Spill Response.</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17</a:t>
            </a:fld>
            <a:endParaRPr lang="en-US"/>
          </a:p>
        </p:txBody>
      </p:sp>
    </p:spTree>
    <p:extLst>
      <p:ext uri="{BB962C8B-B14F-4D97-AF65-F5344CB8AC3E}">
        <p14:creationId xmlns:p14="http://schemas.microsoft.com/office/powerpoint/2010/main" val="1026072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draft Biological Source Document provides the basis for our identification of the physical and biological features essential to the conservation of the species that may require special management considerations or protection.</a:t>
            </a:r>
          </a:p>
          <a:p>
            <a:endParaRPr lang="en-US" dirty="0" smtClean="0"/>
          </a:p>
          <a:p>
            <a:r>
              <a:rPr lang="en-US" dirty="0" smtClean="0"/>
              <a:t>A draft report was also prepared pursuant to the Endangered Species Act (ESA) in support of this proposal.  ESA Section 4(b)(2) </a:t>
            </a:r>
            <a:r>
              <a:rPr lang="en-US" baseline="0" dirty="0" smtClean="0"/>
              <a:t>requires that when we designate or revise critical habitat we consider the economic impact, impact on national security, and any other relevant impact of specifying any particular area as critical habitat.</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18</a:t>
            </a:fld>
            <a:endParaRPr lang="en-US"/>
          </a:p>
        </p:txBody>
      </p:sp>
    </p:spTree>
    <p:extLst>
      <p:ext uri="{BB962C8B-B14F-4D97-AF65-F5344CB8AC3E}">
        <p14:creationId xmlns:p14="http://schemas.microsoft.com/office/powerpoint/2010/main" val="2975673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NMFS completed a status review of right whales in the North Pacific and North Atlantic Oceans under the Endangered Species Act in December 2006 and</a:t>
            </a:r>
            <a:r>
              <a:rPr lang="en-US" baseline="0" dirty="0" smtClean="0"/>
              <a:t> consequently listed the endangered northern right whale as two separate endangered species:  North Atlantic right whale and North Pacific right whale</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6</a:t>
            </a:fld>
            <a:endParaRPr lang="en-US"/>
          </a:p>
        </p:txBody>
      </p:sp>
    </p:spTree>
    <p:extLst>
      <p:ext uri="{BB962C8B-B14F-4D97-AF65-F5344CB8AC3E}">
        <p14:creationId xmlns:p14="http://schemas.microsoft.com/office/powerpoint/2010/main" val="1250958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ESA requires critical habitat designation upon issuance of a final listing determination, and </a:t>
            </a:r>
          </a:p>
          <a:p>
            <a:r>
              <a:rPr lang="en-US" dirty="0" smtClean="0"/>
              <a:t>NMFS found that a 2009 petition to revise critical habitat presented</a:t>
            </a:r>
            <a:r>
              <a:rPr lang="en-US" baseline="0" dirty="0" smtClean="0"/>
              <a:t> substantial scientific information indicating that a revision may be warranted.</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7</a:t>
            </a:fld>
            <a:endParaRPr lang="en-US"/>
          </a:p>
        </p:txBody>
      </p:sp>
    </p:spTree>
    <p:extLst>
      <p:ext uri="{BB962C8B-B14F-4D97-AF65-F5344CB8AC3E}">
        <p14:creationId xmlns:p14="http://schemas.microsoft.com/office/powerpoint/2010/main" val="2268877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the geographical area occupied, critical habitat consists of specific areas on which are found those physical or biological features essential to the conservation of the species (‘‘essential features’’) and that may require special management considerations or protection.</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8</a:t>
            </a:fld>
            <a:endParaRPr lang="en-US"/>
          </a:p>
        </p:txBody>
      </p:sp>
    </p:spTree>
    <p:extLst>
      <p:ext uri="{BB962C8B-B14F-4D97-AF65-F5344CB8AC3E}">
        <p14:creationId xmlns:p14="http://schemas.microsoft.com/office/powerpoint/2010/main" val="1328949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that the area</a:t>
            </a:r>
            <a:r>
              <a:rPr lang="en-US" baseline="0" dirty="0" smtClean="0"/>
              <a:t> off the southeastern U.S. is the only known calving ground for North Atlantic right whales, and that the most biologically valuable portion of the species’ population is utilizing this habitat, we conclude that facilitating successful calving by protecting the species’ calving area is a key conservation objective.</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9</a:t>
            </a:fld>
            <a:endParaRPr lang="en-US"/>
          </a:p>
        </p:txBody>
      </p:sp>
    </p:spTree>
    <p:extLst>
      <p:ext uri="{BB962C8B-B14F-4D97-AF65-F5344CB8AC3E}">
        <p14:creationId xmlns:p14="http://schemas.microsoft.com/office/powerpoint/2010/main" val="650257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identify specific areas that may meet the definition of critical habitat, we focused first on specifically defining what </a:t>
            </a:r>
            <a:r>
              <a:rPr lang="en-US" sz="1200" b="0" i="0" u="none" strike="noStrike" kern="1200" baseline="0" dirty="0" smtClean="0">
                <a:solidFill>
                  <a:schemeClr val="tx1"/>
                </a:solidFill>
                <a:latin typeface="+mn-lt"/>
                <a:ea typeface="+mn-ea"/>
                <a:cs typeface="+mn-cs"/>
              </a:rPr>
              <a:t>constitutes a ‘‘calving’’ area for North Atlantic right whales; that is, what are the functions this area provides that promote successful calving and rearing. We then examined these functions and next identified those physical or biological features that are essential to the conservation of the species because they provide calving area functions to the species in these areas.</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10</a:t>
            </a:fld>
            <a:endParaRPr lang="en-US"/>
          </a:p>
        </p:txBody>
      </p:sp>
    </p:spTree>
    <p:extLst>
      <p:ext uri="{BB962C8B-B14F-4D97-AF65-F5344CB8AC3E}">
        <p14:creationId xmlns:p14="http://schemas.microsoft.com/office/powerpoint/2010/main" val="2901822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physical features of right whale calving habitat essential to the conservation of the NARW are: calm sea surface conditions, water temperatures of 7-17 degrees C, and water</a:t>
            </a:r>
            <a:r>
              <a:rPr lang="en-US" baseline="0" dirty="0" smtClean="0"/>
              <a:t> that is 6-28 meters deep –and where the features simultaneously co-occur over a contiguous area of &gt; 231km2 from November through April.</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11</a:t>
            </a:fld>
            <a:endParaRPr lang="en-US"/>
          </a:p>
        </p:txBody>
      </p:sp>
    </p:spTree>
    <p:extLst>
      <p:ext uri="{BB962C8B-B14F-4D97-AF65-F5344CB8AC3E}">
        <p14:creationId xmlns:p14="http://schemas.microsoft.com/office/powerpoint/2010/main" val="1039769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22-25 </a:t>
            </a:r>
            <a:r>
              <a:rPr lang="en-US" dirty="0" err="1" smtClean="0"/>
              <a:t>nmi</a:t>
            </a:r>
            <a:r>
              <a:rPr lang="en-US" dirty="0" smtClean="0"/>
              <a:t> off SC/NC</a:t>
            </a:r>
          </a:p>
          <a:p>
            <a:r>
              <a:rPr lang="en-US" dirty="0" smtClean="0"/>
              <a:t>~35 </a:t>
            </a:r>
            <a:r>
              <a:rPr lang="en-US" dirty="0" err="1" smtClean="0"/>
              <a:t>nmi</a:t>
            </a:r>
            <a:r>
              <a:rPr lang="en-US" dirty="0" smtClean="0"/>
              <a:t> off Hilton Head</a:t>
            </a:r>
          </a:p>
          <a:p>
            <a:r>
              <a:rPr lang="en-US" dirty="0" smtClean="0"/>
              <a:t>35-40</a:t>
            </a:r>
            <a:r>
              <a:rPr lang="en-US" baseline="0" dirty="0" smtClean="0"/>
              <a:t> </a:t>
            </a:r>
            <a:r>
              <a:rPr lang="en-US" baseline="0" dirty="0" err="1" smtClean="0"/>
              <a:t>nmi</a:t>
            </a:r>
            <a:r>
              <a:rPr lang="en-US" baseline="0" dirty="0" smtClean="0"/>
              <a:t> off GA</a:t>
            </a:r>
          </a:p>
          <a:p>
            <a:r>
              <a:rPr lang="en-US" baseline="0" dirty="0" smtClean="0"/>
              <a:t>25 </a:t>
            </a:r>
            <a:r>
              <a:rPr lang="en-US" baseline="0" dirty="0" err="1" smtClean="0"/>
              <a:t>nmi</a:t>
            </a:r>
            <a:r>
              <a:rPr lang="en-US" baseline="0" dirty="0" smtClean="0"/>
              <a:t> of SJR </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13</a:t>
            </a:fld>
            <a:endParaRPr lang="en-US"/>
          </a:p>
        </p:txBody>
      </p:sp>
    </p:spTree>
    <p:extLst>
      <p:ext uri="{BB962C8B-B14F-4D97-AF65-F5344CB8AC3E}">
        <p14:creationId xmlns:p14="http://schemas.microsoft.com/office/powerpoint/2010/main" val="4276673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proposed critical habitat, which you can see in these maps, greatly expands the previous designation. The key benefit of designating critical habitat is that other Federal agencies are put on notice that they must consult with NOAA Fisheries if they intend to authorize, fund, or carry out an action that may affect right whale critical habitat. </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15</a:t>
            </a:fld>
            <a:endParaRPr lang="en-US"/>
          </a:p>
        </p:txBody>
      </p:sp>
    </p:spTree>
    <p:extLst>
      <p:ext uri="{BB962C8B-B14F-4D97-AF65-F5344CB8AC3E}">
        <p14:creationId xmlns:p14="http://schemas.microsoft.com/office/powerpoint/2010/main" val="1337402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2186107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 Boat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4155329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 Tur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2044555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 Seafoo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2817638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 Fish">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410519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 Dar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lvl1pPr>
              <a:defRPr>
                <a:solidFill>
                  <a:srgbClr val="FFFFFF"/>
                </a:solidFill>
              </a:defRPr>
            </a:lvl1pPr>
          </a:lstStyle>
          <a:p>
            <a:pPr lvl="0"/>
            <a:r>
              <a:rPr lang="en-US"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bg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solidFill>
                  <a:srgbClr val="FFFFFF"/>
                </a:solidFill>
              </a:defRPr>
            </a:lvl1pPr>
          </a:lstStyle>
          <a:p>
            <a:pPr lvl="0"/>
            <a:r>
              <a:rPr lang="en-US" dirty="0" smtClean="0"/>
              <a:t>July 19, 2012</a:t>
            </a:r>
            <a:endParaRPr lang="en-US" dirty="0"/>
          </a:p>
        </p:txBody>
      </p:sp>
      <p:sp>
        <p:nvSpPr>
          <p:cNvPr id="7" name="Freeform 6"/>
          <p:cNvSpPr/>
          <p:nvPr/>
        </p:nvSpPr>
        <p:spPr>
          <a:xfrm>
            <a:off x="-9190" y="4417160"/>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userDrawn="1"/>
        </p:nvSpPr>
        <p:spPr>
          <a:xfrm>
            <a:off x="-9190" y="4417160"/>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107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p:bg>
      <p:bgPr>
        <a:solidFill>
          <a:srgbClr val="1E5C90"/>
        </a:solidFill>
        <a:effectLst/>
      </p:bgPr>
    </p:bg>
    <p:spTree>
      <p:nvGrpSpPr>
        <p:cNvPr id="1" name=""/>
        <p:cNvGrpSpPr/>
        <p:nvPr/>
      </p:nvGrpSpPr>
      <p:grpSpPr>
        <a:xfrm>
          <a:off x="0" y="0"/>
          <a:ext cx="0" cy="0"/>
          <a:chOff x="0" y="0"/>
          <a:chExt cx="0" cy="0"/>
        </a:xfrm>
      </p:grpSpPr>
      <p:sp>
        <p:nvSpPr>
          <p:cNvPr id="13" name="Freeform 12"/>
          <p:cNvSpPr/>
          <p:nvPr userDrawn="1"/>
        </p:nvSpPr>
        <p:spPr>
          <a:xfrm flipH="1" flipV="1">
            <a:off x="-1" y="-24487"/>
            <a:ext cx="9138586" cy="2515079"/>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 name="connsiteX0" fmla="*/ 2887 w 9170673"/>
              <a:gd name="connsiteY0" fmla="*/ 2375696 h 2508024"/>
              <a:gd name="connsiteX1" fmla="*/ 9170673 w 9170673"/>
              <a:gd name="connsiteY1" fmla="*/ 0 h 2508024"/>
              <a:gd name="connsiteX2" fmla="*/ 9169295 w 9170673"/>
              <a:gd name="connsiteY2" fmla="*/ 2508024 h 2508024"/>
              <a:gd name="connsiteX3" fmla="*/ 0 w 9170673"/>
              <a:gd name="connsiteY3" fmla="*/ 2457785 h 2508024"/>
              <a:gd name="connsiteX4" fmla="*/ 2887 w 9170673"/>
              <a:gd name="connsiteY4" fmla="*/ 2375696 h 2508024"/>
              <a:gd name="connsiteX0" fmla="*/ 0 w 9167786"/>
              <a:gd name="connsiteY0" fmla="*/ 2375696 h 2508024"/>
              <a:gd name="connsiteX1" fmla="*/ 9167786 w 9167786"/>
              <a:gd name="connsiteY1" fmla="*/ 0 h 2508024"/>
              <a:gd name="connsiteX2" fmla="*/ 9166408 w 9167786"/>
              <a:gd name="connsiteY2" fmla="*/ 2508024 h 2508024"/>
              <a:gd name="connsiteX3" fmla="*/ 4169 w 9167786"/>
              <a:gd name="connsiteY3" fmla="*/ 2500118 h 2508024"/>
              <a:gd name="connsiteX4" fmla="*/ 0 w 9167786"/>
              <a:gd name="connsiteY4" fmla="*/ 2375696 h 2508024"/>
              <a:gd name="connsiteX0" fmla="*/ 0 w 9166452"/>
              <a:gd name="connsiteY0" fmla="*/ 2375696 h 2508024"/>
              <a:gd name="connsiteX1" fmla="*/ 9061952 w 9166452"/>
              <a:gd name="connsiteY1" fmla="*/ 0 h 2508024"/>
              <a:gd name="connsiteX2" fmla="*/ 9166408 w 9166452"/>
              <a:gd name="connsiteY2" fmla="*/ 2508024 h 2508024"/>
              <a:gd name="connsiteX3" fmla="*/ 4169 w 9166452"/>
              <a:gd name="connsiteY3" fmla="*/ 2500118 h 2508024"/>
              <a:gd name="connsiteX4" fmla="*/ 0 w 9166452"/>
              <a:gd name="connsiteY4" fmla="*/ 2375696 h 2508024"/>
              <a:gd name="connsiteX0" fmla="*/ 0 w 9166808"/>
              <a:gd name="connsiteY0" fmla="*/ 2382751 h 2515079"/>
              <a:gd name="connsiteX1" fmla="*/ 9160729 w 9166808"/>
              <a:gd name="connsiteY1" fmla="*/ 0 h 2515079"/>
              <a:gd name="connsiteX2" fmla="*/ 9166408 w 9166808"/>
              <a:gd name="connsiteY2" fmla="*/ 2515079 h 2515079"/>
              <a:gd name="connsiteX3" fmla="*/ 4169 w 9166808"/>
              <a:gd name="connsiteY3" fmla="*/ 2507173 h 2515079"/>
              <a:gd name="connsiteX4" fmla="*/ 0 w 9166808"/>
              <a:gd name="connsiteY4" fmla="*/ 2382751 h 2515079"/>
              <a:gd name="connsiteX0" fmla="*/ 9943 w 9162640"/>
              <a:gd name="connsiteY0" fmla="*/ 2382751 h 2515079"/>
              <a:gd name="connsiteX1" fmla="*/ 9156561 w 9162640"/>
              <a:gd name="connsiteY1" fmla="*/ 0 h 2515079"/>
              <a:gd name="connsiteX2" fmla="*/ 9162240 w 9162640"/>
              <a:gd name="connsiteY2" fmla="*/ 2515079 h 2515079"/>
              <a:gd name="connsiteX3" fmla="*/ 1 w 9162640"/>
              <a:gd name="connsiteY3" fmla="*/ 2507173 h 2515079"/>
              <a:gd name="connsiteX4" fmla="*/ 9943 w 9162640"/>
              <a:gd name="connsiteY4" fmla="*/ 2382751 h 2515079"/>
              <a:gd name="connsiteX0" fmla="*/ 0 w 9152697"/>
              <a:gd name="connsiteY0" fmla="*/ 2382751 h 2515079"/>
              <a:gd name="connsiteX1" fmla="*/ 9146618 w 9152697"/>
              <a:gd name="connsiteY1" fmla="*/ 0 h 2515079"/>
              <a:gd name="connsiteX2" fmla="*/ 9152297 w 9152697"/>
              <a:gd name="connsiteY2" fmla="*/ 2515079 h 2515079"/>
              <a:gd name="connsiteX3" fmla="*/ 187614 w 9152697"/>
              <a:gd name="connsiteY3" fmla="*/ 2507173 h 2515079"/>
              <a:gd name="connsiteX4" fmla="*/ 0 w 9152697"/>
              <a:gd name="connsiteY4" fmla="*/ 2382751 h 2515079"/>
              <a:gd name="connsiteX0" fmla="*/ 0 w 9068030"/>
              <a:gd name="connsiteY0" fmla="*/ 2382751 h 2515079"/>
              <a:gd name="connsiteX1" fmla="*/ 9061951 w 9068030"/>
              <a:gd name="connsiteY1" fmla="*/ 0 h 2515079"/>
              <a:gd name="connsiteX2" fmla="*/ 9067630 w 9068030"/>
              <a:gd name="connsiteY2" fmla="*/ 2515079 h 2515079"/>
              <a:gd name="connsiteX3" fmla="*/ 102947 w 9068030"/>
              <a:gd name="connsiteY3" fmla="*/ 2507173 h 2515079"/>
              <a:gd name="connsiteX4" fmla="*/ 0 w 9068030"/>
              <a:gd name="connsiteY4" fmla="*/ 2382751 h 2515079"/>
              <a:gd name="connsiteX0" fmla="*/ 0 w 9138586"/>
              <a:gd name="connsiteY0" fmla="*/ 2382751 h 2515079"/>
              <a:gd name="connsiteX1" fmla="*/ 9132507 w 9138586"/>
              <a:gd name="connsiteY1" fmla="*/ 0 h 2515079"/>
              <a:gd name="connsiteX2" fmla="*/ 9138186 w 9138586"/>
              <a:gd name="connsiteY2" fmla="*/ 2515079 h 2515079"/>
              <a:gd name="connsiteX3" fmla="*/ 173503 w 9138586"/>
              <a:gd name="connsiteY3" fmla="*/ 2507173 h 2515079"/>
              <a:gd name="connsiteX4" fmla="*/ 0 w 9138586"/>
              <a:gd name="connsiteY4" fmla="*/ 2382751 h 2515079"/>
              <a:gd name="connsiteX0" fmla="*/ 0 w 9138586"/>
              <a:gd name="connsiteY0" fmla="*/ 2382751 h 2515079"/>
              <a:gd name="connsiteX1" fmla="*/ 9132507 w 9138586"/>
              <a:gd name="connsiteY1" fmla="*/ 0 h 2515079"/>
              <a:gd name="connsiteX2" fmla="*/ 9138186 w 9138586"/>
              <a:gd name="connsiteY2" fmla="*/ 2515079 h 2515079"/>
              <a:gd name="connsiteX3" fmla="*/ 4170 w 9138586"/>
              <a:gd name="connsiteY3" fmla="*/ 2507173 h 2515079"/>
              <a:gd name="connsiteX4" fmla="*/ 0 w 9138586"/>
              <a:gd name="connsiteY4" fmla="*/ 2382751 h 2515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8586" h="2515079">
                <a:moveTo>
                  <a:pt x="0" y="2382751"/>
                </a:moveTo>
                <a:cubicBezTo>
                  <a:pt x="20661" y="2379422"/>
                  <a:pt x="7306149" y="2502055"/>
                  <a:pt x="9132507" y="0"/>
                </a:cubicBezTo>
                <a:cubicBezTo>
                  <a:pt x="9129925" y="819774"/>
                  <a:pt x="9140768" y="1695305"/>
                  <a:pt x="9138186" y="2515079"/>
                </a:cubicBezTo>
                <a:lnTo>
                  <a:pt x="4170" y="2507173"/>
                </a:lnTo>
                <a:cubicBezTo>
                  <a:pt x="4169" y="2465011"/>
                  <a:pt x="1" y="2424913"/>
                  <a:pt x="0" y="2382751"/>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457199" y="457169"/>
            <a:ext cx="8229600" cy="772250"/>
          </a:xfrm>
        </p:spPr>
        <p:txBody>
          <a:bodyPr anchor="t"/>
          <a:lstStyle>
            <a:lvl1pPr algn="l">
              <a:defRPr sz="4000" b="1" cap="none">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5622"/>
            <a:ext cx="8229600" cy="1500187"/>
          </a:xfrm>
        </p:spPr>
        <p:txBody>
          <a:bodyPr anchor="t" anchorCtr="0"/>
          <a:lstStyle>
            <a:lvl1pPr marL="0" indent="0" algn="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solidFill>
                  <a:srgbClr val="FFFFFF"/>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spTree>
    <p:extLst>
      <p:ext uri="{BB962C8B-B14F-4D97-AF65-F5344CB8AC3E}">
        <p14:creationId xmlns:p14="http://schemas.microsoft.com/office/powerpoint/2010/main" val="74604836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Divider">
    <p:spTree>
      <p:nvGrpSpPr>
        <p:cNvPr id="1" name=""/>
        <p:cNvGrpSpPr/>
        <p:nvPr/>
      </p:nvGrpSpPr>
      <p:grpSpPr>
        <a:xfrm>
          <a:off x="0" y="0"/>
          <a:ext cx="0" cy="0"/>
          <a:chOff x="0" y="0"/>
          <a:chExt cx="0" cy="0"/>
        </a:xfrm>
      </p:grpSpPr>
      <p:sp>
        <p:nvSpPr>
          <p:cNvPr id="13" name="Freeform 12"/>
          <p:cNvSpPr/>
          <p:nvPr userDrawn="1"/>
        </p:nvSpPr>
        <p:spPr>
          <a:xfrm flipH="1" flipV="1">
            <a:off x="-19068" y="-30696"/>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457199" y="457200"/>
            <a:ext cx="8229600" cy="772250"/>
          </a:xfrm>
          <a:effectLst>
            <a:outerShdw blurRad="50800" dist="38100" dir="2700000" algn="tl" rotWithShape="0">
              <a:prstClr val="black">
                <a:alpha val="40000"/>
              </a:prstClr>
            </a:outerShdw>
          </a:effectLst>
        </p:spPr>
        <p:txBody>
          <a:bodyPr anchor="t"/>
          <a:lstStyle>
            <a:lvl1pPr algn="l">
              <a:defRPr sz="4000" b="1" cap="none">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5653"/>
            <a:ext cx="8229600" cy="1500187"/>
          </a:xfrm>
          <a:effectLst>
            <a:outerShdw blurRad="50800" dist="38100" dir="2700000" algn="tl" rotWithShape="0">
              <a:prstClr val="black">
                <a:alpha val="40000"/>
              </a:prstClr>
            </a:outerShdw>
          </a:effectLst>
        </p:spPr>
        <p:txBody>
          <a:bodyPr anchor="t" anchorCtr="0"/>
          <a:lstStyle>
            <a:lvl1pPr marL="0" indent="0" algn="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3"/>
          <p:cNvSpPr>
            <a:spLocks noGrp="1"/>
          </p:cNvSpPr>
          <p:nvPr>
            <p:ph type="sldNum" sz="quarter" idx="14"/>
          </p:nvPr>
        </p:nvSpPr>
        <p:spPr/>
        <p:txBody>
          <a:bodyPr/>
          <a:lstStyle>
            <a:lvl1pPr>
              <a:defRPr>
                <a:solidFill>
                  <a:schemeClr val="bg1"/>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spTree>
    <p:extLst>
      <p:ext uri="{BB962C8B-B14F-4D97-AF65-F5344CB8AC3E}">
        <p14:creationId xmlns:p14="http://schemas.microsoft.com/office/powerpoint/2010/main" val="2109136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rgbClr val="1E5C90"/>
        </a:solidFill>
        <a:effectLst/>
      </p:bgPr>
    </p:bg>
    <p:spTree>
      <p:nvGrpSpPr>
        <p:cNvPr id="1" name=""/>
        <p:cNvGrpSpPr/>
        <p:nvPr/>
      </p:nvGrpSpPr>
      <p:grpSpPr>
        <a:xfrm>
          <a:off x="0" y="0"/>
          <a:ext cx="0" cy="0"/>
          <a:chOff x="0" y="0"/>
          <a:chExt cx="0" cy="0"/>
        </a:xfrm>
      </p:grpSpPr>
      <p:sp>
        <p:nvSpPr>
          <p:cNvPr id="13" name="Freeform 12"/>
          <p:cNvSpPr/>
          <p:nvPr userDrawn="1"/>
        </p:nvSpPr>
        <p:spPr>
          <a:xfrm flipH="1" flipV="1">
            <a:off x="-1" y="-24487"/>
            <a:ext cx="9138586" cy="2515079"/>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 name="connsiteX0" fmla="*/ 2887 w 9170673"/>
              <a:gd name="connsiteY0" fmla="*/ 2375696 h 2508024"/>
              <a:gd name="connsiteX1" fmla="*/ 9170673 w 9170673"/>
              <a:gd name="connsiteY1" fmla="*/ 0 h 2508024"/>
              <a:gd name="connsiteX2" fmla="*/ 9169295 w 9170673"/>
              <a:gd name="connsiteY2" fmla="*/ 2508024 h 2508024"/>
              <a:gd name="connsiteX3" fmla="*/ 0 w 9170673"/>
              <a:gd name="connsiteY3" fmla="*/ 2457785 h 2508024"/>
              <a:gd name="connsiteX4" fmla="*/ 2887 w 9170673"/>
              <a:gd name="connsiteY4" fmla="*/ 2375696 h 2508024"/>
              <a:gd name="connsiteX0" fmla="*/ 0 w 9167786"/>
              <a:gd name="connsiteY0" fmla="*/ 2375696 h 2508024"/>
              <a:gd name="connsiteX1" fmla="*/ 9167786 w 9167786"/>
              <a:gd name="connsiteY1" fmla="*/ 0 h 2508024"/>
              <a:gd name="connsiteX2" fmla="*/ 9166408 w 9167786"/>
              <a:gd name="connsiteY2" fmla="*/ 2508024 h 2508024"/>
              <a:gd name="connsiteX3" fmla="*/ 4169 w 9167786"/>
              <a:gd name="connsiteY3" fmla="*/ 2500118 h 2508024"/>
              <a:gd name="connsiteX4" fmla="*/ 0 w 9167786"/>
              <a:gd name="connsiteY4" fmla="*/ 2375696 h 2508024"/>
              <a:gd name="connsiteX0" fmla="*/ 0 w 9166452"/>
              <a:gd name="connsiteY0" fmla="*/ 2375696 h 2508024"/>
              <a:gd name="connsiteX1" fmla="*/ 9061952 w 9166452"/>
              <a:gd name="connsiteY1" fmla="*/ 0 h 2508024"/>
              <a:gd name="connsiteX2" fmla="*/ 9166408 w 9166452"/>
              <a:gd name="connsiteY2" fmla="*/ 2508024 h 2508024"/>
              <a:gd name="connsiteX3" fmla="*/ 4169 w 9166452"/>
              <a:gd name="connsiteY3" fmla="*/ 2500118 h 2508024"/>
              <a:gd name="connsiteX4" fmla="*/ 0 w 9166452"/>
              <a:gd name="connsiteY4" fmla="*/ 2375696 h 2508024"/>
              <a:gd name="connsiteX0" fmla="*/ 0 w 9166808"/>
              <a:gd name="connsiteY0" fmla="*/ 2382751 h 2515079"/>
              <a:gd name="connsiteX1" fmla="*/ 9160729 w 9166808"/>
              <a:gd name="connsiteY1" fmla="*/ 0 h 2515079"/>
              <a:gd name="connsiteX2" fmla="*/ 9166408 w 9166808"/>
              <a:gd name="connsiteY2" fmla="*/ 2515079 h 2515079"/>
              <a:gd name="connsiteX3" fmla="*/ 4169 w 9166808"/>
              <a:gd name="connsiteY3" fmla="*/ 2507173 h 2515079"/>
              <a:gd name="connsiteX4" fmla="*/ 0 w 9166808"/>
              <a:gd name="connsiteY4" fmla="*/ 2382751 h 2515079"/>
              <a:gd name="connsiteX0" fmla="*/ 9943 w 9162640"/>
              <a:gd name="connsiteY0" fmla="*/ 2382751 h 2515079"/>
              <a:gd name="connsiteX1" fmla="*/ 9156561 w 9162640"/>
              <a:gd name="connsiteY1" fmla="*/ 0 h 2515079"/>
              <a:gd name="connsiteX2" fmla="*/ 9162240 w 9162640"/>
              <a:gd name="connsiteY2" fmla="*/ 2515079 h 2515079"/>
              <a:gd name="connsiteX3" fmla="*/ 1 w 9162640"/>
              <a:gd name="connsiteY3" fmla="*/ 2507173 h 2515079"/>
              <a:gd name="connsiteX4" fmla="*/ 9943 w 9162640"/>
              <a:gd name="connsiteY4" fmla="*/ 2382751 h 2515079"/>
              <a:gd name="connsiteX0" fmla="*/ 0 w 9152697"/>
              <a:gd name="connsiteY0" fmla="*/ 2382751 h 2515079"/>
              <a:gd name="connsiteX1" fmla="*/ 9146618 w 9152697"/>
              <a:gd name="connsiteY1" fmla="*/ 0 h 2515079"/>
              <a:gd name="connsiteX2" fmla="*/ 9152297 w 9152697"/>
              <a:gd name="connsiteY2" fmla="*/ 2515079 h 2515079"/>
              <a:gd name="connsiteX3" fmla="*/ 187614 w 9152697"/>
              <a:gd name="connsiteY3" fmla="*/ 2507173 h 2515079"/>
              <a:gd name="connsiteX4" fmla="*/ 0 w 9152697"/>
              <a:gd name="connsiteY4" fmla="*/ 2382751 h 2515079"/>
              <a:gd name="connsiteX0" fmla="*/ 0 w 9068030"/>
              <a:gd name="connsiteY0" fmla="*/ 2382751 h 2515079"/>
              <a:gd name="connsiteX1" fmla="*/ 9061951 w 9068030"/>
              <a:gd name="connsiteY1" fmla="*/ 0 h 2515079"/>
              <a:gd name="connsiteX2" fmla="*/ 9067630 w 9068030"/>
              <a:gd name="connsiteY2" fmla="*/ 2515079 h 2515079"/>
              <a:gd name="connsiteX3" fmla="*/ 102947 w 9068030"/>
              <a:gd name="connsiteY3" fmla="*/ 2507173 h 2515079"/>
              <a:gd name="connsiteX4" fmla="*/ 0 w 9068030"/>
              <a:gd name="connsiteY4" fmla="*/ 2382751 h 2515079"/>
              <a:gd name="connsiteX0" fmla="*/ 0 w 9138586"/>
              <a:gd name="connsiteY0" fmla="*/ 2382751 h 2515079"/>
              <a:gd name="connsiteX1" fmla="*/ 9132507 w 9138586"/>
              <a:gd name="connsiteY1" fmla="*/ 0 h 2515079"/>
              <a:gd name="connsiteX2" fmla="*/ 9138186 w 9138586"/>
              <a:gd name="connsiteY2" fmla="*/ 2515079 h 2515079"/>
              <a:gd name="connsiteX3" fmla="*/ 173503 w 9138586"/>
              <a:gd name="connsiteY3" fmla="*/ 2507173 h 2515079"/>
              <a:gd name="connsiteX4" fmla="*/ 0 w 9138586"/>
              <a:gd name="connsiteY4" fmla="*/ 2382751 h 2515079"/>
              <a:gd name="connsiteX0" fmla="*/ 0 w 9138586"/>
              <a:gd name="connsiteY0" fmla="*/ 2382751 h 2515079"/>
              <a:gd name="connsiteX1" fmla="*/ 9132507 w 9138586"/>
              <a:gd name="connsiteY1" fmla="*/ 0 h 2515079"/>
              <a:gd name="connsiteX2" fmla="*/ 9138186 w 9138586"/>
              <a:gd name="connsiteY2" fmla="*/ 2515079 h 2515079"/>
              <a:gd name="connsiteX3" fmla="*/ 4170 w 9138586"/>
              <a:gd name="connsiteY3" fmla="*/ 2507173 h 2515079"/>
              <a:gd name="connsiteX4" fmla="*/ 0 w 9138586"/>
              <a:gd name="connsiteY4" fmla="*/ 2382751 h 2515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8586" h="2515079">
                <a:moveTo>
                  <a:pt x="0" y="2382751"/>
                </a:moveTo>
                <a:cubicBezTo>
                  <a:pt x="20661" y="2379422"/>
                  <a:pt x="7306149" y="2502055"/>
                  <a:pt x="9132507" y="0"/>
                </a:cubicBezTo>
                <a:cubicBezTo>
                  <a:pt x="9129925" y="819774"/>
                  <a:pt x="9140768" y="1695305"/>
                  <a:pt x="9138186" y="2515079"/>
                </a:cubicBezTo>
                <a:lnTo>
                  <a:pt x="4170" y="2507173"/>
                </a:lnTo>
                <a:cubicBezTo>
                  <a:pt x="4169" y="2465011"/>
                  <a:pt x="1" y="2424913"/>
                  <a:pt x="0" y="2382751"/>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457199" y="457169"/>
            <a:ext cx="8229600" cy="772250"/>
          </a:xfrm>
        </p:spPr>
        <p:txBody>
          <a:bodyPr anchor="t"/>
          <a:lstStyle>
            <a:lvl1pPr algn="l">
              <a:defRPr sz="4000" b="1" cap="none">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5622"/>
            <a:ext cx="8229600" cy="1500187"/>
          </a:xfrm>
        </p:spPr>
        <p:txBody>
          <a:bodyPr anchor="t" anchorCtr="0"/>
          <a:lstStyle>
            <a:lvl1pPr marL="0" indent="0" algn="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Slide Number Placeholder 3"/>
          <p:cNvSpPr>
            <a:spLocks noGrp="1"/>
          </p:cNvSpPr>
          <p:nvPr>
            <p:ph type="sldNum" sz="quarter" idx="10"/>
          </p:nvPr>
        </p:nvSpPr>
        <p:spPr/>
        <p:txBody>
          <a:bodyPr/>
          <a:lstStyle>
            <a:lvl1pPr>
              <a:defRPr>
                <a:solidFill>
                  <a:srgbClr val="FFFFFF"/>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spTree>
    <p:extLst>
      <p:ext uri="{BB962C8B-B14F-4D97-AF65-F5344CB8AC3E}">
        <p14:creationId xmlns:p14="http://schemas.microsoft.com/office/powerpoint/2010/main" val="74604836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Divider">
    <p:spTree>
      <p:nvGrpSpPr>
        <p:cNvPr id="1" name=""/>
        <p:cNvGrpSpPr/>
        <p:nvPr/>
      </p:nvGrpSpPr>
      <p:grpSpPr>
        <a:xfrm>
          <a:off x="0" y="0"/>
          <a:ext cx="0" cy="0"/>
          <a:chOff x="0" y="0"/>
          <a:chExt cx="0" cy="0"/>
        </a:xfrm>
      </p:grpSpPr>
      <p:sp>
        <p:nvSpPr>
          <p:cNvPr id="13" name="Freeform 12"/>
          <p:cNvSpPr/>
          <p:nvPr userDrawn="1"/>
        </p:nvSpPr>
        <p:spPr>
          <a:xfrm flipH="1" flipV="1">
            <a:off x="-19068" y="-30696"/>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457199" y="457200"/>
            <a:ext cx="8229600" cy="772250"/>
          </a:xfrm>
          <a:effectLst>
            <a:outerShdw blurRad="50800" dist="38100" dir="2700000" algn="tl" rotWithShape="0">
              <a:prstClr val="black">
                <a:alpha val="40000"/>
              </a:prstClr>
            </a:outerShdw>
          </a:effectLst>
        </p:spPr>
        <p:txBody>
          <a:bodyPr anchor="t"/>
          <a:lstStyle>
            <a:lvl1pPr algn="l">
              <a:defRPr sz="4000" b="1" cap="none">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5653"/>
            <a:ext cx="8229600" cy="1500187"/>
          </a:xfrm>
          <a:effectLst>
            <a:outerShdw blurRad="50800" dist="38100" dir="2700000" algn="tl" rotWithShape="0">
              <a:prstClr val="black">
                <a:alpha val="40000"/>
              </a:prstClr>
            </a:outerShdw>
          </a:effectLst>
        </p:spPr>
        <p:txBody>
          <a:bodyPr anchor="t" anchorCtr="0"/>
          <a:lstStyle>
            <a:lvl1pPr marL="0" indent="0" algn="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Slide Number Placeholder 3"/>
          <p:cNvSpPr>
            <a:spLocks noGrp="1"/>
          </p:cNvSpPr>
          <p:nvPr>
            <p:ph type="sldNum" sz="quarter" idx="14"/>
          </p:nvPr>
        </p:nvSpPr>
        <p:spPr/>
        <p:txBody>
          <a:bodyPr/>
          <a:lstStyle>
            <a:lvl1pPr>
              <a:defRPr>
                <a:solidFill>
                  <a:schemeClr val="bg1"/>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spTree>
    <p:extLst>
      <p:ext uri="{BB962C8B-B14F-4D97-AF65-F5344CB8AC3E}">
        <p14:creationId xmlns:p14="http://schemas.microsoft.com/office/powerpoint/2010/main" val="2109136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2186107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Boat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4155329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Tur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2044555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Seafoo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2817638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Fish">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410519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Dar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lvl1pPr>
              <a:defRPr>
                <a:solidFill>
                  <a:srgbClr val="FFFFFF"/>
                </a:solidFill>
              </a:defRPr>
            </a:lvl1p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bg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solidFill>
                  <a:srgbClr val="FFFFFF"/>
                </a:solidFill>
              </a:defRPr>
            </a:lvl1pPr>
          </a:lstStyle>
          <a:p>
            <a:pPr lvl="0"/>
            <a:r>
              <a:rPr lang="en-US" dirty="0" smtClean="0"/>
              <a:t>July 19, 2012</a:t>
            </a:r>
            <a:endParaRPr lang="en-US" dirty="0"/>
          </a:p>
        </p:txBody>
      </p:sp>
      <p:sp>
        <p:nvSpPr>
          <p:cNvPr id="7" name="Freeform 6"/>
          <p:cNvSpPr/>
          <p:nvPr userDrawn="1"/>
        </p:nvSpPr>
        <p:spPr>
          <a:xfrm>
            <a:off x="-9190" y="4417160"/>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1079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355080"/>
            <a:ext cx="9144000" cy="5029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457200"/>
            <a:ext cx="8229600" cy="676014"/>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7293"/>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2285999" y="6355080"/>
            <a:ext cx="6400801" cy="502919"/>
          </a:xfrm>
          <a:prstGeom prst="rect">
            <a:avLst/>
          </a:prstGeom>
        </p:spPr>
        <p:txBody>
          <a:bodyPr vert="horz" lIns="0" tIns="45720" rIns="0" bIns="45720" rtlCol="0" anchor="ctr"/>
          <a:lstStyle>
            <a:lvl1pPr algn="r">
              <a:defRPr sz="800">
                <a:solidFill>
                  <a:srgbClr val="000000"/>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sp>
        <p:nvSpPr>
          <p:cNvPr id="7" name="Rectangle 6"/>
          <p:cNvSpPr/>
          <p:nvPr userDrawn="1"/>
        </p:nvSpPr>
        <p:spPr>
          <a:xfrm>
            <a:off x="0" y="0"/>
            <a:ext cx="9144000" cy="914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OAA-Fisheries-horizont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504" y="6419088"/>
            <a:ext cx="1643940" cy="388747"/>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Lst>
  <p:hf hdr="0"/>
  <p:txStyles>
    <p:titleStyle>
      <a:lvl1pPr algn="l" defTabSz="457200" rtl="0" eaLnBrk="1" latinLnBrk="0" hangingPunct="1">
        <a:spcBef>
          <a:spcPct val="0"/>
        </a:spcBef>
        <a:buNone/>
        <a:defRPr sz="3600" b="1" i="0" kern="1200">
          <a:solidFill>
            <a:schemeClr val="accent1"/>
          </a:solidFill>
          <a:latin typeface="+mj-lt"/>
          <a:ea typeface="+mj-ea"/>
          <a:cs typeface="Arial Narrow Bold"/>
        </a:defRPr>
      </a:lvl1pPr>
    </p:titleStyle>
    <p:bodyStyle>
      <a:lvl1pPr marL="342900" indent="-3429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355080"/>
            <a:ext cx="9144000" cy="5029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457200"/>
            <a:ext cx="8229600" cy="676014"/>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7293"/>
            <a:ext cx="8229600" cy="4525963"/>
          </a:xfrm>
          <a:prstGeom prst="rect">
            <a:avLst/>
          </a:prstGeom>
        </p:spPr>
        <p:txBody>
          <a:bodyPr vert="horz" lIns="91440" tIns="45720" rIns="91440" bIns="45720" rtlCol="0">
            <a:norm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2285999" y="6355080"/>
            <a:ext cx="6400801" cy="502919"/>
          </a:xfrm>
          <a:prstGeom prst="rect">
            <a:avLst/>
          </a:prstGeom>
        </p:spPr>
        <p:txBody>
          <a:bodyPr vert="horz" lIns="0" tIns="45720" rIns="0" bIns="45720" rtlCol="0" anchor="ctr"/>
          <a:lstStyle>
            <a:lvl1pPr algn="r">
              <a:defRPr sz="800">
                <a:solidFill>
                  <a:schemeClr val="bg1"/>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505" y="6419088"/>
            <a:ext cx="1643938" cy="388747"/>
          </a:xfrm>
          <a:prstGeom prst="rect">
            <a:avLst/>
          </a:prstGeom>
        </p:spPr>
      </p:pic>
    </p:spTree>
    <p:extLst>
      <p:ext uri="{BB962C8B-B14F-4D97-AF65-F5344CB8AC3E}">
        <p14:creationId xmlns:p14="http://schemas.microsoft.com/office/powerpoint/2010/main" val="3033586885"/>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p:txStyles>
    <p:titleStyle>
      <a:lvl1pPr algn="l" defTabSz="457200" rtl="0" eaLnBrk="1" latinLnBrk="0" hangingPunct="1">
        <a:spcBef>
          <a:spcPct val="0"/>
        </a:spcBef>
        <a:buNone/>
        <a:defRPr sz="3600" b="1" i="0" kern="1200">
          <a:solidFill>
            <a:srgbClr val="FFFFFF"/>
          </a:solidFill>
          <a:latin typeface="+mj-lt"/>
          <a:ea typeface="+mj-ea"/>
          <a:cs typeface="Arial Narrow Bold"/>
        </a:defRPr>
      </a:lvl1pPr>
    </p:titleStyle>
    <p:bodyStyle>
      <a:lvl1pPr marL="0" indent="0" algn="r" defTabSz="457200" rtl="0" eaLnBrk="1" latinLnBrk="0" hangingPunct="1">
        <a:spcBef>
          <a:spcPct val="20000"/>
        </a:spcBef>
        <a:buFont typeface="Arial"/>
        <a:buNone/>
        <a:defRPr sz="20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1682" y="1141666"/>
            <a:ext cx="5485118" cy="1398472"/>
          </a:xfrm>
          <a:prstGeom prst="rect">
            <a:avLst/>
          </a:prstGeom>
        </p:spPr>
        <p:txBody>
          <a:bodyPr vert="horz" lIns="91440" tIns="45720" rIns="91440" bIns="4572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201682" y="2631403"/>
            <a:ext cx="5485117" cy="1277675"/>
          </a:xfrm>
          <a:prstGeom prst="rect">
            <a:avLst/>
          </a:prstGeom>
        </p:spPr>
        <p:txBody>
          <a:bodyPr vert="horz" lIns="91440" tIns="45720" rIns="91440" bIns="45720" rtlCol="0">
            <a:normAutofit/>
          </a:bodyPr>
          <a:lstStyle/>
          <a:p>
            <a:pPr lvl="0"/>
            <a:r>
              <a:rPr lang="en-US" dirty="0" smtClean="0"/>
              <a:t>Click to edit Master text styles</a:t>
            </a:r>
          </a:p>
        </p:txBody>
      </p:sp>
      <p:sp>
        <p:nvSpPr>
          <p:cNvPr id="7" name="Freeform 6"/>
          <p:cNvSpPr/>
          <p:nvPr userDrawn="1"/>
        </p:nvSpPr>
        <p:spPr>
          <a:xfrm>
            <a:off x="-9190" y="4417160"/>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046236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8" r:id="rId6"/>
  </p:sldLayoutIdLst>
  <p:hf hdr="0"/>
  <p:txStyles>
    <p:titleStyle>
      <a:lvl1pPr algn="r" defTabSz="457200" rtl="0" eaLnBrk="1" latinLnBrk="0" hangingPunct="1">
        <a:lnSpc>
          <a:spcPct val="80000"/>
        </a:lnSpc>
        <a:spcBef>
          <a:spcPct val="0"/>
        </a:spcBef>
        <a:buNone/>
        <a:defRPr sz="4400" b="1" i="0" kern="1200">
          <a:solidFill>
            <a:schemeClr val="accent1"/>
          </a:solidFill>
          <a:latin typeface="+mj-lt"/>
          <a:ea typeface="+mj-ea"/>
          <a:cs typeface="Arial Narrow Bold"/>
        </a:defRPr>
      </a:lvl1pPr>
    </p:titleStyle>
    <p:bodyStyle>
      <a:lvl1pPr marL="0" indent="0" algn="r" defTabSz="457200" rtl="0" eaLnBrk="1" latinLnBrk="0" hangingPunct="1">
        <a:spcBef>
          <a:spcPct val="20000"/>
        </a:spcBef>
        <a:buFont typeface="Arial"/>
        <a:buNone/>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1682" y="1141666"/>
            <a:ext cx="5485118" cy="1398472"/>
          </a:xfrm>
          <a:prstGeom prst="rect">
            <a:avLst/>
          </a:prstGeom>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201682" y="2631403"/>
            <a:ext cx="5485117" cy="1277675"/>
          </a:xfrm>
          <a:prstGeom prst="rect">
            <a:avLst/>
          </a:prstGeom>
        </p:spPr>
        <p:txBody>
          <a:bodyPr vert="horz" lIns="91440" tIns="45720" rIns="91440" bIns="45720" rtlCol="0">
            <a:normAutofit/>
          </a:bodyPr>
          <a:lstStyle/>
          <a:p>
            <a:pPr lvl="0"/>
            <a:r>
              <a:rPr lang="en-US" dirty="0" smtClean="0"/>
              <a:t>Click to edit Master text styles</a:t>
            </a:r>
          </a:p>
        </p:txBody>
      </p:sp>
      <p:sp>
        <p:nvSpPr>
          <p:cNvPr id="7" name="Freeform 6"/>
          <p:cNvSpPr/>
          <p:nvPr/>
        </p:nvSpPr>
        <p:spPr>
          <a:xfrm>
            <a:off x="-9190" y="4417160"/>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reeform 4"/>
          <p:cNvSpPr/>
          <p:nvPr userDrawn="1"/>
        </p:nvSpPr>
        <p:spPr>
          <a:xfrm>
            <a:off x="-9190" y="4417160"/>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046236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Lst>
  <p:hf hdr="0"/>
  <p:txStyles>
    <p:titleStyle>
      <a:lvl1pPr algn="r" defTabSz="457200" rtl="0" eaLnBrk="1" latinLnBrk="0" hangingPunct="1">
        <a:lnSpc>
          <a:spcPct val="80000"/>
        </a:lnSpc>
        <a:spcBef>
          <a:spcPct val="0"/>
        </a:spcBef>
        <a:buNone/>
        <a:defRPr sz="4400" b="1" i="0" kern="1200">
          <a:solidFill>
            <a:schemeClr val="accent1"/>
          </a:solidFill>
          <a:latin typeface="+mj-lt"/>
          <a:ea typeface="+mj-ea"/>
          <a:cs typeface="Arial Narrow Bold"/>
        </a:defRPr>
      </a:lvl1pPr>
    </p:titleStyle>
    <p:bodyStyle>
      <a:lvl1pPr marL="0" indent="0" algn="r" defTabSz="457200" rtl="0" eaLnBrk="1" latinLnBrk="0" hangingPunct="1">
        <a:spcBef>
          <a:spcPct val="20000"/>
        </a:spcBef>
        <a:buFont typeface="Arial"/>
        <a:buNone/>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6355080"/>
            <a:ext cx="9144000" cy="5029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457200"/>
            <a:ext cx="8229600" cy="676014"/>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7293"/>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2285999" y="6355080"/>
            <a:ext cx="6400801" cy="502919"/>
          </a:xfrm>
          <a:prstGeom prst="rect">
            <a:avLst/>
          </a:prstGeom>
        </p:spPr>
        <p:txBody>
          <a:bodyPr vert="horz" lIns="0" tIns="45720" rIns="0" bIns="45720" rtlCol="0" anchor="ctr"/>
          <a:lstStyle>
            <a:lvl1pPr algn="r">
              <a:defRPr sz="800">
                <a:solidFill>
                  <a:srgbClr val="000000"/>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sp>
        <p:nvSpPr>
          <p:cNvPr id="7" name="Rectangle 6"/>
          <p:cNvSpPr/>
          <p:nvPr/>
        </p:nvSpPr>
        <p:spPr>
          <a:xfrm>
            <a:off x="0" y="0"/>
            <a:ext cx="9144000" cy="914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OAA-Fisheries-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4" y="6419088"/>
            <a:ext cx="1643940" cy="388747"/>
          </a:xfrm>
          <a:prstGeom prst="rect">
            <a:avLst/>
          </a:prstGeom>
        </p:spPr>
      </p:pic>
    </p:spTree>
  </p:cSld>
  <p:clrMap bg1="lt1" tx1="dk1" bg2="lt2" tx2="dk2" accent1="accent1" accent2="accent2" accent3="accent3" accent4="accent4" accent5="accent5" accent6="accent6" hlink="hlink" folHlink="folHlink"/>
  <p:sldLayoutIdLst>
    <p:sldLayoutId id="2147483694" r:id="rId1"/>
  </p:sldLayoutIdLst>
  <p:hf hdr="0"/>
  <p:txStyles>
    <p:titleStyle>
      <a:lvl1pPr algn="l" defTabSz="457200" rtl="0" eaLnBrk="1" latinLnBrk="0" hangingPunct="1">
        <a:spcBef>
          <a:spcPct val="0"/>
        </a:spcBef>
        <a:buNone/>
        <a:defRPr sz="3600" b="1" i="0" kern="1200">
          <a:solidFill>
            <a:schemeClr val="accent1"/>
          </a:solidFill>
          <a:latin typeface="+mj-lt"/>
          <a:ea typeface="+mj-ea"/>
          <a:cs typeface="Arial Narrow Bold"/>
        </a:defRPr>
      </a:lvl1pPr>
    </p:titleStyle>
    <p:bodyStyle>
      <a:lvl1pPr marL="342900" indent="-3429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355080"/>
            <a:ext cx="9144000" cy="5029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457200"/>
            <a:ext cx="8229600" cy="676014"/>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7293"/>
            <a:ext cx="8229600" cy="4525963"/>
          </a:xfrm>
          <a:prstGeom prst="rect">
            <a:avLst/>
          </a:prstGeom>
        </p:spPr>
        <p:txBody>
          <a:bodyPr vert="horz" lIns="91440" tIns="45720" rIns="91440" bIns="45720" rtlCol="0">
            <a:norm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2285999" y="6355080"/>
            <a:ext cx="6400801" cy="502919"/>
          </a:xfrm>
          <a:prstGeom prst="rect">
            <a:avLst/>
          </a:prstGeom>
        </p:spPr>
        <p:txBody>
          <a:bodyPr vert="horz" lIns="0" tIns="45720" rIns="0" bIns="45720" rtlCol="0" anchor="ctr"/>
          <a:lstStyle>
            <a:lvl1pPr algn="r">
              <a:defRPr sz="800">
                <a:solidFill>
                  <a:schemeClr val="bg1"/>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505" y="6419088"/>
            <a:ext cx="1643938" cy="388747"/>
          </a:xfrm>
          <a:prstGeom prst="rect">
            <a:avLst/>
          </a:prstGeom>
        </p:spPr>
      </p:pic>
    </p:spTree>
    <p:extLst>
      <p:ext uri="{BB962C8B-B14F-4D97-AF65-F5344CB8AC3E}">
        <p14:creationId xmlns:p14="http://schemas.microsoft.com/office/powerpoint/2010/main" val="3033586885"/>
      </p:ext>
    </p:extLst>
  </p:cSld>
  <p:clrMap bg1="lt1" tx1="dk1" bg2="lt2" tx2="dk2" accent1="accent1" accent2="accent2" accent3="accent3" accent4="accent4" accent5="accent5" accent6="accent6" hlink="hlink" folHlink="folHlink"/>
  <p:sldLayoutIdLst>
    <p:sldLayoutId id="2147483696" r:id="rId1"/>
    <p:sldLayoutId id="2147483697" r:id="rId2"/>
  </p:sldLayoutIdLst>
  <p:hf hdr="0"/>
  <p:txStyles>
    <p:titleStyle>
      <a:lvl1pPr algn="l" defTabSz="457200" rtl="0" eaLnBrk="1" latinLnBrk="0" hangingPunct="1">
        <a:spcBef>
          <a:spcPct val="0"/>
        </a:spcBef>
        <a:buNone/>
        <a:defRPr sz="3600" b="1" i="0" kern="1200">
          <a:solidFill>
            <a:srgbClr val="FFFFFF"/>
          </a:solidFill>
          <a:latin typeface="+mj-lt"/>
          <a:ea typeface="+mj-ea"/>
          <a:cs typeface="Arial Narrow Bold"/>
        </a:defRPr>
      </a:lvl1pPr>
    </p:titleStyle>
    <p:bodyStyle>
      <a:lvl1pPr marL="0" indent="0" algn="r" defTabSz="457200" rtl="0" eaLnBrk="1" latinLnBrk="0" hangingPunct="1">
        <a:spcBef>
          <a:spcPct val="20000"/>
        </a:spcBef>
        <a:buFont typeface="Arial"/>
        <a:buNone/>
        <a:defRPr sz="20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0725" y="1141666"/>
            <a:ext cx="6556075" cy="1398472"/>
          </a:xfrm>
        </p:spPr>
        <p:txBody>
          <a:bodyPr/>
          <a:lstStyle/>
          <a:p>
            <a:r>
              <a:rPr lang="en-US" sz="4000" dirty="0" smtClean="0"/>
              <a:t>Notice of Proposed Rulemaking:  North Atlantic Right Whale Critical Habitat</a:t>
            </a:r>
            <a:endParaRPr lang="en-US" sz="4000" dirty="0"/>
          </a:p>
        </p:txBody>
      </p:sp>
      <p:sp>
        <p:nvSpPr>
          <p:cNvPr id="3" name="Text Placeholder 2"/>
          <p:cNvSpPr>
            <a:spLocks noGrp="1"/>
          </p:cNvSpPr>
          <p:nvPr>
            <p:ph type="body" sz="quarter" idx="10"/>
          </p:nvPr>
        </p:nvSpPr>
        <p:spPr/>
        <p:txBody>
          <a:bodyPr/>
          <a:lstStyle/>
          <a:p>
            <a:r>
              <a:rPr lang="en-US" dirty="0" smtClean="0"/>
              <a:t>South Atlantic Fisheries Management Council Protected Resources Committee Meeting </a:t>
            </a:r>
            <a:endParaRPr lang="en-US" dirty="0"/>
          </a:p>
        </p:txBody>
      </p:sp>
      <p:sp>
        <p:nvSpPr>
          <p:cNvPr id="4" name="Text Placeholder 3"/>
          <p:cNvSpPr>
            <a:spLocks noGrp="1"/>
          </p:cNvSpPr>
          <p:nvPr>
            <p:ph type="body" sz="quarter" idx="11"/>
          </p:nvPr>
        </p:nvSpPr>
        <p:spPr/>
        <p:txBody>
          <a:bodyPr>
            <a:normAutofit fontScale="85000" lnSpcReduction="10000"/>
          </a:bodyPr>
          <a:lstStyle/>
          <a:p>
            <a:r>
              <a:rPr lang="en-US" dirty="0" smtClean="0"/>
              <a:t>SERO Protected Resources Division</a:t>
            </a:r>
            <a:endParaRPr lang="en-US" dirty="0"/>
          </a:p>
        </p:txBody>
      </p:sp>
      <p:sp>
        <p:nvSpPr>
          <p:cNvPr id="5" name="Text Placeholder 4"/>
          <p:cNvSpPr>
            <a:spLocks noGrp="1"/>
          </p:cNvSpPr>
          <p:nvPr>
            <p:ph type="body" sz="quarter" idx="12"/>
          </p:nvPr>
        </p:nvSpPr>
        <p:spPr/>
        <p:txBody>
          <a:bodyPr/>
          <a:lstStyle/>
          <a:p>
            <a:r>
              <a:rPr lang="en-US" dirty="0" smtClean="0"/>
              <a:t>March 3, 2015</a:t>
            </a:r>
            <a:endParaRPr lang="en-US" dirty="0"/>
          </a:p>
        </p:txBody>
      </p:sp>
    </p:spTree>
    <p:extLst>
      <p:ext uri="{BB962C8B-B14F-4D97-AF65-F5344CB8AC3E}">
        <p14:creationId xmlns:p14="http://schemas.microsoft.com/office/powerpoint/2010/main" val="38221560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223" t="18347" r="36606" b="28447"/>
          <a:stretch/>
        </p:blipFill>
        <p:spPr>
          <a:xfrm>
            <a:off x="4098339" y="1857658"/>
            <a:ext cx="4588462" cy="2799250"/>
          </a:xfrm>
          <a:prstGeom prst="rect">
            <a:avLst/>
          </a:prstGeom>
        </p:spPr>
      </p:pic>
      <p:sp>
        <p:nvSpPr>
          <p:cNvPr id="2" name="Title 1"/>
          <p:cNvSpPr>
            <a:spLocks noGrp="1"/>
          </p:cNvSpPr>
          <p:nvPr>
            <p:ph type="title"/>
          </p:nvPr>
        </p:nvSpPr>
        <p:spPr/>
        <p:txBody>
          <a:bodyPr>
            <a:normAutofit fontScale="90000"/>
          </a:bodyPr>
          <a:lstStyle/>
          <a:p>
            <a:r>
              <a:rPr lang="en-US" dirty="0" smtClean="0"/>
              <a:t>Identifying specific </a:t>
            </a:r>
            <a:r>
              <a:rPr lang="en-US" dirty="0"/>
              <a:t>a</a:t>
            </a:r>
            <a:r>
              <a:rPr lang="en-US" dirty="0" smtClean="0"/>
              <a:t>reas that meet CH definition</a:t>
            </a:r>
            <a:endParaRPr lang="en-US" dirty="0"/>
          </a:p>
        </p:txBody>
      </p:sp>
      <p:sp>
        <p:nvSpPr>
          <p:cNvPr id="3" name="Content Placeholder 2"/>
          <p:cNvSpPr>
            <a:spLocks noGrp="1"/>
          </p:cNvSpPr>
          <p:nvPr>
            <p:ph idx="1"/>
          </p:nvPr>
        </p:nvSpPr>
        <p:spPr>
          <a:xfrm>
            <a:off x="457201" y="1207293"/>
            <a:ext cx="3641138" cy="5147787"/>
          </a:xfrm>
        </p:spPr>
        <p:txBody>
          <a:bodyPr>
            <a:normAutofit fontScale="92500" lnSpcReduction="10000"/>
          </a:bodyPr>
          <a:lstStyle/>
          <a:p>
            <a:pPr marL="514350" indent="-514350">
              <a:buFont typeface="+mj-lt"/>
              <a:buAutoNum type="arabicPeriod"/>
            </a:pPr>
            <a:r>
              <a:rPr lang="en-US" dirty="0" smtClean="0"/>
              <a:t>What are the functions this area provides that promote successful calving and rearing?</a:t>
            </a:r>
          </a:p>
          <a:p>
            <a:pPr marL="514350" indent="-514350">
              <a:buFont typeface="+mj-lt"/>
              <a:buAutoNum type="arabicPeriod"/>
            </a:pPr>
            <a:r>
              <a:rPr lang="en-US" dirty="0" smtClean="0"/>
              <a:t>What are the physical or biological features that are essential because they provide calving area functions in these areas?</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10</a:t>
            </a:fld>
            <a:endParaRPr lang="en-US" dirty="0"/>
          </a:p>
        </p:txBody>
      </p:sp>
      <p:sp>
        <p:nvSpPr>
          <p:cNvPr id="6" name="TextBox 5"/>
          <p:cNvSpPr txBox="1"/>
          <p:nvPr/>
        </p:nvSpPr>
        <p:spPr>
          <a:xfrm>
            <a:off x="5654996" y="4369023"/>
            <a:ext cx="2939394" cy="276999"/>
          </a:xfrm>
          <a:prstGeom prst="rect">
            <a:avLst/>
          </a:prstGeom>
          <a:noFill/>
        </p:spPr>
        <p:txBody>
          <a:bodyPr wrap="none" rtlCol="0">
            <a:spAutoFit/>
          </a:bodyPr>
          <a:lstStyle/>
          <a:p>
            <a:r>
              <a:rPr lang="en-US" sz="1200" dirty="0"/>
              <a:t> </a:t>
            </a:r>
            <a:r>
              <a:rPr lang="en-US" sz="1200" dirty="0">
                <a:solidFill>
                  <a:schemeClr val="bg1"/>
                </a:solidFill>
              </a:rPr>
              <a:t>Photo by Wildlife Trust, NOAA </a:t>
            </a:r>
            <a:r>
              <a:rPr lang="en-US" sz="1200" dirty="0" smtClean="0">
                <a:solidFill>
                  <a:schemeClr val="bg1"/>
                </a:solidFill>
              </a:rPr>
              <a:t>Permit #594-1759</a:t>
            </a:r>
            <a:endParaRPr lang="en-US" sz="1200" dirty="0">
              <a:solidFill>
                <a:schemeClr val="bg1"/>
              </a:solidFill>
            </a:endParaRPr>
          </a:p>
        </p:txBody>
      </p:sp>
    </p:spTree>
    <p:extLst>
      <p:ext uri="{BB962C8B-B14F-4D97-AF65-F5344CB8AC3E}">
        <p14:creationId xmlns:p14="http://schemas.microsoft.com/office/powerpoint/2010/main" val="1472051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b="137"/>
          <a:stretch/>
        </p:blipFill>
        <p:spPr>
          <a:xfrm>
            <a:off x="0" y="141515"/>
            <a:ext cx="9144000" cy="6086136"/>
          </a:xfrm>
          <a:prstGeom prst="rect">
            <a:avLst/>
          </a:prstGeom>
        </p:spPr>
      </p:pic>
      <p:sp>
        <p:nvSpPr>
          <p:cNvPr id="2" name="Title 1"/>
          <p:cNvSpPr>
            <a:spLocks noGrp="1"/>
          </p:cNvSpPr>
          <p:nvPr>
            <p:ph type="title"/>
          </p:nvPr>
        </p:nvSpPr>
        <p:spPr/>
        <p:txBody>
          <a:bodyPr/>
          <a:lstStyle/>
          <a:p>
            <a:r>
              <a:rPr lang="en-US" dirty="0" smtClean="0"/>
              <a:t>NARW Calving Habitat Essential </a:t>
            </a:r>
            <a:r>
              <a:rPr lang="en-US" dirty="0"/>
              <a:t>Features</a:t>
            </a: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dirty="0" smtClean="0"/>
              <a:t>Calm seas surface conditions of Force 4 or less on the Beaufort Wind Scale;</a:t>
            </a:r>
          </a:p>
          <a:p>
            <a:pPr marL="514350" indent="-514350">
              <a:buFont typeface="+mj-lt"/>
              <a:buAutoNum type="arabicPeriod"/>
            </a:pPr>
            <a:r>
              <a:rPr lang="en-US" dirty="0" smtClean="0"/>
              <a:t>Sea surface temperatures from a minimum of 7</a:t>
            </a:r>
            <a:r>
              <a:rPr lang="en-US" dirty="0" smtClean="0">
                <a:latin typeface="Times New Roman"/>
                <a:cs typeface="Times New Roman"/>
              </a:rPr>
              <a:t>º</a:t>
            </a:r>
            <a:r>
              <a:rPr lang="en-US" dirty="0" smtClean="0"/>
              <a:t>C and never more than 17</a:t>
            </a:r>
            <a:r>
              <a:rPr lang="en-US" dirty="0" smtClean="0">
                <a:latin typeface="Times New Roman"/>
                <a:cs typeface="Times New Roman"/>
              </a:rPr>
              <a:t>º</a:t>
            </a:r>
            <a:r>
              <a:rPr lang="en-US" dirty="0" smtClean="0"/>
              <a:t>C; and</a:t>
            </a:r>
          </a:p>
          <a:p>
            <a:pPr marL="514350" indent="-514350">
              <a:buFont typeface="+mj-lt"/>
              <a:buAutoNum type="arabicPeriod"/>
            </a:pPr>
            <a:r>
              <a:rPr lang="en-US" dirty="0" smtClean="0"/>
              <a:t>Water depths of 6 to 28 meters, where…</a:t>
            </a:r>
          </a:p>
          <a:p>
            <a:pPr marL="0" indent="0">
              <a:buNone/>
            </a:pPr>
            <a:endParaRPr lang="en-US" dirty="0" smtClean="0"/>
          </a:p>
          <a:p>
            <a:pPr marL="0" indent="0">
              <a:buNone/>
            </a:pPr>
            <a:r>
              <a:rPr lang="en-US" dirty="0" smtClean="0"/>
              <a:t>these features simultaneously co-occur over contiguous areas of at least 231 km</a:t>
            </a:r>
            <a:r>
              <a:rPr lang="en-US" baseline="30000" dirty="0" smtClean="0"/>
              <a:t>2</a:t>
            </a:r>
            <a:r>
              <a:rPr lang="en-US" dirty="0" smtClean="0"/>
              <a:t> of ocean waters during the months of November through April.</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11</a:t>
            </a:fld>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8337" y="5903801"/>
            <a:ext cx="339566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2222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199"/>
            <a:ext cx="8229600" cy="1009291"/>
          </a:xfrm>
        </p:spPr>
        <p:txBody>
          <a:bodyPr>
            <a:normAutofit fontScale="90000"/>
          </a:bodyPr>
          <a:lstStyle/>
          <a:p>
            <a:r>
              <a:rPr lang="en-US" dirty="0" smtClean="0"/>
              <a:t>Specific Areas on Which Are Found the Physical and Biological Features of Calving Habitat</a:t>
            </a:r>
            <a:endParaRPr lang="en-US" dirty="0"/>
          </a:p>
        </p:txBody>
      </p:sp>
      <p:sp>
        <p:nvSpPr>
          <p:cNvPr id="3" name="Content Placeholder 2"/>
          <p:cNvSpPr>
            <a:spLocks noGrp="1"/>
          </p:cNvSpPr>
          <p:nvPr>
            <p:ph idx="1"/>
          </p:nvPr>
        </p:nvSpPr>
        <p:spPr>
          <a:xfrm>
            <a:off x="457200" y="1613140"/>
            <a:ext cx="8229600" cy="4120116"/>
          </a:xfrm>
        </p:spPr>
        <p:txBody>
          <a:bodyPr/>
          <a:lstStyle/>
          <a:p>
            <a:r>
              <a:rPr lang="en-US" dirty="0" smtClean="0"/>
              <a:t>Based on two predictive habitat models:  Garrison (2007)/Keller </a:t>
            </a:r>
            <a:r>
              <a:rPr lang="en-US" i="1" dirty="0" smtClean="0"/>
              <a:t>et al</a:t>
            </a:r>
            <a:r>
              <a:rPr lang="en-US" dirty="0" smtClean="0"/>
              <a:t>. (2012), and Good </a:t>
            </a:r>
            <a:r>
              <a:rPr lang="en-US" i="1" dirty="0" smtClean="0"/>
              <a:t>et al. (</a:t>
            </a:r>
            <a:r>
              <a:rPr lang="en-US" dirty="0" smtClean="0"/>
              <a:t>2008)</a:t>
            </a:r>
          </a:p>
          <a:p>
            <a:r>
              <a:rPr lang="en-US" dirty="0" smtClean="0"/>
              <a:t>75</a:t>
            </a:r>
            <a:r>
              <a:rPr lang="en-US" baseline="30000" dirty="0" smtClean="0"/>
              <a:t>th</a:t>
            </a:r>
            <a:r>
              <a:rPr lang="en-US" dirty="0" smtClean="0"/>
              <a:t> percentile from Garrison (2007)/Keller </a:t>
            </a:r>
            <a:r>
              <a:rPr lang="en-US" i="1" dirty="0" smtClean="0"/>
              <a:t>et al. </a:t>
            </a:r>
            <a:r>
              <a:rPr lang="en-US" dirty="0" smtClean="0"/>
              <a:t>(2012) and Good’s (2008) habitat area selected by at least three of the monthly models account for 91% and 85% of all observed right whale mother-calf pair sightings, respectively.</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12</a:t>
            </a:fld>
            <a:endParaRPr lang="en-US" dirty="0"/>
          </a:p>
        </p:txBody>
      </p:sp>
    </p:spTree>
    <p:extLst>
      <p:ext uri="{BB962C8B-B14F-4D97-AF65-F5344CB8AC3E}">
        <p14:creationId xmlns:p14="http://schemas.microsoft.com/office/powerpoint/2010/main" val="3820350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Proposed Calving Area Critical Habitat (Unit 2)</a:t>
            </a:r>
            <a:endParaRPr lang="en-US" dirty="0"/>
          </a:p>
        </p:txBody>
      </p:sp>
      <p:sp>
        <p:nvSpPr>
          <p:cNvPr id="3" name="Content Placeholder 2"/>
          <p:cNvSpPr>
            <a:spLocks noGrp="1"/>
          </p:cNvSpPr>
          <p:nvPr>
            <p:ph idx="1"/>
          </p:nvPr>
        </p:nvSpPr>
        <p:spPr>
          <a:xfrm>
            <a:off x="457200" y="1250426"/>
            <a:ext cx="3907766" cy="4525963"/>
          </a:xfrm>
        </p:spPr>
        <p:txBody>
          <a:bodyPr>
            <a:normAutofit fontScale="92500" lnSpcReduction="20000"/>
          </a:bodyPr>
          <a:lstStyle/>
          <a:p>
            <a:pPr marL="0" indent="0">
              <a:buNone/>
            </a:pPr>
            <a:r>
              <a:rPr lang="en-US" dirty="0" smtClean="0"/>
              <a:t>All marine waters </a:t>
            </a:r>
            <a:r>
              <a:rPr lang="en-US" dirty="0"/>
              <a:t>from Cape Fear, </a:t>
            </a:r>
            <a:r>
              <a:rPr lang="en-US" dirty="0" smtClean="0"/>
              <a:t>NC, </a:t>
            </a:r>
            <a:r>
              <a:rPr lang="en-US" dirty="0"/>
              <a:t>southward to 29° N </a:t>
            </a:r>
            <a:r>
              <a:rPr lang="en-US" dirty="0" smtClean="0"/>
              <a:t>latitude (</a:t>
            </a:r>
            <a:r>
              <a:rPr lang="en-US" dirty="0"/>
              <a:t>approximately 43 miles north of </a:t>
            </a:r>
            <a:r>
              <a:rPr lang="en-US" dirty="0" smtClean="0"/>
              <a:t>Cape Canaveral</a:t>
            </a:r>
            <a:r>
              <a:rPr lang="en-US" dirty="0"/>
              <a:t>, </a:t>
            </a:r>
            <a:r>
              <a:rPr lang="en-US" dirty="0" smtClean="0"/>
              <a:t>FL) </a:t>
            </a:r>
            <a:r>
              <a:rPr lang="en-US" dirty="0"/>
              <a:t>within the </a:t>
            </a:r>
            <a:r>
              <a:rPr lang="en-US" dirty="0" smtClean="0"/>
              <a:t>area bounded </a:t>
            </a:r>
            <a:r>
              <a:rPr lang="en-US" dirty="0"/>
              <a:t>on the west by the </a:t>
            </a:r>
            <a:r>
              <a:rPr lang="en-US" dirty="0" smtClean="0"/>
              <a:t>shoreline and </a:t>
            </a:r>
            <a:r>
              <a:rPr lang="en-US" dirty="0"/>
              <a:t>the 72 COLREGS lines, and on </a:t>
            </a:r>
            <a:r>
              <a:rPr lang="en-US" dirty="0" smtClean="0"/>
              <a:t>the east </a:t>
            </a:r>
            <a:r>
              <a:rPr lang="en-US" dirty="0"/>
              <a:t>by </a:t>
            </a:r>
            <a:r>
              <a:rPr lang="en-US" dirty="0" err="1"/>
              <a:t>rhumb</a:t>
            </a:r>
            <a:r>
              <a:rPr lang="en-US" dirty="0"/>
              <a:t> lines connecting </a:t>
            </a:r>
            <a:r>
              <a:rPr lang="en-US" dirty="0" smtClean="0"/>
              <a:t>specific </a:t>
            </a:r>
            <a:r>
              <a:rPr lang="en-US" dirty="0"/>
              <a:t>points </a:t>
            </a:r>
            <a:r>
              <a:rPr lang="en-US" dirty="0" smtClean="0"/>
              <a:t>described.</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13</a:t>
            </a:fld>
            <a:endParaRPr lang="en-US" dirty="0"/>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3229" t="13002" r="12148" b="28954"/>
          <a:stretch/>
        </p:blipFill>
        <p:spPr bwMode="auto">
          <a:xfrm>
            <a:off x="4468482" y="1362973"/>
            <a:ext cx="4382838" cy="4413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7697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NARW Foraging Habitat Essential Features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cs typeface="Arial" panose="020B0604020202020204" pitchFamily="34" charset="0"/>
              </a:rPr>
              <a:t>Physical oceanographic conditions &amp; structures of the Gulf of Maine and Georges Bank region that combine to distribute and aggregate </a:t>
            </a:r>
            <a:r>
              <a:rPr lang="en-US" i="1" dirty="0" smtClean="0">
                <a:cs typeface="Arial" panose="020B0604020202020204" pitchFamily="34" charset="0"/>
              </a:rPr>
              <a:t>C. </a:t>
            </a:r>
            <a:r>
              <a:rPr lang="en-US" i="1" dirty="0" err="1" smtClean="0">
                <a:cs typeface="Arial" panose="020B0604020202020204" pitchFamily="34" charset="0"/>
              </a:rPr>
              <a:t>finmarchicus</a:t>
            </a:r>
            <a:r>
              <a:rPr lang="en-US" i="1" dirty="0" smtClean="0">
                <a:cs typeface="Arial" panose="020B0604020202020204" pitchFamily="34" charset="0"/>
              </a:rPr>
              <a:t> </a:t>
            </a:r>
            <a:r>
              <a:rPr lang="en-US" dirty="0" smtClean="0">
                <a:cs typeface="Arial" panose="020B0604020202020204" pitchFamily="34" charset="0"/>
              </a:rPr>
              <a:t>(prevailing currents, circulation patterns, bathymetric features, oceanic fronts, etc.)</a:t>
            </a:r>
          </a:p>
          <a:p>
            <a:r>
              <a:rPr lang="en-US" dirty="0" smtClean="0">
                <a:cs typeface="Arial" panose="020B0604020202020204" pitchFamily="34" charset="0"/>
              </a:rPr>
              <a:t>Low flow velocities in Jordan, Wilkinson, and Georges Basins that allow </a:t>
            </a:r>
            <a:r>
              <a:rPr lang="en-US" dirty="0" err="1" smtClean="0">
                <a:cs typeface="Arial" panose="020B0604020202020204" pitchFamily="34" charset="0"/>
              </a:rPr>
              <a:t>diapausing</a:t>
            </a:r>
            <a:r>
              <a:rPr lang="en-US" dirty="0" smtClean="0">
                <a:cs typeface="Arial" panose="020B0604020202020204" pitchFamily="34" charset="0"/>
              </a:rPr>
              <a:t> </a:t>
            </a:r>
            <a:r>
              <a:rPr lang="en-US" i="1" dirty="0" smtClean="0">
                <a:cs typeface="Arial" panose="020B0604020202020204" pitchFamily="34" charset="0"/>
              </a:rPr>
              <a:t>C. </a:t>
            </a:r>
            <a:r>
              <a:rPr lang="en-US" i="1" dirty="0" err="1" smtClean="0">
                <a:cs typeface="Arial" panose="020B0604020202020204" pitchFamily="34" charset="0"/>
              </a:rPr>
              <a:t>finmarchicus</a:t>
            </a:r>
            <a:r>
              <a:rPr lang="en-US" i="1" dirty="0" smtClean="0">
                <a:cs typeface="Arial" panose="020B0604020202020204" pitchFamily="34" charset="0"/>
              </a:rPr>
              <a:t> </a:t>
            </a:r>
            <a:r>
              <a:rPr lang="en-US" dirty="0" smtClean="0">
                <a:cs typeface="Arial" panose="020B0604020202020204" pitchFamily="34" charset="0"/>
              </a:rPr>
              <a:t>to aggregate passively below the convective layer …</a:t>
            </a:r>
          </a:p>
          <a:p>
            <a:r>
              <a:rPr lang="en-US" dirty="0" smtClean="0">
                <a:cs typeface="Arial" panose="020B0604020202020204" pitchFamily="34" charset="0"/>
              </a:rPr>
              <a:t>Late stage </a:t>
            </a:r>
            <a:r>
              <a:rPr lang="en-US" i="1" dirty="0" smtClean="0">
                <a:cs typeface="Arial" panose="020B0604020202020204" pitchFamily="34" charset="0"/>
              </a:rPr>
              <a:t>C. </a:t>
            </a:r>
            <a:r>
              <a:rPr lang="en-US" i="1" dirty="0" err="1" smtClean="0">
                <a:cs typeface="Arial" panose="020B0604020202020204" pitchFamily="34" charset="0"/>
              </a:rPr>
              <a:t>finmarchicus</a:t>
            </a:r>
            <a:r>
              <a:rPr lang="en-US" i="1" dirty="0" smtClean="0">
                <a:cs typeface="Arial" panose="020B0604020202020204" pitchFamily="34" charset="0"/>
              </a:rPr>
              <a:t> </a:t>
            </a:r>
            <a:r>
              <a:rPr lang="en-US" dirty="0" smtClean="0">
                <a:cs typeface="Arial" panose="020B0604020202020204" pitchFamily="34" charset="0"/>
              </a:rPr>
              <a:t>in dense aggregations in the gulf of Maine and Georges Bank region; and</a:t>
            </a:r>
          </a:p>
          <a:p>
            <a:r>
              <a:rPr lang="en-US" dirty="0" err="1" smtClean="0">
                <a:cs typeface="Arial" panose="020B0604020202020204" pitchFamily="34" charset="0"/>
              </a:rPr>
              <a:t>Diapausing</a:t>
            </a:r>
            <a:r>
              <a:rPr lang="en-US" dirty="0" smtClean="0">
                <a:cs typeface="Arial" panose="020B0604020202020204" pitchFamily="34" charset="0"/>
              </a:rPr>
              <a:t> </a:t>
            </a:r>
            <a:r>
              <a:rPr lang="en-US" i="1" dirty="0" smtClean="0">
                <a:cs typeface="Arial" panose="020B0604020202020204" pitchFamily="34" charset="0"/>
              </a:rPr>
              <a:t>C. </a:t>
            </a:r>
            <a:r>
              <a:rPr lang="en-US" i="1" dirty="0" err="1" smtClean="0">
                <a:cs typeface="Arial" panose="020B0604020202020204" pitchFamily="34" charset="0"/>
              </a:rPr>
              <a:t>finmarchicus</a:t>
            </a:r>
            <a:r>
              <a:rPr lang="en-US" i="1" dirty="0" smtClean="0">
                <a:cs typeface="Arial" panose="020B0604020202020204" pitchFamily="34" charset="0"/>
              </a:rPr>
              <a:t> </a:t>
            </a:r>
            <a:r>
              <a:rPr lang="en-US" dirty="0" smtClean="0">
                <a:cs typeface="Arial" panose="020B0604020202020204" pitchFamily="34" charset="0"/>
              </a:rPr>
              <a:t>in aggregations in the gulf of Maine and Georges Bank region</a:t>
            </a:r>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14</a:t>
            </a:fld>
            <a:endParaRPr lang="en-US" dirty="0"/>
          </a:p>
        </p:txBody>
      </p:sp>
    </p:spTree>
    <p:extLst>
      <p:ext uri="{BB962C8B-B14F-4D97-AF65-F5344CB8AC3E}">
        <p14:creationId xmlns:p14="http://schemas.microsoft.com/office/powerpoint/2010/main" val="1066744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43" y="457200"/>
            <a:ext cx="8945593" cy="676014"/>
          </a:xfrm>
        </p:spPr>
        <p:txBody>
          <a:bodyPr>
            <a:normAutofit fontScale="90000"/>
          </a:bodyPr>
          <a:lstStyle/>
          <a:p>
            <a:r>
              <a:rPr lang="en-US" dirty="0" smtClean="0"/>
              <a:t>Comparison of Current and Proposed Critical Habitat</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15</a:t>
            </a:fld>
            <a:endParaRPr lang="en-US"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3850" y="1163681"/>
            <a:ext cx="7919048" cy="4799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448425" y="3305175"/>
            <a:ext cx="1650388" cy="369332"/>
          </a:xfrm>
          <a:prstGeom prst="rect">
            <a:avLst/>
          </a:prstGeom>
          <a:noFill/>
        </p:spPr>
        <p:txBody>
          <a:bodyPr wrap="none" rtlCol="0">
            <a:spAutoFit/>
          </a:bodyPr>
          <a:lstStyle/>
          <a:p>
            <a:r>
              <a:rPr lang="en-US" dirty="0" smtClean="0"/>
              <a:t>Area = 8,611 nm</a:t>
            </a:r>
            <a:r>
              <a:rPr lang="en-US" baseline="30000" dirty="0" smtClean="0"/>
              <a:t>2</a:t>
            </a:r>
            <a:endParaRPr lang="en-US" baseline="30000" dirty="0"/>
          </a:p>
        </p:txBody>
      </p:sp>
      <p:sp>
        <p:nvSpPr>
          <p:cNvPr id="6" name="TextBox 5"/>
          <p:cNvSpPr txBox="1"/>
          <p:nvPr/>
        </p:nvSpPr>
        <p:spPr>
          <a:xfrm>
            <a:off x="1924050" y="3305175"/>
            <a:ext cx="1805302" cy="369332"/>
          </a:xfrm>
          <a:prstGeom prst="rect">
            <a:avLst/>
          </a:prstGeom>
          <a:noFill/>
        </p:spPr>
        <p:txBody>
          <a:bodyPr wrap="none" rtlCol="0">
            <a:spAutoFit/>
          </a:bodyPr>
          <a:lstStyle/>
          <a:p>
            <a:r>
              <a:rPr lang="en-US" dirty="0" smtClean="0"/>
              <a:t>Area = 21,334 nm</a:t>
            </a:r>
            <a:r>
              <a:rPr lang="en-US" baseline="30000" dirty="0" smtClean="0"/>
              <a:t>2</a:t>
            </a:r>
            <a:endParaRPr lang="en-US" baseline="30000" dirty="0"/>
          </a:p>
        </p:txBody>
      </p:sp>
      <p:sp>
        <p:nvSpPr>
          <p:cNvPr id="7" name="TextBox 6"/>
          <p:cNvSpPr txBox="1"/>
          <p:nvPr/>
        </p:nvSpPr>
        <p:spPr>
          <a:xfrm>
            <a:off x="857250" y="1091684"/>
            <a:ext cx="2188420" cy="369332"/>
          </a:xfrm>
          <a:prstGeom prst="rect">
            <a:avLst/>
          </a:prstGeom>
          <a:noFill/>
        </p:spPr>
        <p:txBody>
          <a:bodyPr wrap="none" rtlCol="0">
            <a:spAutoFit/>
          </a:bodyPr>
          <a:lstStyle/>
          <a:p>
            <a:r>
              <a:rPr lang="en-US" dirty="0" smtClean="0"/>
              <a:t>Unit 1: Foraging Habitat</a:t>
            </a:r>
            <a:endParaRPr lang="en-US" dirty="0"/>
          </a:p>
        </p:txBody>
      </p:sp>
      <p:sp>
        <p:nvSpPr>
          <p:cNvPr id="8" name="TextBox 7"/>
          <p:cNvSpPr txBox="1"/>
          <p:nvPr/>
        </p:nvSpPr>
        <p:spPr>
          <a:xfrm>
            <a:off x="5448300" y="1091684"/>
            <a:ext cx="2071401" cy="369332"/>
          </a:xfrm>
          <a:prstGeom prst="rect">
            <a:avLst/>
          </a:prstGeom>
          <a:noFill/>
        </p:spPr>
        <p:txBody>
          <a:bodyPr wrap="none" rtlCol="0">
            <a:spAutoFit/>
          </a:bodyPr>
          <a:lstStyle/>
          <a:p>
            <a:r>
              <a:rPr lang="en-US" dirty="0" smtClean="0"/>
              <a:t>Unit 2: Calving Habitat</a:t>
            </a:r>
            <a:endParaRPr lang="en-US" dirty="0"/>
          </a:p>
        </p:txBody>
      </p:sp>
    </p:spTree>
    <p:extLst>
      <p:ext uri="{BB962C8B-B14F-4D97-AF65-F5344CB8AC3E}">
        <p14:creationId xmlns:p14="http://schemas.microsoft.com/office/powerpoint/2010/main" val="3253640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“May Effect” Critical Habitat?</a:t>
            </a:r>
            <a:endParaRPr lang="en-US" dirty="0"/>
          </a:p>
        </p:txBody>
      </p:sp>
      <p:sp>
        <p:nvSpPr>
          <p:cNvPr id="3" name="Content Placeholder 2"/>
          <p:cNvSpPr>
            <a:spLocks noGrp="1"/>
          </p:cNvSpPr>
          <p:nvPr>
            <p:ph idx="1"/>
          </p:nvPr>
        </p:nvSpPr>
        <p:spPr/>
        <p:txBody>
          <a:bodyPr/>
          <a:lstStyle/>
          <a:p>
            <a:pPr marL="0" indent="0">
              <a:buNone/>
            </a:pPr>
            <a:r>
              <a:rPr lang="en-US" dirty="0" smtClean="0">
                <a:latin typeface="Arial" panose="020B0604020202020204" pitchFamily="34" charset="0"/>
                <a:cs typeface="Arial" panose="020B0604020202020204" pitchFamily="34" charset="0"/>
              </a:rPr>
              <a:t>Based on Past Consultations</a:t>
            </a:r>
          </a:p>
          <a:p>
            <a:r>
              <a:rPr lang="en-US" dirty="0" smtClean="0"/>
              <a:t>National Pollution Discharge Elimination System (NPDES) permitting</a:t>
            </a:r>
          </a:p>
          <a:p>
            <a:r>
              <a:rPr lang="en-US" dirty="0" smtClean="0"/>
              <a:t>Oil spill response</a:t>
            </a:r>
          </a:p>
          <a:p>
            <a:r>
              <a:rPr lang="en-US" dirty="0" smtClean="0"/>
              <a:t>Dredging and spoil disposal</a:t>
            </a:r>
          </a:p>
          <a:p>
            <a:r>
              <a:rPr lang="en-US" dirty="0" smtClean="0"/>
              <a:t>Marine Construction Permitting</a:t>
            </a:r>
          </a:p>
          <a:p>
            <a:r>
              <a:rPr lang="en-US" dirty="0" smtClean="0"/>
              <a:t>Construction and operation of energy facilities</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16</a:t>
            </a:fld>
            <a:endParaRPr lang="en-US" dirty="0"/>
          </a:p>
        </p:txBody>
      </p:sp>
    </p:spTree>
    <p:extLst>
      <p:ext uri="{BB962C8B-B14F-4D97-AF65-F5344CB8AC3E}">
        <p14:creationId xmlns:p14="http://schemas.microsoft.com/office/powerpoint/2010/main" val="2637967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“May Effect” Critical Habitat?</a:t>
            </a:r>
            <a:endParaRPr lang="en-US" dirty="0"/>
          </a:p>
        </p:txBody>
      </p:sp>
      <p:sp>
        <p:nvSpPr>
          <p:cNvPr id="3" name="Content Placeholder 2"/>
          <p:cNvSpPr>
            <a:spLocks noGrp="1"/>
          </p:cNvSpPr>
          <p:nvPr>
            <p:ph idx="1"/>
          </p:nvPr>
        </p:nvSpPr>
        <p:spPr/>
        <p:txBody>
          <a:bodyPr/>
          <a:lstStyle/>
          <a:p>
            <a:pPr marL="0" indent="0">
              <a:buNone/>
            </a:pPr>
            <a:r>
              <a:rPr lang="en-US" dirty="0" smtClean="0">
                <a:latin typeface="Arial" panose="020B0604020202020204" pitchFamily="34" charset="0"/>
                <a:cs typeface="Arial" panose="020B0604020202020204" pitchFamily="34" charset="0"/>
              </a:rPr>
              <a:t>New Categories Anticipated:</a:t>
            </a:r>
          </a:p>
          <a:p>
            <a:r>
              <a:rPr lang="en-US" dirty="0" smtClean="0"/>
              <a:t>Oil and gas exploration and development</a:t>
            </a:r>
          </a:p>
          <a:p>
            <a:r>
              <a:rPr lang="en-US" dirty="0" smtClean="0"/>
              <a:t>Offshore alternative energy development</a:t>
            </a:r>
          </a:p>
          <a:p>
            <a:r>
              <a:rPr lang="en-US" dirty="0" smtClean="0"/>
              <a:t>Directed copepod fisheries</a:t>
            </a:r>
          </a:p>
          <a:p>
            <a:r>
              <a:rPr lang="en-US" dirty="0" smtClean="0"/>
              <a:t>Marine aquaculture</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17</a:t>
            </a:fld>
            <a:endParaRPr lang="en-US" dirty="0"/>
          </a:p>
        </p:txBody>
      </p:sp>
    </p:spTree>
    <p:extLst>
      <p:ext uri="{BB962C8B-B14F-4D97-AF65-F5344CB8AC3E}">
        <p14:creationId xmlns:p14="http://schemas.microsoft.com/office/powerpoint/2010/main" val="1083180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Supplementary Information</a:t>
            </a:r>
            <a:endParaRPr lang="en-US" dirty="0"/>
          </a:p>
        </p:txBody>
      </p:sp>
      <p:sp>
        <p:nvSpPr>
          <p:cNvPr id="3" name="Content Placeholder 2"/>
          <p:cNvSpPr>
            <a:spLocks noGrp="1"/>
          </p:cNvSpPr>
          <p:nvPr>
            <p:ph idx="1"/>
          </p:nvPr>
        </p:nvSpPr>
        <p:spPr/>
        <p:txBody>
          <a:bodyPr/>
          <a:lstStyle/>
          <a:p>
            <a:r>
              <a:rPr lang="en-US" dirty="0" smtClean="0"/>
              <a:t>Biological Source Document</a:t>
            </a:r>
            <a:endParaRPr lang="en-US" dirty="0"/>
          </a:p>
          <a:p>
            <a:r>
              <a:rPr lang="en-US" dirty="0" smtClean="0"/>
              <a:t>Draft ESA Section 4(b)(2) Report</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18</a:t>
            </a:fld>
            <a:endParaRPr lang="en-US" dirty="0"/>
          </a:p>
        </p:txBody>
      </p:sp>
    </p:spTree>
    <p:extLst>
      <p:ext uri="{BB962C8B-B14F-4D97-AF65-F5344CB8AC3E}">
        <p14:creationId xmlns:p14="http://schemas.microsoft.com/office/powerpoint/2010/main" val="39934623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4"/>
          </p:nvPr>
        </p:nvSpPr>
        <p:spPr/>
        <p:txBody>
          <a:bodyPr/>
          <a:lstStyle/>
          <a:p>
            <a:r>
              <a:rPr lang="en-US" smtClean="0"/>
              <a:t>U.S. Department of Commerce | National Oceanic and Atmospheric Administration | NOAA Fisheries | Page </a:t>
            </a:r>
            <a:fld id="{632D3AEB-7CBE-3049-91AC-335C6B4F5BF6}" type="slidenum">
              <a:rPr lang="en-US" smtClean="0"/>
              <a:pPr/>
              <a:t>19</a:t>
            </a:fld>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977" r="3665" b="3518"/>
          <a:stretch/>
        </p:blipFill>
        <p:spPr bwMode="auto">
          <a:xfrm>
            <a:off x="0" y="85889"/>
            <a:ext cx="9144000" cy="6712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457200" y="1889185"/>
            <a:ext cx="1828800" cy="513271"/>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15" y="4610400"/>
            <a:ext cx="1938337"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332" y="5136611"/>
            <a:ext cx="2410574"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a:off x="112143" y="2145820"/>
            <a:ext cx="345056" cy="0"/>
          </a:xfrm>
          <a:prstGeom prst="straightConnector1">
            <a:avLst/>
          </a:prstGeom>
          <a:ln w="4762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112143" y="4921550"/>
            <a:ext cx="608672" cy="0"/>
          </a:xfrm>
          <a:prstGeom prst="straightConnector1">
            <a:avLst/>
          </a:prstGeom>
          <a:ln w="4762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112143" y="5447761"/>
            <a:ext cx="712189" cy="0"/>
          </a:xfrm>
          <a:prstGeom prst="straightConnector1">
            <a:avLst/>
          </a:prstGeom>
          <a:ln w="47625">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4574" y="3759560"/>
            <a:ext cx="1409909"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Straight Arrow Connector 25"/>
          <p:cNvCxnSpPr/>
          <p:nvPr/>
        </p:nvCxnSpPr>
        <p:spPr>
          <a:xfrm>
            <a:off x="4839419" y="4070710"/>
            <a:ext cx="505155" cy="0"/>
          </a:xfrm>
          <a:prstGeom prst="straightConnector1">
            <a:avLst/>
          </a:prstGeom>
          <a:ln w="47625">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049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Preface</a:t>
            </a:r>
            <a:endParaRPr lang="en-US" dirty="0"/>
          </a:p>
        </p:txBody>
      </p:sp>
      <p:sp>
        <p:nvSpPr>
          <p:cNvPr id="3" name="Content Placeholder 2"/>
          <p:cNvSpPr>
            <a:spLocks noGrp="1"/>
          </p:cNvSpPr>
          <p:nvPr>
            <p:ph idx="1"/>
          </p:nvPr>
        </p:nvSpPr>
        <p:spPr/>
        <p:txBody>
          <a:bodyPr/>
          <a:lstStyle/>
          <a:p>
            <a:pPr marL="0" indent="0">
              <a:buNone/>
            </a:pPr>
            <a:r>
              <a:rPr lang="en-US" b="1" dirty="0">
                <a:solidFill>
                  <a:srgbClr val="1E5C90"/>
                </a:solidFill>
              </a:rPr>
              <a:t>Presentation </a:t>
            </a:r>
            <a:r>
              <a:rPr lang="en-US" b="1" dirty="0" smtClean="0">
                <a:solidFill>
                  <a:srgbClr val="1E5C90"/>
                </a:solidFill>
              </a:rPr>
              <a:t>excludes:</a:t>
            </a:r>
          </a:p>
          <a:p>
            <a:r>
              <a:rPr lang="en-US" dirty="0" smtClean="0">
                <a:solidFill>
                  <a:srgbClr val="1E5C90"/>
                </a:solidFill>
              </a:rPr>
              <a:t>Critical </a:t>
            </a:r>
            <a:r>
              <a:rPr lang="en-US" dirty="0">
                <a:solidFill>
                  <a:srgbClr val="1E5C90"/>
                </a:solidFill>
              </a:rPr>
              <a:t>habitat-related actions in North </a:t>
            </a:r>
            <a:r>
              <a:rPr lang="en-US" dirty="0" smtClean="0">
                <a:solidFill>
                  <a:srgbClr val="1E5C90"/>
                </a:solidFill>
              </a:rPr>
              <a:t>Pacific</a:t>
            </a:r>
          </a:p>
          <a:p>
            <a:pPr marL="0" indent="0">
              <a:buNone/>
            </a:pPr>
            <a:r>
              <a:rPr lang="en-US" b="1" dirty="0" smtClean="0">
                <a:solidFill>
                  <a:srgbClr val="1E5C90"/>
                </a:solidFill>
              </a:rPr>
              <a:t>Presentation touches on:</a:t>
            </a:r>
          </a:p>
          <a:p>
            <a:r>
              <a:rPr lang="en-US" dirty="0" smtClean="0">
                <a:solidFill>
                  <a:srgbClr val="1E5C90"/>
                </a:solidFill>
              </a:rPr>
              <a:t>Critical habitat in NE US (Unit 1)</a:t>
            </a:r>
          </a:p>
          <a:p>
            <a:pPr marL="0" indent="0">
              <a:buNone/>
            </a:pPr>
            <a:r>
              <a:rPr lang="en-US" b="1" dirty="0" smtClean="0">
                <a:solidFill>
                  <a:srgbClr val="1E5C90"/>
                </a:solidFill>
              </a:rPr>
              <a:t>Presentation focuses on:</a:t>
            </a:r>
          </a:p>
          <a:p>
            <a:r>
              <a:rPr lang="en-US" dirty="0" smtClean="0">
                <a:solidFill>
                  <a:srgbClr val="1E5C90"/>
                </a:solidFill>
              </a:rPr>
              <a:t>Critical habitat in SER (Unit 2)</a:t>
            </a:r>
          </a:p>
          <a:p>
            <a:endParaRPr lang="en-US" dirty="0">
              <a:solidFill>
                <a:srgbClr val="1E5C90"/>
              </a:solidFill>
            </a:endParaRPr>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2</a:t>
            </a:fld>
            <a:endParaRPr lang="en-US" dirty="0"/>
          </a:p>
        </p:txBody>
      </p:sp>
    </p:spTree>
    <p:extLst>
      <p:ext uri="{BB962C8B-B14F-4D97-AF65-F5344CB8AC3E}">
        <p14:creationId xmlns:p14="http://schemas.microsoft.com/office/powerpoint/2010/main" val="3440439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35368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4"/>
          </p:nvPr>
        </p:nvSpPr>
        <p:spPr/>
        <p:txBody>
          <a:bodyPr/>
          <a:lstStyle/>
          <a:p>
            <a:r>
              <a:rPr lang="en-US" smtClean="0"/>
              <a:t>U.S. Department of Commerce | National Oceanic and Atmospheric Administration | NOAA Fisheries | Page </a:t>
            </a:r>
            <a:fld id="{632D3AEB-7CBE-3049-91AC-335C6B4F5BF6}" type="slidenum">
              <a:rPr lang="en-US" smtClean="0"/>
              <a:pPr/>
              <a:t>20</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2546"/>
            <a:ext cx="9763125" cy="6491439"/>
          </a:xfrm>
          <a:prstGeom prst="rect">
            <a:avLst/>
          </a:prstGeom>
        </p:spPr>
      </p:pic>
    </p:spTree>
    <p:extLst>
      <p:ext uri="{BB962C8B-B14F-4D97-AF65-F5344CB8AC3E}">
        <p14:creationId xmlns:p14="http://schemas.microsoft.com/office/powerpoint/2010/main" val="1923660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Existing Critical Habitat</a:t>
            </a:r>
          </a:p>
          <a:p>
            <a:r>
              <a:rPr lang="en-US" dirty="0" smtClean="0"/>
              <a:t>Why Revisit RW Critical Habitat?</a:t>
            </a:r>
          </a:p>
          <a:p>
            <a:r>
              <a:rPr lang="en-US" dirty="0" smtClean="0"/>
              <a:t>Identifying Critical Habitat</a:t>
            </a:r>
          </a:p>
          <a:p>
            <a:r>
              <a:rPr lang="en-US" dirty="0" smtClean="0"/>
              <a:t>Proposed Critical Habitat</a:t>
            </a:r>
          </a:p>
          <a:p>
            <a:r>
              <a:rPr lang="en-US" dirty="0" smtClean="0"/>
              <a:t>What “May Effect” Critical Habitat</a:t>
            </a:r>
          </a:p>
          <a:p>
            <a:r>
              <a:rPr lang="en-US" dirty="0" smtClean="0"/>
              <a:t>Information</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3</a:t>
            </a:fld>
            <a:endParaRPr lang="en-US" dirty="0"/>
          </a:p>
        </p:txBody>
      </p:sp>
    </p:spTree>
    <p:extLst>
      <p:ext uri="{BB962C8B-B14F-4D97-AF65-F5344CB8AC3E}">
        <p14:creationId xmlns:p14="http://schemas.microsoft.com/office/powerpoint/2010/main" val="3805063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309" y="457200"/>
            <a:ext cx="8522899" cy="676014"/>
          </a:xfrm>
        </p:spPr>
        <p:txBody>
          <a:bodyPr>
            <a:normAutofit fontScale="90000"/>
          </a:bodyPr>
          <a:lstStyle/>
          <a:p>
            <a:r>
              <a:rPr lang="en-US" dirty="0" smtClean="0"/>
              <a:t>Background: Northern Right Whale Critical Habitat</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latin typeface="Arial" panose="020B0604020202020204" pitchFamily="34" charset="0"/>
                <a:cs typeface="Arial" panose="020B0604020202020204" pitchFamily="34" charset="0"/>
              </a:rPr>
              <a:t>Critical habitat in North Atlantic was designated in 199</a:t>
            </a:r>
            <a:r>
              <a:rPr lang="en-US" dirty="0" smtClean="0">
                <a:latin typeface="+mj-lt"/>
              </a:rPr>
              <a:t>4</a:t>
            </a:r>
          </a:p>
          <a:p>
            <a:pPr lvl="1">
              <a:buFont typeface="Arial" panose="020B0604020202020204" pitchFamily="34" charset="0"/>
              <a:buChar char="•"/>
            </a:pPr>
            <a:r>
              <a:rPr lang="en-US" dirty="0" smtClean="0"/>
              <a:t>Areas Included:</a:t>
            </a:r>
          </a:p>
          <a:p>
            <a:pPr marL="914400" lvl="2" indent="0">
              <a:buNone/>
            </a:pPr>
            <a:r>
              <a:rPr lang="en-US" dirty="0" smtClean="0"/>
              <a:t>- Cape Cod Bay</a:t>
            </a:r>
          </a:p>
          <a:p>
            <a:pPr marL="914400" lvl="2" indent="0">
              <a:buNone/>
            </a:pPr>
            <a:r>
              <a:rPr lang="en-US" dirty="0" smtClean="0"/>
              <a:t>- </a:t>
            </a:r>
            <a:r>
              <a:rPr lang="en-US" dirty="0" err="1" smtClean="0"/>
              <a:t>Stellwagen</a:t>
            </a:r>
            <a:r>
              <a:rPr lang="en-US" dirty="0" smtClean="0"/>
              <a:t> Bank</a:t>
            </a:r>
          </a:p>
          <a:p>
            <a:pPr marL="914400" lvl="2" indent="0">
              <a:buNone/>
            </a:pPr>
            <a:r>
              <a:rPr lang="en-US" dirty="0" smtClean="0"/>
              <a:t>- Great South Channel</a:t>
            </a:r>
          </a:p>
          <a:p>
            <a:pPr marL="914400" lvl="2" indent="0">
              <a:buNone/>
            </a:pPr>
            <a:r>
              <a:rPr lang="en-US" dirty="0" smtClean="0"/>
              <a:t>- Waters adjacent to GA and FL coasts</a:t>
            </a:r>
            <a:endParaRPr lang="en-US" dirty="0"/>
          </a:p>
          <a:p>
            <a:pPr lvl="1">
              <a:buFont typeface="Arial" panose="020B0604020202020204" pitchFamily="34" charset="0"/>
              <a:buChar char="•"/>
            </a:pPr>
            <a:r>
              <a:rPr lang="en-US" dirty="0" smtClean="0">
                <a:cs typeface="Arial" panose="020B0604020202020204" pitchFamily="34" charset="0"/>
              </a:rPr>
              <a:t>Areas determined to provide critical feeding, nursery, and calving habitat</a:t>
            </a:r>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4</a:t>
            </a:fld>
            <a:endParaRPr lang="en-US" dirty="0"/>
          </a:p>
        </p:txBody>
      </p:sp>
    </p:spTree>
    <p:extLst>
      <p:ext uri="{BB962C8B-B14F-4D97-AF65-F5344CB8AC3E}">
        <p14:creationId xmlns:p14="http://schemas.microsoft.com/office/powerpoint/2010/main" val="3040767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1994 Critical Habitat</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5</a:t>
            </a:fld>
            <a:endParaRPr lang="en-US"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07846" y="1353149"/>
            <a:ext cx="3117562" cy="4525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1487" y="1932317"/>
            <a:ext cx="4537494" cy="3600986"/>
          </a:xfrm>
          <a:prstGeom prst="rect">
            <a:avLst/>
          </a:prstGeom>
          <a:noFill/>
        </p:spPr>
        <p:txBody>
          <a:bodyPr wrap="square" rtlCol="0">
            <a:spAutoFit/>
          </a:bodyPr>
          <a:lstStyle/>
          <a:p>
            <a:r>
              <a:rPr lang="en-US" sz="3200" dirty="0" smtClean="0">
                <a:solidFill>
                  <a:schemeClr val="tx2"/>
                </a:solidFill>
              </a:rPr>
              <a:t>Based primarily on opportunistic sightings</a:t>
            </a:r>
          </a:p>
          <a:p>
            <a:endParaRPr lang="en-US" sz="3200" dirty="0">
              <a:solidFill>
                <a:schemeClr val="tx2"/>
              </a:solidFill>
            </a:endParaRPr>
          </a:p>
          <a:p>
            <a:r>
              <a:rPr lang="en-US" sz="3200" dirty="0" smtClean="0">
                <a:solidFill>
                  <a:schemeClr val="tx2"/>
                </a:solidFill>
              </a:rPr>
              <a:t>Late 1980’s:  calving area was “rediscovered” by researchers</a:t>
            </a:r>
          </a:p>
          <a:p>
            <a:endParaRPr lang="en-US" dirty="0">
              <a:solidFill>
                <a:schemeClr val="tx2"/>
              </a:solidFill>
            </a:endParaRPr>
          </a:p>
          <a:p>
            <a:endParaRPr lang="en-US" dirty="0">
              <a:solidFill>
                <a:schemeClr val="tx2"/>
              </a:solidFill>
            </a:endParaRPr>
          </a:p>
        </p:txBody>
      </p:sp>
    </p:spTree>
    <p:extLst>
      <p:ext uri="{BB962C8B-B14F-4D97-AF65-F5344CB8AC3E}">
        <p14:creationId xmlns:p14="http://schemas.microsoft.com/office/powerpoint/2010/main" val="1556665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648700" cy="676014"/>
          </a:xfrm>
        </p:spPr>
        <p:txBody>
          <a:bodyPr>
            <a:normAutofit fontScale="90000"/>
          </a:bodyPr>
          <a:lstStyle/>
          <a:p>
            <a:r>
              <a:rPr lang="en-US" dirty="0" smtClean="0"/>
              <a:t>Background: 2008 Right Whale Listing (73 FR 12024)</a:t>
            </a:r>
            <a:endParaRPr lang="en-US" dirty="0"/>
          </a:p>
        </p:txBody>
      </p:sp>
      <p:sp>
        <p:nvSpPr>
          <p:cNvPr id="3" name="Content Placeholder 2"/>
          <p:cNvSpPr>
            <a:spLocks noGrp="1"/>
          </p:cNvSpPr>
          <p:nvPr>
            <p:ph idx="1"/>
          </p:nvPr>
        </p:nvSpPr>
        <p:spPr/>
        <p:txBody>
          <a:bodyPr/>
          <a:lstStyle/>
          <a:p>
            <a:r>
              <a:rPr lang="en-US" dirty="0" smtClean="0"/>
              <a:t>Was northern right whale (</a:t>
            </a:r>
            <a:r>
              <a:rPr lang="en-US" i="1" dirty="0" smtClean="0"/>
              <a:t>Eubalaena</a:t>
            </a:r>
            <a:r>
              <a:rPr lang="en-US" dirty="0" smtClean="0"/>
              <a:t> spp.)</a:t>
            </a:r>
          </a:p>
          <a:p>
            <a:r>
              <a:rPr lang="en-US" dirty="0" smtClean="0"/>
              <a:t>Now two endangered species:  </a:t>
            </a:r>
          </a:p>
          <a:p>
            <a:pPr lvl="1"/>
            <a:r>
              <a:rPr lang="en-US" dirty="0" smtClean="0"/>
              <a:t>North Atlantic right whale (</a:t>
            </a:r>
            <a:r>
              <a:rPr lang="en-US" i="1" dirty="0" smtClean="0"/>
              <a:t>E. glacialis</a:t>
            </a:r>
            <a:r>
              <a:rPr lang="en-US" dirty="0" smtClean="0"/>
              <a:t>)</a:t>
            </a:r>
          </a:p>
          <a:p>
            <a:pPr lvl="1"/>
            <a:r>
              <a:rPr lang="en-US" dirty="0" smtClean="0"/>
              <a:t>North Pacific right whale (</a:t>
            </a:r>
            <a:r>
              <a:rPr lang="en-US" i="1" dirty="0" smtClean="0"/>
              <a:t>E. japonica</a:t>
            </a:r>
            <a:r>
              <a:rPr lang="en-US" dirty="0" smtClean="0"/>
              <a:t>)</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6</a:t>
            </a:fld>
            <a:endParaRPr lang="en-US" dirty="0"/>
          </a:p>
        </p:txBody>
      </p:sp>
    </p:spTree>
    <p:extLst>
      <p:ext uri="{BB962C8B-B14F-4D97-AF65-F5344CB8AC3E}">
        <p14:creationId xmlns:p14="http://schemas.microsoft.com/office/powerpoint/2010/main" val="2488388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Revisit Right Whale Critical Habitat?</a:t>
            </a:r>
            <a:endParaRPr lang="en-US" dirty="0"/>
          </a:p>
        </p:txBody>
      </p:sp>
      <p:sp>
        <p:nvSpPr>
          <p:cNvPr id="3" name="Content Placeholder 2"/>
          <p:cNvSpPr>
            <a:spLocks noGrp="1"/>
          </p:cNvSpPr>
          <p:nvPr>
            <p:ph idx="1"/>
          </p:nvPr>
        </p:nvSpPr>
        <p:spPr>
          <a:xfrm>
            <a:off x="457200" y="1466491"/>
            <a:ext cx="8229600" cy="4266765"/>
          </a:xfrm>
        </p:spPr>
        <p:txBody>
          <a:bodyPr>
            <a:normAutofit/>
          </a:bodyPr>
          <a:lstStyle/>
          <a:p>
            <a:r>
              <a:rPr lang="en-US" dirty="0" smtClean="0"/>
              <a:t>2008 Listing determination, and</a:t>
            </a:r>
          </a:p>
          <a:p>
            <a:r>
              <a:rPr lang="en-US" dirty="0" smtClean="0"/>
              <a:t>2010 NMFS determination that a 2009 Petition to revise the 1994 critical habitat presented information warranting a revision (75 FR 61690)</a:t>
            </a:r>
            <a:endParaRPr lang="en-US" dirty="0"/>
          </a:p>
          <a:p>
            <a:endParaRPr lang="en-US" dirty="0" smtClean="0"/>
          </a:p>
          <a:p>
            <a:pPr marL="0" indent="0">
              <a:buNone/>
            </a:pP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7</a:t>
            </a:fld>
            <a:endParaRPr lang="en-US" dirty="0"/>
          </a:p>
        </p:txBody>
      </p:sp>
    </p:spTree>
    <p:extLst>
      <p:ext uri="{BB962C8B-B14F-4D97-AF65-F5344CB8AC3E}">
        <p14:creationId xmlns:p14="http://schemas.microsoft.com/office/powerpoint/2010/main" val="2043317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ESA Section 3 Defines Critical Habitat</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err="1" smtClean="0"/>
              <a:t>i</a:t>
            </a:r>
            <a:r>
              <a:rPr lang="en-US" dirty="0" smtClean="0"/>
              <a:t>) The specific areas within the geographical area occupied by the species, at the time it was listed, on which are found those physical or biological features </a:t>
            </a:r>
          </a:p>
          <a:p>
            <a:pPr marL="1028700" lvl="1" indent="-571500">
              <a:buAutoNum type="romanUcParenR"/>
            </a:pPr>
            <a:r>
              <a:rPr lang="en-US" dirty="0" smtClean="0"/>
              <a:t>essential to the conservation of the species and</a:t>
            </a:r>
          </a:p>
          <a:p>
            <a:pPr marL="1028700" lvl="1" indent="-571500">
              <a:buAutoNum type="romanUcParenR"/>
            </a:pPr>
            <a:r>
              <a:rPr lang="en-US" dirty="0" smtClean="0"/>
              <a:t>which may require special management considerations or protection; and</a:t>
            </a:r>
          </a:p>
          <a:p>
            <a:pPr marL="57150" indent="0">
              <a:buNone/>
            </a:pPr>
            <a:r>
              <a:rPr lang="en-US" dirty="0" smtClean="0"/>
              <a:t>ii) specific areas outside the geographical area occupied by the species at the time it is listed…that …are essential for the conservation of the species.</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8</a:t>
            </a:fld>
            <a:endParaRPr lang="en-US" dirty="0"/>
          </a:p>
        </p:txBody>
      </p:sp>
    </p:spTree>
    <p:extLst>
      <p:ext uri="{BB962C8B-B14F-4D97-AF65-F5344CB8AC3E}">
        <p14:creationId xmlns:p14="http://schemas.microsoft.com/office/powerpoint/2010/main" val="653232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Conservation Objective</a:t>
            </a:r>
            <a:endParaRPr lang="en-US" dirty="0"/>
          </a:p>
        </p:txBody>
      </p:sp>
      <p:sp>
        <p:nvSpPr>
          <p:cNvPr id="3" name="Content Placeholder 2"/>
          <p:cNvSpPr>
            <a:spLocks noGrp="1"/>
          </p:cNvSpPr>
          <p:nvPr>
            <p:ph idx="1"/>
          </p:nvPr>
        </p:nvSpPr>
        <p:spPr>
          <a:xfrm>
            <a:off x="457200" y="1474712"/>
            <a:ext cx="3985404" cy="3045530"/>
          </a:xfrm>
        </p:spPr>
        <p:txBody>
          <a:bodyPr>
            <a:normAutofit fontScale="92500" lnSpcReduction="20000"/>
          </a:bodyPr>
          <a:lstStyle/>
          <a:p>
            <a:pPr marL="0" indent="0">
              <a:buNone/>
            </a:pPr>
            <a:endParaRPr lang="en-US" dirty="0" smtClean="0"/>
          </a:p>
          <a:p>
            <a:pPr marL="0" indent="0">
              <a:buNone/>
            </a:pPr>
            <a:r>
              <a:rPr lang="en-US" b="1" dirty="0" smtClean="0"/>
              <a:t>“Facilitating successful calving by protecting the species’ calving area is a key conservation objective.”  (50 FR 9314)</a:t>
            </a:r>
          </a:p>
          <a:p>
            <a:pPr marL="0" indent="0">
              <a:buNone/>
            </a:pPr>
            <a:r>
              <a:rPr lang="en-US" b="1" dirty="0"/>
              <a:t>	</a:t>
            </a:r>
            <a:r>
              <a:rPr lang="en-US" b="1" dirty="0" smtClean="0"/>
              <a:t>						</a:t>
            </a:r>
            <a:endParaRPr lang="en-US" b="1"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9</a:t>
            </a:fld>
            <a:endParaRPr lang="en-US" dirty="0"/>
          </a:p>
        </p:txBody>
      </p:sp>
      <p:pic>
        <p:nvPicPr>
          <p:cNvPr id="5122" name="Picture 2" descr="C:\Users\barb.zoodsma\Downloads\FWC_7617_13DEC2014_21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837" y="1207294"/>
            <a:ext cx="4043403" cy="50550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83066" y="5983607"/>
            <a:ext cx="3398174" cy="276999"/>
          </a:xfrm>
          <a:prstGeom prst="rect">
            <a:avLst/>
          </a:prstGeom>
          <a:noFill/>
        </p:spPr>
        <p:txBody>
          <a:bodyPr wrap="none" rtlCol="0">
            <a:spAutoFit/>
          </a:bodyPr>
          <a:lstStyle/>
          <a:p>
            <a:r>
              <a:rPr lang="en-US" sz="1200" dirty="0" smtClean="0">
                <a:solidFill>
                  <a:schemeClr val="bg1"/>
                </a:solidFill>
              </a:rPr>
              <a:t>Photo by Florida </a:t>
            </a:r>
            <a:r>
              <a:rPr lang="en-US" sz="1200" dirty="0">
                <a:solidFill>
                  <a:schemeClr val="bg1"/>
                </a:solidFill>
              </a:rPr>
              <a:t>FWC, taken under NOAA permit #15488</a:t>
            </a:r>
          </a:p>
        </p:txBody>
      </p:sp>
    </p:spTree>
    <p:extLst>
      <p:ext uri="{BB962C8B-B14F-4D97-AF65-F5344CB8AC3E}">
        <p14:creationId xmlns:p14="http://schemas.microsoft.com/office/powerpoint/2010/main" val="1444197838"/>
      </p:ext>
    </p:extLst>
  </p:cSld>
  <p:clrMapOvr>
    <a:masterClrMapping/>
  </p:clrMapOvr>
</p:sld>
</file>

<file path=ppt/theme/theme1.xml><?xml version="1.0" encoding="utf-8"?>
<a:theme xmlns:a="http://schemas.openxmlformats.org/drawingml/2006/main" name="NOAA Fisheries Content Slide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OAA Divider Slide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NOAA Fisheries Content Slide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NOAA Divider Slide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2544</TotalTime>
  <Words>1504</Words>
  <Application>Microsoft Office PowerPoint</Application>
  <PresentationFormat>On-screen Show (4:3)</PresentationFormat>
  <Paragraphs>137</Paragraphs>
  <Slides>20</Slides>
  <Notes>12</Notes>
  <HiddenSlides>0</HiddenSlides>
  <MMClips>0</MMClips>
  <ScaleCrop>false</ScaleCrop>
  <HeadingPairs>
    <vt:vector size="4" baseType="variant">
      <vt:variant>
        <vt:lpstr>Theme</vt:lpstr>
      </vt:variant>
      <vt:variant>
        <vt:i4>6</vt:i4>
      </vt:variant>
      <vt:variant>
        <vt:lpstr>Slide Titles</vt:lpstr>
      </vt:variant>
      <vt:variant>
        <vt:i4>20</vt:i4>
      </vt:variant>
    </vt:vector>
  </HeadingPairs>
  <TitlesOfParts>
    <vt:vector size="26" baseType="lpstr">
      <vt:lpstr>NOAA Fisheries Content Slides</vt:lpstr>
      <vt:lpstr>NOAA Divider Slides</vt:lpstr>
      <vt:lpstr>NOAA Title Options</vt:lpstr>
      <vt:lpstr>1_NOAA Title Options</vt:lpstr>
      <vt:lpstr>1_NOAA Fisheries Content Slides</vt:lpstr>
      <vt:lpstr>1_NOAA Divider Slides</vt:lpstr>
      <vt:lpstr>Notice of Proposed Rulemaking:  North Atlantic Right Whale Critical Habitat</vt:lpstr>
      <vt:lpstr>Preface</vt:lpstr>
      <vt:lpstr>Outline</vt:lpstr>
      <vt:lpstr>Background: Northern Right Whale Critical Habitat</vt:lpstr>
      <vt:lpstr>Background: 1994 Critical Habitat</vt:lpstr>
      <vt:lpstr>Background: 2008 Right Whale Listing (73 FR 12024)</vt:lpstr>
      <vt:lpstr>Why Revisit Right Whale Critical Habitat?</vt:lpstr>
      <vt:lpstr>ESA Section 3 Defines Critical Habitat</vt:lpstr>
      <vt:lpstr>Essential Conservation Objective</vt:lpstr>
      <vt:lpstr>Identifying specific areas that meet CH definition</vt:lpstr>
      <vt:lpstr>NARW Calving Habitat Essential Features</vt:lpstr>
      <vt:lpstr>Specific Areas on Which Are Found the Physical and Biological Features of Calving Habitat</vt:lpstr>
      <vt:lpstr>Proposed Calving Area Critical Habitat (Unit 2)</vt:lpstr>
      <vt:lpstr>NARW Foraging Habitat Essential Features</vt:lpstr>
      <vt:lpstr>Comparison of Current and Proposed Critical Habitat</vt:lpstr>
      <vt:lpstr>What “May Effect” Critical Habitat?</vt:lpstr>
      <vt:lpstr>What “May Effect” Critical Habitat?</vt:lpstr>
      <vt:lpstr>Supplementary Information</vt:lpstr>
      <vt:lpstr>PowerPoint Presentation</vt:lpstr>
      <vt:lpstr>PowerPoint Presentation</vt:lpstr>
    </vt:vector>
  </TitlesOfParts>
  <Company>Janin/Cliff Design,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Durham</dc:creator>
  <cp:lastModifiedBy>Barb Zoodsma</cp:lastModifiedBy>
  <cp:revision>105</cp:revision>
  <dcterms:created xsi:type="dcterms:W3CDTF">2012-07-23T20:47:30Z</dcterms:created>
  <dcterms:modified xsi:type="dcterms:W3CDTF">2015-03-02T20:59:38Z</dcterms:modified>
</cp:coreProperties>
</file>