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24"/>
  </p:notesMasterIdLst>
  <p:sldIdLst>
    <p:sldId id="256" r:id="rId3"/>
    <p:sldId id="307" r:id="rId4"/>
    <p:sldId id="323" r:id="rId5"/>
    <p:sldId id="324" r:id="rId6"/>
    <p:sldId id="325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29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egg.Waugh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7F9B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7" autoAdjust="0"/>
    <p:restoredTop sz="75589" autoAdjust="0"/>
  </p:normalViewPr>
  <p:slideViewPr>
    <p:cSldViewPr>
      <p:cViewPr>
        <p:scale>
          <a:sx n="70" d="100"/>
          <a:sy n="70" d="100"/>
        </p:scale>
        <p:origin x="-196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C4DDC6-1370-BF42-96FB-9189450919AB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74338-BDE8-6B41-B03F-9D81A046C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109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74338-BDE8-6B41-B03F-9D81A046CB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750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74338-BDE8-6B41-B03F-9D81A046CBD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75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74338-BDE8-6B41-B03F-9D81A046CBD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750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74338-BDE8-6B41-B03F-9D81A046CBD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75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74338-BDE8-6B41-B03F-9D81A046CBD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75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74338-BDE8-6B41-B03F-9D81A046CBD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750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74338-BDE8-6B41-B03F-9D81A046CBD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75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74338-BDE8-6B41-B03F-9D81A046CB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75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74338-BDE8-6B41-B03F-9D81A046CB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75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74338-BDE8-6B41-B03F-9D81A046CB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75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74338-BDE8-6B41-B03F-9D81A046CB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75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74338-BDE8-6B41-B03F-9D81A046CB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75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74338-BDE8-6B41-B03F-9D81A046CBD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75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74338-BDE8-6B41-B03F-9D81A046CBD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75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74338-BDE8-6B41-B03F-9D81A046CBD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75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66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6B9DC2-6FFE-49EB-9DBD-10EE54EFCE7E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C4D835-A8E5-487D-9741-46A77145E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69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6B9DC2-6FFE-49EB-9DBD-10EE54EFCE7E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C4D835-A8E5-487D-9741-46A77145E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951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6B9DC2-6FFE-49EB-9DBD-10EE54EFCE7E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C4D835-A8E5-487D-9741-46A77145E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52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6B9DC2-6FFE-49EB-9DBD-10EE54EFCE7E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C4D835-A8E5-487D-9741-46A77145E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29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6B9DC2-6FFE-49EB-9DBD-10EE54EFCE7E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C4D835-A8E5-487D-9741-46A77145E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57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6B9DC2-6FFE-49EB-9DBD-10EE54EFCE7E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C4D835-A8E5-487D-9741-46A77145E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85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6B9DC2-6FFE-49EB-9DBD-10EE54EFCE7E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C4D835-A8E5-487D-9741-46A77145E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10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6B9DC2-6FFE-49EB-9DBD-10EE54EFCE7E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C4D835-A8E5-487D-9741-46A77145E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30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6B9DC2-6FFE-49EB-9DBD-10EE54EFCE7E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C4D835-A8E5-487D-9741-46A77145E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69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6B9DC2-6FFE-49EB-9DBD-10EE54EFCE7E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C4D835-A8E5-487D-9741-46A77145E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77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6B9DC2-6FFE-49EB-9DBD-10EE54EFCE7E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C4D835-A8E5-487D-9741-46A77145E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61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9.jpe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12" Type="http://schemas.openxmlformats.org/officeDocument/2006/relationships/image" Target="../media/image8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7.jpeg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FFFFFF">
                <a:lumMod val="56000"/>
                <a:lumOff val="44000"/>
              </a:srgbClr>
            </a:gs>
            <a:gs pos="81000">
              <a:schemeClr val="bg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47961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67000"/>
            <a:ext cx="8229600" cy="3459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"/>
            <a:ext cx="835254" cy="839310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1091825" y="357355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i="0" spc="200" dirty="0" smtClean="0">
                <a:latin typeface="Californian FB" pitchFamily="18" charset="0"/>
              </a:rPr>
              <a:t>SOUTH</a:t>
            </a:r>
            <a:r>
              <a:rPr lang="en-US" sz="1600" b="1" i="0" spc="200" baseline="0" dirty="0" smtClean="0">
                <a:latin typeface="Californian FB" pitchFamily="18" charset="0"/>
              </a:rPr>
              <a:t> ATLANTIC FISHERY MANAGEMENT COUNCIL</a:t>
            </a:r>
            <a:endParaRPr lang="en-US" sz="1600" b="1" i="0" spc="200" dirty="0">
              <a:latin typeface="Californian FB" pitchFamily="18" charset="0"/>
            </a:endParaRPr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0" y="6266110"/>
            <a:ext cx="9144000" cy="545672"/>
            <a:chOff x="0" y="6266110"/>
            <a:chExt cx="9144000" cy="545672"/>
          </a:xfrm>
        </p:grpSpPr>
        <p:grpSp>
          <p:nvGrpSpPr>
            <p:cNvPr id="27" name="Group 26"/>
            <p:cNvGrpSpPr/>
            <p:nvPr userDrawn="1"/>
          </p:nvGrpSpPr>
          <p:grpSpPr>
            <a:xfrm>
              <a:off x="15240" y="6266110"/>
              <a:ext cx="9128760" cy="545672"/>
              <a:chOff x="15240" y="6266110"/>
              <a:chExt cx="9128760" cy="545672"/>
            </a:xfrm>
          </p:grpSpPr>
          <p:grpSp>
            <p:nvGrpSpPr>
              <p:cNvPr id="26" name="Group 25"/>
              <p:cNvGrpSpPr/>
              <p:nvPr userDrawn="1"/>
            </p:nvGrpSpPr>
            <p:grpSpPr>
              <a:xfrm>
                <a:off x="15240" y="6266110"/>
                <a:ext cx="5795681" cy="545672"/>
                <a:chOff x="0" y="6279658"/>
                <a:chExt cx="5795681" cy="543066"/>
              </a:xfrm>
            </p:grpSpPr>
            <p:pic>
              <p:nvPicPr>
                <p:cNvPr id="14" name="Picture 13"/>
                <p:cNvPicPr>
                  <a:picLocks noChangeAspect="1"/>
                </p:cNvPicPr>
                <p:nvPr userDrawn="1"/>
              </p:nvPicPr>
              <p:blipFill rotWithShape="1"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rightnessContrast bright="10000" contrast="-42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9669"/>
                <a:stretch/>
              </p:blipFill>
              <p:spPr>
                <a:xfrm>
                  <a:off x="3600254" y="6280150"/>
                  <a:ext cx="736481" cy="542573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9050" cap="sq">
                  <a:noFill/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</p:spPr>
            </p:pic>
            <p:pic>
              <p:nvPicPr>
                <p:cNvPr id="15" name="Picture 14"/>
                <p:cNvPicPr>
                  <a:picLocks noChangeAspect="1"/>
                </p:cNvPicPr>
                <p:nvPr userDrawn="1"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0179"/>
                <a:stretch/>
              </p:blipFill>
              <p:spPr>
                <a:xfrm>
                  <a:off x="4336735" y="6281845"/>
                  <a:ext cx="735249" cy="540879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9050" cap="sq">
                  <a:noFill/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</p:spPr>
            </p:pic>
            <p:pic>
              <p:nvPicPr>
                <p:cNvPr id="19" name="Picture 18"/>
                <p:cNvPicPr>
                  <a:picLocks noChangeAspect="1"/>
                </p:cNvPicPr>
                <p:nvPr userDrawn="1"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71984" y="6281844"/>
                  <a:ext cx="723697" cy="540879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9050" cap="sq">
                  <a:noFill/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</p:spPr>
            </p:pic>
            <p:pic>
              <p:nvPicPr>
                <p:cNvPr id="20" name="Picture 19"/>
                <p:cNvPicPr>
                  <a:picLocks noChangeAspect="1"/>
                </p:cNvPicPr>
                <p:nvPr userDrawn="1"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76558" y="6280150"/>
                  <a:ext cx="723696" cy="542574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9050" cap="sq">
                  <a:noFill/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</p:spPr>
            </p:pic>
            <p:pic>
              <p:nvPicPr>
                <p:cNvPr id="12" name="Picture 11"/>
                <p:cNvPicPr>
                  <a:picLocks noChangeAspect="1"/>
                </p:cNvPicPr>
                <p:nvPr userDrawn="1"/>
              </p:nvPicPr>
              <p:blipFill rotWithShape="1">
                <a:blip r:embed="rId9" cstate="print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rightnessContrast bright="14000" contrast="7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9581"/>
                <a:stretch/>
              </p:blipFill>
              <p:spPr>
                <a:xfrm>
                  <a:off x="1411673" y="6280150"/>
                  <a:ext cx="736918" cy="542574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9050" cap="sq">
                  <a:noFill/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</p:spPr>
            </p:pic>
            <p:pic>
              <p:nvPicPr>
                <p:cNvPr id="16" name="Picture 15"/>
                <p:cNvPicPr>
                  <a:picLocks noChangeAspect="1"/>
                </p:cNvPicPr>
                <p:nvPr userDrawn="1"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5192" y="6280150"/>
                  <a:ext cx="736481" cy="542573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9050" cap="sq">
                  <a:noFill/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</p:spPr>
            </p:pic>
            <p:pic>
              <p:nvPicPr>
                <p:cNvPr id="18" name="Picture 17"/>
                <p:cNvPicPr>
                  <a:picLocks noChangeAspect="1"/>
                </p:cNvPicPr>
                <p:nvPr userDrawn="1"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48591" y="6280151"/>
                  <a:ext cx="727967" cy="542573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9050" cap="sq">
                  <a:noFill/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</p:spPr>
            </p:pic>
            <p:pic>
              <p:nvPicPr>
                <p:cNvPr id="1026" name="Picture 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6279658"/>
                  <a:ext cx="675192" cy="543066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21" name="TextBox 20"/>
              <p:cNvSpPr txBox="1"/>
              <p:nvPr userDrawn="1"/>
            </p:nvSpPr>
            <p:spPr>
              <a:xfrm>
                <a:off x="5795681" y="6400800"/>
                <a:ext cx="334831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spc="200" baseline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dobe Garamond Pro Bold" pitchFamily="18" charset="0"/>
                  </a:rPr>
                  <a:t>....</a:t>
                </a:r>
                <a:r>
                  <a:rPr lang="en-US" sz="1600" b="1" i="1" spc="200" baseline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itchFamily="18" charset="0"/>
                  </a:rPr>
                  <a:t>To Conserve and Manage</a:t>
                </a:r>
                <a:endParaRPr lang="en-US" sz="1600" b="1" i="1" spc="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itchFamily="18" charset="0"/>
                </a:endParaRPr>
              </a:p>
            </p:txBody>
          </p:sp>
        </p:grpSp>
        <p:sp>
          <p:nvSpPr>
            <p:cNvPr id="28" name="Rectangle 27"/>
            <p:cNvSpPr/>
            <p:nvPr userDrawn="1"/>
          </p:nvSpPr>
          <p:spPr>
            <a:xfrm>
              <a:off x="0" y="6268307"/>
              <a:ext cx="9144000" cy="5434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92632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01980" y="6477000"/>
            <a:ext cx="8542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i="0" spc="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fornian FB" pitchFamily="18" charset="0"/>
              </a:rPr>
              <a:t>SOUTH</a:t>
            </a:r>
            <a:r>
              <a:rPr lang="en-US" sz="1400" b="1" i="0" spc="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fornian FB" pitchFamily="18" charset="0"/>
              </a:rPr>
              <a:t> ATLANTIC FISHERY MANAGEMENT COUNCIL</a:t>
            </a:r>
            <a:r>
              <a:rPr lang="en-US" sz="1200" spc="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aramond Pro Bold" pitchFamily="18" charset="0"/>
              </a:rPr>
              <a:t>....</a:t>
            </a:r>
            <a:r>
              <a:rPr lang="en-US" sz="1200" b="1" i="1" spc="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To Conserve and Manage</a:t>
            </a:r>
            <a:endParaRPr lang="en-US" sz="1200" b="1" i="1" spc="2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297253"/>
            <a:ext cx="525780" cy="52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34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74787"/>
            <a:ext cx="7772400" cy="1470025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Red Snapper Mini-Season Voluntary Reporting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106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Prepared by Chip Collier</a:t>
            </a:r>
          </a:p>
          <a:p>
            <a:r>
              <a:rPr lang="en-US" sz="2400" dirty="0" smtClean="0"/>
              <a:t>September 2017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819400"/>
            <a:ext cx="1759960" cy="3301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S:\Public Information\Graphics and Photos\2017_SAFMC_Bottom Fishing_Teaser 2_credit Cameron Rhodes\DSC_9829-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6" r="24775"/>
          <a:stretch/>
        </p:blipFill>
        <p:spPr bwMode="auto">
          <a:xfrm>
            <a:off x="395428" y="2819400"/>
            <a:ext cx="2371847" cy="324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95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578" y="304800"/>
            <a:ext cx="2237422" cy="914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New </a:t>
            </a:r>
            <a:r>
              <a:rPr lang="en-US" b="1" dirty="0" smtClean="0">
                <a:solidFill>
                  <a:schemeClr val="tx2"/>
                </a:solidFill>
              </a:rPr>
              <a:t>Red Snapper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Mini-Seasons Reporting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51344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Voluntary Tournament Style Reporting App </a:t>
            </a:r>
          </a:p>
          <a:p>
            <a:endParaRPr lang="en-US" dirty="0" smtClean="0"/>
          </a:p>
          <a:p>
            <a:endParaRPr lang="en-US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46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578" y="304800"/>
            <a:ext cx="2237422" cy="914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New </a:t>
            </a:r>
            <a:r>
              <a:rPr lang="en-US" b="1" dirty="0" smtClean="0">
                <a:solidFill>
                  <a:schemeClr val="tx2"/>
                </a:solidFill>
              </a:rPr>
              <a:t>Red Snapper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Mini-Seasons Reporting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51344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Voluntary Tournament Style Reporting App </a:t>
            </a:r>
          </a:p>
          <a:p>
            <a:pPr marL="0" indent="0">
              <a:buNone/>
            </a:pPr>
            <a:r>
              <a:rPr lang="en-US" dirty="0" smtClean="0"/>
              <a:t>Fishermen will need to sign up</a:t>
            </a:r>
          </a:p>
          <a:p>
            <a:r>
              <a:rPr lang="en-US" dirty="0" smtClean="0"/>
              <a:t>Report red snapper caught and released or no catch</a:t>
            </a:r>
          </a:p>
          <a:p>
            <a:r>
              <a:rPr lang="en-US" dirty="0" smtClean="0"/>
              <a:t>Can provide picture of red snapper, release treatment, and area fished</a:t>
            </a:r>
          </a:p>
          <a:p>
            <a:endParaRPr lang="en-US" dirty="0" smtClean="0"/>
          </a:p>
          <a:p>
            <a:endParaRPr lang="en-US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8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578" y="304800"/>
            <a:ext cx="2237422" cy="914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New </a:t>
            </a:r>
            <a:r>
              <a:rPr lang="en-US" b="1" dirty="0" smtClean="0">
                <a:solidFill>
                  <a:schemeClr val="tx2"/>
                </a:solidFill>
              </a:rPr>
              <a:t>Red Snapper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Mini-Seasons Reporting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513444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Voluntary Tournament Style Reporting App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Fishermen will need to sign up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Report red snapper caught and released or no catch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Can provide picture of red snapper, release treatment, and area fished</a:t>
            </a:r>
          </a:p>
          <a:p>
            <a:pPr marL="0" indent="0">
              <a:buNone/>
            </a:pPr>
            <a:r>
              <a:rPr lang="en-US" dirty="0" smtClean="0"/>
              <a:t>Webpage can be developed to inform fishermen of the app, fishing season, and best fishing </a:t>
            </a:r>
            <a:r>
              <a:rPr lang="en-US" dirty="0" smtClean="0"/>
              <a:t>practices.</a:t>
            </a:r>
            <a:endParaRPr lang="en-US" dirty="0" smtClean="0"/>
          </a:p>
          <a:p>
            <a:endParaRPr lang="en-US" dirty="0" smtClean="0"/>
          </a:p>
          <a:p>
            <a:endParaRPr lang="en-US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37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578" y="304800"/>
            <a:ext cx="2237422" cy="914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Best Fishing Practices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51344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practices below will allow for responsible </a:t>
            </a:r>
            <a:r>
              <a:rPr lang="en-US" dirty="0"/>
              <a:t>and sustainable red snapper fishing including:</a:t>
            </a:r>
          </a:p>
          <a:p>
            <a:pPr lvl="0"/>
            <a:r>
              <a:rPr lang="en-US" dirty="0"/>
              <a:t>Avoid areas likely to have red snapper if you already have met your bag limit.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647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578" y="304800"/>
            <a:ext cx="2237422" cy="914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Best Fishing Practices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51344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practices below will allow for responsible </a:t>
            </a:r>
            <a:r>
              <a:rPr lang="en-US" dirty="0"/>
              <a:t>and sustainable red snapper fishing including:</a:t>
            </a:r>
          </a:p>
          <a:p>
            <a:pPr lvl="0"/>
            <a:r>
              <a:rPr lang="en-US" dirty="0"/>
              <a:t>Avoid areas likely to have red snapper if you already </a:t>
            </a:r>
            <a:r>
              <a:rPr lang="en-US" dirty="0" smtClean="0"/>
              <a:t>met </a:t>
            </a:r>
            <a:r>
              <a:rPr lang="en-US" dirty="0"/>
              <a:t>your bag limit. </a:t>
            </a:r>
            <a:endParaRPr lang="en-US" dirty="0" smtClean="0"/>
          </a:p>
          <a:p>
            <a:pPr lvl="0"/>
            <a:r>
              <a:rPr lang="en-US" dirty="0" smtClean="0"/>
              <a:t>Use </a:t>
            </a:r>
            <a:r>
              <a:rPr lang="en-US" dirty="0"/>
              <a:t>single hook rigs since the bag limit for red snapper is one per person.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8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578" y="304800"/>
            <a:ext cx="2237422" cy="914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Best Fishing Practices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513444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The practices below will allow for responsible </a:t>
            </a:r>
            <a:r>
              <a:rPr lang="en-US" dirty="0"/>
              <a:t>and sustainable red snapper fishing including:</a:t>
            </a:r>
          </a:p>
          <a:p>
            <a:pPr lvl="0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Avoid areas likely to have red snapper if you already have met your bag limit. 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Use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single hook rigs since the bag limit for red snapper is one per person.  </a:t>
            </a:r>
          </a:p>
          <a:p>
            <a:pPr lvl="0"/>
            <a:r>
              <a:rPr lang="en-US" dirty="0"/>
              <a:t>Keep fish that will be released in the water as much as possible and to return fish back to water as quickly as possible.  Use a </a:t>
            </a:r>
            <a:r>
              <a:rPr lang="en-US" dirty="0" err="1"/>
              <a:t>dehooking</a:t>
            </a:r>
            <a:r>
              <a:rPr lang="en-US" dirty="0"/>
              <a:t> device to remove the </a:t>
            </a:r>
            <a:r>
              <a:rPr lang="en-US" dirty="0" smtClean="0"/>
              <a:t>hook.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3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578" y="304800"/>
            <a:ext cx="2237422" cy="914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Best Fishing Practices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513444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The practices below will allow for responsible </a:t>
            </a:r>
            <a:r>
              <a:rPr lang="en-US" dirty="0"/>
              <a:t>and sustainable red snapper fishing including:</a:t>
            </a:r>
          </a:p>
          <a:p>
            <a:pPr lvl="0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Avoid areas likely to have red snapper if you already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met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your bag limit. 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Use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single hook rigs since the bag limit for red snapper is one per person.  </a:t>
            </a:r>
          </a:p>
          <a:p>
            <a:pPr lvl="0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Keep fish that will be released in the water as much as possible and to return fish back to water as quickly as possible.  Use a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dehooking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device to remove the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hook.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en-US" dirty="0"/>
              <a:t>Use descending devices if releasing fish with signs of barotrauma.  </a:t>
            </a:r>
            <a:endParaRPr lang="en-US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89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sz="30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0500"/>
            <a:ext cx="5257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Reporting </a:t>
            </a:r>
            <a:r>
              <a:rPr lang="en-US" dirty="0" smtClean="0"/>
              <a:t>App Example</a:t>
            </a:r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28600" y="1524000"/>
            <a:ext cx="52578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Based on </a:t>
            </a:r>
            <a:r>
              <a:rPr lang="en-US" dirty="0" err="1" smtClean="0"/>
              <a:t>iAngler</a:t>
            </a: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b="1" dirty="0" smtClean="0"/>
              <a:t>Access</a:t>
            </a:r>
            <a:r>
              <a:rPr lang="en-US" dirty="0" smtClean="0"/>
              <a:t> through cell phone or computer</a:t>
            </a:r>
          </a:p>
          <a:p>
            <a:pPr marL="0" indent="0">
              <a:buFont typeface="Arial" pitchFamily="34" charset="0"/>
              <a:buNone/>
            </a:pPr>
            <a:r>
              <a:rPr lang="en-US" b="1" dirty="0" smtClean="0"/>
              <a:t>Individual based information </a:t>
            </a:r>
            <a:r>
              <a:rPr lang="en-US" dirty="0" smtClean="0"/>
              <a:t>on email, name, city, state, etc.</a:t>
            </a:r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sz="3000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949" y="152400"/>
            <a:ext cx="3429158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81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sz="30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0500"/>
            <a:ext cx="5257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Reporting </a:t>
            </a:r>
            <a:r>
              <a:rPr lang="en-US" dirty="0" smtClean="0"/>
              <a:t>App Example</a:t>
            </a:r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28600" y="1524000"/>
            <a:ext cx="52578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Based on </a:t>
            </a:r>
            <a:r>
              <a:rPr lang="en-US" dirty="0" err="1" smtClean="0"/>
              <a:t>iAngler</a:t>
            </a: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b="1" dirty="0" smtClean="0"/>
              <a:t>Access</a:t>
            </a:r>
            <a:r>
              <a:rPr lang="en-US" dirty="0" smtClean="0"/>
              <a:t> through cell phone or computer</a:t>
            </a:r>
          </a:p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Individual based information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on email, name, city, state, etc.</a:t>
            </a:r>
          </a:p>
          <a:p>
            <a:pPr marL="0" indent="0">
              <a:buFont typeface="Arial" pitchFamily="34" charset="0"/>
              <a:buNone/>
            </a:pPr>
            <a:r>
              <a:rPr lang="en-US" b="1" dirty="0" smtClean="0"/>
              <a:t>Data</a:t>
            </a:r>
            <a:r>
              <a:rPr lang="en-US" dirty="0" smtClean="0"/>
              <a:t> reported on departing port, number of angler, vessel number, target species</a:t>
            </a:r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sz="3000" dirty="0" smtClean="0"/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3884"/>
            <a:ext cx="3505200" cy="6735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77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sz="30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0500"/>
            <a:ext cx="5257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Reporting </a:t>
            </a:r>
            <a:r>
              <a:rPr lang="en-US" dirty="0"/>
              <a:t>App Example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638800" y="0"/>
            <a:ext cx="3429000" cy="6858000"/>
            <a:chOff x="2808354" y="-252582"/>
            <a:chExt cx="3733799" cy="711058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8354" y="-252582"/>
              <a:ext cx="3733799" cy="7110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1371598"/>
              <a:ext cx="2288764" cy="793845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3886200" y="2590800"/>
              <a:ext cx="1907764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RED SNAPPER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Content Placeholder 2"/>
          <p:cNvSpPr txBox="1">
            <a:spLocks/>
          </p:cNvSpPr>
          <p:nvPr/>
        </p:nvSpPr>
        <p:spPr>
          <a:xfrm>
            <a:off x="228600" y="1524000"/>
            <a:ext cx="52578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Based on </a:t>
            </a:r>
            <a:r>
              <a:rPr lang="en-US" dirty="0" err="1" smtClean="0"/>
              <a:t>iAngler</a:t>
            </a: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b="1" dirty="0" smtClean="0"/>
              <a:t>Access</a:t>
            </a:r>
            <a:r>
              <a:rPr lang="en-US" dirty="0" smtClean="0"/>
              <a:t> through cell phone or computer</a:t>
            </a:r>
          </a:p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Individual based information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on email, name, city, state, etc.</a:t>
            </a:r>
          </a:p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Data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reported on departing port, number of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anglers,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vessel number, target species</a:t>
            </a:r>
          </a:p>
          <a:p>
            <a:pPr marL="0" indent="0">
              <a:buFont typeface="Arial" pitchFamily="34" charset="0"/>
              <a:buNone/>
            </a:pPr>
            <a:r>
              <a:rPr lang="en-US" b="1" dirty="0" smtClean="0"/>
              <a:t>Fish level data </a:t>
            </a:r>
            <a:r>
              <a:rPr lang="en-US" dirty="0" smtClean="0"/>
              <a:t>– </a:t>
            </a:r>
            <a:r>
              <a:rPr lang="en-US" dirty="0" smtClean="0"/>
              <a:t>kept, released, size, location, and picture</a:t>
            </a: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sz="3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86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1F497D"/>
                </a:solidFill>
              </a:rPr>
              <a:t>Data Reporting Requirements</a:t>
            </a:r>
            <a:endParaRPr lang="en-US" b="1" dirty="0">
              <a:solidFill>
                <a:srgbClr val="1F497D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/>
              <a:t>Commercial</a:t>
            </a:r>
            <a:r>
              <a:rPr lang="en-US" dirty="0" smtClean="0"/>
              <a:t> – Required to report through federal logbooks and state requirements.  </a:t>
            </a:r>
          </a:p>
        </p:txBody>
      </p:sp>
    </p:spTree>
    <p:extLst>
      <p:ext uri="{BB962C8B-B14F-4D97-AF65-F5344CB8AC3E}">
        <p14:creationId xmlns:p14="http://schemas.microsoft.com/office/powerpoint/2010/main" val="45927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0500"/>
            <a:ext cx="8534400" cy="1143000"/>
          </a:xfrm>
        </p:spPr>
        <p:txBody>
          <a:bodyPr/>
          <a:lstStyle/>
          <a:p>
            <a:r>
              <a:rPr lang="en-US" dirty="0" smtClean="0"/>
              <a:t>Data from Reporting App</a:t>
            </a:r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81000" y="1524000"/>
            <a:ext cx="82296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SAFMC Staff will </a:t>
            </a:r>
            <a:r>
              <a:rPr lang="en-US" dirty="0" smtClean="0"/>
              <a:t>provide </a:t>
            </a:r>
            <a:r>
              <a:rPr lang="en-US" dirty="0" smtClean="0"/>
              <a:t>information on website between </a:t>
            </a:r>
            <a:r>
              <a:rPr lang="en-US" dirty="0" smtClean="0"/>
              <a:t>weekends.  Based on reported information by fishermen using the app, we can:</a:t>
            </a:r>
            <a:endParaRPr lang="en-US" dirty="0" smtClean="0"/>
          </a:p>
          <a:p>
            <a:r>
              <a:rPr lang="en-US" dirty="0" smtClean="0"/>
              <a:t>Determine number fishermen </a:t>
            </a:r>
            <a:r>
              <a:rPr lang="en-US" dirty="0" smtClean="0"/>
              <a:t>reporting;</a:t>
            </a:r>
            <a:endParaRPr lang="en-US" dirty="0" smtClean="0"/>
          </a:p>
          <a:p>
            <a:r>
              <a:rPr lang="en-US" dirty="0" smtClean="0"/>
              <a:t>Calculate % of fishermen with catches and releases of red </a:t>
            </a:r>
            <a:r>
              <a:rPr lang="en-US" dirty="0" smtClean="0"/>
              <a:t>snapper;</a:t>
            </a:r>
            <a:endParaRPr lang="en-US" dirty="0" smtClean="0"/>
          </a:p>
          <a:p>
            <a:r>
              <a:rPr lang="en-US" dirty="0" smtClean="0"/>
              <a:t>Calculate % of red snapper </a:t>
            </a:r>
            <a:r>
              <a:rPr lang="en-US" dirty="0" smtClean="0"/>
              <a:t>released;</a:t>
            </a:r>
          </a:p>
          <a:p>
            <a:r>
              <a:rPr lang="en-US" dirty="0" smtClean="0"/>
              <a:t>Estimate </a:t>
            </a:r>
            <a:r>
              <a:rPr lang="en-US" dirty="0" smtClean="0"/>
              <a:t>length of kept and released red snapper reported through </a:t>
            </a:r>
            <a:r>
              <a:rPr lang="en-US" dirty="0" smtClean="0"/>
              <a:t>app; and</a:t>
            </a:r>
          </a:p>
          <a:p>
            <a:r>
              <a:rPr lang="en-US" dirty="0" smtClean="0"/>
              <a:t>Develop maps of relative fishing effort if sufficient data are provided.  </a:t>
            </a: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sz="3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71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0400" y="609600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</a:rPr>
              <a:t>Questions?</a:t>
            </a:r>
            <a:endParaRPr lang="en-US" sz="4400" b="1" dirty="0">
              <a:solidFill>
                <a:schemeClr val="tx2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36170" y="1191475"/>
            <a:ext cx="4443414" cy="571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16200000">
            <a:off x="6419481" y="5033968"/>
            <a:ext cx="2276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David Rainer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349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1F497D"/>
                </a:solidFill>
              </a:rPr>
              <a:t>Data Reporting Requirements</a:t>
            </a:r>
            <a:endParaRPr lang="en-US" b="1" dirty="0">
              <a:solidFill>
                <a:srgbClr val="1F497D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>
                <a:solidFill>
                  <a:schemeClr val="bg1">
                    <a:lumMod val="65000"/>
                  </a:schemeClr>
                </a:solidFill>
              </a:rPr>
              <a:t>Commercial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– Required to report through federal logbooks and state requirements.  </a:t>
            </a:r>
          </a:p>
          <a:p>
            <a:pPr marL="0" indent="0">
              <a:buNone/>
            </a:pPr>
            <a:r>
              <a:rPr lang="en-US" b="1" dirty="0" smtClean="0"/>
              <a:t>Recreational</a:t>
            </a:r>
          </a:p>
          <a:p>
            <a:pPr marL="0" indent="0">
              <a:buNone/>
            </a:pPr>
            <a:r>
              <a:rPr lang="en-US" i="1" dirty="0" err="1" smtClean="0"/>
              <a:t>Headboat</a:t>
            </a:r>
            <a:r>
              <a:rPr lang="en-US" dirty="0" smtClean="0"/>
              <a:t> – Required to report through weekly federal logbooks. </a:t>
            </a:r>
          </a:p>
        </p:txBody>
      </p:sp>
    </p:spTree>
    <p:extLst>
      <p:ext uri="{BB962C8B-B14F-4D97-AF65-F5344CB8AC3E}">
        <p14:creationId xmlns:p14="http://schemas.microsoft.com/office/powerpoint/2010/main" val="383099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1F497D"/>
                </a:solidFill>
              </a:rPr>
              <a:t>Data Reporting Requirements</a:t>
            </a:r>
            <a:endParaRPr lang="en-US" b="1" dirty="0">
              <a:solidFill>
                <a:srgbClr val="1F497D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>
                <a:solidFill>
                  <a:schemeClr val="bg1">
                    <a:lumMod val="65000"/>
                  </a:schemeClr>
                </a:solidFill>
              </a:rPr>
              <a:t>Commercial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– Required to report through federal logbooks and state requirements.  </a:t>
            </a:r>
          </a:p>
          <a:p>
            <a:pPr marL="0" indent="0">
              <a:buNone/>
            </a:pPr>
            <a:r>
              <a:rPr lang="en-US" b="1" dirty="0" smtClean="0"/>
              <a:t>Recreational</a:t>
            </a:r>
          </a:p>
          <a:p>
            <a:pPr marL="0" indent="0">
              <a:buNone/>
            </a:pPr>
            <a:r>
              <a:rPr lang="en-US" i="1" dirty="0" err="1" smtClean="0">
                <a:solidFill>
                  <a:schemeClr val="bg1">
                    <a:lumMod val="65000"/>
                  </a:schemeClr>
                </a:solidFill>
              </a:rPr>
              <a:t>Headboat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– Required to report through weekly federal logbooks. 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Charter</a:t>
            </a:r>
            <a:r>
              <a:rPr lang="en-US" dirty="0" smtClean="0"/>
              <a:t> – Required reporting in SC and sampled through MRIP in other states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1999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1F497D"/>
                </a:solidFill>
              </a:rPr>
              <a:t>Data Reporting Requirements</a:t>
            </a:r>
            <a:endParaRPr lang="en-US" b="1" dirty="0">
              <a:solidFill>
                <a:srgbClr val="1F497D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>
                <a:solidFill>
                  <a:schemeClr val="bg1">
                    <a:lumMod val="65000"/>
                  </a:schemeClr>
                </a:solidFill>
              </a:rPr>
              <a:t>Commercial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– Required to report through federal logbooks and state requirements.  </a:t>
            </a:r>
          </a:p>
          <a:p>
            <a:pPr marL="0" indent="0">
              <a:buNone/>
            </a:pPr>
            <a:r>
              <a:rPr lang="en-US" b="1" dirty="0" smtClean="0"/>
              <a:t>Recreational</a:t>
            </a:r>
          </a:p>
          <a:p>
            <a:pPr marL="0" indent="0">
              <a:buNone/>
            </a:pPr>
            <a:r>
              <a:rPr lang="en-US" i="1" dirty="0" err="1" smtClean="0">
                <a:solidFill>
                  <a:schemeClr val="bg1">
                    <a:lumMod val="65000"/>
                  </a:schemeClr>
                </a:solidFill>
              </a:rPr>
              <a:t>Headboat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– Required to report through weekly federal logbooks. 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bg1">
                    <a:lumMod val="65000"/>
                  </a:schemeClr>
                </a:solidFill>
              </a:rPr>
              <a:t>Charter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– Required reporting in SC and sampled through MRIP in other states.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Private</a:t>
            </a:r>
            <a:r>
              <a:rPr lang="en-US" dirty="0" smtClean="0"/>
              <a:t> – Sampled through MRIP in all states.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75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578" y="304800"/>
            <a:ext cx="2237422" cy="914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Past Red Snapper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Mini-Seasons Reporting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513444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FLFWC </a:t>
            </a:r>
            <a:r>
              <a:rPr lang="en-US" dirty="0"/>
              <a:t>– </a:t>
            </a:r>
            <a:r>
              <a:rPr lang="en-US" dirty="0" smtClean="0"/>
              <a:t>Dockside sampling, developed a method to estimate catch and effort, attempted contact of 100% offshore charter captains </a:t>
            </a:r>
          </a:p>
          <a:p>
            <a:endParaRPr lang="en-US" dirty="0" smtClean="0"/>
          </a:p>
          <a:p>
            <a:endParaRPr lang="en-US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1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578" y="304800"/>
            <a:ext cx="2237422" cy="914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Past Red Snapper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Mini-Seasons Reporting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513444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FLFWC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–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Dockside sampling, developed a method to estimate catch and effort, attempted contact of 100% offshore charter captains </a:t>
            </a:r>
          </a:p>
          <a:p>
            <a:r>
              <a:rPr lang="en-US" dirty="0" smtClean="0"/>
              <a:t>GADNR – Dockside sampling, carcass collection program, telephone survey of for-hire captains, voluntary angler electronic catch survey </a:t>
            </a:r>
          </a:p>
          <a:p>
            <a:endParaRPr lang="en-US" dirty="0" smtClean="0"/>
          </a:p>
          <a:p>
            <a:endParaRPr lang="en-US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06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578" y="304800"/>
            <a:ext cx="2237422" cy="914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Past Red Snapper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Mini-Seasons Reporting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513444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FLFWC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–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Dockside sampling, developed a method to estimate catch and effort, attempted contact of 100% offshore charter captains 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GADNR – Dockside sampling, carcass collection program, telephone survey of for-hire captains, voluntary angler electronic catch survey </a:t>
            </a:r>
          </a:p>
          <a:p>
            <a:r>
              <a:rPr lang="en-US" dirty="0" smtClean="0"/>
              <a:t>SCDNR – Dockside sampling, carcass collection program, 100% reporting for for-hire trips, online recreational survey</a:t>
            </a:r>
          </a:p>
          <a:p>
            <a:endParaRPr lang="en-US" dirty="0" smtClean="0"/>
          </a:p>
          <a:p>
            <a:endParaRPr lang="en-US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14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578" y="304800"/>
            <a:ext cx="2237422" cy="914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Past Red Snapper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Mini-Seasons Reporting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513444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FLFWC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–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Dockside sampling, developed a method to estimate catch and effort, attempted contact of 100% offshore charter captains 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GADNR – Dockside sampling, carcass collection program, telephone survey of for-hire captains, voluntary angler electronic catch survey 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SCDNR – Dockside sampling, carcass collection program, 100% reporting for for-hire trips, online recreational survey</a:t>
            </a:r>
          </a:p>
          <a:p>
            <a:r>
              <a:rPr lang="en-US" dirty="0" smtClean="0"/>
              <a:t>NCDMF – Dockside sampling, carcass collection program, online recreational survey </a:t>
            </a:r>
          </a:p>
          <a:p>
            <a:endParaRPr lang="en-US" dirty="0" smtClean="0"/>
          </a:p>
          <a:p>
            <a:endParaRPr lang="en-US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15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2134</TotalTime>
  <Words>926</Words>
  <Application>Microsoft Office PowerPoint</Application>
  <PresentationFormat>On-screen Show (4:3)</PresentationFormat>
  <Paragraphs>133</Paragraphs>
  <Slides>21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Custom Design</vt:lpstr>
      <vt:lpstr>Red Snapper Mini-Season Voluntary Reporting</vt:lpstr>
      <vt:lpstr>Data Reporting Requirements</vt:lpstr>
      <vt:lpstr>Data Reporting Requirements</vt:lpstr>
      <vt:lpstr>Data Reporting Requirements</vt:lpstr>
      <vt:lpstr>Data Reporting Requirements</vt:lpstr>
      <vt:lpstr>Past Red Snapper Mini-Seasons Reporting</vt:lpstr>
      <vt:lpstr>Past Red Snapper Mini-Seasons Reporting</vt:lpstr>
      <vt:lpstr>Past Red Snapper Mini-Seasons Reporting</vt:lpstr>
      <vt:lpstr>Past Red Snapper Mini-Seasons Reporting</vt:lpstr>
      <vt:lpstr>New Red Snapper Mini-Seasons Reporting</vt:lpstr>
      <vt:lpstr>New Red Snapper Mini-Seasons Reporting</vt:lpstr>
      <vt:lpstr>New Red Snapper Mini-Seasons Reporting</vt:lpstr>
      <vt:lpstr>Best Fishing Practices</vt:lpstr>
      <vt:lpstr>Best Fishing Practices</vt:lpstr>
      <vt:lpstr>Best Fishing Practices</vt:lpstr>
      <vt:lpstr>Best Fishing Practices</vt:lpstr>
      <vt:lpstr>Reporting App Example</vt:lpstr>
      <vt:lpstr>Reporting App Example</vt:lpstr>
      <vt:lpstr>Reporting App Example</vt:lpstr>
      <vt:lpstr>Data from Reporting App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Amber Vonharten</dc:creator>
  <cp:lastModifiedBy>Chip Collier</cp:lastModifiedBy>
  <cp:revision>165</cp:revision>
  <dcterms:created xsi:type="dcterms:W3CDTF">2012-10-18T15:24:16Z</dcterms:created>
  <dcterms:modified xsi:type="dcterms:W3CDTF">2017-09-22T20:43:55Z</dcterms:modified>
</cp:coreProperties>
</file>