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3" r:id="rId2"/>
  </p:sldMasterIdLst>
  <p:notesMasterIdLst>
    <p:notesMasterId r:id="rId25"/>
  </p:notesMasterIdLst>
  <p:handoutMasterIdLst>
    <p:handoutMasterId r:id="rId26"/>
  </p:handoutMasterIdLst>
  <p:sldIdLst>
    <p:sldId id="285" r:id="rId3"/>
    <p:sldId id="257" r:id="rId4"/>
    <p:sldId id="296" r:id="rId5"/>
    <p:sldId id="287" r:id="rId6"/>
    <p:sldId id="258" r:id="rId7"/>
    <p:sldId id="292" r:id="rId8"/>
    <p:sldId id="293" r:id="rId9"/>
    <p:sldId id="305" r:id="rId10"/>
    <p:sldId id="306" r:id="rId11"/>
    <p:sldId id="288" r:id="rId12"/>
    <p:sldId id="294" r:id="rId13"/>
    <p:sldId id="295" r:id="rId14"/>
    <p:sldId id="289" r:id="rId15"/>
    <p:sldId id="298" r:id="rId16"/>
    <p:sldId id="290" r:id="rId17"/>
    <p:sldId id="299" r:id="rId18"/>
    <p:sldId id="300" r:id="rId19"/>
    <p:sldId id="310" r:id="rId20"/>
    <p:sldId id="307" r:id="rId21"/>
    <p:sldId id="308" r:id="rId22"/>
    <p:sldId id="309" r:id="rId23"/>
    <p:sldId id="304" r:id="rId2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6" autoAdjust="0"/>
    <p:restoredTop sz="94628" autoAdjust="0"/>
  </p:normalViewPr>
  <p:slideViewPr>
    <p:cSldViewPr>
      <p:cViewPr>
        <p:scale>
          <a:sx n="100" d="100"/>
          <a:sy n="100" d="100"/>
        </p:scale>
        <p:origin x="-192"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97F92F4A-4DCA-4ADC-A2AF-DB918D544F0D}" type="datetimeFigureOut">
              <a:rPr lang="en-US" smtClean="0"/>
              <a:t>4/24/2014</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6C9B09F8-F8A3-434C-9B0B-1737AC144A5C}" type="slidenum">
              <a:rPr lang="en-US" smtClean="0"/>
              <a:t>‹#›</a:t>
            </a:fld>
            <a:endParaRPr lang="en-US"/>
          </a:p>
        </p:txBody>
      </p:sp>
    </p:spTree>
    <p:extLst>
      <p:ext uri="{BB962C8B-B14F-4D97-AF65-F5344CB8AC3E}">
        <p14:creationId xmlns:p14="http://schemas.microsoft.com/office/powerpoint/2010/main" val="11679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5AC7ED0E-8D8A-40F9-B363-44C61A2AC065}" type="datetimeFigureOut">
              <a:rPr lang="en-US" smtClean="0"/>
              <a:t>4/24/2014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3B856AB1-93CA-47B6-8600-54DAE3D93D59}" type="slidenum">
              <a:rPr lang="en-US" smtClean="0"/>
              <a:t>‹#›</a:t>
            </a:fld>
            <a:endParaRPr lang="en-US"/>
          </a:p>
        </p:txBody>
      </p:sp>
    </p:spTree>
    <p:extLst>
      <p:ext uri="{BB962C8B-B14F-4D97-AF65-F5344CB8AC3E}">
        <p14:creationId xmlns:p14="http://schemas.microsoft.com/office/powerpoint/2010/main" val="49099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856AB1-93CA-47B6-8600-54DAE3D93D59}" type="slidenum">
              <a:rPr lang="en-US" smtClean="0"/>
              <a:t>1</a:t>
            </a:fld>
            <a:endParaRPr lang="en-US"/>
          </a:p>
        </p:txBody>
      </p:sp>
    </p:spTree>
    <p:extLst>
      <p:ext uri="{BB962C8B-B14F-4D97-AF65-F5344CB8AC3E}">
        <p14:creationId xmlns:p14="http://schemas.microsoft.com/office/powerpoint/2010/main" val="158110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856AB1-93CA-47B6-8600-54DAE3D93D59}" type="slidenum">
              <a:rPr lang="en-US" smtClean="0"/>
              <a:t>22</a:t>
            </a:fld>
            <a:endParaRPr lang="en-US"/>
          </a:p>
        </p:txBody>
      </p:sp>
    </p:spTree>
    <p:extLst>
      <p:ext uri="{BB962C8B-B14F-4D97-AF65-F5344CB8AC3E}">
        <p14:creationId xmlns:p14="http://schemas.microsoft.com/office/powerpoint/2010/main" val="1581103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r>
              <a:rPr lang="en-US" dirty="0" smtClean="0"/>
              <a:t>U.S. Department of Commerce | National Oceanic and Atmospheric Administration | NOAA Fisheries | Page </a:t>
            </a:r>
            <a:fld id="{632D3AEB-7CBE-3049-91AC-335C6B4F5BF6}" type="slidenum">
              <a:rPr lang="en-US" smtClean="0"/>
              <a:pPr/>
              <a:t>‹#›</a:t>
            </a:fld>
            <a:endParaRPr lang="en-US" dirty="0"/>
          </a:p>
        </p:txBody>
      </p:sp>
    </p:spTree>
    <p:extLst>
      <p:ext uri="{BB962C8B-B14F-4D97-AF65-F5344CB8AC3E}">
        <p14:creationId xmlns:p14="http://schemas.microsoft.com/office/powerpoint/2010/main" val="297797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4068334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Boats">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345677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ur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100869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eafoo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2449938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Fish">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lvl1pPr>
          </a:lstStyle>
          <a:p>
            <a:pPr lvl="0"/>
            <a:r>
              <a:rPr lang="en-US" dirty="0" smtClean="0"/>
              <a:t>July 19, 2012</a:t>
            </a:r>
            <a:endParaRPr lang="en-US" dirty="0"/>
          </a:p>
        </p:txBody>
      </p:sp>
    </p:spTree>
    <p:extLst>
      <p:ext uri="{BB962C8B-B14F-4D97-AF65-F5344CB8AC3E}">
        <p14:creationId xmlns:p14="http://schemas.microsoft.com/office/powerpoint/2010/main" val="1796755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Dar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lvl1pPr>
              <a:defRPr>
                <a:solidFill>
                  <a:srgbClr val="FFFFFF"/>
                </a:solidFill>
              </a:defRPr>
            </a:lvl1pPr>
          </a:lstStyle>
          <a:p>
            <a:pPr lvl="0"/>
            <a:r>
              <a:rPr lang="en-US" dirty="0" smtClean="0"/>
              <a:t>Click to edit Master text styles</a:t>
            </a:r>
          </a:p>
        </p:txBody>
      </p:sp>
      <p:sp>
        <p:nvSpPr>
          <p:cNvPr id="6" name="Text Placeholder 5"/>
          <p:cNvSpPr>
            <a:spLocks noGrp="1"/>
          </p:cNvSpPr>
          <p:nvPr>
            <p:ph type="body" sz="quarter" idx="11" hasCustomPrompt="1"/>
          </p:nvPr>
        </p:nvSpPr>
        <p:spPr>
          <a:xfrm>
            <a:off x="463550" y="3118590"/>
            <a:ext cx="1293813" cy="752475"/>
          </a:xfrm>
        </p:spPr>
        <p:txBody>
          <a:bodyPr lIns="0" tIns="0" rIns="0" bIns="0">
            <a:normAutofit/>
          </a:bodyPr>
          <a:lstStyle>
            <a:lvl1pPr algn="l">
              <a:defRPr sz="1800" b="1">
                <a:solidFill>
                  <a:schemeClr val="bg1"/>
                </a:solidFill>
              </a:defRPr>
            </a:lvl1pPr>
          </a:lstStyle>
          <a:p>
            <a:pPr lvl="0"/>
            <a:r>
              <a:rPr lang="en-US" dirty="0" smtClean="0"/>
              <a:t>Regional Unit</a:t>
            </a:r>
            <a:endParaRPr lang="en-US" dirty="0"/>
          </a:p>
        </p:txBody>
      </p:sp>
      <p:sp>
        <p:nvSpPr>
          <p:cNvPr id="8" name="Text Placeholder 7"/>
          <p:cNvSpPr>
            <a:spLocks noGrp="1"/>
          </p:cNvSpPr>
          <p:nvPr>
            <p:ph type="body" sz="quarter" idx="12" hasCustomPrompt="1"/>
          </p:nvPr>
        </p:nvSpPr>
        <p:spPr>
          <a:xfrm>
            <a:off x="3201988" y="4282303"/>
            <a:ext cx="5484812" cy="577850"/>
          </a:xfrm>
        </p:spPr>
        <p:txBody>
          <a:bodyPr>
            <a:normAutofit/>
          </a:bodyPr>
          <a:lstStyle>
            <a:lvl1pPr>
              <a:defRPr sz="1800">
                <a:solidFill>
                  <a:srgbClr val="FFFFFF"/>
                </a:solidFill>
              </a:defRPr>
            </a:lvl1pPr>
          </a:lstStyle>
          <a:p>
            <a:pPr lvl="0"/>
            <a:r>
              <a:rPr lang="en-US" dirty="0" smtClean="0"/>
              <a:t>July 19, 2012</a:t>
            </a:r>
            <a:endParaRPr lang="en-US" dirty="0"/>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7850129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6355080"/>
            <a:ext cx="9144000" cy="5029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Placeholder 1"/>
          <p:cNvSpPr>
            <a:spLocks noGrp="1"/>
          </p:cNvSpPr>
          <p:nvPr>
            <p:ph type="title"/>
          </p:nvPr>
        </p:nvSpPr>
        <p:spPr>
          <a:xfrm>
            <a:off x="457200" y="457200"/>
            <a:ext cx="8229600" cy="676014"/>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7293"/>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a:t>
            </a:fld>
            <a:endParaRPr lang="en-US" dirty="0"/>
          </a:p>
        </p:txBody>
      </p:sp>
      <p:sp>
        <p:nvSpPr>
          <p:cNvPr id="7" name="Rectangle 6"/>
          <p:cNvSpPr/>
          <p:nvPr userDrawn="1"/>
        </p:nvSpPr>
        <p:spPr>
          <a:xfrm>
            <a:off x="0" y="0"/>
            <a:ext cx="9144000" cy="914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pic>
        <p:nvPicPr>
          <p:cNvPr id="8" name="Picture 7" descr="NOAA-Fisheries-horizontal.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504" y="6419088"/>
            <a:ext cx="1643940" cy="388747"/>
          </a:xfrm>
          <a:prstGeom prst="rect">
            <a:avLst/>
          </a:prstGeom>
        </p:spPr>
      </p:pic>
    </p:spTree>
    <p:extLst>
      <p:ext uri="{BB962C8B-B14F-4D97-AF65-F5344CB8AC3E}">
        <p14:creationId xmlns:p14="http://schemas.microsoft.com/office/powerpoint/2010/main" val="396631850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457200" rtl="0" eaLnBrk="1" latinLnBrk="0" hangingPunct="1">
        <a:spcBef>
          <a:spcPct val="0"/>
        </a:spcBef>
        <a:buNone/>
        <a:defRPr sz="3600" b="1" i="0" kern="1200">
          <a:solidFill>
            <a:schemeClr val="accent1"/>
          </a:solidFill>
          <a:latin typeface="+mj-lt"/>
          <a:ea typeface="+mj-ea"/>
          <a:cs typeface="Arial Narrow Bold"/>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1682" y="1141666"/>
            <a:ext cx="5485118" cy="139847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201682" y="2631403"/>
            <a:ext cx="5485117" cy="1277675"/>
          </a:xfrm>
          <a:prstGeom prst="rect">
            <a:avLst/>
          </a:prstGeom>
        </p:spPr>
        <p:txBody>
          <a:bodyPr vert="horz" lIns="91440" tIns="45720" rIns="91440" bIns="45720" rtlCol="0">
            <a:normAutofit/>
          </a:bodyPr>
          <a:lstStyle/>
          <a:p>
            <a:pPr lvl="0"/>
            <a:r>
              <a:rPr lang="en-US" dirty="0" smtClean="0"/>
              <a:t>Click to edit Master text styles</a:t>
            </a:r>
          </a:p>
        </p:txBody>
      </p:sp>
      <p:sp>
        <p:nvSpPr>
          <p:cNvPr id="7" name="Freeform 6"/>
          <p:cNvSpPr/>
          <p:nvPr userDrawn="1"/>
        </p:nvSpPr>
        <p:spPr>
          <a:xfrm>
            <a:off x="-9190" y="4417160"/>
            <a:ext cx="9170673" cy="2457785"/>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8AD-5A0F-4D4A-8332-1AD4E7D80A1B}" type="slidenum">
              <a:rPr lang="en-US" smtClean="0"/>
              <a:t>‹#›</a:t>
            </a:fld>
            <a:endParaRPr lang="en-US"/>
          </a:p>
        </p:txBody>
      </p:sp>
    </p:spTree>
    <p:extLst>
      <p:ext uri="{BB962C8B-B14F-4D97-AF65-F5344CB8AC3E}">
        <p14:creationId xmlns:p14="http://schemas.microsoft.com/office/powerpoint/2010/main" val="10485895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lgn="r" defTabSz="457200" rtl="0" eaLnBrk="1" latinLnBrk="0" hangingPunct="1">
        <a:lnSpc>
          <a:spcPct val="80000"/>
        </a:lnSpc>
        <a:spcBef>
          <a:spcPct val="0"/>
        </a:spcBef>
        <a:buNone/>
        <a:defRPr sz="4400" b="1" i="0" kern="1200">
          <a:solidFill>
            <a:schemeClr val="accent1"/>
          </a:solidFill>
          <a:latin typeface="+mj-lt"/>
          <a:ea typeface="+mj-ea"/>
          <a:cs typeface="Arial Narrow Bold"/>
        </a:defRPr>
      </a:lvl1pPr>
    </p:titleStyle>
    <p:bodyStyle>
      <a:lvl1pPr marL="0" indent="0" algn="r" defTabSz="457200" rtl="0" eaLnBrk="1" latinLnBrk="0" hangingPunct="1">
        <a:spcBef>
          <a:spcPct val="20000"/>
        </a:spcBef>
        <a:buFont typeface="Arial"/>
        <a:buNone/>
        <a:defRPr sz="24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386913"/>
            <a:ext cx="5867400" cy="1398472"/>
          </a:xfrm>
        </p:spPr>
        <p:txBody>
          <a:bodyPr/>
          <a:lstStyle/>
          <a:p>
            <a:pPr algn="l"/>
            <a:r>
              <a:rPr lang="en-US" sz="4000" dirty="0" smtClean="0"/>
              <a:t>Review of MRIP Design Changes and Evaluation of Potential Impacts</a:t>
            </a:r>
            <a:endParaRPr lang="en-US" sz="4000" dirty="0"/>
          </a:p>
        </p:txBody>
      </p:sp>
      <p:sp>
        <p:nvSpPr>
          <p:cNvPr id="3" name="Text Placeholder 2"/>
          <p:cNvSpPr>
            <a:spLocks noGrp="1"/>
          </p:cNvSpPr>
          <p:nvPr>
            <p:ph type="body" sz="quarter" idx="10"/>
          </p:nvPr>
        </p:nvSpPr>
        <p:spPr>
          <a:xfrm>
            <a:off x="2819400" y="3048000"/>
            <a:ext cx="5484812" cy="1219199"/>
          </a:xfrm>
        </p:spPr>
        <p:txBody>
          <a:bodyPr>
            <a:normAutofit/>
          </a:bodyPr>
          <a:lstStyle/>
          <a:p>
            <a:r>
              <a:rPr lang="en-US" sz="2800" dirty="0" smtClean="0"/>
              <a:t>John Foster</a:t>
            </a:r>
          </a:p>
          <a:p>
            <a:r>
              <a:rPr lang="en-US" sz="2800" dirty="0" smtClean="0"/>
              <a:t>Dave Van Voorhees</a:t>
            </a:r>
          </a:p>
        </p:txBody>
      </p:sp>
      <p:sp>
        <p:nvSpPr>
          <p:cNvPr id="5" name="Text Placeholder 4"/>
          <p:cNvSpPr>
            <a:spLocks noGrp="1"/>
          </p:cNvSpPr>
          <p:nvPr>
            <p:ph type="body" sz="quarter" idx="12"/>
          </p:nvPr>
        </p:nvSpPr>
        <p:spPr>
          <a:xfrm>
            <a:off x="2819400" y="4267200"/>
            <a:ext cx="5484812" cy="1066800"/>
          </a:xfrm>
        </p:spPr>
        <p:txBody>
          <a:bodyPr>
            <a:normAutofit/>
          </a:bodyPr>
          <a:lstStyle/>
          <a:p>
            <a:r>
              <a:rPr lang="en-US" dirty="0" smtClean="0"/>
              <a:t>SAFMC SSC Meeting</a:t>
            </a:r>
          </a:p>
          <a:p>
            <a:r>
              <a:rPr lang="en-US" dirty="0" smtClean="0"/>
              <a:t>Charleston, South Carolina</a:t>
            </a:r>
          </a:p>
          <a:p>
            <a:r>
              <a:rPr lang="en-US" dirty="0" smtClean="0"/>
              <a:t>30 April 2014</a:t>
            </a:r>
            <a:endParaRPr lang="en-US" dirty="0"/>
          </a:p>
        </p:txBody>
      </p:sp>
      <p:sp>
        <p:nvSpPr>
          <p:cNvPr id="7" name="Slide Number Placeholder 5"/>
          <p:cNvSpPr txBox="1">
            <a:spLocks/>
          </p:cNvSpPr>
          <p:nvPr/>
        </p:nvSpPr>
        <p:spPr>
          <a:xfrm>
            <a:off x="2285999" y="6355080"/>
            <a:ext cx="6400801" cy="502919"/>
          </a:xfrm>
          <a:prstGeom prst="rect">
            <a:avLst/>
          </a:prstGeom>
          <a:noFill/>
        </p:spPr>
        <p:txBody>
          <a:bodyPr vert="horz" lIns="0" tIns="45720" rIns="0" bIns="4572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dirty="0" smtClean="0"/>
              <a:t>U.S. Department of Commerce | National Oceanic and Atmospheric Administration | NOAA Fisheries</a:t>
            </a:r>
            <a:endParaRPr lang="en-US" dirty="0"/>
          </a:p>
        </p:txBody>
      </p:sp>
    </p:spTree>
    <p:extLst>
      <p:ext uri="{BB962C8B-B14F-4D97-AF65-F5344CB8AC3E}">
        <p14:creationId xmlns:p14="http://schemas.microsoft.com/office/powerpoint/2010/main" val="3753067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to Evaluate Potential Effects?</a:t>
            </a:r>
            <a:endParaRPr lang="en-US" dirty="0"/>
          </a:p>
        </p:txBody>
      </p:sp>
      <p:sp>
        <p:nvSpPr>
          <p:cNvPr id="3" name="Content Placeholder 2"/>
          <p:cNvSpPr>
            <a:spLocks noGrp="1"/>
          </p:cNvSpPr>
          <p:nvPr>
            <p:ph idx="1"/>
          </p:nvPr>
        </p:nvSpPr>
        <p:spPr>
          <a:xfrm>
            <a:off x="457200" y="1207293"/>
            <a:ext cx="8229600" cy="5117307"/>
          </a:xfrm>
        </p:spPr>
        <p:txBody>
          <a:bodyPr>
            <a:normAutofit/>
          </a:bodyPr>
          <a:lstStyle/>
          <a:p>
            <a:endParaRPr lang="en-US" dirty="0" smtClean="0"/>
          </a:p>
          <a:p>
            <a:r>
              <a:rPr lang="en-US" dirty="0" smtClean="0"/>
              <a:t>Empirical methods</a:t>
            </a:r>
          </a:p>
          <a:p>
            <a:endParaRPr lang="en-US" dirty="0" smtClean="0"/>
          </a:p>
          <a:p>
            <a:r>
              <a:rPr lang="en-US" dirty="0" smtClean="0"/>
              <a:t>Simulation methods</a:t>
            </a:r>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10</a:t>
            </a:fld>
            <a:endParaRPr lang="en-US" dirty="0"/>
          </a:p>
        </p:txBody>
      </p:sp>
    </p:spTree>
    <p:extLst>
      <p:ext uri="{BB962C8B-B14F-4D97-AF65-F5344CB8AC3E}">
        <p14:creationId xmlns:p14="http://schemas.microsoft.com/office/powerpoint/2010/main" val="32046077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Empirical Methods</a:t>
            </a:r>
            <a:endParaRPr lang="en-US" dirty="0"/>
          </a:p>
        </p:txBody>
      </p:sp>
      <p:sp>
        <p:nvSpPr>
          <p:cNvPr id="3" name="Content Placeholder 2"/>
          <p:cNvSpPr>
            <a:spLocks noGrp="1"/>
          </p:cNvSpPr>
          <p:nvPr>
            <p:ph idx="1"/>
          </p:nvPr>
        </p:nvSpPr>
        <p:spPr>
          <a:xfrm>
            <a:off x="457200" y="1207293"/>
            <a:ext cx="8382000" cy="5117307"/>
          </a:xfrm>
        </p:spPr>
        <p:txBody>
          <a:bodyPr>
            <a:normAutofit lnSpcReduction="10000"/>
          </a:bodyPr>
          <a:lstStyle/>
          <a:p>
            <a:r>
              <a:rPr lang="en-US" dirty="0" smtClean="0"/>
              <a:t>Descriptive Analysis of Estimation Components</a:t>
            </a:r>
          </a:p>
          <a:p>
            <a:r>
              <a:rPr lang="en-US" dirty="0" smtClean="0"/>
              <a:t>Post-stratification</a:t>
            </a:r>
          </a:p>
          <a:p>
            <a:pPr lvl="1"/>
            <a:r>
              <a:rPr lang="en-US" sz="2000" dirty="0" smtClean="0"/>
              <a:t>Make 2013 sample distributions resemble those in prior years (or vice versa) by adjusting sample weights</a:t>
            </a:r>
          </a:p>
          <a:p>
            <a:pPr lvl="2"/>
            <a:r>
              <a:rPr lang="en-US" sz="1600" dirty="0" smtClean="0"/>
              <a:t>Examples: Time distributions, Site distributions</a:t>
            </a:r>
          </a:p>
          <a:p>
            <a:pPr lvl="1"/>
            <a:r>
              <a:rPr lang="en-US" sz="2000" dirty="0" smtClean="0"/>
              <a:t>Relatively quick to perform</a:t>
            </a:r>
          </a:p>
          <a:p>
            <a:pPr lvl="1"/>
            <a:r>
              <a:rPr lang="en-US" sz="2000" dirty="0" smtClean="0"/>
              <a:t>Difficult to determine if differences attributable to sample design changes </a:t>
            </a:r>
          </a:p>
          <a:p>
            <a:pPr lvl="1"/>
            <a:r>
              <a:rPr lang="en-US" sz="2000" dirty="0" smtClean="0"/>
              <a:t>Data limitations may exclude important characteristics from analysis </a:t>
            </a:r>
          </a:p>
          <a:p>
            <a:pPr lvl="2"/>
            <a:r>
              <a:rPr lang="en-US" sz="1600" dirty="0" smtClean="0"/>
              <a:t>Example:  some sites may be present in data for some years but not all</a:t>
            </a:r>
          </a:p>
          <a:p>
            <a:pPr lvl="1"/>
            <a:r>
              <a:rPr lang="en-US" sz="2000" dirty="0" smtClean="0"/>
              <a:t>Results confounded by real changes in fishery among years (changes in fish stocks, changes in regulations, changes in angler behavior, etc.)</a:t>
            </a:r>
          </a:p>
          <a:p>
            <a:r>
              <a:rPr lang="en-US" dirty="0" smtClean="0"/>
              <a:t>Modeling</a:t>
            </a:r>
          </a:p>
          <a:p>
            <a:pPr lvl="1"/>
            <a:r>
              <a:rPr lang="en-US" sz="2000" dirty="0" smtClean="0"/>
              <a:t>Regression, Time-series, etc.</a:t>
            </a:r>
          </a:p>
          <a:p>
            <a:pPr lvl="1"/>
            <a:r>
              <a:rPr lang="en-US" sz="2000" dirty="0" smtClean="0"/>
              <a:t>Not feasible right now given only one year of data for APAIS design</a:t>
            </a:r>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11</a:t>
            </a:fld>
            <a:endParaRPr lang="en-US" dirty="0"/>
          </a:p>
        </p:txBody>
      </p:sp>
    </p:spTree>
    <p:extLst>
      <p:ext uri="{BB962C8B-B14F-4D97-AF65-F5344CB8AC3E}">
        <p14:creationId xmlns:p14="http://schemas.microsoft.com/office/powerpoint/2010/main" val="2892711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Simulation Methods</a:t>
            </a:r>
            <a:endParaRPr lang="en-US" dirty="0"/>
          </a:p>
        </p:txBody>
      </p:sp>
      <p:sp>
        <p:nvSpPr>
          <p:cNvPr id="3" name="Content Placeholder 2"/>
          <p:cNvSpPr>
            <a:spLocks noGrp="1"/>
          </p:cNvSpPr>
          <p:nvPr>
            <p:ph idx="1"/>
          </p:nvPr>
        </p:nvSpPr>
        <p:spPr>
          <a:xfrm>
            <a:off x="457200" y="1207293"/>
            <a:ext cx="8229600" cy="5193507"/>
          </a:xfrm>
        </p:spPr>
        <p:txBody>
          <a:bodyPr>
            <a:normAutofit/>
          </a:bodyPr>
          <a:lstStyle/>
          <a:p>
            <a:r>
              <a:rPr lang="en-US" sz="2400" dirty="0" smtClean="0"/>
              <a:t>Create a population of angler-trips</a:t>
            </a:r>
          </a:p>
          <a:p>
            <a:r>
              <a:rPr lang="en-US" sz="2400" dirty="0" smtClean="0"/>
              <a:t>Sample repeatedly using:</a:t>
            </a:r>
          </a:p>
          <a:p>
            <a:pPr lvl="1"/>
            <a:r>
              <a:rPr lang="en-US" sz="2000" dirty="0" smtClean="0"/>
              <a:t>2013 MRIP APAIS design </a:t>
            </a:r>
          </a:p>
          <a:p>
            <a:pPr lvl="1"/>
            <a:r>
              <a:rPr lang="en-US" sz="2000" dirty="0" smtClean="0"/>
              <a:t>pre-2013 MRFSS APAIS design</a:t>
            </a:r>
          </a:p>
          <a:p>
            <a:r>
              <a:rPr lang="en-US" sz="2400" dirty="0" smtClean="0"/>
              <a:t>Look for systematic differences in </a:t>
            </a:r>
            <a:r>
              <a:rPr lang="en-US" sz="2400" dirty="0" err="1" smtClean="0"/>
              <a:t>cpue’s</a:t>
            </a:r>
            <a:r>
              <a:rPr lang="en-US" sz="2400" dirty="0" smtClean="0"/>
              <a:t> and effort adjustments </a:t>
            </a:r>
          </a:p>
          <a:p>
            <a:r>
              <a:rPr lang="en-US" sz="2400" dirty="0" smtClean="0"/>
              <a:t>Takes considerable time and effort to develop</a:t>
            </a:r>
          </a:p>
          <a:p>
            <a:pPr lvl="1"/>
            <a:r>
              <a:rPr lang="en-US" sz="2000" dirty="0" smtClean="0"/>
              <a:t>Create multiple populations, varying distributions of important trip characteristics (e.g., return time, site, area fished, catch)</a:t>
            </a:r>
          </a:p>
          <a:p>
            <a:pPr lvl="1"/>
            <a:r>
              <a:rPr lang="en-US" sz="2000" dirty="0" smtClean="0"/>
              <a:t>Identify numerous MRFSS sampling scenarios representing different patterns in sampler behavior</a:t>
            </a:r>
          </a:p>
          <a:p>
            <a:r>
              <a:rPr lang="en-US" sz="2400" dirty="0" smtClean="0"/>
              <a:t>Results not confounded by year-to-year changes in angler behavior</a:t>
            </a:r>
          </a:p>
          <a:p>
            <a:r>
              <a:rPr lang="en-US" sz="2400" dirty="0" smtClean="0"/>
              <a:t>Analysis does not require additional years of APAIS data</a:t>
            </a:r>
            <a:endParaRPr lang="en-US" sz="2400"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12</a:t>
            </a:fld>
            <a:endParaRPr lang="en-US" dirty="0"/>
          </a:p>
        </p:txBody>
      </p:sp>
    </p:spTree>
    <p:extLst>
      <p:ext uri="{BB962C8B-B14F-4D97-AF65-F5344CB8AC3E}">
        <p14:creationId xmlns:p14="http://schemas.microsoft.com/office/powerpoint/2010/main" val="4152451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Progress to Date</a:t>
            </a:r>
            <a:endParaRPr lang="en-US" dirty="0"/>
          </a:p>
        </p:txBody>
      </p:sp>
      <p:sp>
        <p:nvSpPr>
          <p:cNvPr id="3" name="Content Placeholder 2"/>
          <p:cNvSpPr>
            <a:spLocks noGrp="1"/>
          </p:cNvSpPr>
          <p:nvPr>
            <p:ph idx="1"/>
          </p:nvPr>
        </p:nvSpPr>
        <p:spPr>
          <a:xfrm>
            <a:off x="457200" y="1207293"/>
            <a:ext cx="8229600" cy="4888707"/>
          </a:xfrm>
        </p:spPr>
        <p:txBody>
          <a:bodyPr>
            <a:normAutofit/>
          </a:bodyPr>
          <a:lstStyle/>
          <a:p>
            <a:r>
              <a:rPr lang="en-US" dirty="0" smtClean="0"/>
              <a:t>Descriptive Analysis of Estimation Components</a:t>
            </a:r>
          </a:p>
          <a:p>
            <a:pPr lvl="1"/>
            <a:r>
              <a:rPr lang="en-US" sz="2400" dirty="0" smtClean="0"/>
              <a:t>Four series of Estimation Components calculated from APAIS</a:t>
            </a:r>
          </a:p>
          <a:p>
            <a:pPr lvl="2"/>
            <a:r>
              <a:rPr lang="en-US" sz="1600" dirty="0" smtClean="0"/>
              <a:t>Catch rates </a:t>
            </a:r>
          </a:p>
          <a:p>
            <a:pPr lvl="2"/>
            <a:r>
              <a:rPr lang="en-US" sz="1600" dirty="0" smtClean="0"/>
              <a:t>Area fished proportions</a:t>
            </a:r>
          </a:p>
          <a:p>
            <a:pPr lvl="2"/>
            <a:r>
              <a:rPr lang="en-US" sz="1600" dirty="0" smtClean="0"/>
              <a:t>Effort adjustment factors</a:t>
            </a:r>
          </a:p>
          <a:p>
            <a:pPr lvl="2"/>
            <a:r>
              <a:rPr lang="en-US" sz="1600" dirty="0"/>
              <a:t>Trip proportions by </a:t>
            </a:r>
            <a:r>
              <a:rPr lang="en-US" sz="1600" dirty="0" smtClean="0"/>
              <a:t>region</a:t>
            </a:r>
          </a:p>
          <a:p>
            <a:pPr lvl="1"/>
            <a:r>
              <a:rPr lang="en-US" sz="2400" dirty="0" smtClean="0"/>
              <a:t>Four temporal domains: Morning, Peak, Evening, All</a:t>
            </a:r>
          </a:p>
          <a:p>
            <a:pPr lvl="1"/>
            <a:r>
              <a:rPr lang="en-US" sz="2400" dirty="0"/>
              <a:t>Comparing 2013 to </a:t>
            </a:r>
            <a:r>
              <a:rPr lang="en-US" sz="2400" dirty="0" smtClean="0"/>
              <a:t>2010-2012</a:t>
            </a:r>
          </a:p>
          <a:p>
            <a:pPr lvl="1"/>
            <a:r>
              <a:rPr lang="en-US" sz="2400" dirty="0" smtClean="0"/>
              <a:t>Expect preliminary results in May for GOM</a:t>
            </a:r>
          </a:p>
          <a:p>
            <a:pPr lvl="1"/>
            <a:r>
              <a:rPr lang="en-US" sz="2400" dirty="0" smtClean="0"/>
              <a:t>Start on South Atlantic after GOM</a:t>
            </a:r>
          </a:p>
          <a:p>
            <a:pPr lvl="1"/>
            <a:endParaRPr lang="en-US"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13</a:t>
            </a:fld>
            <a:endParaRPr lang="en-US" dirty="0"/>
          </a:p>
        </p:txBody>
      </p:sp>
    </p:spTree>
    <p:extLst>
      <p:ext uri="{BB962C8B-B14F-4D97-AF65-F5344CB8AC3E}">
        <p14:creationId xmlns:p14="http://schemas.microsoft.com/office/powerpoint/2010/main" val="2333244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Progress to Date</a:t>
            </a:r>
            <a:endParaRPr lang="en-US" dirty="0"/>
          </a:p>
        </p:txBody>
      </p:sp>
      <p:sp>
        <p:nvSpPr>
          <p:cNvPr id="3" name="Content Placeholder 2"/>
          <p:cNvSpPr>
            <a:spLocks noGrp="1"/>
          </p:cNvSpPr>
          <p:nvPr>
            <p:ph idx="1"/>
          </p:nvPr>
        </p:nvSpPr>
        <p:spPr>
          <a:xfrm>
            <a:off x="457200" y="1207293"/>
            <a:ext cx="8229600" cy="4888707"/>
          </a:xfrm>
        </p:spPr>
        <p:txBody>
          <a:bodyPr>
            <a:normAutofit/>
          </a:bodyPr>
          <a:lstStyle/>
          <a:p>
            <a:r>
              <a:rPr lang="en-US" dirty="0" smtClean="0"/>
              <a:t>Post-stratification evaluation methods</a:t>
            </a:r>
          </a:p>
          <a:p>
            <a:pPr lvl="1"/>
            <a:r>
              <a:rPr lang="en-US" sz="2000" dirty="0"/>
              <a:t>P</a:t>
            </a:r>
            <a:r>
              <a:rPr lang="en-US" sz="2000" dirty="0" smtClean="0"/>
              <a:t>rograms for adjusting sample weights and re-estimating catches developed</a:t>
            </a:r>
          </a:p>
          <a:p>
            <a:pPr lvl="1"/>
            <a:r>
              <a:rPr lang="en-US" sz="2000" dirty="0" smtClean="0"/>
              <a:t>Optimal method for estimating bias in prior years not known at this time</a:t>
            </a:r>
          </a:p>
          <a:p>
            <a:pPr lvl="1"/>
            <a:r>
              <a:rPr lang="en-US" sz="2000" dirty="0" smtClean="0"/>
              <a:t>Results confounded by real differences between years </a:t>
            </a:r>
          </a:p>
          <a:p>
            <a:pPr lvl="2"/>
            <a:r>
              <a:rPr lang="en-US" sz="1600" dirty="0" smtClean="0"/>
              <a:t>Due to changes in regulations, weather, and other fishery conditions</a:t>
            </a:r>
          </a:p>
          <a:p>
            <a:r>
              <a:rPr lang="en-US" dirty="0" smtClean="0"/>
              <a:t>Simulation approach</a:t>
            </a:r>
          </a:p>
          <a:p>
            <a:pPr lvl="1"/>
            <a:r>
              <a:rPr lang="en-US" sz="2000" dirty="0" smtClean="0"/>
              <a:t>May 27</a:t>
            </a:r>
            <a:r>
              <a:rPr lang="en-US" sz="2000" baseline="30000" dirty="0" smtClean="0"/>
              <a:t>th</a:t>
            </a:r>
            <a:r>
              <a:rPr lang="en-US" sz="2000" dirty="0" smtClean="0"/>
              <a:t> kick-off meeting with MRIP statistical consultants at CSU</a:t>
            </a:r>
          </a:p>
          <a:p>
            <a:r>
              <a:rPr lang="en-US" dirty="0" smtClean="0"/>
              <a:t>MRIP Teams</a:t>
            </a:r>
          </a:p>
          <a:p>
            <a:pPr lvl="1"/>
            <a:r>
              <a:rPr lang="en-US" sz="2800" dirty="0" smtClean="0"/>
              <a:t>Transition Team</a:t>
            </a:r>
          </a:p>
          <a:p>
            <a:pPr lvl="1"/>
            <a:r>
              <a:rPr lang="en-US" sz="2800" dirty="0" smtClean="0"/>
              <a:t>Technical Team</a:t>
            </a:r>
          </a:p>
          <a:p>
            <a:pPr lvl="1"/>
            <a:endParaRPr lang="en-US"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14</a:t>
            </a:fld>
            <a:endParaRPr lang="en-US" dirty="0"/>
          </a:p>
        </p:txBody>
      </p:sp>
    </p:spTree>
    <p:extLst>
      <p:ext uri="{BB962C8B-B14F-4D97-AF65-F5344CB8AC3E}">
        <p14:creationId xmlns:p14="http://schemas.microsoft.com/office/powerpoint/2010/main" val="201359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Next Steps</a:t>
            </a:r>
            <a:endParaRPr lang="en-US" sz="4000" dirty="0"/>
          </a:p>
        </p:txBody>
      </p:sp>
      <p:sp>
        <p:nvSpPr>
          <p:cNvPr id="3" name="Content Placeholder 2"/>
          <p:cNvSpPr>
            <a:spLocks noGrp="1"/>
          </p:cNvSpPr>
          <p:nvPr>
            <p:ph idx="1"/>
          </p:nvPr>
        </p:nvSpPr>
        <p:spPr>
          <a:xfrm>
            <a:off x="457200" y="1207293"/>
            <a:ext cx="8382000" cy="5117307"/>
          </a:xfrm>
        </p:spPr>
        <p:txBody>
          <a:bodyPr>
            <a:normAutofit/>
          </a:bodyPr>
          <a:lstStyle/>
          <a:p>
            <a:r>
              <a:rPr lang="en-US" sz="2800" dirty="0" smtClean="0"/>
              <a:t>Extend Descriptive Analysis to remaining sub regions</a:t>
            </a:r>
          </a:p>
          <a:p>
            <a:r>
              <a:rPr lang="en-US" sz="2800" dirty="0" smtClean="0"/>
              <a:t>Develop simulation model</a:t>
            </a:r>
          </a:p>
          <a:p>
            <a:r>
              <a:rPr lang="en-US" sz="2800" dirty="0" smtClean="0"/>
              <a:t>Mine intercept data from MRFSS and MRIP designs</a:t>
            </a:r>
          </a:p>
          <a:p>
            <a:pPr lvl="1"/>
            <a:r>
              <a:rPr lang="en-US" sz="2400" dirty="0" smtClean="0"/>
              <a:t>Identify distributions for important trip characteristics needed to build angler-trip populations</a:t>
            </a:r>
          </a:p>
          <a:p>
            <a:pPr lvl="1"/>
            <a:r>
              <a:rPr lang="en-US" sz="2400" dirty="0" smtClean="0"/>
              <a:t>Identify patterns in sampler behavior needed to create sampling scenarios under MRFSS design</a:t>
            </a:r>
          </a:p>
          <a:p>
            <a:r>
              <a:rPr lang="en-US" sz="2800" dirty="0" smtClean="0"/>
              <a:t>Conduct simulation evaluations of MRFSS vs. MRIP</a:t>
            </a:r>
          </a:p>
          <a:p>
            <a:r>
              <a:rPr lang="en-US" sz="2800" dirty="0" smtClean="0"/>
              <a:t>Determine best approach for Post-stratification evaluations</a:t>
            </a:r>
          </a:p>
          <a:p>
            <a:r>
              <a:rPr lang="en-US" sz="2800" dirty="0" smtClean="0"/>
              <a:t>Provide recommendations for any needed adjustments to past estimates</a:t>
            </a:r>
            <a:endParaRPr lang="en-US" sz="2800"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15</a:t>
            </a:fld>
            <a:endParaRPr lang="en-US" dirty="0"/>
          </a:p>
        </p:txBody>
      </p:sp>
    </p:spTree>
    <p:extLst>
      <p:ext uri="{BB962C8B-B14F-4D97-AF65-F5344CB8AC3E}">
        <p14:creationId xmlns:p14="http://schemas.microsoft.com/office/powerpoint/2010/main" val="21679889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Changes</a:t>
            </a:r>
            <a:endParaRPr lang="en-US" dirty="0"/>
          </a:p>
        </p:txBody>
      </p:sp>
      <p:sp>
        <p:nvSpPr>
          <p:cNvPr id="3" name="Content Placeholder 2"/>
          <p:cNvSpPr>
            <a:spLocks noGrp="1"/>
          </p:cNvSpPr>
          <p:nvPr>
            <p:ph idx="1"/>
          </p:nvPr>
        </p:nvSpPr>
        <p:spPr/>
        <p:txBody>
          <a:bodyPr/>
          <a:lstStyle/>
          <a:p>
            <a:endParaRPr lang="en-US" dirty="0" smtClean="0"/>
          </a:p>
          <a:p>
            <a:r>
              <a:rPr lang="en-US" dirty="0" smtClean="0"/>
              <a:t>APAIS</a:t>
            </a:r>
          </a:p>
          <a:p>
            <a:endParaRPr lang="en-US" dirty="0"/>
          </a:p>
          <a:p>
            <a:r>
              <a:rPr lang="en-US" dirty="0" smtClean="0"/>
              <a:t>Effort Surveys</a:t>
            </a:r>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16</a:t>
            </a:fld>
            <a:endParaRPr lang="en-US" dirty="0"/>
          </a:p>
        </p:txBody>
      </p:sp>
    </p:spTree>
    <p:extLst>
      <p:ext uri="{BB962C8B-B14F-4D97-AF65-F5344CB8AC3E}">
        <p14:creationId xmlns:p14="http://schemas.microsoft.com/office/powerpoint/2010/main" val="3016109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Changes - APAIS</a:t>
            </a:r>
            <a:endParaRPr lang="en-US" dirty="0"/>
          </a:p>
        </p:txBody>
      </p:sp>
      <p:sp>
        <p:nvSpPr>
          <p:cNvPr id="3" name="Content Placeholder 2"/>
          <p:cNvSpPr>
            <a:spLocks noGrp="1"/>
          </p:cNvSpPr>
          <p:nvPr>
            <p:ph idx="1"/>
          </p:nvPr>
        </p:nvSpPr>
        <p:spPr>
          <a:xfrm>
            <a:off x="457200" y="1207293"/>
            <a:ext cx="8229600" cy="5041107"/>
          </a:xfrm>
        </p:spPr>
        <p:txBody>
          <a:bodyPr>
            <a:normAutofit fontScale="77500" lnSpcReduction="20000"/>
          </a:bodyPr>
          <a:lstStyle/>
          <a:p>
            <a:r>
              <a:rPr lang="en-US" sz="4100" dirty="0" smtClean="0"/>
              <a:t>2014</a:t>
            </a:r>
          </a:p>
          <a:p>
            <a:pPr lvl="1"/>
            <a:r>
              <a:rPr lang="en-US" dirty="0" smtClean="0"/>
              <a:t>New “Peak” 6-hr time interval (11am-5pm)</a:t>
            </a:r>
          </a:p>
          <a:p>
            <a:pPr lvl="2"/>
            <a:r>
              <a:rPr lang="en-US" dirty="0" smtClean="0"/>
              <a:t>First implemented in Wave 2 (March/April)</a:t>
            </a:r>
          </a:p>
          <a:p>
            <a:pPr lvl="1"/>
            <a:r>
              <a:rPr lang="en-US" dirty="0" smtClean="0"/>
              <a:t>Site group stratification for PR and CH modes</a:t>
            </a:r>
          </a:p>
          <a:p>
            <a:pPr lvl="2"/>
            <a:r>
              <a:rPr lang="en-US" dirty="0" smtClean="0"/>
              <a:t>Change allows for mixed mode sampling for PR and CH modes (PR and CH intercepts eligible on same assignment)</a:t>
            </a:r>
          </a:p>
          <a:p>
            <a:pPr lvl="2"/>
            <a:r>
              <a:rPr lang="en-US" dirty="0" smtClean="0"/>
              <a:t>First implemented in Wave 3 (May/June)</a:t>
            </a:r>
            <a:endParaRPr lang="en-US" dirty="0"/>
          </a:p>
          <a:p>
            <a:r>
              <a:rPr lang="en-US" sz="4100" dirty="0" smtClean="0"/>
              <a:t>2015</a:t>
            </a:r>
          </a:p>
          <a:p>
            <a:pPr lvl="1"/>
            <a:r>
              <a:rPr lang="en-US" dirty="0" smtClean="0"/>
              <a:t>Offshore site group stratum (likely for GOM </a:t>
            </a:r>
            <a:r>
              <a:rPr lang="en-US" dirty="0" err="1" smtClean="0"/>
              <a:t>subregion</a:t>
            </a:r>
            <a:r>
              <a:rPr lang="en-US" dirty="0" smtClean="0"/>
              <a:t>)</a:t>
            </a:r>
          </a:p>
          <a:p>
            <a:pPr lvl="1"/>
            <a:r>
              <a:rPr lang="en-US" dirty="0" smtClean="0"/>
              <a:t>Potential site group stratum for SH mode</a:t>
            </a:r>
          </a:p>
          <a:p>
            <a:r>
              <a:rPr lang="en-US" sz="4100" dirty="0" smtClean="0"/>
              <a:t>Changes to APAIS stratification</a:t>
            </a:r>
          </a:p>
          <a:p>
            <a:pPr lvl="1"/>
            <a:r>
              <a:rPr lang="en-US" dirty="0" smtClean="0"/>
              <a:t>No change in survey coverage</a:t>
            </a:r>
          </a:p>
          <a:p>
            <a:pPr lvl="1"/>
            <a:r>
              <a:rPr lang="en-US" dirty="0" smtClean="0"/>
              <a:t>Should not expect systematic effects on estimates</a:t>
            </a:r>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17</a:t>
            </a:fld>
            <a:endParaRPr lang="en-US" dirty="0"/>
          </a:p>
        </p:txBody>
      </p:sp>
    </p:spTree>
    <p:extLst>
      <p:ext uri="{BB962C8B-B14F-4D97-AF65-F5344CB8AC3E}">
        <p14:creationId xmlns:p14="http://schemas.microsoft.com/office/powerpoint/2010/main" val="3112625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Changes – Effort Surveys</a:t>
            </a:r>
            <a:endParaRPr lang="en-US" dirty="0"/>
          </a:p>
        </p:txBody>
      </p:sp>
      <p:sp>
        <p:nvSpPr>
          <p:cNvPr id="3" name="Content Placeholder 2"/>
          <p:cNvSpPr>
            <a:spLocks noGrp="1"/>
          </p:cNvSpPr>
          <p:nvPr>
            <p:ph idx="1"/>
          </p:nvPr>
        </p:nvSpPr>
        <p:spPr>
          <a:xfrm>
            <a:off x="457200" y="1207293"/>
            <a:ext cx="8229600" cy="5041107"/>
          </a:xfrm>
        </p:spPr>
        <p:txBody>
          <a:bodyPr>
            <a:normAutofit/>
          </a:bodyPr>
          <a:lstStyle/>
          <a:p>
            <a:r>
              <a:rPr lang="en-US" sz="4100" dirty="0" smtClean="0"/>
              <a:t>2015</a:t>
            </a:r>
          </a:p>
          <a:p>
            <a:pPr lvl="1"/>
            <a:r>
              <a:rPr lang="en-US" dirty="0" smtClean="0"/>
              <a:t>Fishing Effort Survey (FES)</a:t>
            </a:r>
          </a:p>
          <a:p>
            <a:pPr lvl="2"/>
            <a:r>
              <a:rPr lang="en-US" dirty="0" smtClean="0"/>
              <a:t>PR and SH effort estimates</a:t>
            </a:r>
          </a:p>
          <a:p>
            <a:pPr lvl="2"/>
            <a:r>
              <a:rPr lang="en-US" dirty="0" smtClean="0"/>
              <a:t>Dual-frame mail survey</a:t>
            </a:r>
          </a:p>
          <a:p>
            <a:pPr lvl="3"/>
            <a:r>
              <a:rPr lang="en-US" dirty="0" smtClean="0"/>
              <a:t>U.S. Postal Service list of addresses</a:t>
            </a:r>
          </a:p>
          <a:p>
            <a:pPr lvl="3"/>
            <a:r>
              <a:rPr lang="en-US" dirty="0" smtClean="0"/>
              <a:t>National Saltwater Angler Registry</a:t>
            </a:r>
          </a:p>
          <a:p>
            <a:pPr lvl="1"/>
            <a:r>
              <a:rPr lang="en-US" dirty="0" smtClean="0"/>
              <a:t>Replacement for Coastal Household Telephone Survey (CHTS)</a:t>
            </a:r>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18</a:t>
            </a:fld>
            <a:endParaRPr lang="en-US" dirty="0"/>
          </a:p>
        </p:txBody>
      </p:sp>
    </p:spTree>
    <p:extLst>
      <p:ext uri="{BB962C8B-B14F-4D97-AF65-F5344CB8AC3E}">
        <p14:creationId xmlns:p14="http://schemas.microsoft.com/office/powerpoint/2010/main" val="17192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smtClean="0"/>
              <a:t>MRIP Transition Team </a:t>
            </a:r>
            <a:br>
              <a:rPr lang="en-US" dirty="0" smtClean="0"/>
            </a:br>
            <a:r>
              <a:rPr lang="en-US" sz="3100" dirty="0" smtClean="0"/>
              <a:t>Terms of Reference</a:t>
            </a:r>
            <a:endParaRPr lang="en-US" sz="3100" dirty="0"/>
          </a:p>
        </p:txBody>
      </p:sp>
      <p:sp>
        <p:nvSpPr>
          <p:cNvPr id="3" name="Content Placeholder 2"/>
          <p:cNvSpPr>
            <a:spLocks noGrp="1"/>
          </p:cNvSpPr>
          <p:nvPr>
            <p:ph idx="1"/>
          </p:nvPr>
        </p:nvSpPr>
        <p:spPr>
          <a:xfrm>
            <a:off x="457200" y="1676400"/>
            <a:ext cx="8229600" cy="4056856"/>
          </a:xfrm>
        </p:spPr>
        <p:txBody>
          <a:bodyPr>
            <a:normAutofit fontScale="70000" lnSpcReduction="20000"/>
          </a:bodyPr>
          <a:lstStyle/>
          <a:p>
            <a:pPr lvl="0"/>
            <a:r>
              <a:rPr lang="en-US" dirty="0" smtClean="0"/>
              <a:t>Develop/recommend standardized </a:t>
            </a:r>
            <a:r>
              <a:rPr lang="en-US" dirty="0"/>
              <a:t>process for transitioning from historical estimates to estimates derived from improved sampling and estimation designs.  </a:t>
            </a:r>
            <a:r>
              <a:rPr lang="en-US" dirty="0" smtClean="0"/>
              <a:t>Process </a:t>
            </a:r>
            <a:r>
              <a:rPr lang="en-US" dirty="0"/>
              <a:t>will </a:t>
            </a:r>
            <a:r>
              <a:rPr lang="en-US" dirty="0" smtClean="0"/>
              <a:t>describe/provide </a:t>
            </a:r>
            <a:r>
              <a:rPr lang="en-US" dirty="0"/>
              <a:t>consistent approaches and methods for Councils, </a:t>
            </a:r>
            <a:r>
              <a:rPr lang="en-US" dirty="0" smtClean="0"/>
              <a:t>Commissions</a:t>
            </a:r>
            <a:r>
              <a:rPr lang="en-US" dirty="0"/>
              <a:t>, and Regions to </a:t>
            </a:r>
            <a:r>
              <a:rPr lang="en-US" dirty="0" smtClean="0"/>
              <a:t>apply </a:t>
            </a:r>
            <a:r>
              <a:rPr lang="en-US" dirty="0"/>
              <a:t>for: </a:t>
            </a:r>
          </a:p>
          <a:p>
            <a:pPr lvl="1"/>
            <a:r>
              <a:rPr lang="en-US" dirty="0"/>
              <a:t>Setting annual catch limits; </a:t>
            </a:r>
          </a:p>
          <a:p>
            <a:pPr lvl="1"/>
            <a:r>
              <a:rPr lang="en-US" dirty="0"/>
              <a:t>Monitoring catch against catch limits; </a:t>
            </a:r>
          </a:p>
          <a:p>
            <a:pPr lvl="1"/>
            <a:r>
              <a:rPr lang="en-US" dirty="0"/>
              <a:t>Assessing </a:t>
            </a:r>
            <a:r>
              <a:rPr lang="en-US" dirty="0" smtClean="0"/>
              <a:t>needs </a:t>
            </a:r>
            <a:r>
              <a:rPr lang="en-US" dirty="0"/>
              <a:t>for and selection of accountability measures; and </a:t>
            </a:r>
          </a:p>
          <a:p>
            <a:pPr lvl="1"/>
            <a:r>
              <a:rPr lang="en-US" dirty="0"/>
              <a:t>Conducting analyses leading to </a:t>
            </a:r>
            <a:r>
              <a:rPr lang="en-US" dirty="0" smtClean="0"/>
              <a:t>adoption </a:t>
            </a:r>
            <a:r>
              <a:rPr lang="en-US" dirty="0"/>
              <a:t>of recreational fishing regulations.  </a:t>
            </a:r>
          </a:p>
          <a:p>
            <a:pPr lvl="0"/>
            <a:r>
              <a:rPr lang="en-US" dirty="0" smtClean="0"/>
              <a:t>Develop/recommend </a:t>
            </a:r>
            <a:r>
              <a:rPr lang="en-US" dirty="0"/>
              <a:t>methods to be used to compare legacy estimates to estimates produced </a:t>
            </a:r>
            <a:r>
              <a:rPr lang="en-US" dirty="0" smtClean="0"/>
              <a:t>with </a:t>
            </a:r>
            <a:r>
              <a:rPr lang="en-US" dirty="0"/>
              <a:t>new or modified MRIP designs in a statistically robust manner.   </a:t>
            </a:r>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19</a:t>
            </a:fld>
            <a:endParaRPr lang="en-US" dirty="0"/>
          </a:p>
        </p:txBody>
      </p:sp>
    </p:spTree>
    <p:extLst>
      <p:ext uri="{BB962C8B-B14F-4D97-AF65-F5344CB8AC3E}">
        <p14:creationId xmlns:p14="http://schemas.microsoft.com/office/powerpoint/2010/main" val="1863130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MRIP Update</a:t>
            </a:r>
            <a:endParaRPr lang="en-US" dirty="0"/>
          </a:p>
        </p:txBody>
      </p:sp>
      <p:sp>
        <p:nvSpPr>
          <p:cNvPr id="3" name="Content Placeholder 2"/>
          <p:cNvSpPr>
            <a:spLocks noGrp="1"/>
          </p:cNvSpPr>
          <p:nvPr>
            <p:ph idx="1"/>
          </p:nvPr>
        </p:nvSpPr>
        <p:spPr>
          <a:xfrm>
            <a:off x="457200" y="1066800"/>
            <a:ext cx="8229600" cy="5117307"/>
          </a:xfrm>
        </p:spPr>
        <p:txBody>
          <a:bodyPr>
            <a:normAutofit/>
          </a:bodyPr>
          <a:lstStyle/>
          <a:p>
            <a:endParaRPr lang="en-US" dirty="0" smtClean="0"/>
          </a:p>
          <a:p>
            <a:r>
              <a:rPr lang="en-US" dirty="0" smtClean="0"/>
              <a:t>Overview of Access Point Angler Intercept Survey (APAIS) design changes in 2013</a:t>
            </a:r>
          </a:p>
          <a:p>
            <a:endParaRPr lang="en-US" dirty="0" smtClean="0"/>
          </a:p>
          <a:p>
            <a:r>
              <a:rPr lang="en-US" dirty="0" smtClean="0"/>
              <a:t>Evaluating potential effects of APAIS design changes</a:t>
            </a:r>
          </a:p>
          <a:p>
            <a:endParaRPr lang="en-US" dirty="0" smtClean="0"/>
          </a:p>
          <a:p>
            <a:r>
              <a:rPr lang="en-US" dirty="0" smtClean="0"/>
              <a:t>Overview of Future Changes</a:t>
            </a:r>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2</a:t>
            </a:fld>
            <a:endParaRPr lang="en-US" dirty="0"/>
          </a:p>
        </p:txBody>
      </p:sp>
    </p:spTree>
    <p:extLst>
      <p:ext uri="{BB962C8B-B14F-4D97-AF65-F5344CB8AC3E}">
        <p14:creationId xmlns:p14="http://schemas.microsoft.com/office/powerpoint/2010/main" val="2948069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209256"/>
          </a:xfrm>
        </p:spPr>
        <p:txBody>
          <a:bodyPr>
            <a:normAutofit fontScale="70000" lnSpcReduction="20000"/>
          </a:bodyPr>
          <a:lstStyle/>
          <a:p>
            <a:pPr lvl="0"/>
            <a:r>
              <a:rPr lang="en-US" dirty="0"/>
              <a:t>Determine when calibration or other means of linking legacy data sets with MRIP-derived data sets are feasible and necessary, and identify </a:t>
            </a:r>
            <a:r>
              <a:rPr lang="en-US" dirty="0" smtClean="0"/>
              <a:t>requirements </a:t>
            </a:r>
            <a:r>
              <a:rPr lang="en-US" dirty="0"/>
              <a:t>and methods for making such linkages.</a:t>
            </a:r>
          </a:p>
          <a:p>
            <a:pPr lvl="0"/>
            <a:r>
              <a:rPr lang="en-US" dirty="0"/>
              <a:t>To minimize disruptions to stock assessments, catch monitoring, and management regulations, establish guidelines, in consultation with Regional Implementation Teams, to facilitate decisions on when and how implementation of changes to MRIP survey methods are introduced.</a:t>
            </a:r>
          </a:p>
          <a:p>
            <a:pPr lvl="0"/>
            <a:r>
              <a:rPr lang="en-US" dirty="0"/>
              <a:t>Report to MRIP Executive Steering Committee (ESC) on status of </a:t>
            </a:r>
            <a:r>
              <a:rPr lang="en-US" dirty="0" smtClean="0"/>
              <a:t>transition </a:t>
            </a:r>
            <a:r>
              <a:rPr lang="en-US" dirty="0"/>
              <a:t>and any impediments to progress, along with suggestions for overcoming </a:t>
            </a:r>
            <a:r>
              <a:rPr lang="en-US" dirty="0" smtClean="0"/>
              <a:t>impediments</a:t>
            </a:r>
            <a:r>
              <a:rPr lang="en-US" dirty="0"/>
              <a:t>, at least on an annual basis.</a:t>
            </a:r>
          </a:p>
          <a:p>
            <a:pPr lvl="0"/>
            <a:r>
              <a:rPr lang="en-US" dirty="0"/>
              <a:t>Submit all recommendations to MRIP ESC for approval/conveyance to NMFS Science and Regulatory Boards</a:t>
            </a:r>
            <a:r>
              <a:rPr lang="en-US" dirty="0" smtClean="0"/>
              <a:t>.</a:t>
            </a:r>
            <a:endParaRPr lang="en-US" dirty="0"/>
          </a:p>
        </p:txBody>
      </p:sp>
      <p:sp>
        <p:nvSpPr>
          <p:cNvPr id="4" name="Title 1"/>
          <p:cNvSpPr txBox="1">
            <a:spLocks/>
          </p:cNvSpPr>
          <p:nvPr/>
        </p:nvSpPr>
        <p:spPr>
          <a:xfrm>
            <a:off x="457200" y="457200"/>
            <a:ext cx="8229600" cy="990600"/>
          </a:xfrm>
          <a:prstGeom prst="rect">
            <a:avLst/>
          </a:prstGeom>
        </p:spPr>
        <p:txBody>
          <a:bodyPr vert="horz" lIns="91440" tIns="45720" rIns="91440" bIns="45720" rtlCol="0" anchor="t" anchorCtr="0">
            <a:normAutofit fontScale="90000" lnSpcReduction="10000"/>
          </a:bodyPr>
          <a:lstStyle>
            <a:lvl1pPr algn="l" defTabSz="457200" rtl="0" eaLnBrk="1" latinLnBrk="0" hangingPunct="1">
              <a:spcBef>
                <a:spcPct val="0"/>
              </a:spcBef>
              <a:buNone/>
              <a:defRPr sz="3600" b="1" i="0" kern="1200">
                <a:solidFill>
                  <a:schemeClr val="accent1"/>
                </a:solidFill>
                <a:latin typeface="+mj-lt"/>
                <a:ea typeface="+mj-ea"/>
                <a:cs typeface="Arial Narrow Bold"/>
              </a:defRPr>
            </a:lvl1pPr>
          </a:lstStyle>
          <a:p>
            <a:r>
              <a:rPr lang="en-US" smtClean="0"/>
              <a:t>MRIP Transition Team </a:t>
            </a:r>
            <a:br>
              <a:rPr lang="en-US" smtClean="0"/>
            </a:br>
            <a:r>
              <a:rPr lang="en-US" sz="3100" smtClean="0"/>
              <a:t>Terms of Reference</a:t>
            </a:r>
            <a:endParaRPr lang="en-US" sz="3100" dirty="0"/>
          </a:p>
        </p:txBody>
      </p:sp>
      <p:sp>
        <p:nvSpPr>
          <p:cNvPr id="5"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20</a:t>
            </a:fld>
            <a:endParaRPr lang="en-US" dirty="0"/>
          </a:p>
        </p:txBody>
      </p:sp>
    </p:spTree>
    <p:extLst>
      <p:ext uri="{BB962C8B-B14F-4D97-AF65-F5344CB8AC3E}">
        <p14:creationId xmlns:p14="http://schemas.microsoft.com/office/powerpoint/2010/main" val="3703894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fontScale="90000"/>
          </a:bodyPr>
          <a:lstStyle/>
          <a:p>
            <a:r>
              <a:rPr lang="en-US" dirty="0" smtClean="0"/>
              <a:t>MRIP Transition Team</a:t>
            </a:r>
            <a:r>
              <a:rPr lang="en-US" sz="3100" dirty="0" smtClean="0"/>
              <a:t/>
            </a:r>
            <a:br>
              <a:rPr lang="en-US" sz="3100" dirty="0" smtClean="0"/>
            </a:br>
            <a:r>
              <a:rPr lang="en-US" sz="3100" dirty="0" smtClean="0"/>
              <a:t>Membership</a:t>
            </a:r>
            <a:endParaRPr lang="en-US" sz="3100" dirty="0"/>
          </a:p>
        </p:txBody>
      </p:sp>
      <p:sp>
        <p:nvSpPr>
          <p:cNvPr id="3" name="Content Placeholder 2"/>
          <p:cNvSpPr>
            <a:spLocks noGrp="1"/>
          </p:cNvSpPr>
          <p:nvPr>
            <p:ph idx="1"/>
          </p:nvPr>
        </p:nvSpPr>
        <p:spPr>
          <a:xfrm>
            <a:off x="457200" y="1600200"/>
            <a:ext cx="8229600" cy="4133056"/>
          </a:xfrm>
        </p:spPr>
        <p:txBody>
          <a:bodyPr>
            <a:normAutofit lnSpcReduction="10000"/>
          </a:bodyPr>
          <a:lstStyle/>
          <a:p>
            <a:r>
              <a:rPr lang="en-US" sz="2800" dirty="0" smtClean="0"/>
              <a:t>Co-Chairs:</a:t>
            </a:r>
          </a:p>
          <a:p>
            <a:pPr lvl="1"/>
            <a:r>
              <a:rPr lang="en-US" sz="2400" dirty="0" smtClean="0"/>
              <a:t>Galen </a:t>
            </a:r>
            <a:r>
              <a:rPr lang="en-US" sz="2400" dirty="0" err="1" smtClean="0"/>
              <a:t>Tromble</a:t>
            </a:r>
            <a:r>
              <a:rPr lang="en-US" sz="2400" dirty="0" smtClean="0"/>
              <a:t> (NMFS/SF)</a:t>
            </a:r>
          </a:p>
          <a:p>
            <a:pPr lvl="1"/>
            <a:r>
              <a:rPr lang="en-US" sz="2400" dirty="0" smtClean="0"/>
              <a:t>Dave Van Voorhees (NMFS/ST)</a:t>
            </a:r>
          </a:p>
          <a:p>
            <a:r>
              <a:rPr lang="en-US" sz="2800" dirty="0" smtClean="0"/>
              <a:t>Representatives:</a:t>
            </a:r>
          </a:p>
          <a:p>
            <a:pPr lvl="1"/>
            <a:r>
              <a:rPr lang="en-US" sz="2400" dirty="0" smtClean="0"/>
              <a:t>NMFS Regional Offices</a:t>
            </a:r>
          </a:p>
          <a:p>
            <a:pPr lvl="1"/>
            <a:r>
              <a:rPr lang="en-US" sz="2400" dirty="0" smtClean="0"/>
              <a:t>NMFS Science Centers</a:t>
            </a:r>
          </a:p>
          <a:p>
            <a:pPr lvl="1"/>
            <a:r>
              <a:rPr lang="en-US" sz="2400" dirty="0" smtClean="0"/>
              <a:t>Councils</a:t>
            </a:r>
          </a:p>
          <a:p>
            <a:pPr lvl="1"/>
            <a:r>
              <a:rPr lang="en-US" sz="2400" dirty="0" smtClean="0"/>
              <a:t>Interstate Commissions/States</a:t>
            </a:r>
          </a:p>
          <a:p>
            <a:r>
              <a:rPr lang="en-US" sz="2800" dirty="0" smtClean="0"/>
              <a:t>Supported by Technical </a:t>
            </a:r>
            <a:r>
              <a:rPr lang="en-US" sz="2800" smtClean="0"/>
              <a:t>Work Group(s) </a:t>
            </a:r>
            <a:r>
              <a:rPr lang="en-US" sz="2800" dirty="0" smtClean="0"/>
              <a:t>as Needed</a:t>
            </a:r>
            <a:r>
              <a:rPr lang="en-US" sz="2400" dirty="0" smtClean="0"/>
              <a:t> </a:t>
            </a:r>
            <a:endParaRPr lang="en-US" sz="2400"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21</a:t>
            </a:fld>
            <a:endParaRPr lang="en-US" dirty="0"/>
          </a:p>
        </p:txBody>
      </p:sp>
    </p:spTree>
    <p:extLst>
      <p:ext uri="{BB962C8B-B14F-4D97-AF65-F5344CB8AC3E}">
        <p14:creationId xmlns:p14="http://schemas.microsoft.com/office/powerpoint/2010/main" val="3383197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386913"/>
            <a:ext cx="5867400" cy="1398472"/>
          </a:xfrm>
        </p:spPr>
        <p:txBody>
          <a:bodyPr/>
          <a:lstStyle/>
          <a:p>
            <a:pPr algn="l"/>
            <a:r>
              <a:rPr lang="en-US" sz="4000" dirty="0" smtClean="0"/>
              <a:t>Review of MRIP Design Changes and Evaluation of Potential Impacts</a:t>
            </a:r>
            <a:endParaRPr lang="en-US" sz="4000" dirty="0"/>
          </a:p>
        </p:txBody>
      </p:sp>
      <p:sp>
        <p:nvSpPr>
          <p:cNvPr id="3" name="Text Placeholder 2"/>
          <p:cNvSpPr>
            <a:spLocks noGrp="1"/>
          </p:cNvSpPr>
          <p:nvPr>
            <p:ph type="body" sz="quarter" idx="10"/>
          </p:nvPr>
        </p:nvSpPr>
        <p:spPr>
          <a:xfrm>
            <a:off x="2819400" y="3048000"/>
            <a:ext cx="5484812" cy="1219199"/>
          </a:xfrm>
        </p:spPr>
        <p:txBody>
          <a:bodyPr>
            <a:normAutofit/>
          </a:bodyPr>
          <a:lstStyle/>
          <a:p>
            <a:r>
              <a:rPr lang="en-US" sz="2800" dirty="0" smtClean="0"/>
              <a:t>John Foster</a:t>
            </a:r>
          </a:p>
          <a:p>
            <a:r>
              <a:rPr lang="en-US" sz="2800" dirty="0" smtClean="0"/>
              <a:t>Dave Van Voorhees</a:t>
            </a:r>
          </a:p>
        </p:txBody>
      </p:sp>
      <p:sp>
        <p:nvSpPr>
          <p:cNvPr id="5" name="Text Placeholder 4"/>
          <p:cNvSpPr>
            <a:spLocks noGrp="1"/>
          </p:cNvSpPr>
          <p:nvPr>
            <p:ph type="body" sz="quarter" idx="12"/>
          </p:nvPr>
        </p:nvSpPr>
        <p:spPr>
          <a:xfrm>
            <a:off x="2819400" y="4267200"/>
            <a:ext cx="5484812" cy="1066800"/>
          </a:xfrm>
        </p:spPr>
        <p:txBody>
          <a:bodyPr>
            <a:normAutofit/>
          </a:bodyPr>
          <a:lstStyle/>
          <a:p>
            <a:r>
              <a:rPr lang="en-US" dirty="0" smtClean="0"/>
              <a:t>SAFMC SSC Meeting</a:t>
            </a:r>
          </a:p>
          <a:p>
            <a:r>
              <a:rPr lang="en-US" dirty="0" smtClean="0"/>
              <a:t>Charleston, South Carolina</a:t>
            </a:r>
          </a:p>
          <a:p>
            <a:r>
              <a:rPr lang="en-US" dirty="0" smtClean="0"/>
              <a:t>30 April 2014</a:t>
            </a:r>
            <a:endParaRPr lang="en-US" dirty="0"/>
          </a:p>
        </p:txBody>
      </p:sp>
      <p:sp>
        <p:nvSpPr>
          <p:cNvPr id="7" name="Slide Number Placeholder 5"/>
          <p:cNvSpPr txBox="1">
            <a:spLocks/>
          </p:cNvSpPr>
          <p:nvPr/>
        </p:nvSpPr>
        <p:spPr>
          <a:xfrm>
            <a:off x="2285999" y="6355080"/>
            <a:ext cx="6400801" cy="502919"/>
          </a:xfrm>
          <a:prstGeom prst="rect">
            <a:avLst/>
          </a:prstGeom>
          <a:noFill/>
        </p:spPr>
        <p:txBody>
          <a:bodyPr vert="horz" lIns="0" tIns="45720" rIns="0" bIns="45720" rtlCol="0" anchor="ct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r>
              <a:rPr lang="en-US" dirty="0" smtClean="0"/>
              <a:t>U.S. Department of Commerce | National Oceanic and Atmospheric Administration | NOAA Fisheries</a:t>
            </a:r>
            <a:endParaRPr lang="en-US" dirty="0"/>
          </a:p>
        </p:txBody>
      </p:sp>
    </p:spTree>
    <p:extLst>
      <p:ext uri="{BB962C8B-B14F-4D97-AF65-F5344CB8AC3E}">
        <p14:creationId xmlns:p14="http://schemas.microsoft.com/office/powerpoint/2010/main" val="3243339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APAIS Design Changes</a:t>
            </a:r>
            <a:endParaRPr lang="en-US" dirty="0"/>
          </a:p>
        </p:txBody>
      </p:sp>
      <p:sp>
        <p:nvSpPr>
          <p:cNvPr id="3" name="Content Placeholder 2"/>
          <p:cNvSpPr>
            <a:spLocks noGrp="1"/>
          </p:cNvSpPr>
          <p:nvPr>
            <p:ph idx="1"/>
          </p:nvPr>
        </p:nvSpPr>
        <p:spPr>
          <a:xfrm>
            <a:off x="457200" y="1207293"/>
            <a:ext cx="8229600" cy="5117307"/>
          </a:xfrm>
        </p:spPr>
        <p:txBody>
          <a:bodyPr>
            <a:normAutofit fontScale="85000" lnSpcReduction="10000"/>
          </a:bodyPr>
          <a:lstStyle/>
          <a:p>
            <a:r>
              <a:rPr lang="en-US" sz="2800" dirty="0" smtClean="0"/>
              <a:t>Design changes made to address:</a:t>
            </a:r>
          </a:p>
          <a:p>
            <a:pPr lvl="1"/>
            <a:r>
              <a:rPr lang="en-US" sz="2400" dirty="0" smtClean="0"/>
              <a:t>Coverage gaps (nighttime, off-peak daytime)</a:t>
            </a:r>
          </a:p>
          <a:p>
            <a:pPr lvl="1"/>
            <a:r>
              <a:rPr lang="en-US" sz="2400" dirty="0" smtClean="0"/>
              <a:t>Lack of formal probability sampling for all sites</a:t>
            </a:r>
          </a:p>
          <a:p>
            <a:pPr lvl="2"/>
            <a:r>
              <a:rPr lang="en-US" sz="2000" dirty="0" smtClean="0"/>
              <a:t>Alternate site inclusion probabilities not easily known</a:t>
            </a:r>
          </a:p>
          <a:p>
            <a:pPr lvl="1"/>
            <a:r>
              <a:rPr lang="en-US" sz="2400" dirty="0" smtClean="0"/>
              <a:t>Variable time intervals covered for each site visit</a:t>
            </a:r>
          </a:p>
          <a:p>
            <a:pPr lvl="2"/>
            <a:r>
              <a:rPr lang="en-US" sz="2000" dirty="0" smtClean="0"/>
              <a:t>Difficult to expand data to represent a full day </a:t>
            </a:r>
          </a:p>
          <a:p>
            <a:r>
              <a:rPr lang="en-US" sz="2800" dirty="0" smtClean="0"/>
              <a:t>New Design provides:</a:t>
            </a:r>
          </a:p>
          <a:p>
            <a:pPr lvl="1"/>
            <a:r>
              <a:rPr lang="en-US" sz="2400" dirty="0" smtClean="0"/>
              <a:t>Full temporal coverage </a:t>
            </a:r>
          </a:p>
          <a:p>
            <a:pPr lvl="1"/>
            <a:r>
              <a:rPr lang="en-US" sz="2400" dirty="0" smtClean="0"/>
              <a:t>Formal probability sampling of all </a:t>
            </a:r>
            <a:r>
              <a:rPr lang="en-US" sz="2400" dirty="0"/>
              <a:t>sites </a:t>
            </a:r>
            <a:r>
              <a:rPr lang="en-US" sz="2400" dirty="0" smtClean="0"/>
              <a:t>and fixed </a:t>
            </a:r>
            <a:r>
              <a:rPr lang="en-US" sz="2400" dirty="0"/>
              <a:t>time intervals for all site visits</a:t>
            </a:r>
          </a:p>
          <a:p>
            <a:pPr lvl="2"/>
            <a:r>
              <a:rPr lang="en-US" sz="2000" dirty="0" smtClean="0"/>
              <a:t>Sample drawn from a list of “site clusters” comprised of 1 or 2 sites</a:t>
            </a:r>
          </a:p>
          <a:p>
            <a:pPr lvl="2"/>
            <a:r>
              <a:rPr lang="en-US" sz="2000" dirty="0" smtClean="0"/>
              <a:t>Order of site visits within a cluster randomized and fixed</a:t>
            </a:r>
          </a:p>
          <a:p>
            <a:pPr lvl="2"/>
            <a:r>
              <a:rPr lang="en-US" sz="2000" dirty="0" smtClean="0"/>
              <a:t>Interviewers not allowed to change time on site or move to other sites</a:t>
            </a:r>
          </a:p>
          <a:p>
            <a:pPr lvl="1"/>
            <a:r>
              <a:rPr lang="en-US" sz="2400" dirty="0" smtClean="0"/>
              <a:t>Inclusion probabilities known for all site/time units in the sample</a:t>
            </a:r>
          </a:p>
          <a:p>
            <a:pPr lvl="1"/>
            <a:r>
              <a:rPr lang="en-US" sz="2400" dirty="0" smtClean="0"/>
              <a:t>No opportunistic sampling of trips in alternate fishing modes</a:t>
            </a:r>
          </a:p>
          <a:p>
            <a:pPr lvl="2"/>
            <a:r>
              <a:rPr lang="en-US" sz="2000" dirty="0" smtClean="0"/>
              <a:t>Inclusion probabilities for alternate mode trips difficult to determine</a:t>
            </a:r>
            <a:endParaRPr lang="en-US" dirty="0" smtClean="0"/>
          </a:p>
          <a:p>
            <a:pPr lvl="1"/>
            <a:endParaRPr lang="en-US"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3</a:t>
            </a:fld>
            <a:endParaRPr lang="en-US" dirty="0"/>
          </a:p>
        </p:txBody>
      </p:sp>
    </p:spTree>
    <p:extLst>
      <p:ext uri="{BB962C8B-B14F-4D97-AF65-F5344CB8AC3E}">
        <p14:creationId xmlns:p14="http://schemas.microsoft.com/office/powerpoint/2010/main" val="2562659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APAIS Design Changes</a:t>
            </a:r>
            <a:endParaRPr lang="en-US" dirty="0"/>
          </a:p>
        </p:txBody>
      </p:sp>
      <p:sp>
        <p:nvSpPr>
          <p:cNvPr id="3" name="Content Placeholder 2"/>
          <p:cNvSpPr>
            <a:spLocks noGrp="1"/>
          </p:cNvSpPr>
          <p:nvPr>
            <p:ph idx="1"/>
          </p:nvPr>
        </p:nvSpPr>
        <p:spPr>
          <a:xfrm>
            <a:off x="457200" y="1207293"/>
            <a:ext cx="8229600" cy="5041107"/>
          </a:xfrm>
        </p:spPr>
        <p:txBody>
          <a:bodyPr>
            <a:normAutofit/>
          </a:bodyPr>
          <a:lstStyle/>
          <a:p>
            <a:r>
              <a:rPr lang="en-US" sz="2800" dirty="0" smtClean="0"/>
              <a:t>Six-hour assignments</a:t>
            </a:r>
          </a:p>
          <a:p>
            <a:pPr lvl="1"/>
            <a:r>
              <a:rPr lang="en-US" sz="2400" dirty="0" smtClean="0"/>
              <a:t>Four time-block strata</a:t>
            </a:r>
          </a:p>
          <a:p>
            <a:pPr lvl="1"/>
            <a:r>
              <a:rPr lang="en-US" sz="2400" dirty="0" smtClean="0"/>
              <a:t>Replaced variable length assignments under MRFSS</a:t>
            </a:r>
          </a:p>
          <a:p>
            <a:pPr lvl="1"/>
            <a:r>
              <a:rPr lang="en-US" sz="2400" dirty="0" smtClean="0"/>
              <a:t>Eliminated difficulty of expanding data to represent a full day</a:t>
            </a:r>
          </a:p>
          <a:p>
            <a:endParaRPr lang="en-US" sz="1000" dirty="0" smtClean="0"/>
          </a:p>
          <a:p>
            <a:r>
              <a:rPr lang="en-US" sz="2800" dirty="0" smtClean="0"/>
              <a:t>No limit on number of interviews per site visit</a:t>
            </a:r>
          </a:p>
          <a:p>
            <a:pPr lvl="1"/>
            <a:r>
              <a:rPr lang="en-US" sz="2400" dirty="0" smtClean="0"/>
              <a:t>Replaced MRFSS 30-interview cap</a:t>
            </a:r>
          </a:p>
          <a:p>
            <a:endParaRPr lang="en-US" sz="1000" dirty="0" smtClean="0"/>
          </a:p>
          <a:p>
            <a:r>
              <a:rPr lang="en-US" sz="2800" dirty="0" smtClean="0"/>
              <a:t>Direct design-based weighting of sample data</a:t>
            </a:r>
          </a:p>
          <a:p>
            <a:pPr lvl="1"/>
            <a:r>
              <a:rPr lang="en-US" sz="2400" dirty="0" smtClean="0"/>
              <a:t>Eliminated need to model any weighting components</a:t>
            </a:r>
            <a:endParaRPr lang="en-US"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4</a:t>
            </a:fld>
            <a:endParaRPr lang="en-US" dirty="0"/>
          </a:p>
        </p:txBody>
      </p:sp>
    </p:spTree>
    <p:extLst>
      <p:ext uri="{BB962C8B-B14F-4D97-AF65-F5344CB8AC3E}">
        <p14:creationId xmlns:p14="http://schemas.microsoft.com/office/powerpoint/2010/main" val="192221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Evaluating Potential Effects of Changes</a:t>
            </a:r>
            <a:endParaRPr lang="en-US" dirty="0"/>
          </a:p>
        </p:txBody>
      </p:sp>
      <p:sp>
        <p:nvSpPr>
          <p:cNvPr id="3" name="Content Placeholder 2"/>
          <p:cNvSpPr>
            <a:spLocks noGrp="1"/>
          </p:cNvSpPr>
          <p:nvPr>
            <p:ph idx="1"/>
          </p:nvPr>
        </p:nvSpPr>
        <p:spPr/>
        <p:txBody>
          <a:bodyPr>
            <a:normAutofit/>
          </a:bodyPr>
          <a:lstStyle/>
          <a:p>
            <a:r>
              <a:rPr lang="en-US" dirty="0" smtClean="0"/>
              <a:t>What design changes are relevant?</a:t>
            </a:r>
          </a:p>
          <a:p>
            <a:endParaRPr lang="en-US" sz="1000" dirty="0" smtClean="0"/>
          </a:p>
          <a:p>
            <a:r>
              <a:rPr lang="en-US" dirty="0" smtClean="0"/>
              <a:t>How can we evaluate potential effects?</a:t>
            </a:r>
          </a:p>
          <a:p>
            <a:endParaRPr lang="en-US" sz="1000" dirty="0" smtClean="0"/>
          </a:p>
          <a:p>
            <a:r>
              <a:rPr lang="en-US" dirty="0" smtClean="0"/>
              <a:t>What have we been able to do in the short term?</a:t>
            </a:r>
          </a:p>
          <a:p>
            <a:endParaRPr lang="en-US" sz="1000" dirty="0" smtClean="0"/>
          </a:p>
          <a:p>
            <a:r>
              <a:rPr lang="en-US" dirty="0" smtClean="0"/>
              <a:t>What longer term efforts could provide stronger conclusions?</a:t>
            </a:r>
          </a:p>
          <a:p>
            <a:endParaRPr lang="en-US" dirty="0" smtClean="0"/>
          </a:p>
          <a:p>
            <a:endParaRPr lang="en-US" dirty="0" smtClean="0"/>
          </a:p>
          <a:p>
            <a:pPr lvl="1"/>
            <a:endParaRPr lang="en-US"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5</a:t>
            </a:fld>
            <a:endParaRPr lang="en-US" dirty="0"/>
          </a:p>
        </p:txBody>
      </p:sp>
    </p:spTree>
    <p:extLst>
      <p:ext uri="{BB962C8B-B14F-4D97-AF65-F5344CB8AC3E}">
        <p14:creationId xmlns:p14="http://schemas.microsoft.com/office/powerpoint/2010/main" val="3496986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Changes are Relevant?</a:t>
            </a:r>
            <a:endParaRPr lang="en-US" dirty="0"/>
          </a:p>
        </p:txBody>
      </p:sp>
      <p:sp>
        <p:nvSpPr>
          <p:cNvPr id="3" name="Content Placeholder 2"/>
          <p:cNvSpPr>
            <a:spLocks noGrp="1"/>
          </p:cNvSpPr>
          <p:nvPr>
            <p:ph idx="1"/>
          </p:nvPr>
        </p:nvSpPr>
        <p:spPr>
          <a:xfrm>
            <a:off x="457200" y="1207293"/>
            <a:ext cx="8229600" cy="5117307"/>
          </a:xfrm>
        </p:spPr>
        <p:txBody>
          <a:bodyPr>
            <a:normAutofit/>
          </a:bodyPr>
          <a:lstStyle/>
          <a:p>
            <a:r>
              <a:rPr lang="en-US" sz="2800" dirty="0" smtClean="0"/>
              <a:t>Only changes that could create systematic differences in the data are relevant</a:t>
            </a:r>
          </a:p>
          <a:p>
            <a:pPr lvl="1"/>
            <a:r>
              <a:rPr lang="en-US" sz="2400" dirty="0"/>
              <a:t>Example </a:t>
            </a:r>
            <a:r>
              <a:rPr lang="en-US" sz="2400" dirty="0" smtClean="0">
                <a:sym typeface="Wingdings" panose="05000000000000000000" pitchFamily="2" charset="2"/>
              </a:rPr>
              <a:t></a:t>
            </a:r>
            <a:r>
              <a:rPr lang="en-US" sz="2400" dirty="0" smtClean="0"/>
              <a:t> consistent difference in temporal </a:t>
            </a:r>
            <a:r>
              <a:rPr lang="en-US" sz="2400" dirty="0"/>
              <a:t>coverage</a:t>
            </a:r>
          </a:p>
          <a:p>
            <a:r>
              <a:rPr lang="en-US" sz="2800" dirty="0" smtClean="0"/>
              <a:t>Variable or random differences do not generally introduce bias</a:t>
            </a:r>
          </a:p>
          <a:p>
            <a:pPr lvl="1"/>
            <a:r>
              <a:rPr lang="en-US" sz="2400" dirty="0" smtClean="0"/>
              <a:t>Example </a:t>
            </a:r>
            <a:r>
              <a:rPr lang="en-US" sz="2400" dirty="0" smtClean="0">
                <a:sym typeface="Wingdings" panose="05000000000000000000" pitchFamily="2" charset="2"/>
              </a:rPr>
              <a:t></a:t>
            </a:r>
            <a:r>
              <a:rPr lang="en-US" sz="2400" dirty="0">
                <a:sym typeface="Wingdings" panose="05000000000000000000" pitchFamily="2" charset="2"/>
              </a:rPr>
              <a:t>t</a:t>
            </a:r>
            <a:r>
              <a:rPr lang="en-US" sz="2400" dirty="0" smtClean="0"/>
              <a:t>emporal distributions in sample will vary</a:t>
            </a:r>
          </a:p>
          <a:p>
            <a:r>
              <a:rPr lang="en-US" sz="2800" dirty="0" smtClean="0"/>
              <a:t>Complicating factors:</a:t>
            </a:r>
          </a:p>
          <a:p>
            <a:pPr lvl="1"/>
            <a:r>
              <a:rPr lang="en-US" sz="2400" dirty="0" smtClean="0"/>
              <a:t>Limited data from new APAIS design (1 year)</a:t>
            </a:r>
          </a:p>
          <a:p>
            <a:pPr lvl="1"/>
            <a:r>
              <a:rPr lang="en-US" sz="2400" dirty="0" smtClean="0"/>
              <a:t>Differences in sampler behavior over time within/among states</a:t>
            </a:r>
            <a:endParaRPr lang="en-US" dirty="0" smtClean="0"/>
          </a:p>
          <a:p>
            <a:endParaRPr lang="en-US" dirty="0" smtClean="0"/>
          </a:p>
          <a:p>
            <a:pPr lvl="1"/>
            <a:endParaRPr lang="en-US" dirty="0"/>
          </a:p>
        </p:txBody>
      </p:sp>
      <p:sp>
        <p:nvSpPr>
          <p:cNvPr id="4" name="Slide Number Placeholder 5"/>
          <p:cNvSpPr>
            <a:spLocks noGrp="1"/>
          </p:cNvSpPr>
          <p:nvPr>
            <p:ph type="sldNum" sz="quarter" idx="4294967295"/>
          </p:nvPr>
        </p:nvSpPr>
        <p:spPr>
          <a:xfrm>
            <a:off x="2285999" y="6355080"/>
            <a:ext cx="6400801" cy="502919"/>
          </a:xfrm>
          <a:prstGeom prst="rect">
            <a:avLst/>
          </a:prstGeom>
          <a:noFill/>
        </p:spPr>
        <p:txBody>
          <a:bodyPr vert="horz" lIns="0" tIns="45720" rIns="0" bIns="45720" rtlCol="0" anchor="ctr"/>
          <a:lstStyle>
            <a:lvl1pPr algn="r">
              <a:defRPr sz="800">
                <a:solidFill>
                  <a:schemeClr val="tx1"/>
                </a:solidFill>
              </a:defRPr>
            </a:lvl1pPr>
          </a:lstStyle>
          <a:p>
            <a:pPr defTabSz="457200"/>
            <a:r>
              <a:rPr lang="en-US" dirty="0" smtClean="0"/>
              <a:t>U.S. Department of Commerce | National Oceanic and Atmospheric Administration | NOAA Fisheries | Page </a:t>
            </a:r>
            <a:fld id="{632D3AEB-7CBE-3049-91AC-335C6B4F5BF6}" type="slidenum">
              <a:rPr lang="en-US" smtClean="0"/>
              <a:pPr defTabSz="457200"/>
              <a:t>6</a:t>
            </a:fld>
            <a:endParaRPr lang="en-US" dirty="0"/>
          </a:p>
        </p:txBody>
      </p:sp>
    </p:spTree>
    <p:extLst>
      <p:ext uri="{BB962C8B-B14F-4D97-AF65-F5344CB8AC3E}">
        <p14:creationId xmlns:p14="http://schemas.microsoft.com/office/powerpoint/2010/main" val="385896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298" y="1983938"/>
            <a:ext cx="1343638" cy="1292662"/>
          </a:xfrm>
          <a:prstGeom prst="rect">
            <a:avLst/>
          </a:prstGeom>
          <a:noFill/>
        </p:spPr>
        <p:txBody>
          <a:bodyPr wrap="none" rtlCol="0">
            <a:spAutoFit/>
          </a:bodyPr>
          <a:lstStyle/>
          <a:p>
            <a:r>
              <a:rPr lang="en-US" sz="2400" b="1" dirty="0" smtClean="0">
                <a:solidFill>
                  <a:schemeClr val="tx2"/>
                </a:solidFill>
              </a:rPr>
              <a:t>Alabama</a:t>
            </a:r>
          </a:p>
          <a:p>
            <a:r>
              <a:rPr lang="en-US" b="1" dirty="0" smtClean="0">
                <a:solidFill>
                  <a:schemeClr val="tx2"/>
                </a:solidFill>
              </a:rPr>
              <a:t>All Waves</a:t>
            </a:r>
          </a:p>
          <a:p>
            <a:r>
              <a:rPr lang="en-US" b="1" dirty="0">
                <a:solidFill>
                  <a:schemeClr val="tx2"/>
                </a:solidFill>
              </a:rPr>
              <a:t>Private Boat </a:t>
            </a:r>
            <a:endParaRPr lang="en-US" b="1" dirty="0" smtClean="0">
              <a:solidFill>
                <a:schemeClr val="tx2"/>
              </a:solidFill>
            </a:endParaRPr>
          </a:p>
          <a:p>
            <a:r>
              <a:rPr lang="en-US" b="1" dirty="0" smtClean="0">
                <a:solidFill>
                  <a:schemeClr val="tx2"/>
                </a:solidFill>
              </a:rPr>
              <a:t>2010-2013</a:t>
            </a:r>
            <a:endParaRPr lang="en-US" b="1" dirty="0">
              <a:solidFill>
                <a:schemeClr val="tx2"/>
              </a:solidFill>
            </a:endParaRPr>
          </a:p>
        </p:txBody>
      </p:sp>
      <p:sp>
        <p:nvSpPr>
          <p:cNvPr id="3" name="TextBox 2"/>
          <p:cNvSpPr txBox="1"/>
          <p:nvPr/>
        </p:nvSpPr>
        <p:spPr>
          <a:xfrm>
            <a:off x="457200" y="3962399"/>
            <a:ext cx="2593980" cy="830997"/>
          </a:xfrm>
          <a:prstGeom prst="rect">
            <a:avLst/>
          </a:prstGeom>
          <a:noFill/>
        </p:spPr>
        <p:txBody>
          <a:bodyPr wrap="none" rtlCol="0">
            <a:spAutoFit/>
          </a:bodyPr>
          <a:lstStyle/>
          <a:p>
            <a:r>
              <a:rPr lang="en-US" sz="2400" dirty="0" smtClean="0">
                <a:solidFill>
                  <a:schemeClr val="tx2"/>
                </a:solidFill>
              </a:rPr>
              <a:t>Significant change in </a:t>
            </a:r>
          </a:p>
          <a:p>
            <a:r>
              <a:rPr lang="en-US" sz="2400" dirty="0" smtClean="0">
                <a:solidFill>
                  <a:schemeClr val="tx2"/>
                </a:solidFill>
              </a:rPr>
              <a:t>temporal coverage!</a:t>
            </a:r>
            <a:endParaRPr lang="en-US" sz="2400" dirty="0">
              <a:solidFill>
                <a:schemeClr val="tx2"/>
              </a:solidFill>
            </a:endParaRPr>
          </a:p>
        </p:txBody>
      </p:sp>
      <p:pic>
        <p:nvPicPr>
          <p:cNvPr id="1030" name="Picture 6" descr="The SGPanel Proced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
            <a:ext cx="50292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28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298" y="1983938"/>
            <a:ext cx="1938351" cy="1292662"/>
          </a:xfrm>
          <a:prstGeom prst="rect">
            <a:avLst/>
          </a:prstGeom>
          <a:noFill/>
        </p:spPr>
        <p:txBody>
          <a:bodyPr wrap="none" rtlCol="0">
            <a:spAutoFit/>
          </a:bodyPr>
          <a:lstStyle/>
          <a:p>
            <a:r>
              <a:rPr lang="en-US" sz="2400" b="1" dirty="0" smtClean="0">
                <a:solidFill>
                  <a:schemeClr val="tx2"/>
                </a:solidFill>
              </a:rPr>
              <a:t>North Carolina</a:t>
            </a:r>
          </a:p>
          <a:p>
            <a:r>
              <a:rPr lang="en-US" b="1" dirty="0" smtClean="0">
                <a:solidFill>
                  <a:schemeClr val="tx2"/>
                </a:solidFill>
              </a:rPr>
              <a:t>All Waves</a:t>
            </a:r>
          </a:p>
          <a:p>
            <a:r>
              <a:rPr lang="en-US" b="1" dirty="0">
                <a:solidFill>
                  <a:schemeClr val="tx2"/>
                </a:solidFill>
              </a:rPr>
              <a:t>Private Boat </a:t>
            </a:r>
            <a:endParaRPr lang="en-US" b="1" dirty="0" smtClean="0">
              <a:solidFill>
                <a:schemeClr val="tx2"/>
              </a:solidFill>
            </a:endParaRPr>
          </a:p>
          <a:p>
            <a:r>
              <a:rPr lang="en-US" b="1" dirty="0" smtClean="0">
                <a:solidFill>
                  <a:schemeClr val="tx2"/>
                </a:solidFill>
              </a:rPr>
              <a:t>2010-2013</a:t>
            </a:r>
            <a:endParaRPr lang="en-US" b="1" dirty="0">
              <a:solidFill>
                <a:schemeClr val="tx2"/>
              </a:solidFill>
            </a:endParaRPr>
          </a:p>
        </p:txBody>
      </p:sp>
      <p:pic>
        <p:nvPicPr>
          <p:cNvPr id="2050" name="Picture 2" descr="The SGPanel Proced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
            <a:ext cx="5013330" cy="668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35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3298" y="1983938"/>
            <a:ext cx="1643399" cy="1292662"/>
          </a:xfrm>
          <a:prstGeom prst="rect">
            <a:avLst/>
          </a:prstGeom>
          <a:noFill/>
        </p:spPr>
        <p:txBody>
          <a:bodyPr wrap="none" rtlCol="0">
            <a:spAutoFit/>
          </a:bodyPr>
          <a:lstStyle/>
          <a:p>
            <a:r>
              <a:rPr lang="en-US" sz="2400" b="1" dirty="0" smtClean="0">
                <a:solidFill>
                  <a:schemeClr val="tx2"/>
                </a:solidFill>
              </a:rPr>
              <a:t>Florida-East</a:t>
            </a:r>
          </a:p>
          <a:p>
            <a:r>
              <a:rPr lang="en-US" b="1" dirty="0" smtClean="0">
                <a:solidFill>
                  <a:schemeClr val="tx2"/>
                </a:solidFill>
              </a:rPr>
              <a:t>All Waves</a:t>
            </a:r>
          </a:p>
          <a:p>
            <a:r>
              <a:rPr lang="en-US" b="1" dirty="0">
                <a:solidFill>
                  <a:schemeClr val="tx2"/>
                </a:solidFill>
              </a:rPr>
              <a:t>Private Boat </a:t>
            </a:r>
            <a:endParaRPr lang="en-US" b="1" dirty="0" smtClean="0">
              <a:solidFill>
                <a:schemeClr val="tx2"/>
              </a:solidFill>
            </a:endParaRPr>
          </a:p>
          <a:p>
            <a:r>
              <a:rPr lang="en-US" b="1" dirty="0" smtClean="0">
                <a:solidFill>
                  <a:schemeClr val="tx2"/>
                </a:solidFill>
              </a:rPr>
              <a:t>2010-2013</a:t>
            </a:r>
            <a:endParaRPr lang="en-US" b="1" dirty="0">
              <a:solidFill>
                <a:schemeClr val="tx2"/>
              </a:solidFill>
            </a:endParaRPr>
          </a:p>
        </p:txBody>
      </p:sp>
      <p:pic>
        <p:nvPicPr>
          <p:cNvPr id="3074" name="Picture 2" descr="The SGPanel Proced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76200"/>
            <a:ext cx="5013330" cy="668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97654"/>
      </p:ext>
    </p:extLst>
  </p:cSld>
  <p:clrMapOvr>
    <a:masterClrMapping/>
  </p:clrMapOvr>
</p:sld>
</file>

<file path=ppt/theme/theme1.xml><?xml version="1.0" encoding="utf-8"?>
<a:theme xmlns:a="http://schemas.openxmlformats.org/drawingml/2006/main" name="NOAA Fisheries Content Slide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4223</TotalTime>
  <Words>1282</Words>
  <Application>Microsoft Office PowerPoint</Application>
  <PresentationFormat>On-screen Show (4:3)</PresentationFormat>
  <Paragraphs>206</Paragraphs>
  <Slides>22</Slides>
  <Notes>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NOAA Fisheries Content Slides</vt:lpstr>
      <vt:lpstr>NOAA Title Options</vt:lpstr>
      <vt:lpstr>Review of MRIP Design Changes and Evaluation of Potential Impacts</vt:lpstr>
      <vt:lpstr>MRIP Update</vt:lpstr>
      <vt:lpstr>Overview of APAIS Design Changes</vt:lpstr>
      <vt:lpstr>Overview of APAIS Design Changes</vt:lpstr>
      <vt:lpstr>Evaluating Potential Effects of Changes</vt:lpstr>
      <vt:lpstr>What Changes are Relevant?</vt:lpstr>
      <vt:lpstr>PowerPoint Presentation</vt:lpstr>
      <vt:lpstr>PowerPoint Presentation</vt:lpstr>
      <vt:lpstr>PowerPoint Presentation</vt:lpstr>
      <vt:lpstr>How to Evaluate Potential Effects?</vt:lpstr>
      <vt:lpstr>Empirical Methods</vt:lpstr>
      <vt:lpstr>Simulation Methods</vt:lpstr>
      <vt:lpstr>Progress to Date</vt:lpstr>
      <vt:lpstr>Progress to Date</vt:lpstr>
      <vt:lpstr>Next Steps</vt:lpstr>
      <vt:lpstr>Future Changes</vt:lpstr>
      <vt:lpstr>Future Changes - APAIS</vt:lpstr>
      <vt:lpstr>Future Changes – Effort Surveys</vt:lpstr>
      <vt:lpstr>MRIP Transition Team  Terms of Reference</vt:lpstr>
      <vt:lpstr>PowerPoint Presentation</vt:lpstr>
      <vt:lpstr>MRIP Transition Team Membership</vt:lpstr>
      <vt:lpstr>Review of MRIP Design Changes and Evaluation of Potential Impacts</vt:lpstr>
    </vt:vector>
  </TitlesOfParts>
  <Company>NMFS 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John_Foster</dc:creator>
  <cp:lastModifiedBy>John_Foster</cp:lastModifiedBy>
  <cp:revision>144</cp:revision>
  <cp:lastPrinted>2013-09-13T11:13:27Z</cp:lastPrinted>
  <dcterms:created xsi:type="dcterms:W3CDTF">2013-09-11T12:28:42Z</dcterms:created>
  <dcterms:modified xsi:type="dcterms:W3CDTF">2014-04-24T20:16:48Z</dcterms:modified>
</cp:coreProperties>
</file>