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rawings/drawing1.xml" ContentType="application/vnd.openxmlformats-officedocument.drawingml.chartshape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0" r:id="rId2"/>
    <p:sldId id="318" r:id="rId3"/>
    <p:sldId id="314" r:id="rId4"/>
    <p:sldId id="315" r:id="rId5"/>
    <p:sldId id="317" r:id="rId6"/>
    <p:sldId id="297" r:id="rId7"/>
    <p:sldId id="328" r:id="rId8"/>
    <p:sldId id="293" r:id="rId9"/>
    <p:sldId id="291" r:id="rId10"/>
    <p:sldId id="292" r:id="rId11"/>
    <p:sldId id="319" r:id="rId12"/>
    <p:sldId id="295" r:id="rId13"/>
    <p:sldId id="294" r:id="rId14"/>
    <p:sldId id="269" r:id="rId15"/>
    <p:sldId id="268" r:id="rId16"/>
    <p:sldId id="306" r:id="rId17"/>
    <p:sldId id="301" r:id="rId18"/>
    <p:sldId id="309" r:id="rId19"/>
    <p:sldId id="303" r:id="rId20"/>
    <p:sldId id="308" r:id="rId21"/>
    <p:sldId id="307" r:id="rId22"/>
    <p:sldId id="302" r:id="rId23"/>
    <p:sldId id="300" r:id="rId24"/>
    <p:sldId id="316" r:id="rId25"/>
    <p:sldId id="320" r:id="rId26"/>
    <p:sldId id="298" r:id="rId27"/>
    <p:sldId id="324" r:id="rId28"/>
    <p:sldId id="325" r:id="rId29"/>
    <p:sldId id="326" r:id="rId30"/>
    <p:sldId id="330" r:id="rId31"/>
    <p:sldId id="336" r:id="rId32"/>
    <p:sldId id="334" r:id="rId33"/>
    <p:sldId id="337" r:id="rId34"/>
    <p:sldId id="267" r:id="rId35"/>
    <p:sldId id="338" r:id="rId36"/>
    <p:sldId id="333" r:id="rId37"/>
    <p:sldId id="304"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CC0000"/>
    <a:srgbClr val="FF5050"/>
    <a:srgbClr val="FF3300"/>
    <a:srgbClr val="0C01F1"/>
    <a:srgbClr val="00FFCC"/>
    <a:srgbClr val="342AF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22" d="100"/>
          <a:sy n="122" d="100"/>
        </p:scale>
        <p:origin x="-123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F:\Nick's%20Computer\Data\421%20report\shipmort&amp;depthmortgraph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2400" dirty="0"/>
              <a:t>Red Snapper Mortality By Depth</a:t>
            </a:r>
          </a:p>
        </c:rich>
      </c:tx>
      <c:layout>
        <c:manualLayout>
          <c:xMode val="edge"/>
          <c:yMode val="edge"/>
          <c:x val="0.2535136138285744"/>
          <c:y val="1.6843509315434005E-2"/>
        </c:manualLayout>
      </c:layout>
      <c:spPr>
        <a:noFill/>
        <a:ln w="25400">
          <a:noFill/>
        </a:ln>
      </c:spPr>
    </c:title>
    <c:plotArea>
      <c:layout>
        <c:manualLayout>
          <c:layoutTarget val="inner"/>
          <c:xMode val="edge"/>
          <c:yMode val="edge"/>
          <c:x val="0.10654831997351689"/>
          <c:y val="0.16321326438672892"/>
          <c:w val="0.89345172031076558"/>
          <c:h val="0.65742251223491444"/>
        </c:manualLayout>
      </c:layout>
      <c:barChart>
        <c:barDir val="col"/>
        <c:grouping val="stacked"/>
        <c:ser>
          <c:idx val="0"/>
          <c:order val="0"/>
          <c:tx>
            <c:strRef>
              <c:f>'F:\Documents and Settings\nparnell\My Documents\Work\Projects\Chambers-421\[necropsy - final report.xls]depth data'!$V$1</c:f>
              <c:strCache>
                <c:ptCount val="1"/>
                <c:pt idx="0">
                  <c:v>Depth</c:v>
                </c:pt>
              </c:strCache>
            </c:strRef>
          </c:tx>
          <c:spPr>
            <a:solidFill>
              <a:srgbClr val="9999FF"/>
            </a:solidFill>
            <a:ln w="12700">
              <a:solidFill>
                <a:srgbClr val="000000"/>
              </a:solidFill>
              <a:prstDash val="solid"/>
            </a:ln>
          </c:spPr>
          <c:dLbls>
            <c:dLbl>
              <c:idx val="0"/>
              <c:delete val="1"/>
            </c:dLbl>
            <c:dLbl>
              <c:idx val="4"/>
              <c:delete val="1"/>
            </c:dLbl>
            <c:spPr>
              <a:noFill/>
              <a:ln w="25400">
                <a:noFill/>
              </a:ln>
            </c:spPr>
            <c:txPr>
              <a:bodyPr/>
              <a:lstStyle/>
              <a:p>
                <a:pPr>
                  <a:defRPr sz="2000">
                    <a:solidFill>
                      <a:schemeClr val="bg1"/>
                    </a:solidFill>
                  </a:defRPr>
                </a:pPr>
                <a:endParaRPr lang="en-US"/>
              </a:p>
            </c:txPr>
            <c:showVal val="1"/>
          </c:dLbls>
          <c:cat>
            <c:strRef>
              <c:f>'F:\Documents and Settings\nparnell\My Documents\Work\Projects\Chambers-421\[necropsy - final report.xls]depth data'!$U$2:$U$6</c:f>
              <c:strCache>
                <c:ptCount val="5"/>
                <c:pt idx="0">
                  <c:v>0-34</c:v>
                </c:pt>
                <c:pt idx="1">
                  <c:v>34-70</c:v>
                </c:pt>
                <c:pt idx="2">
                  <c:v>71-90</c:v>
                </c:pt>
                <c:pt idx="3">
                  <c:v>91-140</c:v>
                </c:pt>
                <c:pt idx="4">
                  <c:v>140+</c:v>
                </c:pt>
              </c:strCache>
            </c:strRef>
          </c:cat>
          <c:val>
            <c:numRef>
              <c:f>'F:\Documents and Settings\nparnell\My Documents\Work\Projects\Chambers-421\[necropsy - final report.xls]depth data'!$V$2:$V$6</c:f>
              <c:numCache>
                <c:formatCode>General</c:formatCode>
                <c:ptCount val="5"/>
                <c:pt idx="0">
                  <c:v>0</c:v>
                </c:pt>
                <c:pt idx="2">
                  <c:v>15</c:v>
                </c:pt>
                <c:pt idx="3">
                  <c:v>8</c:v>
                </c:pt>
                <c:pt idx="4">
                  <c:v>0</c:v>
                </c:pt>
              </c:numCache>
            </c:numRef>
          </c:val>
        </c:ser>
        <c:ser>
          <c:idx val="1"/>
          <c:order val="1"/>
          <c:tx>
            <c:strRef>
              <c:f>'F:\Documents and Settings\nparnell\My Documents\Work\Projects\Chambers-421\[necropsy - final report.xls]depth data'!$W$1</c:f>
              <c:strCache>
                <c:ptCount val="1"/>
                <c:pt idx="0">
                  <c:v>Hook</c:v>
                </c:pt>
              </c:strCache>
            </c:strRef>
          </c:tx>
          <c:spPr>
            <a:solidFill>
              <a:srgbClr val="993366"/>
            </a:solidFill>
            <a:ln w="12700">
              <a:solidFill>
                <a:srgbClr val="000000"/>
              </a:solidFill>
              <a:prstDash val="solid"/>
            </a:ln>
          </c:spPr>
          <c:dLbls>
            <c:spPr>
              <a:noFill/>
              <a:ln w="25400">
                <a:noFill/>
              </a:ln>
            </c:spPr>
            <c:txPr>
              <a:bodyPr/>
              <a:lstStyle/>
              <a:p>
                <a:pPr>
                  <a:defRPr sz="2000">
                    <a:solidFill>
                      <a:schemeClr val="tx1"/>
                    </a:solidFill>
                  </a:defRPr>
                </a:pPr>
                <a:endParaRPr lang="en-US"/>
              </a:p>
            </c:txPr>
            <c:showVal val="1"/>
          </c:dLbls>
          <c:cat>
            <c:strRef>
              <c:f>'F:\Documents and Settings\nparnell\My Documents\Work\Projects\Chambers-421\[necropsy - final report.xls]depth data'!$U$2:$U$6</c:f>
              <c:strCache>
                <c:ptCount val="5"/>
                <c:pt idx="0">
                  <c:v>0-34</c:v>
                </c:pt>
                <c:pt idx="1">
                  <c:v>34-70</c:v>
                </c:pt>
                <c:pt idx="2">
                  <c:v>71-90</c:v>
                </c:pt>
                <c:pt idx="3">
                  <c:v>91-140</c:v>
                </c:pt>
                <c:pt idx="4">
                  <c:v>140+</c:v>
                </c:pt>
              </c:strCache>
            </c:strRef>
          </c:cat>
          <c:val>
            <c:numRef>
              <c:f>'F:\Documents and Settings\nparnell\My Documents\Work\Projects\Chambers-421\[necropsy - final report.xls]depth data'!$W$2:$W$6</c:f>
              <c:numCache>
                <c:formatCode>General</c:formatCode>
                <c:ptCount val="5"/>
                <c:pt idx="1">
                  <c:v>4</c:v>
                </c:pt>
                <c:pt idx="2">
                  <c:v>19</c:v>
                </c:pt>
                <c:pt idx="3">
                  <c:v>61</c:v>
                </c:pt>
              </c:numCache>
            </c:numRef>
          </c:val>
        </c:ser>
        <c:ser>
          <c:idx val="2"/>
          <c:order val="2"/>
          <c:tx>
            <c:strRef>
              <c:f>'F:\Documents and Settings\nparnell\My Documents\Work\Projects\Chambers-421\[necropsy - final report.xls]depth data'!$X$1</c:f>
              <c:strCache>
                <c:ptCount val="1"/>
                <c:pt idx="0">
                  <c:v>Other</c:v>
                </c:pt>
              </c:strCache>
            </c:strRef>
          </c:tx>
          <c:spPr>
            <a:solidFill>
              <a:srgbClr val="FFFFCC"/>
            </a:solidFill>
            <a:ln w="12700">
              <a:solidFill>
                <a:srgbClr val="000000"/>
              </a:solidFill>
              <a:prstDash val="solid"/>
            </a:ln>
          </c:spPr>
          <c:dLbls>
            <c:dLbl>
              <c:idx val="1"/>
              <c:layout>
                <c:manualLayout>
                  <c:x val="-1.1654592010626821E-3"/>
                  <c:y val="-3.1775571283606099E-2"/>
                </c:manualLayout>
              </c:layout>
              <c:dLblPos val="ctr"/>
              <c:showVal val="1"/>
            </c:dLbl>
            <c:spPr>
              <a:noFill/>
              <a:ln w="25400">
                <a:noFill/>
              </a:ln>
            </c:spPr>
            <c:txPr>
              <a:bodyPr/>
              <a:lstStyle/>
              <a:p>
                <a:pPr>
                  <a:defRPr sz="1800">
                    <a:solidFill>
                      <a:srgbClr val="C50BBC"/>
                    </a:solidFill>
                  </a:defRPr>
                </a:pPr>
                <a:endParaRPr lang="en-US"/>
              </a:p>
            </c:txPr>
            <c:showVal val="1"/>
          </c:dLbls>
          <c:cat>
            <c:strRef>
              <c:f>'F:\Documents and Settings\nparnell\My Documents\Work\Projects\Chambers-421\[necropsy - final report.xls]depth data'!$U$2:$U$6</c:f>
              <c:strCache>
                <c:ptCount val="5"/>
                <c:pt idx="0">
                  <c:v>0-34</c:v>
                </c:pt>
                <c:pt idx="1">
                  <c:v>34-70</c:v>
                </c:pt>
                <c:pt idx="2">
                  <c:v>71-90</c:v>
                </c:pt>
                <c:pt idx="3">
                  <c:v>91-140</c:v>
                </c:pt>
                <c:pt idx="4">
                  <c:v>140+</c:v>
                </c:pt>
              </c:strCache>
            </c:strRef>
          </c:cat>
          <c:val>
            <c:numRef>
              <c:f>'F:\Documents and Settings\nparnell\My Documents\Work\Projects\Chambers-421\[necropsy - final report.xls]depth data'!$X$2:$X$6</c:f>
              <c:numCache>
                <c:formatCode>General</c:formatCode>
                <c:ptCount val="5"/>
                <c:pt idx="1">
                  <c:v>2</c:v>
                </c:pt>
                <c:pt idx="2">
                  <c:v>30</c:v>
                </c:pt>
                <c:pt idx="3">
                  <c:v>32</c:v>
                </c:pt>
              </c:numCache>
            </c:numRef>
          </c:val>
        </c:ser>
        <c:dLbls>
          <c:showVal val="1"/>
        </c:dLbls>
        <c:overlap val="100"/>
        <c:axId val="52280704"/>
        <c:axId val="52282880"/>
      </c:barChart>
      <c:catAx>
        <c:axId val="52280704"/>
        <c:scaling>
          <c:orientation val="minMax"/>
        </c:scaling>
        <c:axPos val="b"/>
        <c:title>
          <c:tx>
            <c:rich>
              <a:bodyPr/>
              <a:lstStyle/>
              <a:p>
                <a:pPr>
                  <a:defRPr sz="2000"/>
                </a:pPr>
                <a:r>
                  <a:rPr lang="en-US" sz="2000" dirty="0"/>
                  <a:t>Depth (ft)</a:t>
                </a:r>
              </a:p>
            </c:rich>
          </c:tx>
          <c:layout>
            <c:manualLayout>
              <c:xMode val="edge"/>
              <c:yMode val="edge"/>
              <c:x val="6.3541380721905169E-2"/>
              <c:y val="0.9283788030017377"/>
            </c:manualLayout>
          </c:layout>
          <c:spPr>
            <a:noFill/>
            <a:ln w="25400">
              <a:noFill/>
            </a:ln>
          </c:spPr>
        </c:title>
        <c:numFmt formatCode="General" sourceLinked="1"/>
        <c:tickLblPos val="nextTo"/>
        <c:spPr>
          <a:ln w="3175">
            <a:solidFill>
              <a:srgbClr val="000000"/>
            </a:solidFill>
            <a:prstDash val="solid"/>
          </a:ln>
        </c:spPr>
        <c:txPr>
          <a:bodyPr rot="0" vert="horz"/>
          <a:lstStyle/>
          <a:p>
            <a:pPr>
              <a:defRPr sz="2000"/>
            </a:pPr>
            <a:endParaRPr lang="en-US"/>
          </a:p>
        </c:txPr>
        <c:crossAx val="52282880"/>
        <c:crosses val="autoZero"/>
        <c:auto val="1"/>
        <c:lblAlgn val="ctr"/>
        <c:lblOffset val="100"/>
        <c:tickLblSkip val="1"/>
        <c:tickMarkSkip val="1"/>
      </c:catAx>
      <c:valAx>
        <c:axId val="52282880"/>
        <c:scaling>
          <c:orientation val="minMax"/>
        </c:scaling>
        <c:axPos val="l"/>
        <c:majorGridlines>
          <c:spPr>
            <a:ln w="3175">
              <a:solidFill>
                <a:srgbClr val="000000"/>
              </a:solidFill>
              <a:prstDash val="solid"/>
            </a:ln>
          </c:spPr>
        </c:majorGridlines>
        <c:title>
          <c:tx>
            <c:rich>
              <a:bodyPr/>
              <a:lstStyle/>
              <a:p>
                <a:pPr>
                  <a:defRPr sz="2000"/>
                </a:pPr>
                <a:r>
                  <a:rPr lang="en-US" sz="2000"/>
                  <a:t># of Fish</a:t>
                </a:r>
              </a:p>
            </c:rich>
          </c:tx>
          <c:layout>
            <c:manualLayout>
              <c:xMode val="edge"/>
              <c:yMode val="edge"/>
              <c:x val="7.6215415733583824E-3"/>
              <c:y val="0.46691397730213452"/>
            </c:manualLayout>
          </c:layout>
          <c:spPr>
            <a:noFill/>
            <a:ln w="25400">
              <a:noFill/>
            </a:ln>
          </c:spPr>
        </c:title>
        <c:numFmt formatCode="General" sourceLinked="1"/>
        <c:tickLblPos val="nextTo"/>
        <c:spPr>
          <a:ln w="3175">
            <a:solidFill>
              <a:srgbClr val="000000"/>
            </a:solidFill>
            <a:prstDash val="solid"/>
          </a:ln>
        </c:spPr>
        <c:txPr>
          <a:bodyPr rot="0" vert="horz"/>
          <a:lstStyle/>
          <a:p>
            <a:pPr>
              <a:defRPr sz="1800"/>
            </a:pPr>
            <a:endParaRPr lang="en-US"/>
          </a:p>
        </c:txPr>
        <c:crossAx val="52280704"/>
        <c:crosses val="autoZero"/>
        <c:crossBetween val="between"/>
        <c:majorUnit val="10"/>
      </c:valAx>
      <c:spPr>
        <a:noFill/>
        <a:ln w="12700">
          <a:solidFill>
            <a:schemeClr val="bg1"/>
          </a:solidFill>
          <a:prstDash val="solid"/>
        </a:ln>
      </c:spPr>
    </c:plotArea>
    <c:legend>
      <c:legendPos val="b"/>
      <c:layout>
        <c:manualLayout>
          <c:xMode val="edge"/>
          <c:yMode val="edge"/>
          <c:x val="0.22674925955356612"/>
          <c:y val="0.92626594210934898"/>
          <c:w val="0.57019998073635259"/>
          <c:h val="7.373408547812145E-2"/>
        </c:manualLayout>
      </c:layout>
      <c:spPr>
        <a:solidFill>
          <a:srgbClr val="FFFFFF"/>
        </a:solidFill>
        <a:ln w="3175">
          <a:solidFill>
            <a:srgbClr val="000000"/>
          </a:solidFill>
          <a:prstDash val="solid"/>
        </a:ln>
      </c:spPr>
      <c:txPr>
        <a:bodyPr/>
        <a:lstStyle/>
        <a:p>
          <a:pPr>
            <a:defRPr sz="2400">
              <a:solidFill>
                <a:schemeClr val="bg1"/>
              </a:solidFill>
            </a:defRPr>
          </a:pPr>
          <a:endParaRPr lang="en-US"/>
        </a:p>
      </c:txPr>
    </c:legend>
    <c:plotVisOnly val="1"/>
    <c:dispBlanksAs val="gap"/>
  </c:chart>
  <c:spPr>
    <a:solidFill>
      <a:schemeClr val="bg1"/>
    </a:solidFill>
    <a:ln w="9525">
      <a:noFill/>
    </a:ln>
  </c:spPr>
  <c:txPr>
    <a:bodyPr/>
    <a:lstStyle/>
    <a:p>
      <a:pPr>
        <a:defRPr sz="1000" b="0" i="0" u="none" strike="noStrike" baseline="0">
          <a:solidFill>
            <a:schemeClr val="tx1"/>
          </a:solidFill>
          <a:latin typeface="Arial"/>
          <a:ea typeface="Arial"/>
          <a:cs typeface="Arial"/>
        </a:defRPr>
      </a:pPr>
      <a:endParaRPr lang="en-US"/>
    </a:p>
  </c:txPr>
  <c:externalData r:id="rId1"/>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15.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drawing1.xml><?xml version="1.0" encoding="utf-8"?>
<c:userShapes xmlns:c="http://schemas.openxmlformats.org/drawingml/2006/chart">
  <cdr:relSizeAnchor xmlns:cdr="http://schemas.openxmlformats.org/drawingml/2006/chartDrawing">
    <cdr:from>
      <cdr:x>0.15152</cdr:x>
      <cdr:y>0.14754</cdr:y>
    </cdr:from>
    <cdr:to>
      <cdr:x>0.48003</cdr:x>
      <cdr:y>0.51244</cdr:y>
    </cdr:to>
    <cdr:pic>
      <cdr:nvPicPr>
        <cdr:cNvPr id="2" name="Picture 1" descr="redsnappe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a:off x="1143000" y="685800"/>
          <a:ext cx="2478213" cy="1696129"/>
        </a:xfrm>
        <a:prstGeom xmlns:a="http://schemas.openxmlformats.org/drawingml/2006/main" prst="rect">
          <a:avLst/>
        </a:prstGeom>
        <a:noFill xmlns:a="http://schemas.openxmlformats.org/drawingml/2006/main"/>
        <a:ln xmlns:a="http://schemas.openxmlformats.org/drawingml/2006/main" w="9525">
          <a:noFill/>
          <a:miter lim="800000"/>
          <a:headEnd/>
          <a:tailEnd/>
        </a:ln>
      </cdr:spPr>
    </cdr:pic>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9E5E034-FD35-4DF1-A1AC-97F680A703BF}" type="datetimeFigureOut">
              <a:rPr lang="en-US" smtClean="0"/>
              <a:pPr/>
              <a:t>6/6/2011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5E034-FD35-4DF1-A1AC-97F680A703BF}" type="datetimeFigureOut">
              <a:rPr lang="en-US" smtClean="0"/>
              <a:pPr/>
              <a:t>6/6/2011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5E034-FD35-4DF1-A1AC-97F680A703BF}" type="datetimeFigureOut">
              <a:rPr lang="en-US" smtClean="0"/>
              <a:pPr/>
              <a:t>6/6/2011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9E5E034-FD35-4DF1-A1AC-97F680A703BF}" type="datetimeFigureOut">
              <a:rPr lang="en-US" smtClean="0"/>
              <a:pPr/>
              <a:t>6/6/2011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E5E034-FD35-4DF1-A1AC-97F680A703BF}" type="datetimeFigureOut">
              <a:rPr lang="en-US" smtClean="0"/>
              <a:pPr/>
              <a:t>6/6/2011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E5E034-FD35-4DF1-A1AC-97F680A703BF}" type="datetimeFigureOut">
              <a:rPr lang="en-US" smtClean="0"/>
              <a:pPr/>
              <a:t>6/6/2011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9E5E034-FD35-4DF1-A1AC-97F680A703BF}" type="datetimeFigureOut">
              <a:rPr lang="en-US" smtClean="0"/>
              <a:pPr/>
              <a:t>6/6/2011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E5E034-FD35-4DF1-A1AC-97F680A703BF}" type="datetimeFigureOut">
              <a:rPr lang="en-US" smtClean="0"/>
              <a:pPr/>
              <a:t>6/6/2011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E5E034-FD35-4DF1-A1AC-97F680A703BF}" type="datetimeFigureOut">
              <a:rPr lang="en-US" smtClean="0"/>
              <a:pPr/>
              <a:t>6/6/2011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5E034-FD35-4DF1-A1AC-97F680A703BF}" type="datetimeFigureOut">
              <a:rPr lang="en-US" smtClean="0"/>
              <a:pPr/>
              <a:t>6/6/2011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E5E034-FD35-4DF1-A1AC-97F680A703BF}" type="datetimeFigureOut">
              <a:rPr lang="en-US" smtClean="0"/>
              <a:pPr/>
              <a:t>6/6/2011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69EAFDE-BEAA-4218-ACB3-DBD98E6EEDA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5E034-FD35-4DF1-A1AC-97F680A703BF}" type="datetimeFigureOut">
              <a:rPr lang="en-US" smtClean="0"/>
              <a:pPr/>
              <a:t>6/6/2011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9EAFDE-BEAA-4218-ACB3-DBD98E6EED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3.jpe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jpeg"/><Relationship Id="rId4" Type="http://schemas.openxmlformats.org/officeDocument/2006/relationships/oleObject" Target="../embeddings/Microsoft_Office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4.wmf"/></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2.xls"/></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wmf"/></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file:///E:\GROUPE~1.MPG" TargetMode="External"/><Relationship Id="rId5" Type="http://schemas.openxmlformats.org/officeDocument/2006/relationships/image" Target="../media/image29.pn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file:///E:\SNAPPER2.MPG" TargetMode="External"/><Relationship Id="rId5" Type="http://schemas.openxmlformats.org/officeDocument/2006/relationships/image" Target="../media/image31.jpeg"/><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ideo" Target="file:///E:\SNAPPER1.MPG" TargetMode="External"/><Relationship Id="rId5" Type="http://schemas.openxmlformats.org/officeDocument/2006/relationships/image" Target="../media/image32.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4.png"/><Relationship Id="rId5" Type="http://schemas.openxmlformats.org/officeDocument/2006/relationships/oleObject" Target="../embeddings/Microsoft_Office_Word_97_-_2003_Document3.doc"/><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Microsoft_Office_Excel_97-2003_Worksheet4.xls"/><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0.wmf"/></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7.wmf"/><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wmf"/></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graphicFrame>
        <p:nvGraphicFramePr>
          <p:cNvPr id="70658" name="Object 2"/>
          <p:cNvGraphicFramePr>
            <a:graphicFrameLocks noChangeAspect="1"/>
          </p:cNvGraphicFramePr>
          <p:nvPr/>
        </p:nvGraphicFramePr>
        <p:xfrm>
          <a:off x="3124200" y="2133600"/>
          <a:ext cx="3119437" cy="4064000"/>
        </p:xfrm>
        <a:graphic>
          <a:graphicData uri="http://schemas.openxmlformats.org/presentationml/2006/ole">
            <p:oleObj spid="_x0000_s70658" name="Acrobat Document" r:id="rId4" imgW="5657664" imgH="7372215" progId="AcroExch.Document.7">
              <p:embed/>
            </p:oleObj>
          </a:graphicData>
        </a:graphic>
      </p:graphicFrame>
      <p:sp>
        <p:nvSpPr>
          <p:cNvPr id="4" name="Rectangle 3"/>
          <p:cNvSpPr/>
          <p:nvPr/>
        </p:nvSpPr>
        <p:spPr>
          <a:xfrm>
            <a:off x="1219200" y="685800"/>
            <a:ext cx="7086600" cy="1384995"/>
          </a:xfrm>
          <a:prstGeom prst="rect">
            <a:avLst/>
          </a:prstGeom>
        </p:spPr>
        <p:txBody>
          <a:bodyPr wrap="square">
            <a:spAutoFit/>
          </a:bodyPr>
          <a:lstStyle/>
          <a:p>
            <a:pPr algn="ctr"/>
            <a:r>
              <a:rPr lang="en-US" sz="2800" dirty="0" smtClean="0">
                <a:latin typeface="Arial" pitchFamily="34" charset="0"/>
                <a:cs typeface="Arial" pitchFamily="34" charset="0"/>
              </a:rPr>
              <a:t>International Circle Hook Symposium</a:t>
            </a:r>
          </a:p>
          <a:p>
            <a:pPr algn="ctr"/>
            <a:r>
              <a:rPr lang="en-US" sz="2800" dirty="0" smtClean="0">
                <a:latin typeface="Arial" pitchFamily="34" charset="0"/>
                <a:cs typeface="Arial" pitchFamily="34" charset="0"/>
              </a:rPr>
              <a:t>Miami, FL</a:t>
            </a:r>
          </a:p>
          <a:p>
            <a:pPr algn="ctr"/>
            <a:r>
              <a:rPr lang="en-US" sz="2800" dirty="0" smtClean="0">
                <a:latin typeface="Arial" pitchFamily="34" charset="0"/>
                <a:cs typeface="Arial" pitchFamily="34" charset="0"/>
              </a:rPr>
              <a:t>May 4-6, 2011</a:t>
            </a:r>
            <a:endParaRPr lang="en-US" sz="2800" dirty="0">
              <a:latin typeface="Arial" pitchFamily="34" charset="0"/>
              <a:cs typeface="Arial" pitchFamily="34" charset="0"/>
            </a:endParaRPr>
          </a:p>
        </p:txBody>
      </p:sp>
      <p:pic>
        <p:nvPicPr>
          <p:cNvPr id="5" name="Picture 4" descr="full-color.jpg"/>
          <p:cNvPicPr>
            <a:picLocks noChangeAspect="1"/>
          </p:cNvPicPr>
          <p:nvPr/>
        </p:nvPicPr>
        <p:blipFill>
          <a:blip r:embed="rId5" cstate="print"/>
          <a:stretch>
            <a:fillRect/>
          </a:stretch>
        </p:blipFill>
        <p:spPr>
          <a:xfrm>
            <a:off x="6934200" y="5715000"/>
            <a:ext cx="685800" cy="6989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graphicFrame>
        <p:nvGraphicFramePr>
          <p:cNvPr id="5" name="Object 7"/>
          <p:cNvGraphicFramePr>
            <a:graphicFrameLocks noChangeAspect="1"/>
          </p:cNvGraphicFramePr>
          <p:nvPr/>
        </p:nvGraphicFramePr>
        <p:xfrm>
          <a:off x="1524000" y="1905000"/>
          <a:ext cx="6096000" cy="3827721"/>
        </p:xfrm>
        <a:graphic>
          <a:graphicData uri="http://schemas.openxmlformats.org/presentationml/2006/ole">
            <p:oleObj spid="_x0000_s5122" name="Worksheet" r:id="rId4" imgW="6343569" imgH="5381549" progId="Excel.Sheet.8">
              <p:embed/>
            </p:oleObj>
          </a:graphicData>
        </a:graphic>
      </p:graphicFrame>
      <p:sp>
        <p:nvSpPr>
          <p:cNvPr id="6" name="Rectangle 5"/>
          <p:cNvSpPr/>
          <p:nvPr/>
        </p:nvSpPr>
        <p:spPr>
          <a:xfrm>
            <a:off x="1733473" y="914400"/>
            <a:ext cx="5442708" cy="646331"/>
          </a:xfrm>
          <a:prstGeom prst="rect">
            <a:avLst/>
          </a:prstGeom>
        </p:spPr>
        <p:txBody>
          <a:bodyPr wrap="none">
            <a:spAutoFit/>
          </a:bodyPr>
          <a:lstStyle/>
          <a:p>
            <a:pPr algn="ctr">
              <a:spcBef>
                <a:spcPct val="50000"/>
              </a:spcBef>
            </a:pPr>
            <a:r>
              <a:rPr lang="en-US" sz="3600" dirty="0" smtClean="0">
                <a:latin typeface="Arial" pitchFamily="34" charset="0"/>
                <a:cs typeface="Arial" pitchFamily="34" charset="0"/>
              </a:rPr>
              <a:t>Shipboard Acute Mortality</a:t>
            </a:r>
            <a:endParaRPr lang="en-US" sz="3600" dirty="0">
              <a:latin typeface="Arial" pitchFamily="34" charset="0"/>
              <a:cs typeface="Arial" pitchFamily="34" charset="0"/>
            </a:endParaRPr>
          </a:p>
        </p:txBody>
      </p:sp>
      <p:pic>
        <p:nvPicPr>
          <p:cNvPr id="7" name="Picture 6" descr="full-color.jpg"/>
          <p:cNvPicPr>
            <a:picLocks noChangeAspect="1"/>
          </p:cNvPicPr>
          <p:nvPr/>
        </p:nvPicPr>
        <p:blipFill>
          <a:blip r:embed="rId5" cstate="print"/>
          <a:stretch>
            <a:fillRect/>
          </a:stretch>
        </p:blipFill>
        <p:spPr>
          <a:xfrm>
            <a:off x="8001000" y="5715000"/>
            <a:ext cx="679090" cy="69214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7467601" y="5715000"/>
            <a:ext cx="618226" cy="630115"/>
          </a:xfrm>
          <a:prstGeom prst="rect">
            <a:avLst/>
          </a:prstGeom>
        </p:spPr>
      </p:pic>
      <p:sp>
        <p:nvSpPr>
          <p:cNvPr id="4" name="TextBox 3"/>
          <p:cNvSpPr txBox="1"/>
          <p:nvPr/>
        </p:nvSpPr>
        <p:spPr>
          <a:xfrm>
            <a:off x="4449307" y="1447800"/>
            <a:ext cx="312906" cy="646331"/>
          </a:xfrm>
          <a:prstGeom prst="rect">
            <a:avLst/>
          </a:prstGeom>
          <a:noFill/>
        </p:spPr>
        <p:txBody>
          <a:bodyPr wrap="none" rtlCol="0">
            <a:spAutoFit/>
          </a:bodyPr>
          <a:lstStyle/>
          <a:p>
            <a:pPr algn="ctr"/>
            <a:r>
              <a:rPr lang="en-US" sz="3600" dirty="0" smtClean="0">
                <a:latin typeface="Arial" pitchFamily="34" charset="0"/>
                <a:cs typeface="Arial" pitchFamily="34" charset="0"/>
              </a:rPr>
              <a:t> </a:t>
            </a:r>
            <a:endParaRPr lang="en-US" sz="4000" dirty="0">
              <a:latin typeface="Arial" pitchFamily="34" charset="0"/>
              <a:cs typeface="Arial" pitchFamily="34" charset="0"/>
            </a:endParaRPr>
          </a:p>
        </p:txBody>
      </p:sp>
      <p:pic>
        <p:nvPicPr>
          <p:cNvPr id="13313" name="Picture 1" descr="F:\Carolyn's Computer\Carolyn Weaver\My Pictures\Clip Art\AN01740_.wmf"/>
          <p:cNvPicPr>
            <a:picLocks noChangeAspect="1" noChangeArrowheads="1"/>
          </p:cNvPicPr>
          <p:nvPr/>
        </p:nvPicPr>
        <p:blipFill>
          <a:blip r:embed="rId4" cstate="print"/>
          <a:srcRect/>
          <a:stretch>
            <a:fillRect/>
          </a:stretch>
        </p:blipFill>
        <p:spPr bwMode="auto">
          <a:xfrm>
            <a:off x="2971800" y="3048000"/>
            <a:ext cx="2791047" cy="2438400"/>
          </a:xfrm>
          <a:prstGeom prst="rect">
            <a:avLst/>
          </a:prstGeom>
          <a:noFill/>
        </p:spPr>
      </p:pic>
      <p:sp>
        <p:nvSpPr>
          <p:cNvPr id="6" name="TextBox 5"/>
          <p:cNvSpPr txBox="1"/>
          <p:nvPr/>
        </p:nvSpPr>
        <p:spPr>
          <a:xfrm>
            <a:off x="1371600" y="1752600"/>
            <a:ext cx="6926896" cy="954107"/>
          </a:xfrm>
          <a:prstGeom prst="rect">
            <a:avLst/>
          </a:prstGeom>
          <a:noFill/>
        </p:spPr>
        <p:txBody>
          <a:bodyPr wrap="none" rtlCol="0">
            <a:spAutoFit/>
          </a:bodyPr>
          <a:lstStyle/>
          <a:p>
            <a:r>
              <a:rPr lang="en-US" sz="2800" dirty="0" smtClean="0">
                <a:latin typeface="Arial" pitchFamily="34" charset="0"/>
                <a:cs typeface="Arial" pitchFamily="34" charset="0"/>
              </a:rPr>
              <a:t>Red grouper have a low hook mortality </a:t>
            </a:r>
          </a:p>
          <a:p>
            <a:r>
              <a:rPr lang="en-US" sz="2800" dirty="0" smtClean="0">
                <a:latin typeface="Arial" pitchFamily="34" charset="0"/>
                <a:cs typeface="Arial" pitchFamily="34" charset="0"/>
              </a:rPr>
              <a:t>because most red grouper are jaw hooked</a:t>
            </a:r>
            <a:endParaRPr lang="en-US" sz="28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p:spPr>
      </p:pic>
      <p:sp>
        <p:nvSpPr>
          <p:cNvPr id="4" name="Rectangle 3"/>
          <p:cNvSpPr/>
          <p:nvPr/>
        </p:nvSpPr>
        <p:spPr>
          <a:xfrm>
            <a:off x="1066800" y="533400"/>
            <a:ext cx="6792180" cy="523220"/>
          </a:xfrm>
          <a:prstGeom prst="rect">
            <a:avLst/>
          </a:prstGeom>
        </p:spPr>
        <p:txBody>
          <a:bodyPr wrap="none">
            <a:spAutoFit/>
          </a:bodyPr>
          <a:lstStyle/>
          <a:p>
            <a:r>
              <a:rPr lang="en-US" sz="2800" dirty="0" smtClean="0">
                <a:latin typeface="Arial" pitchFamily="34" charset="0"/>
                <a:cs typeface="Arial" pitchFamily="34" charset="0"/>
              </a:rPr>
              <a:t>Mortality Effects Determined by Necropsy</a:t>
            </a:r>
            <a:endParaRPr lang="en-US" sz="2800" dirty="0">
              <a:latin typeface="Arial" pitchFamily="34" charset="0"/>
              <a:cs typeface="Arial" pitchFamily="34" charset="0"/>
            </a:endParaRPr>
          </a:p>
        </p:txBody>
      </p:sp>
      <p:graphicFrame>
        <p:nvGraphicFramePr>
          <p:cNvPr id="6" name="Chart 5"/>
          <p:cNvGraphicFramePr>
            <a:graphicFrameLocks noGrp="1"/>
          </p:cNvGraphicFramePr>
          <p:nvPr/>
        </p:nvGraphicFramePr>
        <p:xfrm>
          <a:off x="1066800" y="1143000"/>
          <a:ext cx="71628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819400" y="5867400"/>
            <a:ext cx="4876800" cy="369332"/>
          </a:xfrm>
          <a:prstGeom prst="rect">
            <a:avLst/>
          </a:prstGeom>
          <a:noFill/>
        </p:spPr>
        <p:txBody>
          <a:bodyPr wrap="square" rtlCol="0">
            <a:spAutoFit/>
          </a:bodyPr>
          <a:lstStyle/>
          <a:p>
            <a:r>
              <a:rPr lang="en-US" dirty="0" smtClean="0"/>
              <a:t>Depth             Hook              Other</a:t>
            </a:r>
            <a:endParaRPr lang="en-US" dirty="0"/>
          </a:p>
        </p:txBody>
      </p:sp>
      <p:pic>
        <p:nvPicPr>
          <p:cNvPr id="8" name="Picture 7" descr="full-color.jpg"/>
          <p:cNvPicPr>
            <a:picLocks noChangeAspect="1"/>
          </p:cNvPicPr>
          <p:nvPr/>
        </p:nvPicPr>
        <p:blipFill>
          <a:blip r:embed="rId4" cstate="print"/>
          <a:stretch>
            <a:fillRect/>
          </a:stretch>
        </p:blipFill>
        <p:spPr>
          <a:xfrm>
            <a:off x="7772400" y="6011861"/>
            <a:ext cx="609600" cy="59372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3" name="Rectangle 2"/>
          <p:cNvSpPr/>
          <p:nvPr/>
        </p:nvSpPr>
        <p:spPr>
          <a:xfrm>
            <a:off x="685800" y="609600"/>
            <a:ext cx="7696200" cy="1200329"/>
          </a:xfrm>
          <a:prstGeom prst="rect">
            <a:avLst/>
          </a:prstGeom>
        </p:spPr>
        <p:txBody>
          <a:bodyPr wrap="square">
            <a:spAutoFit/>
          </a:bodyPr>
          <a:lstStyle/>
          <a:p>
            <a:pPr algn="ctr"/>
            <a:r>
              <a:rPr lang="en-US" sz="3600" b="1" dirty="0" smtClean="0">
                <a:latin typeface="Arial" pitchFamily="34" charset="0"/>
                <a:cs typeface="Arial" pitchFamily="34" charset="0"/>
              </a:rPr>
              <a:t>Acute and Latent Hook Mortality in Red Snapper </a:t>
            </a:r>
            <a:endParaRPr lang="en-US" sz="3600" b="1" dirty="0">
              <a:latin typeface="Arial" pitchFamily="34" charset="0"/>
              <a:cs typeface="Arial" pitchFamily="34" charset="0"/>
            </a:endParaRPr>
          </a:p>
        </p:txBody>
      </p:sp>
      <p:pic>
        <p:nvPicPr>
          <p:cNvPr id="4" name="Picture 2" descr="hook4"/>
          <p:cNvPicPr>
            <a:picLocks noChangeAspect="1" noChangeArrowheads="1"/>
          </p:cNvPicPr>
          <p:nvPr/>
        </p:nvPicPr>
        <p:blipFill>
          <a:blip r:embed="rId3" cstate="print"/>
          <a:srcRect l="3754" t="5237" r="9909" b="14478"/>
          <a:stretch>
            <a:fillRect/>
          </a:stretch>
        </p:blipFill>
        <p:spPr bwMode="auto">
          <a:xfrm>
            <a:off x="228600" y="2514600"/>
            <a:ext cx="4495800" cy="2660780"/>
          </a:xfrm>
          <a:prstGeom prst="rect">
            <a:avLst/>
          </a:prstGeom>
          <a:noFill/>
        </p:spPr>
      </p:pic>
      <p:sp>
        <p:nvSpPr>
          <p:cNvPr id="5" name="Right Arrow 4"/>
          <p:cNvSpPr/>
          <p:nvPr/>
        </p:nvSpPr>
        <p:spPr>
          <a:xfrm>
            <a:off x="1600200" y="2819400"/>
            <a:ext cx="978408" cy="4846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pic>
        <p:nvPicPr>
          <p:cNvPr id="7" name="Picture 2" descr="pooledblood"/>
          <p:cNvPicPr>
            <a:picLocks noChangeAspect="1" noChangeArrowheads="1"/>
          </p:cNvPicPr>
          <p:nvPr/>
        </p:nvPicPr>
        <p:blipFill>
          <a:blip r:embed="rId4" cstate="print"/>
          <a:srcRect/>
          <a:stretch>
            <a:fillRect/>
          </a:stretch>
        </p:blipFill>
        <p:spPr bwMode="auto">
          <a:xfrm>
            <a:off x="4724400" y="2819400"/>
            <a:ext cx="4191000" cy="2500048"/>
          </a:xfrm>
          <a:prstGeom prst="rect">
            <a:avLst/>
          </a:prstGeom>
          <a:noFill/>
          <a:ln w="9525">
            <a:noFill/>
            <a:miter lim="800000"/>
            <a:headEnd/>
            <a:tailEnd/>
          </a:ln>
        </p:spPr>
      </p:pic>
      <p:sp>
        <p:nvSpPr>
          <p:cNvPr id="8" name="Rectangle 7"/>
          <p:cNvSpPr/>
          <p:nvPr/>
        </p:nvSpPr>
        <p:spPr>
          <a:xfrm>
            <a:off x="1828800" y="1981200"/>
            <a:ext cx="1103187" cy="523220"/>
          </a:xfrm>
          <a:prstGeom prst="rect">
            <a:avLst/>
          </a:prstGeom>
        </p:spPr>
        <p:txBody>
          <a:bodyPr wrap="none">
            <a:spAutoFit/>
          </a:bodyPr>
          <a:lstStyle/>
          <a:p>
            <a:r>
              <a:rPr lang="en-US" sz="2800" dirty="0" smtClean="0">
                <a:solidFill>
                  <a:srgbClr val="FFFF00"/>
                </a:solidFill>
                <a:latin typeface="Arial" pitchFamily="34" charset="0"/>
                <a:cs typeface="Arial" pitchFamily="34" charset="0"/>
              </a:rPr>
              <a:t>Acute</a:t>
            </a:r>
            <a:endParaRPr lang="en-US" sz="2800" dirty="0">
              <a:solidFill>
                <a:srgbClr val="FFFF00"/>
              </a:solidFill>
              <a:latin typeface="Arial" pitchFamily="34" charset="0"/>
              <a:cs typeface="Arial" pitchFamily="34" charset="0"/>
            </a:endParaRPr>
          </a:p>
        </p:txBody>
      </p:sp>
      <p:sp>
        <p:nvSpPr>
          <p:cNvPr id="9" name="Rectangle 8"/>
          <p:cNvSpPr/>
          <p:nvPr/>
        </p:nvSpPr>
        <p:spPr>
          <a:xfrm>
            <a:off x="6324600" y="2209800"/>
            <a:ext cx="1184940" cy="523220"/>
          </a:xfrm>
          <a:prstGeom prst="rect">
            <a:avLst/>
          </a:prstGeom>
        </p:spPr>
        <p:txBody>
          <a:bodyPr wrap="none">
            <a:spAutoFit/>
          </a:bodyPr>
          <a:lstStyle/>
          <a:p>
            <a:r>
              <a:rPr lang="en-US" sz="2800" dirty="0" smtClean="0">
                <a:solidFill>
                  <a:srgbClr val="FFFF00"/>
                </a:solidFill>
                <a:latin typeface="Arial" pitchFamily="34" charset="0"/>
                <a:cs typeface="Arial" pitchFamily="34" charset="0"/>
              </a:rPr>
              <a:t>Latent</a:t>
            </a:r>
            <a:endParaRPr lang="en-US" sz="2800" dirty="0">
              <a:solidFill>
                <a:srgbClr val="FFFF00"/>
              </a:solidFill>
              <a:latin typeface="Arial" pitchFamily="34" charset="0"/>
              <a:cs typeface="Arial" pitchFamily="34" charset="0"/>
            </a:endParaRPr>
          </a:p>
        </p:txBody>
      </p:sp>
      <p:sp>
        <p:nvSpPr>
          <p:cNvPr id="10" name="Down Arrow 9"/>
          <p:cNvSpPr/>
          <p:nvPr/>
        </p:nvSpPr>
        <p:spPr>
          <a:xfrm>
            <a:off x="6629400" y="2743200"/>
            <a:ext cx="484632" cy="7498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full-color.jpg"/>
          <p:cNvPicPr>
            <a:picLocks noChangeAspect="1"/>
          </p:cNvPicPr>
          <p:nvPr/>
        </p:nvPicPr>
        <p:blipFill>
          <a:blip r:embed="rId5" cstate="print"/>
          <a:stretch>
            <a:fillRect/>
          </a:stretch>
        </p:blipFill>
        <p:spPr>
          <a:xfrm>
            <a:off x="7772400" y="5863430"/>
            <a:ext cx="762000" cy="742153"/>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2057400" y="762000"/>
            <a:ext cx="4809843" cy="646331"/>
          </a:xfrm>
          <a:prstGeom prst="rect">
            <a:avLst/>
          </a:prstGeom>
        </p:spPr>
        <p:txBody>
          <a:bodyPr wrap="none">
            <a:spAutoFit/>
          </a:bodyPr>
          <a:lstStyle/>
          <a:p>
            <a:r>
              <a:rPr lang="en-US" sz="3600" b="1" dirty="0" smtClean="0">
                <a:latin typeface="Arial" pitchFamily="34" charset="0"/>
                <a:cs typeface="Arial" pitchFamily="34" charset="0"/>
              </a:rPr>
              <a:t>Reef Fish Study Area</a:t>
            </a:r>
            <a:endParaRPr lang="en-US" sz="3600" b="1" dirty="0">
              <a:latin typeface="Arial" pitchFamily="34" charset="0"/>
              <a:cs typeface="Arial" pitchFamily="34" charset="0"/>
            </a:endParaRPr>
          </a:p>
        </p:txBody>
      </p:sp>
      <p:pic>
        <p:nvPicPr>
          <p:cNvPr id="4" name="Picture 4" descr="blackmap"/>
          <p:cNvPicPr>
            <a:picLocks noChangeAspect="1" noChangeArrowheads="1"/>
          </p:cNvPicPr>
          <p:nvPr/>
        </p:nvPicPr>
        <p:blipFill>
          <a:blip r:embed="rId3" cstate="print"/>
          <a:srcRect/>
          <a:stretch>
            <a:fillRect/>
          </a:stretch>
        </p:blipFill>
        <p:spPr>
          <a:xfrm>
            <a:off x="1219200" y="1447800"/>
            <a:ext cx="6400800" cy="4648200"/>
          </a:xfrm>
          <a:prstGeom prst="rect">
            <a:avLst/>
          </a:prstGeom>
          <a:noFill/>
        </p:spPr>
      </p:pic>
      <p:pic>
        <p:nvPicPr>
          <p:cNvPr id="5" name="Picture 4" descr="full-color.jpg"/>
          <p:cNvPicPr>
            <a:picLocks noChangeAspect="1"/>
          </p:cNvPicPr>
          <p:nvPr/>
        </p:nvPicPr>
        <p:blipFill>
          <a:blip r:embed="rId4" cstate="print"/>
          <a:stretch>
            <a:fillRect/>
          </a:stretch>
        </p:blipFill>
        <p:spPr>
          <a:xfrm>
            <a:off x="7696200" y="5486400"/>
            <a:ext cx="769188" cy="7839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p:spPr>
      </p:pic>
      <p:pic>
        <p:nvPicPr>
          <p:cNvPr id="3" name="Picture 4"/>
          <p:cNvPicPr>
            <a:picLocks noChangeAspect="1" noChangeArrowheads="1"/>
          </p:cNvPicPr>
          <p:nvPr/>
        </p:nvPicPr>
        <p:blipFill>
          <a:blip r:embed="rId3" cstate="print"/>
          <a:stretch>
            <a:fillRect/>
          </a:stretch>
        </p:blipFill>
        <p:spPr>
          <a:xfrm>
            <a:off x="457200" y="1143000"/>
            <a:ext cx="8077200" cy="4959685"/>
          </a:xfrm>
          <a:prstGeom prst="rect">
            <a:avLst/>
          </a:prstGeom>
        </p:spPr>
      </p:pic>
      <p:sp>
        <p:nvSpPr>
          <p:cNvPr id="5" name="TextBox 4"/>
          <p:cNvSpPr txBox="1"/>
          <p:nvPr/>
        </p:nvSpPr>
        <p:spPr>
          <a:xfrm>
            <a:off x="1219200" y="457200"/>
            <a:ext cx="7239000" cy="523220"/>
          </a:xfrm>
          <a:prstGeom prst="rect">
            <a:avLst/>
          </a:prstGeom>
          <a:noFill/>
        </p:spPr>
        <p:txBody>
          <a:bodyPr wrap="square" rtlCol="0">
            <a:spAutoFit/>
          </a:bodyPr>
          <a:lstStyle/>
          <a:p>
            <a:r>
              <a:rPr lang="en-US" sz="2800" dirty="0" smtClean="0">
                <a:latin typeface="Arial" pitchFamily="34" charset="0"/>
                <a:cs typeface="Arial" pitchFamily="34" charset="0"/>
              </a:rPr>
              <a:t>Number of Tagged and Recaptured Fish</a:t>
            </a:r>
            <a:endParaRPr lang="en-US" sz="2800" dirty="0">
              <a:latin typeface="Arial" pitchFamily="34" charset="0"/>
              <a:cs typeface="Arial" pitchFamily="34" charset="0"/>
            </a:endParaRPr>
          </a:p>
        </p:txBody>
      </p:sp>
      <p:sp>
        <p:nvSpPr>
          <p:cNvPr id="7" name="Rectangle 6"/>
          <p:cNvSpPr/>
          <p:nvPr/>
        </p:nvSpPr>
        <p:spPr>
          <a:xfrm rot="16200000">
            <a:off x="-463034" y="3053834"/>
            <a:ext cx="2209800" cy="369332"/>
          </a:xfrm>
          <a:prstGeom prst="rect">
            <a:avLst/>
          </a:prstGeom>
        </p:spPr>
        <p:txBody>
          <a:bodyPr wrap="square">
            <a:spAutoFit/>
          </a:bodyPr>
          <a:lstStyle/>
          <a:p>
            <a:r>
              <a:rPr lang="en-US" b="1" dirty="0" smtClean="0">
                <a:solidFill>
                  <a:srgbClr val="FFFF66"/>
                </a:solidFill>
                <a:latin typeface="Arial" pitchFamily="34" charset="0"/>
                <a:cs typeface="Arial" pitchFamily="34" charset="0"/>
              </a:rPr>
              <a:t>Number of Fish</a:t>
            </a:r>
            <a:endParaRPr lang="en-US" dirty="0"/>
          </a:p>
        </p:txBody>
      </p:sp>
      <p:pic>
        <p:nvPicPr>
          <p:cNvPr id="8" name="Picture 7" descr="full-color.jpg"/>
          <p:cNvPicPr>
            <a:picLocks noChangeAspect="1"/>
          </p:cNvPicPr>
          <p:nvPr/>
        </p:nvPicPr>
        <p:blipFill>
          <a:blip r:embed="rId4" cstate="print"/>
          <a:stretch>
            <a:fillRect/>
          </a:stretch>
        </p:blipFill>
        <p:spPr>
          <a:xfrm>
            <a:off x="7772400" y="5410200"/>
            <a:ext cx="609600" cy="62132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3" name="Rectangle 2"/>
          <p:cNvSpPr/>
          <p:nvPr/>
        </p:nvSpPr>
        <p:spPr>
          <a:xfrm>
            <a:off x="1676400" y="533400"/>
            <a:ext cx="5943600" cy="954107"/>
          </a:xfrm>
          <a:prstGeom prst="rect">
            <a:avLst/>
          </a:prstGeom>
        </p:spPr>
        <p:txBody>
          <a:bodyPr wrap="square">
            <a:spAutoFit/>
          </a:bodyPr>
          <a:lstStyle/>
          <a:p>
            <a:pPr lvl="0" algn="ctr">
              <a:spcBef>
                <a:spcPct val="0"/>
              </a:spcBef>
              <a:defRPr/>
            </a:pPr>
            <a:r>
              <a:rPr lang="en-US" sz="2800" dirty="0">
                <a:latin typeface="Arial" pitchFamily="34" charset="0"/>
                <a:cs typeface="Arial" pitchFamily="34" charset="0"/>
              </a:rPr>
              <a:t>Differences in J and Circle Hook Recaptures</a:t>
            </a:r>
          </a:p>
        </p:txBody>
      </p:sp>
      <p:graphicFrame>
        <p:nvGraphicFramePr>
          <p:cNvPr id="4" name="Group 124"/>
          <p:cNvGraphicFramePr>
            <a:graphicFrameLocks/>
          </p:cNvGraphicFramePr>
          <p:nvPr/>
        </p:nvGraphicFramePr>
        <p:xfrm>
          <a:off x="457200" y="1676400"/>
          <a:ext cx="8153398" cy="3124200"/>
        </p:xfrm>
        <a:graphic>
          <a:graphicData uri="http://schemas.openxmlformats.org/drawingml/2006/table">
            <a:tbl>
              <a:tblPr/>
              <a:tblGrid>
                <a:gridCol w="1515234"/>
                <a:gridCol w="1154463"/>
                <a:gridCol w="1154463"/>
                <a:gridCol w="1370924"/>
                <a:gridCol w="1010157"/>
                <a:gridCol w="1948157"/>
              </a:tblGrid>
              <a:tr h="1295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rgbClr val="D1B2E8"/>
                        </a:solidFill>
                        <a:effectLst/>
                        <a:latin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Species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J hook tagged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 J hook recap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Circle hook tagged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Circle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hook recap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G-test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dirty="0" smtClean="0">
                          <a:ln>
                            <a:noFill/>
                          </a:ln>
                          <a:solidFill>
                            <a:schemeClr val="bg1"/>
                          </a:solidFill>
                          <a:effectLst/>
                          <a:latin typeface="Arial" charset="0"/>
                        </a:rPr>
                        <a:t>p</a:t>
                      </a:r>
                      <a:r>
                        <a:rPr kumimoji="0" lang="en-US" sz="2400" b="0" i="0" u="none" strike="noStrike" cap="none" normalizeH="0" baseline="0" dirty="0" smtClean="0">
                          <a:ln>
                            <a:noFill/>
                          </a:ln>
                          <a:solidFill>
                            <a:schemeClr val="bg1"/>
                          </a:solidFill>
                          <a:effectLst/>
                          <a:latin typeface="Arial" charset="0"/>
                        </a:rPr>
                        <a:t> values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428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FFCC"/>
                          </a:solidFill>
                          <a:effectLst/>
                          <a:latin typeface="Arial" charset="0"/>
                        </a:rPr>
                        <a:t>Red Grouper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3,935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287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863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121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4.49 x 10</a:t>
                      </a:r>
                      <a:r>
                        <a:rPr kumimoji="0" lang="en-US" sz="2400" b="0" i="0" u="none" strike="noStrike" cap="none" normalizeH="0" baseline="30000" dirty="0" smtClean="0">
                          <a:ln>
                            <a:noFill/>
                          </a:ln>
                          <a:solidFill>
                            <a:srgbClr val="0C01F1"/>
                          </a:solidFill>
                          <a:effectLst/>
                          <a:latin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45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0FFCC"/>
                          </a:solidFill>
                          <a:effectLst/>
                          <a:latin typeface="Arial" charset="0"/>
                        </a:rPr>
                        <a:t>Red Snapper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2,145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269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3,172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258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0C01F1"/>
                          </a:solidFill>
                          <a:effectLst/>
                          <a:latin typeface="Arial" charset="0"/>
                        </a:rPr>
                        <a:t>2.3x10</a:t>
                      </a:r>
                      <a:r>
                        <a:rPr kumimoji="0" lang="en-US" sz="2400" b="0" i="0" u="none" strike="noStrike" cap="none" normalizeH="0" baseline="30000" dirty="0" smtClean="0">
                          <a:ln>
                            <a:noFill/>
                          </a:ln>
                          <a:solidFill>
                            <a:srgbClr val="0C01F1"/>
                          </a:solidFill>
                          <a:effectLst/>
                          <a:latin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 name="Picture 4" descr="full-color.jpg"/>
          <p:cNvPicPr>
            <a:picLocks noChangeAspect="1"/>
          </p:cNvPicPr>
          <p:nvPr/>
        </p:nvPicPr>
        <p:blipFill>
          <a:blip r:embed="rId3" cstate="print"/>
          <a:stretch>
            <a:fillRect/>
          </a:stretch>
        </p:blipFill>
        <p:spPr>
          <a:xfrm>
            <a:off x="7467600" y="5257800"/>
            <a:ext cx="921588" cy="939311"/>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3" name="TextBox 2"/>
          <p:cNvSpPr txBox="1"/>
          <p:nvPr/>
        </p:nvSpPr>
        <p:spPr>
          <a:xfrm>
            <a:off x="2590800" y="1447800"/>
            <a:ext cx="3685111" cy="523220"/>
          </a:xfrm>
          <a:prstGeom prst="rect">
            <a:avLst/>
          </a:prstGeom>
          <a:noFill/>
        </p:spPr>
        <p:txBody>
          <a:bodyPr wrap="none" rtlCol="0">
            <a:spAutoFit/>
          </a:bodyPr>
          <a:lstStyle/>
          <a:p>
            <a:r>
              <a:rPr lang="en-US" sz="2800" dirty="0" smtClean="0">
                <a:latin typeface="Arial" pitchFamily="34" charset="0"/>
                <a:cs typeface="Arial" pitchFamily="34" charset="0"/>
              </a:rPr>
              <a:t>Water Depth ≤ 27.4 m</a:t>
            </a:r>
            <a:endParaRPr lang="en-US" sz="2800" dirty="0">
              <a:latin typeface="Arial" pitchFamily="34" charset="0"/>
              <a:cs typeface="Arial" pitchFamily="34" charset="0"/>
            </a:endParaRPr>
          </a:p>
        </p:txBody>
      </p:sp>
      <p:sp>
        <p:nvSpPr>
          <p:cNvPr id="4" name="TextBox 3"/>
          <p:cNvSpPr txBox="1"/>
          <p:nvPr/>
        </p:nvSpPr>
        <p:spPr>
          <a:xfrm>
            <a:off x="2743200" y="3429000"/>
            <a:ext cx="3697935" cy="523220"/>
          </a:xfrm>
          <a:prstGeom prst="rect">
            <a:avLst/>
          </a:prstGeom>
          <a:noFill/>
        </p:spPr>
        <p:txBody>
          <a:bodyPr wrap="none" rtlCol="0">
            <a:spAutoFit/>
          </a:bodyPr>
          <a:lstStyle/>
          <a:p>
            <a:r>
              <a:rPr lang="en-US" sz="2800" dirty="0" smtClean="0">
                <a:latin typeface="Arial" pitchFamily="34" charset="0"/>
                <a:cs typeface="Arial" pitchFamily="34" charset="0"/>
              </a:rPr>
              <a:t>Water Depth &gt; 27.4 m</a:t>
            </a:r>
            <a:endParaRPr lang="en-US" sz="2800" dirty="0">
              <a:latin typeface="Arial" pitchFamily="34" charset="0"/>
              <a:cs typeface="Arial" pitchFamily="34" charset="0"/>
            </a:endParaRPr>
          </a:p>
        </p:txBody>
      </p:sp>
      <p:graphicFrame>
        <p:nvGraphicFramePr>
          <p:cNvPr id="5" name="Table 4"/>
          <p:cNvGraphicFramePr>
            <a:graphicFrameLocks noGrp="1"/>
          </p:cNvGraphicFramePr>
          <p:nvPr/>
        </p:nvGraphicFramePr>
        <p:xfrm>
          <a:off x="1219200" y="2286000"/>
          <a:ext cx="6781800" cy="914400"/>
        </p:xfrm>
        <a:graphic>
          <a:graphicData uri="http://schemas.openxmlformats.org/drawingml/2006/table">
            <a:tbl>
              <a:tblPr firstRow="1" bandRow="1">
                <a:tableStyleId>{5C22544A-7EE6-4342-B048-85BDC9FD1C3A}</a:tableStyleId>
              </a:tblPr>
              <a:tblGrid>
                <a:gridCol w="1695450"/>
                <a:gridCol w="1695450"/>
                <a:gridCol w="1695450"/>
                <a:gridCol w="1695450"/>
              </a:tblGrid>
              <a:tr h="370840">
                <a:tc>
                  <a:txBody>
                    <a:bodyPr/>
                    <a:lstStyle/>
                    <a:p>
                      <a:pPr algn="ctr"/>
                      <a:r>
                        <a:rPr lang="en-US" sz="2000" dirty="0" smtClean="0">
                          <a:solidFill>
                            <a:srgbClr val="0C01F1"/>
                          </a:solidFill>
                          <a:latin typeface="Arial" pitchFamily="34" charset="0"/>
                          <a:cs typeface="Arial" pitchFamily="34" charset="0"/>
                        </a:rPr>
                        <a:t>J</a:t>
                      </a:r>
                      <a:endParaRPr lang="en-US" sz="20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1,660</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220</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13.3</a:t>
                      </a:r>
                      <a:endParaRPr lang="en-US" sz="2400" dirty="0">
                        <a:solidFill>
                          <a:srgbClr val="0C01F1"/>
                        </a:solidFill>
                        <a:latin typeface="Arial" pitchFamily="34" charset="0"/>
                        <a:cs typeface="Arial" pitchFamily="34" charset="0"/>
                      </a:endParaRPr>
                    </a:p>
                  </a:txBody>
                  <a:tcPr>
                    <a:noFill/>
                  </a:tcPr>
                </a:tc>
              </a:tr>
              <a:tr h="370840">
                <a:tc>
                  <a:txBody>
                    <a:bodyPr/>
                    <a:lstStyle/>
                    <a:p>
                      <a:pPr algn="ctr"/>
                      <a:r>
                        <a:rPr lang="en-US" sz="2000" dirty="0" smtClean="0">
                          <a:solidFill>
                            <a:srgbClr val="CC0000"/>
                          </a:solidFill>
                          <a:latin typeface="Arial" pitchFamily="34" charset="0"/>
                          <a:cs typeface="Arial" pitchFamily="34" charset="0"/>
                        </a:rPr>
                        <a:t>Circle</a:t>
                      </a:r>
                      <a:endParaRPr lang="en-US" sz="20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1,437</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185</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12.9</a:t>
                      </a:r>
                      <a:endParaRPr lang="en-US" sz="2400" dirty="0">
                        <a:solidFill>
                          <a:srgbClr val="CC0000"/>
                        </a:solidFill>
                        <a:latin typeface="Arial" pitchFamily="34" charset="0"/>
                        <a:cs typeface="Arial" pitchFamily="34" charset="0"/>
                      </a:endParaRPr>
                    </a:p>
                  </a:txBody>
                  <a:tcPr>
                    <a:noFill/>
                  </a:tcPr>
                </a:tc>
              </a:tr>
            </a:tbl>
          </a:graphicData>
        </a:graphic>
      </p:graphicFrame>
      <p:graphicFrame>
        <p:nvGraphicFramePr>
          <p:cNvPr id="6" name="Table 5"/>
          <p:cNvGraphicFramePr>
            <a:graphicFrameLocks noGrp="1"/>
          </p:cNvGraphicFramePr>
          <p:nvPr/>
        </p:nvGraphicFramePr>
        <p:xfrm>
          <a:off x="1219200" y="4191000"/>
          <a:ext cx="6934200" cy="914400"/>
        </p:xfrm>
        <a:graphic>
          <a:graphicData uri="http://schemas.openxmlformats.org/drawingml/2006/table">
            <a:tbl>
              <a:tblPr firstRow="1" bandRow="1">
                <a:tableStyleId>{5C22544A-7EE6-4342-B048-85BDC9FD1C3A}</a:tableStyleId>
              </a:tblPr>
              <a:tblGrid>
                <a:gridCol w="1733550"/>
                <a:gridCol w="1733550"/>
                <a:gridCol w="1733550"/>
                <a:gridCol w="1733550"/>
              </a:tblGrid>
              <a:tr h="370840">
                <a:tc>
                  <a:txBody>
                    <a:bodyPr/>
                    <a:lstStyle/>
                    <a:p>
                      <a:pPr algn="ctr"/>
                      <a:r>
                        <a:rPr lang="en-US" sz="2000" dirty="0" smtClean="0">
                          <a:solidFill>
                            <a:srgbClr val="0C01F1"/>
                          </a:solidFill>
                          <a:latin typeface="Arial" pitchFamily="34" charset="0"/>
                          <a:cs typeface="Arial" pitchFamily="34" charset="0"/>
                        </a:rPr>
                        <a:t>J</a:t>
                      </a:r>
                      <a:endParaRPr lang="en-US" sz="20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585</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49</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8.4</a:t>
                      </a:r>
                      <a:endParaRPr lang="en-US" sz="2400" dirty="0">
                        <a:solidFill>
                          <a:srgbClr val="0C01F1"/>
                        </a:solidFill>
                        <a:latin typeface="Arial" pitchFamily="34" charset="0"/>
                        <a:cs typeface="Arial" pitchFamily="34" charset="0"/>
                      </a:endParaRPr>
                    </a:p>
                  </a:txBody>
                  <a:tcPr>
                    <a:noFill/>
                  </a:tcPr>
                </a:tc>
              </a:tr>
              <a:tr h="370840">
                <a:tc>
                  <a:txBody>
                    <a:bodyPr/>
                    <a:lstStyle/>
                    <a:p>
                      <a:pPr algn="ctr"/>
                      <a:r>
                        <a:rPr lang="en-US" sz="2000" dirty="0" smtClean="0">
                          <a:solidFill>
                            <a:srgbClr val="CC0000"/>
                          </a:solidFill>
                          <a:latin typeface="Arial" pitchFamily="34" charset="0"/>
                          <a:cs typeface="Arial" pitchFamily="34" charset="0"/>
                        </a:rPr>
                        <a:t>Circle</a:t>
                      </a:r>
                      <a:endParaRPr lang="en-US" sz="20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1,765</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71</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4.0</a:t>
                      </a:r>
                      <a:endParaRPr lang="en-US" sz="2400" dirty="0">
                        <a:solidFill>
                          <a:srgbClr val="CC0000"/>
                        </a:solidFill>
                        <a:latin typeface="Arial" pitchFamily="34" charset="0"/>
                        <a:cs typeface="Arial" pitchFamily="34" charset="0"/>
                      </a:endParaRPr>
                    </a:p>
                  </a:txBody>
                  <a:tcPr>
                    <a:noFill/>
                  </a:tcPr>
                </a:tc>
              </a:tr>
            </a:tbl>
          </a:graphicData>
        </a:graphic>
      </p:graphicFrame>
      <p:pic>
        <p:nvPicPr>
          <p:cNvPr id="7" name="Picture 6" descr="full-color.jpg"/>
          <p:cNvPicPr>
            <a:picLocks noChangeAspect="1"/>
          </p:cNvPicPr>
          <p:nvPr/>
        </p:nvPicPr>
        <p:blipFill>
          <a:blip r:embed="rId3" cstate="print"/>
          <a:stretch>
            <a:fillRect/>
          </a:stretch>
        </p:blipFill>
        <p:spPr>
          <a:xfrm>
            <a:off x="7620000" y="5562600"/>
            <a:ext cx="921588" cy="939311"/>
          </a:xfrm>
          <a:prstGeom prst="rect">
            <a:avLst/>
          </a:prstGeom>
        </p:spPr>
      </p:pic>
      <p:sp>
        <p:nvSpPr>
          <p:cNvPr id="8" name="TextBox 7"/>
          <p:cNvSpPr txBox="1"/>
          <p:nvPr/>
        </p:nvSpPr>
        <p:spPr>
          <a:xfrm>
            <a:off x="1295400" y="914400"/>
            <a:ext cx="6561412" cy="584775"/>
          </a:xfrm>
          <a:prstGeom prst="rect">
            <a:avLst/>
          </a:prstGeom>
          <a:noFill/>
        </p:spPr>
        <p:txBody>
          <a:bodyPr wrap="none" rtlCol="0">
            <a:spAutoFit/>
          </a:bodyPr>
          <a:lstStyle/>
          <a:p>
            <a:r>
              <a:rPr lang="en-US" sz="3200" dirty="0" smtClean="0">
                <a:latin typeface="Arial" pitchFamily="34" charset="0"/>
                <a:cs typeface="Arial" pitchFamily="34" charset="0"/>
              </a:rPr>
              <a:t>Red Snapper Recaptures by Depth</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grpSp>
        <p:nvGrpSpPr>
          <p:cNvPr id="3" name="Group 15"/>
          <p:cNvGrpSpPr>
            <a:grpSpLocks/>
          </p:cNvGrpSpPr>
          <p:nvPr/>
        </p:nvGrpSpPr>
        <p:grpSpPr bwMode="auto">
          <a:xfrm>
            <a:off x="1295400" y="1600200"/>
            <a:ext cx="6781800" cy="4023784"/>
            <a:chOff x="145" y="1008"/>
            <a:chExt cx="5598" cy="2914"/>
          </a:xfrm>
        </p:grpSpPr>
        <p:graphicFrame>
          <p:nvGraphicFramePr>
            <p:cNvPr id="4" name="Object 11"/>
            <p:cNvGraphicFramePr>
              <a:graphicFrameLocks noChangeAspect="1"/>
            </p:cNvGraphicFramePr>
            <p:nvPr/>
          </p:nvGraphicFramePr>
          <p:xfrm>
            <a:off x="415" y="1008"/>
            <a:ext cx="5328" cy="2914"/>
          </p:xfrm>
          <a:graphic>
            <a:graphicData uri="http://schemas.openxmlformats.org/presentationml/2006/ole">
              <p:oleObj spid="_x0000_s6146" name="Worksheet" r:id="rId4" imgW="6705600" imgH="3667083" progId="Excel.Sheet.8">
                <p:embed/>
              </p:oleObj>
            </a:graphicData>
          </a:graphic>
        </p:graphicFrame>
        <p:sp>
          <p:nvSpPr>
            <p:cNvPr id="5" name="Text Box 13"/>
            <p:cNvSpPr txBox="1">
              <a:spLocks noChangeArrowheads="1"/>
            </p:cNvSpPr>
            <p:nvPr/>
          </p:nvSpPr>
          <p:spPr bwMode="auto">
            <a:xfrm rot="-5400000">
              <a:off x="-819" y="1972"/>
              <a:ext cx="2256" cy="327"/>
            </a:xfrm>
            <a:prstGeom prst="rect">
              <a:avLst/>
            </a:prstGeom>
            <a:noFill/>
            <a:ln w="9525">
              <a:noFill/>
              <a:miter lim="800000"/>
              <a:headEnd/>
              <a:tailEnd/>
            </a:ln>
          </p:spPr>
          <p:txBody>
            <a:bodyPr>
              <a:spAutoFit/>
            </a:bodyPr>
            <a:lstStyle/>
            <a:p>
              <a:pPr>
                <a:spcBef>
                  <a:spcPct val="50000"/>
                </a:spcBef>
              </a:pPr>
              <a:r>
                <a:rPr lang="en-US" sz="2800" b="1" dirty="0">
                  <a:solidFill>
                    <a:srgbClr val="FFFF66"/>
                  </a:solidFill>
                  <a:latin typeface="Times New Roman" pitchFamily="18" charset="0"/>
                </a:rPr>
                <a:t>Percent Recapture</a:t>
              </a:r>
            </a:p>
          </p:txBody>
        </p:sp>
      </p:grpSp>
      <p:sp>
        <p:nvSpPr>
          <p:cNvPr id="6" name="Text Box 16"/>
          <p:cNvSpPr txBox="1">
            <a:spLocks noChangeArrowheads="1"/>
          </p:cNvSpPr>
          <p:nvPr/>
        </p:nvSpPr>
        <p:spPr bwMode="auto">
          <a:xfrm>
            <a:off x="2209800" y="685800"/>
            <a:ext cx="5562600" cy="646113"/>
          </a:xfrm>
          <a:prstGeom prst="rect">
            <a:avLst/>
          </a:prstGeom>
          <a:noFill/>
          <a:ln w="9525">
            <a:noFill/>
            <a:miter lim="800000"/>
            <a:headEnd/>
            <a:tailEnd/>
          </a:ln>
          <a:effectLst/>
        </p:spPr>
        <p:txBody>
          <a:bodyPr wrap="square">
            <a:spAutoFit/>
          </a:bodyPr>
          <a:lstStyle/>
          <a:p>
            <a:pPr>
              <a:spcBef>
                <a:spcPct val="50000"/>
              </a:spcBef>
              <a:defRPr/>
            </a:pPr>
            <a:r>
              <a:rPr lang="en-US" sz="3600" dirty="0" smtClean="0">
                <a:latin typeface="Arial" pitchFamily="34" charset="0"/>
                <a:cs typeface="Arial" pitchFamily="34" charset="0"/>
              </a:rPr>
              <a:t>Recaptures </a:t>
            </a:r>
            <a:r>
              <a:rPr lang="en-US" sz="3600" dirty="0">
                <a:latin typeface="Arial" pitchFamily="34" charset="0"/>
                <a:cs typeface="Arial" pitchFamily="34" charset="0"/>
              </a:rPr>
              <a:t>by Hook Type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3" name="Rectangle 2"/>
          <p:cNvSpPr/>
          <p:nvPr/>
        </p:nvSpPr>
        <p:spPr>
          <a:xfrm>
            <a:off x="1524000" y="609600"/>
            <a:ext cx="6494085" cy="584775"/>
          </a:xfrm>
          <a:prstGeom prst="rect">
            <a:avLst/>
          </a:prstGeom>
        </p:spPr>
        <p:txBody>
          <a:bodyPr wrap="none">
            <a:spAutoFit/>
          </a:bodyPr>
          <a:lstStyle/>
          <a:p>
            <a:r>
              <a:rPr lang="en-US" sz="3200" dirty="0" smtClean="0">
                <a:latin typeface="Arial" pitchFamily="34" charset="0"/>
                <a:cs typeface="Arial" pitchFamily="34" charset="0"/>
              </a:rPr>
              <a:t>Recaptures from Circle </a:t>
            </a:r>
            <a:r>
              <a:rPr lang="en-US" sz="3200" dirty="0" err="1" smtClean="0">
                <a:latin typeface="Arial" pitchFamily="34" charset="0"/>
                <a:cs typeface="Arial" pitchFamily="34" charset="0"/>
              </a:rPr>
              <a:t>vs</a:t>
            </a:r>
            <a:r>
              <a:rPr lang="en-US" sz="3200" dirty="0" smtClean="0">
                <a:latin typeface="Arial" pitchFamily="34" charset="0"/>
                <a:cs typeface="Arial" pitchFamily="34" charset="0"/>
              </a:rPr>
              <a:t> J Hooks</a:t>
            </a:r>
            <a:endParaRPr lang="en-US" sz="3200" dirty="0">
              <a:latin typeface="Arial" pitchFamily="34" charset="0"/>
              <a:cs typeface="Arial" pitchFamily="34" charset="0"/>
            </a:endParaRPr>
          </a:p>
        </p:txBody>
      </p:sp>
      <p:pic>
        <p:nvPicPr>
          <p:cNvPr id="4" name="Picture 2" descr="C:\Users\Karenb.GMFMC\Pictures\tagrecap.jpg"/>
          <p:cNvPicPr>
            <a:picLocks noChangeAspect="1" noChangeArrowheads="1"/>
          </p:cNvPicPr>
          <p:nvPr/>
        </p:nvPicPr>
        <p:blipFill>
          <a:blip r:embed="rId3" cstate="print"/>
          <a:srcRect/>
          <a:stretch>
            <a:fillRect/>
          </a:stretch>
        </p:blipFill>
        <p:spPr bwMode="auto">
          <a:xfrm>
            <a:off x="304800" y="1524000"/>
            <a:ext cx="3436793" cy="4800600"/>
          </a:xfrm>
          <a:prstGeom prst="rect">
            <a:avLst/>
          </a:prstGeom>
          <a:solidFill>
            <a:schemeClr val="tx1"/>
          </a:solidFill>
        </p:spPr>
      </p:pic>
      <p:graphicFrame>
        <p:nvGraphicFramePr>
          <p:cNvPr id="5" name="Table 4"/>
          <p:cNvGraphicFramePr>
            <a:graphicFrameLocks noGrp="1"/>
          </p:cNvGraphicFramePr>
          <p:nvPr/>
        </p:nvGraphicFramePr>
        <p:xfrm>
          <a:off x="3733800" y="1828800"/>
          <a:ext cx="5181600" cy="4023360"/>
        </p:xfrm>
        <a:graphic>
          <a:graphicData uri="http://schemas.openxmlformats.org/drawingml/2006/table">
            <a:tbl>
              <a:tblPr firstRow="1" bandRow="1">
                <a:tableStyleId>{5C22544A-7EE6-4342-B048-85BDC9FD1C3A}</a:tableStyleId>
              </a:tblPr>
              <a:tblGrid>
                <a:gridCol w="1005434"/>
                <a:gridCol w="819073"/>
                <a:gridCol w="948744"/>
                <a:gridCol w="1189149"/>
                <a:gridCol w="1219200"/>
              </a:tblGrid>
              <a:tr h="838200">
                <a:tc>
                  <a:txBody>
                    <a:bodyPr/>
                    <a:lstStyle/>
                    <a:p>
                      <a:pPr algn="ctr"/>
                      <a:endParaRPr lang="en-US" dirty="0" smtClean="0">
                        <a:solidFill>
                          <a:schemeClr val="bg1"/>
                        </a:solidFill>
                      </a:endParaRPr>
                    </a:p>
                    <a:p>
                      <a:pPr algn="ctr"/>
                      <a:r>
                        <a:rPr lang="en-US" dirty="0" smtClean="0">
                          <a:solidFill>
                            <a:schemeClr val="bg1"/>
                          </a:solidFill>
                        </a:rPr>
                        <a:t>Species</a:t>
                      </a:r>
                      <a:endParaRPr lang="en-US" dirty="0">
                        <a:solidFill>
                          <a:schemeClr val="bg1"/>
                        </a:solidFill>
                      </a:endParaRPr>
                    </a:p>
                  </a:txBody>
                  <a:tcPr>
                    <a:noFill/>
                  </a:tcPr>
                </a:tc>
                <a:tc>
                  <a:txBody>
                    <a:bodyPr/>
                    <a:lstStyle/>
                    <a:p>
                      <a:pPr algn="ctr"/>
                      <a:endParaRPr lang="en-US" dirty="0" smtClean="0">
                        <a:solidFill>
                          <a:schemeClr val="bg1"/>
                        </a:solidFill>
                      </a:endParaRPr>
                    </a:p>
                    <a:p>
                      <a:pPr algn="ctr"/>
                      <a:r>
                        <a:rPr lang="en-US" dirty="0" smtClean="0">
                          <a:solidFill>
                            <a:schemeClr val="bg1"/>
                          </a:solidFill>
                        </a:rPr>
                        <a:t>Hook Type</a:t>
                      </a:r>
                      <a:endParaRPr lang="en-US" dirty="0">
                        <a:solidFill>
                          <a:schemeClr val="bg1"/>
                        </a:solidFill>
                      </a:endParaRPr>
                    </a:p>
                  </a:txBody>
                  <a:tcPr>
                    <a:noFill/>
                  </a:tcPr>
                </a:tc>
                <a:tc>
                  <a:txBody>
                    <a:bodyPr/>
                    <a:lstStyle/>
                    <a:p>
                      <a:pPr algn="ctr"/>
                      <a:endParaRPr lang="en-US" dirty="0" smtClean="0">
                        <a:solidFill>
                          <a:schemeClr val="bg1"/>
                        </a:solidFill>
                      </a:endParaRPr>
                    </a:p>
                    <a:p>
                      <a:pPr algn="ctr"/>
                      <a:r>
                        <a:rPr lang="en-US" dirty="0" smtClean="0">
                          <a:solidFill>
                            <a:schemeClr val="bg1"/>
                          </a:solidFill>
                        </a:rPr>
                        <a:t>Tagged </a:t>
                      </a:r>
                    </a:p>
                    <a:p>
                      <a:pPr algn="ctr"/>
                      <a:r>
                        <a:rPr lang="en-US" dirty="0" smtClean="0">
                          <a:solidFill>
                            <a:schemeClr val="bg1"/>
                          </a:solidFill>
                        </a:rPr>
                        <a:t>(n)</a:t>
                      </a:r>
                      <a:endParaRPr lang="en-US" dirty="0">
                        <a:solidFill>
                          <a:schemeClr val="bg1"/>
                        </a:solidFill>
                      </a:endParaRPr>
                    </a:p>
                  </a:txBody>
                  <a:tcPr>
                    <a:noFill/>
                  </a:tcPr>
                </a:tc>
                <a:tc>
                  <a:txBody>
                    <a:bodyPr/>
                    <a:lstStyle/>
                    <a:p>
                      <a:pPr algn="ctr"/>
                      <a:endParaRPr lang="en-US" dirty="0" smtClean="0">
                        <a:solidFill>
                          <a:schemeClr val="bg1"/>
                        </a:solidFill>
                      </a:endParaRPr>
                    </a:p>
                    <a:p>
                      <a:pPr algn="ctr"/>
                      <a:r>
                        <a:rPr lang="en-US" dirty="0" smtClean="0">
                          <a:solidFill>
                            <a:schemeClr val="bg1"/>
                          </a:solidFill>
                        </a:rPr>
                        <a:t>Recapture (n)</a:t>
                      </a:r>
                      <a:endParaRPr lang="en-US" dirty="0">
                        <a:solidFill>
                          <a:schemeClr val="bg1"/>
                        </a:solidFill>
                      </a:endParaRPr>
                    </a:p>
                  </a:txBody>
                  <a:tcPr>
                    <a:noFill/>
                  </a:tcPr>
                </a:tc>
                <a:tc>
                  <a:txBody>
                    <a:bodyPr/>
                    <a:lstStyle/>
                    <a:p>
                      <a:pPr algn="ctr"/>
                      <a:endParaRPr lang="en-US" dirty="0" smtClean="0">
                        <a:solidFill>
                          <a:schemeClr val="bg1"/>
                        </a:solidFill>
                      </a:endParaRPr>
                    </a:p>
                    <a:p>
                      <a:pPr algn="ctr"/>
                      <a:r>
                        <a:rPr lang="en-US" dirty="0" smtClean="0">
                          <a:solidFill>
                            <a:schemeClr val="bg1"/>
                          </a:solidFill>
                        </a:rPr>
                        <a:t>Recapture %</a:t>
                      </a:r>
                      <a:endParaRPr lang="en-US" dirty="0">
                        <a:solidFill>
                          <a:schemeClr val="bg1"/>
                        </a:solidFill>
                      </a:endParaRPr>
                    </a:p>
                  </a:txBody>
                  <a:tcPr>
                    <a:noFill/>
                  </a:tcPr>
                </a:tc>
              </a:tr>
              <a:tr h="335280">
                <a:tc>
                  <a:txBody>
                    <a:bodyPr/>
                    <a:lstStyle/>
                    <a:p>
                      <a:pPr algn="ctr"/>
                      <a:r>
                        <a:rPr lang="en-US" dirty="0" smtClean="0">
                          <a:solidFill>
                            <a:schemeClr val="tx1"/>
                          </a:solidFill>
                        </a:rPr>
                        <a:t>Gag</a:t>
                      </a:r>
                      <a:endParaRPr lang="en-US" dirty="0">
                        <a:solidFill>
                          <a:schemeClr val="tx1"/>
                        </a:solidFill>
                      </a:endParaRPr>
                    </a:p>
                  </a:txBody>
                  <a:tcPr>
                    <a:noFill/>
                  </a:tcPr>
                </a:tc>
                <a:tc>
                  <a:txBody>
                    <a:bodyPr/>
                    <a:lstStyle/>
                    <a:p>
                      <a:pPr algn="ctr"/>
                      <a:r>
                        <a:rPr lang="en-US" dirty="0" smtClean="0">
                          <a:solidFill>
                            <a:srgbClr val="CC0000"/>
                          </a:solidFill>
                          <a:latin typeface="Arial" pitchFamily="34" charset="0"/>
                          <a:cs typeface="Arial" pitchFamily="34" charset="0"/>
                        </a:rPr>
                        <a:t>Circle</a:t>
                      </a:r>
                      <a:endParaRPr lang="en-US"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1,024</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93</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9</a:t>
                      </a:r>
                      <a:endParaRPr lang="en-US" sz="2400" dirty="0">
                        <a:solidFill>
                          <a:srgbClr val="CC0000"/>
                        </a:solidFill>
                        <a:latin typeface="Arial" pitchFamily="34" charset="0"/>
                        <a:cs typeface="Arial" pitchFamily="34" charset="0"/>
                      </a:endParaRPr>
                    </a:p>
                  </a:txBody>
                  <a:tcPr>
                    <a:noFill/>
                  </a:tcPr>
                </a:tc>
              </a:tr>
              <a:tr h="335280">
                <a:tc>
                  <a:txBody>
                    <a:bodyPr/>
                    <a:lstStyle/>
                    <a:p>
                      <a:pPr algn="ctr"/>
                      <a:endParaRPr lang="en-US" dirty="0">
                        <a:solidFill>
                          <a:schemeClr val="tx1"/>
                        </a:solidFill>
                      </a:endParaRPr>
                    </a:p>
                  </a:txBody>
                  <a:tcPr>
                    <a:noFill/>
                  </a:tcPr>
                </a:tc>
                <a:tc>
                  <a:txBody>
                    <a:bodyPr/>
                    <a:lstStyle/>
                    <a:p>
                      <a:pPr algn="ctr"/>
                      <a:r>
                        <a:rPr lang="en-US" dirty="0" smtClean="0">
                          <a:solidFill>
                            <a:srgbClr val="0C01F1"/>
                          </a:solidFill>
                          <a:latin typeface="Arial" pitchFamily="34" charset="0"/>
                          <a:cs typeface="Arial" pitchFamily="34" charset="0"/>
                        </a:rPr>
                        <a:t>J</a:t>
                      </a:r>
                      <a:endParaRPr lang="en-US"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3,183</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345</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11</a:t>
                      </a:r>
                      <a:endParaRPr lang="en-US" sz="2400" dirty="0">
                        <a:solidFill>
                          <a:srgbClr val="0C01F1"/>
                        </a:solidFill>
                        <a:latin typeface="Arial" pitchFamily="34" charset="0"/>
                        <a:cs typeface="Arial" pitchFamily="34" charset="0"/>
                      </a:endParaRPr>
                    </a:p>
                  </a:txBody>
                  <a:tcPr>
                    <a:noFill/>
                  </a:tcPr>
                </a:tc>
              </a:tr>
              <a:tr h="586740">
                <a:tc>
                  <a:txBody>
                    <a:bodyPr/>
                    <a:lstStyle/>
                    <a:p>
                      <a:pPr algn="ctr"/>
                      <a:r>
                        <a:rPr lang="en-US" dirty="0" smtClean="0">
                          <a:solidFill>
                            <a:schemeClr val="tx1"/>
                          </a:solidFill>
                        </a:rPr>
                        <a:t>Red Grouper</a:t>
                      </a:r>
                      <a:endParaRPr lang="en-US" dirty="0">
                        <a:solidFill>
                          <a:schemeClr val="tx1"/>
                        </a:solidFill>
                      </a:endParaRPr>
                    </a:p>
                  </a:txBody>
                  <a:tcPr>
                    <a:noFill/>
                  </a:tcPr>
                </a:tc>
                <a:tc>
                  <a:txBody>
                    <a:bodyPr/>
                    <a:lstStyle/>
                    <a:p>
                      <a:pPr algn="ctr"/>
                      <a:r>
                        <a:rPr lang="en-US" dirty="0" smtClean="0">
                          <a:solidFill>
                            <a:srgbClr val="CC0000"/>
                          </a:solidFill>
                          <a:latin typeface="Arial" pitchFamily="34" charset="0"/>
                          <a:cs typeface="Arial" pitchFamily="34" charset="0"/>
                        </a:rPr>
                        <a:t>Circle</a:t>
                      </a:r>
                      <a:endParaRPr lang="en-US"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2,160</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153</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7</a:t>
                      </a:r>
                      <a:endParaRPr lang="en-US" sz="2400" dirty="0">
                        <a:solidFill>
                          <a:srgbClr val="CC0000"/>
                        </a:solidFill>
                        <a:latin typeface="Arial" pitchFamily="34" charset="0"/>
                        <a:cs typeface="Arial" pitchFamily="34" charset="0"/>
                      </a:endParaRPr>
                    </a:p>
                  </a:txBody>
                  <a:tcPr>
                    <a:noFill/>
                  </a:tcPr>
                </a:tc>
              </a:tr>
              <a:tr h="335280">
                <a:tc>
                  <a:txBody>
                    <a:bodyPr/>
                    <a:lstStyle/>
                    <a:p>
                      <a:pPr algn="ctr"/>
                      <a:endParaRPr lang="en-US" dirty="0">
                        <a:solidFill>
                          <a:schemeClr val="tx1"/>
                        </a:solidFill>
                      </a:endParaRPr>
                    </a:p>
                  </a:txBody>
                  <a:tcPr>
                    <a:noFill/>
                  </a:tcPr>
                </a:tc>
                <a:tc>
                  <a:txBody>
                    <a:bodyPr/>
                    <a:lstStyle/>
                    <a:p>
                      <a:pPr algn="ctr"/>
                      <a:r>
                        <a:rPr lang="en-US" dirty="0" smtClean="0">
                          <a:solidFill>
                            <a:srgbClr val="0C01F1"/>
                          </a:solidFill>
                          <a:latin typeface="Arial" pitchFamily="34" charset="0"/>
                          <a:cs typeface="Arial" pitchFamily="34" charset="0"/>
                        </a:rPr>
                        <a:t>J</a:t>
                      </a:r>
                      <a:endParaRPr lang="en-US"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8,381</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452</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5</a:t>
                      </a:r>
                      <a:endParaRPr lang="en-US" sz="2400" dirty="0">
                        <a:solidFill>
                          <a:srgbClr val="0C01F1"/>
                        </a:solidFill>
                        <a:latin typeface="Arial" pitchFamily="34" charset="0"/>
                        <a:cs typeface="Arial" pitchFamily="34" charset="0"/>
                      </a:endParaRPr>
                    </a:p>
                  </a:txBody>
                  <a:tcPr>
                    <a:noFill/>
                  </a:tcPr>
                </a:tc>
              </a:tr>
              <a:tr h="586740">
                <a:tc>
                  <a:txBody>
                    <a:bodyPr/>
                    <a:lstStyle/>
                    <a:p>
                      <a:pPr algn="ctr"/>
                      <a:r>
                        <a:rPr lang="en-US" dirty="0" smtClean="0">
                          <a:solidFill>
                            <a:schemeClr val="tx1"/>
                          </a:solidFill>
                        </a:rPr>
                        <a:t>Red Snapper</a:t>
                      </a:r>
                      <a:endParaRPr lang="en-US" dirty="0">
                        <a:solidFill>
                          <a:schemeClr val="tx1"/>
                        </a:solidFill>
                      </a:endParaRPr>
                    </a:p>
                  </a:txBody>
                  <a:tcPr>
                    <a:noFill/>
                  </a:tcPr>
                </a:tc>
                <a:tc>
                  <a:txBody>
                    <a:bodyPr/>
                    <a:lstStyle/>
                    <a:p>
                      <a:pPr algn="ctr"/>
                      <a:r>
                        <a:rPr lang="en-US" dirty="0" smtClean="0">
                          <a:solidFill>
                            <a:srgbClr val="CC0000"/>
                          </a:solidFill>
                          <a:latin typeface="Arial" pitchFamily="34" charset="0"/>
                          <a:cs typeface="Arial" pitchFamily="34" charset="0"/>
                        </a:rPr>
                        <a:t>Circle</a:t>
                      </a:r>
                      <a:endParaRPr lang="en-US"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3,630</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286</a:t>
                      </a:r>
                      <a:endParaRPr lang="en-US" sz="2400" dirty="0">
                        <a:solidFill>
                          <a:srgbClr val="CC0000"/>
                        </a:solidFill>
                        <a:latin typeface="Arial" pitchFamily="34" charset="0"/>
                        <a:cs typeface="Arial" pitchFamily="34" charset="0"/>
                      </a:endParaRPr>
                    </a:p>
                  </a:txBody>
                  <a:tcPr>
                    <a:noFill/>
                  </a:tcPr>
                </a:tc>
                <a:tc>
                  <a:txBody>
                    <a:bodyPr/>
                    <a:lstStyle/>
                    <a:p>
                      <a:pPr algn="ctr"/>
                      <a:r>
                        <a:rPr lang="en-US" sz="2400" dirty="0" smtClean="0">
                          <a:solidFill>
                            <a:srgbClr val="CC0000"/>
                          </a:solidFill>
                          <a:latin typeface="Arial" pitchFamily="34" charset="0"/>
                          <a:cs typeface="Arial" pitchFamily="34" charset="0"/>
                        </a:rPr>
                        <a:t>8</a:t>
                      </a:r>
                      <a:endParaRPr lang="en-US" sz="2400" dirty="0">
                        <a:solidFill>
                          <a:srgbClr val="CC0000"/>
                        </a:solidFill>
                        <a:latin typeface="Arial" pitchFamily="34" charset="0"/>
                        <a:cs typeface="Arial" pitchFamily="34" charset="0"/>
                      </a:endParaRPr>
                    </a:p>
                  </a:txBody>
                  <a:tcPr>
                    <a:noFill/>
                  </a:tcPr>
                </a:tc>
              </a:tr>
              <a:tr h="335280">
                <a:tc>
                  <a:txBody>
                    <a:bodyPr/>
                    <a:lstStyle/>
                    <a:p>
                      <a:pPr algn="ctr"/>
                      <a:endParaRPr lang="en-US" dirty="0">
                        <a:solidFill>
                          <a:schemeClr val="tx1"/>
                        </a:solidFill>
                      </a:endParaRPr>
                    </a:p>
                  </a:txBody>
                  <a:tcPr>
                    <a:noFill/>
                  </a:tcPr>
                </a:tc>
                <a:tc>
                  <a:txBody>
                    <a:bodyPr/>
                    <a:lstStyle/>
                    <a:p>
                      <a:pPr algn="ctr"/>
                      <a:r>
                        <a:rPr lang="en-US" dirty="0" smtClean="0">
                          <a:solidFill>
                            <a:srgbClr val="0C01F1"/>
                          </a:solidFill>
                        </a:rPr>
                        <a:t>J</a:t>
                      </a:r>
                      <a:endParaRPr lang="en-US" dirty="0">
                        <a:solidFill>
                          <a:srgbClr val="0C01F1"/>
                        </a:solidFill>
                      </a:endParaRPr>
                    </a:p>
                  </a:txBody>
                  <a:tcPr>
                    <a:noFill/>
                  </a:tcPr>
                </a:tc>
                <a:tc>
                  <a:txBody>
                    <a:bodyPr/>
                    <a:lstStyle/>
                    <a:p>
                      <a:pPr algn="ctr"/>
                      <a:r>
                        <a:rPr lang="en-US" sz="2400" dirty="0" smtClean="0">
                          <a:solidFill>
                            <a:srgbClr val="0C01F1"/>
                          </a:solidFill>
                          <a:latin typeface="Arial" pitchFamily="34" charset="0"/>
                          <a:cs typeface="Arial" pitchFamily="34" charset="0"/>
                        </a:rPr>
                        <a:t>5,129</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447</a:t>
                      </a:r>
                      <a:endParaRPr lang="en-US" sz="2400" dirty="0">
                        <a:solidFill>
                          <a:srgbClr val="0C01F1"/>
                        </a:solidFill>
                        <a:latin typeface="Arial" pitchFamily="34" charset="0"/>
                        <a:cs typeface="Arial" pitchFamily="34" charset="0"/>
                      </a:endParaRPr>
                    </a:p>
                  </a:txBody>
                  <a:tcPr>
                    <a:noFill/>
                  </a:tcPr>
                </a:tc>
                <a:tc>
                  <a:txBody>
                    <a:bodyPr/>
                    <a:lstStyle/>
                    <a:p>
                      <a:pPr algn="ctr"/>
                      <a:r>
                        <a:rPr lang="en-US" sz="2400" dirty="0" smtClean="0">
                          <a:solidFill>
                            <a:srgbClr val="0C01F1"/>
                          </a:solidFill>
                          <a:latin typeface="Arial" pitchFamily="34" charset="0"/>
                          <a:cs typeface="Arial" pitchFamily="34" charset="0"/>
                        </a:rPr>
                        <a:t>9</a:t>
                      </a:r>
                      <a:endParaRPr lang="en-US" sz="2400" dirty="0">
                        <a:solidFill>
                          <a:srgbClr val="0C01F1"/>
                        </a:solidFill>
                        <a:latin typeface="Arial" pitchFamily="34" charset="0"/>
                        <a:cs typeface="Arial" pitchFamily="34" charset="0"/>
                      </a:endParaRPr>
                    </a:p>
                  </a:txBody>
                  <a:tcPr>
                    <a:noFill/>
                  </a:tcPr>
                </a:tc>
              </a:tr>
            </a:tbl>
          </a:graphicData>
        </a:graphic>
      </p:graphicFrame>
      <p:pic>
        <p:nvPicPr>
          <p:cNvPr id="6" name="Picture 5" descr="full-color.jpg"/>
          <p:cNvPicPr>
            <a:picLocks noChangeAspect="1"/>
          </p:cNvPicPr>
          <p:nvPr/>
        </p:nvPicPr>
        <p:blipFill>
          <a:blip r:embed="rId4" cstate="print"/>
          <a:stretch>
            <a:fillRect/>
          </a:stretch>
        </p:blipFill>
        <p:spPr>
          <a:xfrm>
            <a:off x="8077200" y="6096000"/>
            <a:ext cx="533400" cy="54365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7162800" y="5257800"/>
            <a:ext cx="838200" cy="854318"/>
          </a:xfrm>
          <a:prstGeom prst="rect">
            <a:avLst/>
          </a:prstGeom>
        </p:spPr>
      </p:pic>
      <p:sp>
        <p:nvSpPr>
          <p:cNvPr id="4" name="TextBox 3"/>
          <p:cNvSpPr txBox="1"/>
          <p:nvPr/>
        </p:nvSpPr>
        <p:spPr>
          <a:xfrm>
            <a:off x="1295400" y="1981200"/>
            <a:ext cx="6575839" cy="3046988"/>
          </a:xfrm>
          <a:prstGeom prst="rect">
            <a:avLst/>
          </a:prstGeom>
          <a:noFill/>
        </p:spPr>
        <p:txBody>
          <a:bodyPr wrap="none" rtlCol="0">
            <a:spAutoFit/>
          </a:bodyPr>
          <a:lstStyle/>
          <a:p>
            <a:r>
              <a:rPr lang="en-US" sz="3200" dirty="0" smtClean="0">
                <a:latin typeface="Arial" pitchFamily="34" charset="0"/>
                <a:cs typeface="Arial" pitchFamily="34" charset="0"/>
              </a:rPr>
              <a:t>In addition to the U.S.: 17 nations:</a:t>
            </a:r>
          </a:p>
          <a:p>
            <a:r>
              <a:rPr lang="en-US" sz="3200" dirty="0" smtClean="0">
                <a:latin typeface="Arial" pitchFamily="34" charset="0"/>
                <a:cs typeface="Arial" pitchFamily="34" charset="0"/>
              </a:rPr>
              <a:t>Australia, Brazil, Canada, China,</a:t>
            </a:r>
          </a:p>
          <a:p>
            <a:r>
              <a:rPr lang="en-US" sz="3200" dirty="0" smtClean="0">
                <a:latin typeface="Arial" pitchFamily="34" charset="0"/>
                <a:cs typeface="Arial" pitchFamily="34" charset="0"/>
              </a:rPr>
              <a:t>Colombia, Costa Rica, Ecuador,</a:t>
            </a:r>
          </a:p>
          <a:p>
            <a:r>
              <a:rPr lang="en-US" sz="3200" dirty="0" smtClean="0">
                <a:latin typeface="Arial" pitchFamily="34" charset="0"/>
                <a:cs typeface="Arial" pitchFamily="34" charset="0"/>
              </a:rPr>
              <a:t>Guatemala, Italy, Mexico, Morocco,</a:t>
            </a:r>
          </a:p>
          <a:p>
            <a:r>
              <a:rPr lang="en-US" sz="3200" dirty="0" smtClean="0">
                <a:latin typeface="Arial" pitchFamily="34" charset="0"/>
                <a:cs typeface="Arial" pitchFamily="34" charset="0"/>
              </a:rPr>
              <a:t>Nicaragua, Portugal, Spain,</a:t>
            </a:r>
          </a:p>
          <a:p>
            <a:r>
              <a:rPr lang="en-US" sz="3200" dirty="0" smtClean="0">
                <a:latin typeface="Arial" pitchFamily="34" charset="0"/>
                <a:cs typeface="Arial" pitchFamily="34" charset="0"/>
              </a:rPr>
              <a:t>Taiwan, Thailand and Uruguay</a:t>
            </a:r>
            <a:endParaRPr lang="en-US" sz="3200" dirty="0">
              <a:latin typeface="Arial" pitchFamily="34" charset="0"/>
              <a:cs typeface="Arial" pitchFamily="34" charset="0"/>
            </a:endParaRPr>
          </a:p>
        </p:txBody>
      </p:sp>
      <p:pic>
        <p:nvPicPr>
          <p:cNvPr id="12289" name="Picture 1" descr="F:\Carolyn's Computer\Carolyn Weaver\My Pictures\Clip Art\BD08312_.wmf"/>
          <p:cNvPicPr>
            <a:picLocks noChangeAspect="1" noChangeArrowheads="1"/>
          </p:cNvPicPr>
          <p:nvPr/>
        </p:nvPicPr>
        <p:blipFill>
          <a:blip r:embed="rId4" cstate="print"/>
          <a:srcRect/>
          <a:stretch>
            <a:fillRect/>
          </a:stretch>
        </p:blipFill>
        <p:spPr bwMode="auto">
          <a:xfrm>
            <a:off x="838200" y="685800"/>
            <a:ext cx="1763713" cy="114617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5" descr="RG1 Lower Canines"/>
          <p:cNvPicPr>
            <a:picLocks noChangeAspect="1" noChangeArrowheads="1"/>
          </p:cNvPicPr>
          <p:nvPr/>
        </p:nvPicPr>
        <p:blipFill>
          <a:blip r:embed="rId3" cstate="print"/>
          <a:srcRect/>
          <a:stretch>
            <a:fillRect/>
          </a:stretch>
        </p:blipFill>
        <p:spPr>
          <a:xfrm>
            <a:off x="1447800" y="3657600"/>
            <a:ext cx="2819400" cy="2385391"/>
          </a:xfrm>
          <a:prstGeom prst="rect">
            <a:avLst/>
          </a:prstGeom>
          <a:noFill/>
          <a:ln/>
        </p:spPr>
      </p:pic>
      <p:pic>
        <p:nvPicPr>
          <p:cNvPr id="4" name="Picture 9" descr="RS1 Upper Lateral"/>
          <p:cNvPicPr>
            <a:picLocks noChangeAspect="1" noChangeArrowheads="1"/>
          </p:cNvPicPr>
          <p:nvPr/>
        </p:nvPicPr>
        <p:blipFill>
          <a:blip r:embed="rId4" cstate="print"/>
          <a:srcRect/>
          <a:stretch>
            <a:fillRect/>
          </a:stretch>
        </p:blipFill>
        <p:spPr>
          <a:xfrm>
            <a:off x="4648200" y="1344468"/>
            <a:ext cx="2895600" cy="2380096"/>
          </a:xfrm>
          <a:prstGeom prst="rect">
            <a:avLst/>
          </a:prstGeom>
          <a:noFill/>
          <a:ln/>
        </p:spPr>
      </p:pic>
      <p:pic>
        <p:nvPicPr>
          <p:cNvPr id="5" name="Picture 11" descr="RS1 Lower Canines"/>
          <p:cNvPicPr>
            <a:picLocks noChangeAspect="1" noChangeArrowheads="1"/>
          </p:cNvPicPr>
          <p:nvPr/>
        </p:nvPicPr>
        <p:blipFill>
          <a:blip r:embed="rId5" cstate="print"/>
          <a:srcRect/>
          <a:stretch>
            <a:fillRect/>
          </a:stretch>
        </p:blipFill>
        <p:spPr bwMode="auto">
          <a:xfrm>
            <a:off x="4648200" y="3733800"/>
            <a:ext cx="2895600" cy="2364756"/>
          </a:xfrm>
          <a:prstGeom prst="rect">
            <a:avLst/>
          </a:prstGeom>
          <a:noFill/>
        </p:spPr>
      </p:pic>
      <p:pic>
        <p:nvPicPr>
          <p:cNvPr id="6" name="Picture 13" descr="RG1 Upper Lateral cropped"/>
          <p:cNvPicPr>
            <a:picLocks noChangeAspect="1" noChangeArrowheads="1"/>
          </p:cNvPicPr>
          <p:nvPr/>
        </p:nvPicPr>
        <p:blipFill>
          <a:blip r:embed="rId6" cstate="print"/>
          <a:srcRect/>
          <a:stretch>
            <a:fillRect/>
          </a:stretch>
        </p:blipFill>
        <p:spPr>
          <a:xfrm>
            <a:off x="1447800" y="1371600"/>
            <a:ext cx="2819400" cy="2267778"/>
          </a:xfrm>
          <a:prstGeom prst="rect">
            <a:avLst/>
          </a:prstGeom>
          <a:noFill/>
          <a:ln/>
        </p:spPr>
      </p:pic>
      <p:sp>
        <p:nvSpPr>
          <p:cNvPr id="7" name="Rectangle 2"/>
          <p:cNvSpPr txBox="1">
            <a:spLocks noChangeArrowheads="1"/>
          </p:cNvSpPr>
          <p:nvPr/>
        </p:nvSpPr>
        <p:spPr>
          <a:xfrm>
            <a:off x="1752600" y="457200"/>
            <a:ext cx="5257800" cy="9144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effectLst/>
                <a:uLnTx/>
                <a:uFillTx/>
                <a:latin typeface="Arial" pitchFamily="34" charset="0"/>
                <a:ea typeface="+mj-ea"/>
                <a:cs typeface="Arial" pitchFamily="34" charset="0"/>
              </a:rPr>
              <a:t>Dentition</a:t>
            </a:r>
            <a:endParaRPr kumimoji="0" lang="en-US" sz="4800" b="0" i="0" u="none" strike="noStrike" kern="1200" cap="none" spc="0" normalizeH="0" baseline="0" noProof="0" dirty="0">
              <a:ln>
                <a:noFill/>
              </a:ln>
              <a:effectLst/>
              <a:uLnTx/>
              <a:uFillTx/>
              <a:latin typeface="Arial" pitchFamily="34" charset="0"/>
              <a:ea typeface="+mj-ea"/>
              <a:cs typeface="Arial" pitchFamily="34" charset="0"/>
            </a:endParaRPr>
          </a:p>
        </p:txBody>
      </p:sp>
      <p:sp>
        <p:nvSpPr>
          <p:cNvPr id="8" name="TextBox 7"/>
          <p:cNvSpPr txBox="1"/>
          <p:nvPr/>
        </p:nvSpPr>
        <p:spPr>
          <a:xfrm flipH="1">
            <a:off x="838200" y="1752600"/>
            <a:ext cx="304800" cy="3139321"/>
          </a:xfrm>
          <a:prstGeom prst="rect">
            <a:avLst/>
          </a:prstGeom>
          <a:noFill/>
        </p:spPr>
        <p:txBody>
          <a:bodyPr wrap="square" rtlCol="0">
            <a:spAutoFit/>
          </a:bodyPr>
          <a:lstStyle/>
          <a:p>
            <a:r>
              <a:rPr lang="en-US" dirty="0" smtClean="0">
                <a:solidFill>
                  <a:srgbClr val="FFFF99"/>
                </a:solidFill>
              </a:rPr>
              <a:t>Red </a:t>
            </a:r>
          </a:p>
          <a:p>
            <a:endParaRPr lang="en-US" dirty="0" smtClean="0">
              <a:solidFill>
                <a:srgbClr val="FFFF99"/>
              </a:solidFill>
            </a:endParaRPr>
          </a:p>
          <a:p>
            <a:r>
              <a:rPr lang="en-US" dirty="0" smtClean="0">
                <a:solidFill>
                  <a:srgbClr val="FFFF99"/>
                </a:solidFill>
              </a:rPr>
              <a:t>Grouper</a:t>
            </a:r>
            <a:endParaRPr lang="en-US" dirty="0">
              <a:solidFill>
                <a:srgbClr val="FFFF99"/>
              </a:solidFill>
            </a:endParaRPr>
          </a:p>
        </p:txBody>
      </p:sp>
      <p:sp>
        <p:nvSpPr>
          <p:cNvPr id="9" name="TextBox 8"/>
          <p:cNvSpPr txBox="1"/>
          <p:nvPr/>
        </p:nvSpPr>
        <p:spPr>
          <a:xfrm>
            <a:off x="7696200" y="1676400"/>
            <a:ext cx="304800" cy="3139321"/>
          </a:xfrm>
          <a:prstGeom prst="rect">
            <a:avLst/>
          </a:prstGeom>
          <a:noFill/>
        </p:spPr>
        <p:txBody>
          <a:bodyPr wrap="square" rtlCol="0">
            <a:spAutoFit/>
          </a:bodyPr>
          <a:lstStyle/>
          <a:p>
            <a:r>
              <a:rPr lang="en-US" dirty="0" smtClean="0">
                <a:solidFill>
                  <a:srgbClr val="FFFF99"/>
                </a:solidFill>
              </a:rPr>
              <a:t>Red </a:t>
            </a:r>
          </a:p>
          <a:p>
            <a:endParaRPr lang="en-US" dirty="0" smtClean="0">
              <a:solidFill>
                <a:srgbClr val="FFFF99"/>
              </a:solidFill>
            </a:endParaRPr>
          </a:p>
          <a:p>
            <a:r>
              <a:rPr lang="en-US" dirty="0" smtClean="0">
                <a:solidFill>
                  <a:srgbClr val="FFFF99"/>
                </a:solidFill>
              </a:rPr>
              <a:t>Snapper</a:t>
            </a:r>
            <a:endParaRPr lang="en-US" dirty="0">
              <a:solidFill>
                <a:srgbClr val="FFFF99"/>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4" name="Rectangle 8"/>
          <p:cNvSpPr txBox="1">
            <a:spLocks noChangeArrowheads="1"/>
          </p:cNvSpPr>
          <p:nvPr/>
        </p:nvSpPr>
        <p:spPr>
          <a:xfrm>
            <a:off x="457200" y="609600"/>
            <a:ext cx="8229600" cy="1143000"/>
          </a:xfrm>
          <a:prstGeom prst="rect">
            <a:avLst/>
          </a:prstGeom>
        </p:spPr>
        <p:txBody>
          <a:bodyPr>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effectLst/>
                <a:uLnTx/>
                <a:uFillTx/>
                <a:latin typeface="Arial" pitchFamily="34" charset="0"/>
                <a:ea typeface="+mj-ea"/>
                <a:cs typeface="Arial" pitchFamily="34" charset="0"/>
              </a:rPr>
              <a:t>Red Grouper Lower Jaw Dorsal View </a:t>
            </a:r>
            <a:endParaRPr kumimoji="0" lang="en-US" sz="4000" b="0" i="0" u="none" strike="noStrike" kern="1200" cap="none" spc="0" normalizeH="0" baseline="0" noProof="0" dirty="0">
              <a:ln>
                <a:noFill/>
              </a:ln>
              <a:effectLst/>
              <a:uLnTx/>
              <a:uFillTx/>
              <a:latin typeface="Arial" pitchFamily="34" charset="0"/>
              <a:ea typeface="+mj-ea"/>
              <a:cs typeface="Arial" pitchFamily="34" charset="0"/>
            </a:endParaRPr>
          </a:p>
        </p:txBody>
      </p:sp>
      <p:pic>
        <p:nvPicPr>
          <p:cNvPr id="5" name="Picture 7" descr="RG1 Lower Dorsal"/>
          <p:cNvPicPr>
            <a:picLocks noChangeAspect="1" noChangeArrowheads="1"/>
          </p:cNvPicPr>
          <p:nvPr/>
        </p:nvPicPr>
        <p:blipFill>
          <a:blip r:embed="rId3" cstate="print"/>
          <a:stretch>
            <a:fillRect/>
          </a:stretch>
        </p:blipFill>
        <p:spPr>
          <a:xfrm>
            <a:off x="2209800" y="1752600"/>
            <a:ext cx="4700663" cy="3787153"/>
          </a:xfrm>
          <a:prstGeom prst="rect">
            <a:avLst/>
          </a:prstGeom>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graphicFrame>
        <p:nvGraphicFramePr>
          <p:cNvPr id="3" name="Group 55"/>
          <p:cNvGraphicFramePr>
            <a:graphicFrameLocks/>
          </p:cNvGraphicFramePr>
          <p:nvPr/>
        </p:nvGraphicFramePr>
        <p:xfrm>
          <a:off x="609600" y="1295400"/>
          <a:ext cx="7772400" cy="2816352"/>
        </p:xfrm>
        <a:graphic>
          <a:graphicData uri="http://schemas.openxmlformats.org/drawingml/2006/table">
            <a:tbl>
              <a:tblPr/>
              <a:tblGrid>
                <a:gridCol w="4953000"/>
                <a:gridCol w="1371600"/>
                <a:gridCol w="1447800"/>
              </a:tblGrid>
              <a:tr h="677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Red Grouper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Red Snapper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00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Closing in lever = </a:t>
                      </a:r>
                      <a:r>
                        <a:rPr kumimoji="0" lang="en-US" sz="1800" b="0" i="0" u="sng" strike="noStrike" cap="none" normalizeH="0" baseline="0" dirty="0" smtClean="0">
                          <a:ln>
                            <a:noFill/>
                          </a:ln>
                          <a:solidFill>
                            <a:schemeClr val="bg1"/>
                          </a:solidFill>
                          <a:effectLst/>
                          <a:latin typeface="Arial" charset="0"/>
                        </a:rPr>
                        <a:t>distance from QM to AMM    </a:t>
                      </a:r>
                      <a:r>
                        <a:rPr kumimoji="0" lang="en-US" sz="1800" b="0" i="0" u="none" strike="noStrike" cap="none" normalizeH="0" baseline="0" dirty="0" smtClean="0">
                          <a:ln>
                            <a:noFill/>
                          </a:ln>
                          <a:solidFill>
                            <a:schemeClr val="bg1"/>
                          </a:solidFill>
                          <a:effectLst/>
                          <a:latin typeface="Arial" charset="0"/>
                        </a:rPr>
                        <a:t>	                    Out-lever distance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charset="0"/>
                        </a:rPr>
                        <a:t>.17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charset="0"/>
                        </a:rPr>
                        <a:t>.32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22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Opening in lever = </a:t>
                      </a:r>
                      <a:r>
                        <a:rPr kumimoji="0" lang="en-US" sz="1800" b="0" i="0" u="sng" strike="noStrike" cap="none" normalizeH="0" baseline="0" dirty="0" smtClean="0">
                          <a:ln>
                            <a:noFill/>
                          </a:ln>
                          <a:solidFill>
                            <a:schemeClr val="bg1"/>
                          </a:solidFill>
                          <a:effectLst/>
                          <a:latin typeface="Arial" charset="0"/>
                        </a:rPr>
                        <a:t>distance from QA to IL </a:t>
                      </a:r>
                      <a:r>
                        <a:rPr kumimoji="0" lang="en-US" sz="1800" b="0" i="0" u="none" strike="noStrike" cap="none" normalizeH="0" baseline="0" dirty="0" smtClean="0">
                          <a:ln>
                            <a:noFill/>
                          </a:ln>
                          <a:solidFill>
                            <a:schemeClr val="bg1"/>
                          </a:solidFill>
                          <a:effectLst/>
                          <a:latin typeface="Arial"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bg1"/>
                          </a:solidFill>
                          <a:effectLst/>
                          <a:latin typeface="Arial" charset="0"/>
                        </a:rPr>
                        <a:t>                                 Out-lever distance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charset="0"/>
                        </a:rPr>
                        <a:t>.24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Arial" charset="0"/>
                        </a:rPr>
                        <a:t>.22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Rectangle 3"/>
          <p:cNvSpPr/>
          <p:nvPr/>
        </p:nvSpPr>
        <p:spPr>
          <a:xfrm>
            <a:off x="0" y="4495800"/>
            <a:ext cx="3505200" cy="1754326"/>
          </a:xfrm>
          <a:prstGeom prst="rect">
            <a:avLst/>
          </a:prstGeom>
        </p:spPr>
        <p:txBody>
          <a:bodyPr wrap="square">
            <a:spAutoFit/>
          </a:bodyPr>
          <a:lstStyle/>
          <a:p>
            <a:pPr marL="968375" indent="-623888">
              <a:spcBef>
                <a:spcPct val="50000"/>
              </a:spcBef>
            </a:pPr>
            <a:r>
              <a:rPr lang="en-US" dirty="0" smtClean="0">
                <a:solidFill>
                  <a:srgbClr val="FFFF99"/>
                </a:solidFill>
                <a:latin typeface="Arial" charset="0"/>
              </a:rPr>
              <a:t>QM =</a:t>
            </a:r>
            <a:r>
              <a:rPr lang="en-US" dirty="0" smtClean="0">
                <a:solidFill>
                  <a:schemeClr val="bg1"/>
                </a:solidFill>
                <a:latin typeface="Arial" charset="0"/>
              </a:rPr>
              <a:t> </a:t>
            </a:r>
            <a:r>
              <a:rPr lang="en-US" dirty="0" err="1" smtClean="0">
                <a:solidFill>
                  <a:srgbClr val="FFFF99"/>
                </a:solidFill>
                <a:latin typeface="Arial" charset="0"/>
              </a:rPr>
              <a:t>Quadrato-mandibular</a:t>
            </a:r>
            <a:r>
              <a:rPr lang="en-US" dirty="0" smtClean="0">
                <a:solidFill>
                  <a:srgbClr val="FFFF99"/>
                </a:solidFill>
                <a:latin typeface="Arial" charset="0"/>
              </a:rPr>
              <a:t> joint</a:t>
            </a:r>
          </a:p>
          <a:p>
            <a:pPr>
              <a:spcBef>
                <a:spcPct val="50000"/>
              </a:spcBef>
            </a:pPr>
            <a:r>
              <a:rPr lang="en-US" dirty="0" smtClean="0">
                <a:solidFill>
                  <a:srgbClr val="FFFF99"/>
                </a:solidFill>
                <a:latin typeface="Arial" charset="0"/>
              </a:rPr>
              <a:t>      AMM = Adductor </a:t>
            </a:r>
            <a:r>
              <a:rPr lang="en-US" dirty="0" err="1" smtClean="0">
                <a:solidFill>
                  <a:srgbClr val="FFFF99"/>
                </a:solidFill>
                <a:latin typeface="Arial" charset="0"/>
              </a:rPr>
              <a:t>mandibular</a:t>
            </a:r>
            <a:r>
              <a:rPr lang="en-US" dirty="0" smtClean="0">
                <a:solidFill>
                  <a:srgbClr val="FFFF99"/>
                </a:solidFill>
                <a:latin typeface="Arial" charset="0"/>
              </a:rPr>
              <a:t> 	muscle </a:t>
            </a:r>
          </a:p>
          <a:p>
            <a:pPr>
              <a:spcBef>
                <a:spcPct val="50000"/>
              </a:spcBef>
            </a:pPr>
            <a:r>
              <a:rPr lang="en-US" dirty="0" smtClean="0">
                <a:solidFill>
                  <a:srgbClr val="FFFF99"/>
                </a:solidFill>
                <a:latin typeface="Arial" charset="0"/>
              </a:rPr>
              <a:t>       IL = </a:t>
            </a:r>
            <a:r>
              <a:rPr lang="en-US" dirty="0" err="1" smtClean="0">
                <a:solidFill>
                  <a:srgbClr val="FFFF99"/>
                </a:solidFill>
                <a:latin typeface="Arial" charset="0"/>
              </a:rPr>
              <a:t>Interopercular</a:t>
            </a:r>
            <a:r>
              <a:rPr lang="en-US" dirty="0" smtClean="0">
                <a:solidFill>
                  <a:srgbClr val="FFFF99"/>
                </a:solidFill>
                <a:latin typeface="Arial" charset="0"/>
              </a:rPr>
              <a:t> ligament </a:t>
            </a:r>
            <a:endParaRPr lang="en-US" dirty="0">
              <a:solidFill>
                <a:srgbClr val="FFFF99"/>
              </a:solidFill>
              <a:latin typeface="Arial" charset="0"/>
            </a:endParaRPr>
          </a:p>
        </p:txBody>
      </p:sp>
      <p:pic>
        <p:nvPicPr>
          <p:cNvPr id="5" name="Picture 5" descr="grouperjaw6"/>
          <p:cNvPicPr>
            <a:picLocks noChangeAspect="1" noChangeArrowheads="1"/>
          </p:cNvPicPr>
          <p:nvPr/>
        </p:nvPicPr>
        <p:blipFill>
          <a:blip r:embed="rId3" cstate="print"/>
          <a:srcRect/>
          <a:stretch>
            <a:fillRect/>
          </a:stretch>
        </p:blipFill>
        <p:spPr>
          <a:xfrm>
            <a:off x="3657600" y="4186296"/>
            <a:ext cx="5181600" cy="2430875"/>
          </a:xfrm>
          <a:prstGeom prst="rect">
            <a:avLst/>
          </a:prstGeom>
          <a:noFill/>
          <a:ln/>
        </p:spPr>
      </p:pic>
      <p:sp>
        <p:nvSpPr>
          <p:cNvPr id="6" name="Rectangle 5"/>
          <p:cNvSpPr/>
          <p:nvPr/>
        </p:nvSpPr>
        <p:spPr>
          <a:xfrm>
            <a:off x="1524000" y="685800"/>
            <a:ext cx="6248400" cy="523220"/>
          </a:xfrm>
          <a:prstGeom prst="rect">
            <a:avLst/>
          </a:prstGeom>
        </p:spPr>
        <p:txBody>
          <a:bodyPr wrap="square">
            <a:spAutoFit/>
          </a:bodyPr>
          <a:lstStyle/>
          <a:p>
            <a:pPr lvl="0" algn="ctr">
              <a:spcBef>
                <a:spcPct val="0"/>
              </a:spcBef>
              <a:defRPr/>
            </a:pPr>
            <a:r>
              <a:rPr lang="en-US" sz="2800" dirty="0">
                <a:latin typeface="Arial" pitchFamily="34" charset="0"/>
                <a:cs typeface="Arial" pitchFamily="34" charset="0"/>
              </a:rPr>
              <a:t>Closing &amp; Opening Jaw Lever Ratios: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p:spPr>
      </p:pic>
      <p:pic>
        <p:nvPicPr>
          <p:cNvPr id="3" name="Picture 6" descr="Grouper Mouth"/>
          <p:cNvPicPr>
            <a:picLocks noChangeAspect="1" noChangeArrowheads="1"/>
          </p:cNvPicPr>
          <p:nvPr/>
        </p:nvPicPr>
        <p:blipFill>
          <a:blip r:embed="rId3" cstate="print"/>
          <a:srcRect/>
          <a:stretch>
            <a:fillRect/>
          </a:stretch>
        </p:blipFill>
        <p:spPr bwMode="auto">
          <a:xfrm>
            <a:off x="1219200" y="1600200"/>
            <a:ext cx="6324600" cy="4199494"/>
          </a:xfrm>
          <a:prstGeom prst="rect">
            <a:avLst/>
          </a:prstGeom>
          <a:noFill/>
          <a:ln w="9525">
            <a:noFill/>
            <a:miter lim="800000"/>
            <a:headEnd/>
            <a:tailEnd/>
          </a:ln>
        </p:spPr>
      </p:pic>
      <p:sp>
        <p:nvSpPr>
          <p:cNvPr id="4" name="Rectangle 3"/>
          <p:cNvSpPr/>
          <p:nvPr/>
        </p:nvSpPr>
        <p:spPr>
          <a:xfrm>
            <a:off x="1066800" y="609600"/>
            <a:ext cx="7518405" cy="584775"/>
          </a:xfrm>
          <a:prstGeom prst="rect">
            <a:avLst/>
          </a:prstGeom>
        </p:spPr>
        <p:txBody>
          <a:bodyPr wrap="none">
            <a:spAutoFit/>
          </a:bodyPr>
          <a:lstStyle/>
          <a:p>
            <a:r>
              <a:rPr lang="en-US" sz="3200" dirty="0" smtClean="0">
                <a:latin typeface="Arial" pitchFamily="34" charset="0"/>
                <a:cs typeface="Arial" pitchFamily="34" charset="0"/>
              </a:rPr>
              <a:t>Red Grouper Exhibiting Suction Feeding</a:t>
            </a:r>
            <a:endParaRPr lang="en-US"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4" cstate="print"/>
          <a:stretch>
            <a:fillRect/>
          </a:stretch>
        </p:blipFill>
        <p:spPr>
          <a:xfrm>
            <a:off x="7696200" y="5943600"/>
            <a:ext cx="679090" cy="692149"/>
          </a:xfrm>
          <a:prstGeom prst="rect">
            <a:avLst/>
          </a:prstGeom>
        </p:spPr>
      </p:pic>
      <p:pic>
        <p:nvPicPr>
          <p:cNvPr id="5" name="GROUPE~1.MPG">
            <a:hlinkClick r:id="" action="ppaction://media"/>
          </p:cNvPr>
          <p:cNvPicPr>
            <a:picLocks noRot="1" noChangeAspect="1"/>
          </p:cNvPicPr>
          <p:nvPr>
            <a:videoFile r:link="rId1"/>
          </p:nvPr>
        </p:nvPicPr>
        <p:blipFill>
          <a:blip r:embed="rId5" cstate="print"/>
          <a:stretch>
            <a:fillRect/>
          </a:stretch>
        </p:blipFill>
        <p:spPr>
          <a:xfrm>
            <a:off x="1676400" y="10668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8001000" y="5715000"/>
            <a:ext cx="679090" cy="692149"/>
          </a:xfrm>
          <a:prstGeom prst="rect">
            <a:avLst/>
          </a:prstGeom>
        </p:spPr>
      </p:pic>
      <p:sp>
        <p:nvSpPr>
          <p:cNvPr id="4" name="Rectangle 3"/>
          <p:cNvSpPr/>
          <p:nvPr/>
        </p:nvSpPr>
        <p:spPr>
          <a:xfrm>
            <a:off x="1295400" y="685800"/>
            <a:ext cx="6364243" cy="523220"/>
          </a:xfrm>
          <a:prstGeom prst="rect">
            <a:avLst/>
          </a:prstGeom>
        </p:spPr>
        <p:txBody>
          <a:bodyPr wrap="none">
            <a:spAutoFit/>
          </a:bodyPr>
          <a:lstStyle/>
          <a:p>
            <a:r>
              <a:rPr lang="en-US" sz="2800" dirty="0" smtClean="0">
                <a:latin typeface="Arial" pitchFamily="34" charset="0"/>
                <a:cs typeface="Arial" pitchFamily="34" charset="0"/>
              </a:rPr>
              <a:t>Red Snapper Exhibiting Biting Feeding</a:t>
            </a:r>
            <a:endParaRPr lang="en-US" sz="2800" dirty="0"/>
          </a:p>
        </p:txBody>
      </p:sp>
      <p:pic>
        <p:nvPicPr>
          <p:cNvPr id="7" name="Picture 5" descr="Snapper Mouth"/>
          <p:cNvPicPr>
            <a:picLocks noChangeAspect="1" noChangeArrowheads="1"/>
          </p:cNvPicPr>
          <p:nvPr/>
        </p:nvPicPr>
        <p:blipFill>
          <a:blip r:embed="rId4" cstate="print"/>
          <a:srcRect/>
          <a:stretch>
            <a:fillRect/>
          </a:stretch>
        </p:blipFill>
        <p:spPr bwMode="auto">
          <a:xfrm>
            <a:off x="1066800" y="1295400"/>
            <a:ext cx="6790717" cy="44405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4" cstate="print"/>
          <a:stretch>
            <a:fillRect/>
          </a:stretch>
        </p:blipFill>
        <p:spPr>
          <a:xfrm>
            <a:off x="7620000" y="5410200"/>
            <a:ext cx="914400" cy="931984"/>
          </a:xfrm>
          <a:prstGeom prst="rect">
            <a:avLst/>
          </a:prstGeom>
        </p:spPr>
      </p:pic>
      <p:pic>
        <p:nvPicPr>
          <p:cNvPr id="4" name="SNAPPER2.MPG">
            <a:hlinkClick r:id="" action="ppaction://media"/>
          </p:cNvPr>
          <p:cNvPicPr>
            <a:picLocks noRot="1" noChangeAspect="1"/>
          </p:cNvPicPr>
          <p:nvPr>
            <a:videoFile r:link="rId1"/>
          </p:nvPr>
        </p:nvPicPr>
        <p:blipFill>
          <a:blip r:embed="rId5" cstate="print"/>
          <a:stretch>
            <a:fillRect/>
          </a:stretch>
        </p:blipFill>
        <p:spPr>
          <a:xfrm>
            <a:off x="1905000" y="1371600"/>
            <a:ext cx="5029200" cy="39243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4" cstate="print"/>
          <a:stretch>
            <a:fillRect/>
          </a:stretch>
        </p:blipFill>
        <p:spPr>
          <a:xfrm>
            <a:off x="7467600" y="5562600"/>
            <a:ext cx="679090" cy="692149"/>
          </a:xfrm>
          <a:prstGeom prst="rect">
            <a:avLst/>
          </a:prstGeom>
        </p:spPr>
      </p:pic>
      <p:pic>
        <p:nvPicPr>
          <p:cNvPr id="4" name="SNAPPER1.MPG">
            <a:hlinkClick r:id="" action="ppaction://media"/>
          </p:cNvPr>
          <p:cNvPicPr>
            <a:picLocks noRot="1" noChangeAspect="1"/>
          </p:cNvPicPr>
          <p:nvPr>
            <a:videoFile r:link="rId1"/>
          </p:nvPr>
        </p:nvPicPr>
        <p:blipFill>
          <a:blip r:embed="rId5" cstate="print"/>
          <a:stretch>
            <a:fillRect/>
          </a:stretch>
        </p:blipFill>
        <p:spPr>
          <a:xfrm>
            <a:off x="1600200" y="1295400"/>
            <a:ext cx="5334000" cy="4000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4" cstate="print"/>
          <a:stretch>
            <a:fillRect/>
          </a:stretch>
        </p:blipFill>
        <p:spPr>
          <a:xfrm>
            <a:off x="7924800" y="5410200"/>
            <a:ext cx="679090" cy="692149"/>
          </a:xfrm>
          <a:prstGeom prst="rect">
            <a:avLst/>
          </a:prstGeom>
        </p:spPr>
      </p:pic>
      <p:graphicFrame>
        <p:nvGraphicFramePr>
          <p:cNvPr id="58370" name="Object 2"/>
          <p:cNvGraphicFramePr>
            <a:graphicFrameLocks noChangeAspect="1"/>
          </p:cNvGraphicFramePr>
          <p:nvPr/>
        </p:nvGraphicFramePr>
        <p:xfrm>
          <a:off x="304800" y="1066800"/>
          <a:ext cx="5270500" cy="4856163"/>
        </p:xfrm>
        <a:graphic>
          <a:graphicData uri="http://schemas.openxmlformats.org/presentationml/2006/ole">
            <p:oleObj spid="_x0000_s58370" name="Document" r:id="rId5" imgW="4963609" imgH="5143134" progId="Word.Document.8">
              <p:embed/>
            </p:oleObj>
          </a:graphicData>
        </a:graphic>
      </p:graphicFrame>
      <p:sp>
        <p:nvSpPr>
          <p:cNvPr id="5" name="Rectangle 4"/>
          <p:cNvSpPr/>
          <p:nvPr/>
        </p:nvSpPr>
        <p:spPr>
          <a:xfrm>
            <a:off x="1676400" y="381000"/>
            <a:ext cx="6477000" cy="523220"/>
          </a:xfrm>
          <a:prstGeom prst="rect">
            <a:avLst/>
          </a:prstGeom>
        </p:spPr>
        <p:txBody>
          <a:bodyPr wrap="square">
            <a:spAutoFit/>
          </a:bodyPr>
          <a:lstStyle/>
          <a:p>
            <a:r>
              <a:rPr lang="en-US" sz="2800" dirty="0" smtClean="0">
                <a:latin typeface="Arial" pitchFamily="34" charset="0"/>
                <a:cs typeface="Arial" pitchFamily="34" charset="0"/>
              </a:rPr>
              <a:t>Prey residence time in fish’s mouth</a:t>
            </a:r>
            <a:endParaRPr lang="en-US" sz="2800" dirty="0"/>
          </a:p>
        </p:txBody>
      </p:sp>
      <p:graphicFrame>
        <p:nvGraphicFramePr>
          <p:cNvPr id="6" name="Table 5"/>
          <p:cNvGraphicFramePr>
            <a:graphicFrameLocks noGrp="1"/>
          </p:cNvGraphicFramePr>
          <p:nvPr/>
        </p:nvGraphicFramePr>
        <p:xfrm>
          <a:off x="5562600" y="2667000"/>
          <a:ext cx="3428997" cy="1866031"/>
        </p:xfrm>
        <a:graphic>
          <a:graphicData uri="http://schemas.openxmlformats.org/drawingml/2006/table">
            <a:tbl>
              <a:tblPr firstRow="1" bandRow="1">
                <a:tableStyleId>{073A0DAA-6AF3-43AB-8588-CEC1D06C72B9}</a:tableStyleId>
              </a:tblPr>
              <a:tblGrid>
                <a:gridCol w="1539550"/>
                <a:gridCol w="839754"/>
                <a:gridCol w="1049693"/>
              </a:tblGrid>
              <a:tr h="748795">
                <a:tc>
                  <a:txBody>
                    <a:bodyPr/>
                    <a:lstStyle/>
                    <a:p>
                      <a:pPr algn="ctr"/>
                      <a:endParaRPr lang="en-US" sz="1800" dirty="0" smtClean="0">
                        <a:solidFill>
                          <a:srgbClr val="FFFF00"/>
                        </a:solidFill>
                        <a:latin typeface="Arial" pitchFamily="34" charset="0"/>
                        <a:cs typeface="Arial" pitchFamily="34" charset="0"/>
                      </a:endParaRPr>
                    </a:p>
                    <a:p>
                      <a:pPr algn="ctr"/>
                      <a:r>
                        <a:rPr lang="en-US" sz="1800" dirty="0" smtClean="0">
                          <a:solidFill>
                            <a:schemeClr val="tx1"/>
                          </a:solidFill>
                          <a:latin typeface="Arial" pitchFamily="34" charset="0"/>
                          <a:cs typeface="Arial" pitchFamily="34" charset="0"/>
                        </a:rPr>
                        <a:t>Species</a:t>
                      </a:r>
                      <a:endParaRPr lang="en-US" sz="1800" dirty="0">
                        <a:solidFill>
                          <a:schemeClr val="tx1"/>
                        </a:solidFill>
                        <a:latin typeface="Arial" pitchFamily="34" charset="0"/>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lt1"/>
                        </a:solidFill>
                        <a:latin typeface="+mn-lt"/>
                        <a:ea typeface="+mn-ea"/>
                        <a:cs typeface="+mn-cs"/>
                      </a:endParaRPr>
                    </a:p>
                    <a:p>
                      <a:pPr algn="ctr"/>
                      <a:endParaRPr lang="en-US" sz="1800" dirty="0" smtClean="0">
                        <a:solidFill>
                          <a:schemeClr val="tx1"/>
                        </a:solidFill>
                        <a:latin typeface="Arial" pitchFamily="34" charset="0"/>
                        <a:cs typeface="Arial" pitchFamily="34" charset="0"/>
                      </a:endParaRPr>
                    </a:p>
                  </a:txBody>
                  <a:tcPr>
                    <a:solidFill>
                      <a:schemeClr val="bg1"/>
                    </a:solidFill>
                  </a:tcPr>
                </a:tc>
                <a:tc>
                  <a:txBody>
                    <a:bodyPr/>
                    <a:lstStyle/>
                    <a:p>
                      <a:pPr algn="ctr"/>
                      <a:endParaRPr lang="en-US" sz="1800" dirty="0" smtClean="0">
                        <a:solidFill>
                          <a:srgbClr val="FFFF00"/>
                        </a:solidFill>
                        <a:latin typeface="Arial" pitchFamily="34" charset="0"/>
                        <a:cs typeface="Arial" pitchFamily="34" charset="0"/>
                      </a:endParaRPr>
                    </a:p>
                    <a:p>
                      <a:pPr algn="ctr"/>
                      <a:r>
                        <a:rPr lang="en-US" sz="1800" dirty="0" smtClean="0">
                          <a:solidFill>
                            <a:schemeClr val="tx1"/>
                          </a:solidFill>
                          <a:latin typeface="Arial" pitchFamily="34" charset="0"/>
                          <a:cs typeface="Arial" pitchFamily="34" charset="0"/>
                        </a:rPr>
                        <a:t>SE</a:t>
                      </a:r>
                      <a:endParaRPr lang="en-US" sz="1800" dirty="0">
                        <a:solidFill>
                          <a:schemeClr val="tx1"/>
                        </a:solidFill>
                        <a:latin typeface="Arial" pitchFamily="34" charset="0"/>
                        <a:cs typeface="Arial" pitchFamily="34" charset="0"/>
                      </a:endParaRPr>
                    </a:p>
                  </a:txBody>
                  <a:tcPr/>
                </a:tc>
              </a:tr>
              <a:tr h="558618">
                <a:tc>
                  <a:txBody>
                    <a:bodyPr/>
                    <a:lstStyle/>
                    <a:p>
                      <a:r>
                        <a:rPr lang="en-US" sz="1800" dirty="0" smtClean="0">
                          <a:solidFill>
                            <a:srgbClr val="7030A0"/>
                          </a:solidFill>
                          <a:latin typeface="Arial" pitchFamily="34" charset="0"/>
                          <a:cs typeface="Arial" pitchFamily="34" charset="0"/>
                        </a:rPr>
                        <a:t>Red Grouper</a:t>
                      </a:r>
                      <a:endParaRPr lang="en-US" sz="1800" dirty="0">
                        <a:solidFill>
                          <a:srgbClr val="7030A0"/>
                        </a:solidFill>
                        <a:latin typeface="Arial" pitchFamily="34" charset="0"/>
                        <a:cs typeface="Arial" pitchFamily="34" charset="0"/>
                      </a:endParaRPr>
                    </a:p>
                  </a:txBody>
                  <a:tcPr/>
                </a:tc>
                <a:tc>
                  <a:txBody>
                    <a:bodyPr/>
                    <a:lstStyle/>
                    <a:p>
                      <a:pPr algn="ctr"/>
                      <a:r>
                        <a:rPr lang="en-US" sz="1800" dirty="0" smtClean="0">
                          <a:latin typeface="Arial" pitchFamily="34" charset="0"/>
                          <a:cs typeface="Arial" pitchFamily="34" charset="0"/>
                        </a:rPr>
                        <a:t>6.62</a:t>
                      </a:r>
                      <a:endParaRPr lang="en-US" sz="1800" dirty="0">
                        <a:latin typeface="Arial" pitchFamily="34" charset="0"/>
                        <a:cs typeface="Arial" pitchFamily="34" charset="0"/>
                      </a:endParaRPr>
                    </a:p>
                  </a:txBody>
                  <a:tcPr/>
                </a:tc>
                <a:tc>
                  <a:txBody>
                    <a:bodyPr/>
                    <a:lstStyle/>
                    <a:p>
                      <a:pPr algn="ctr"/>
                      <a:r>
                        <a:rPr lang="en-US" sz="1800" dirty="0" smtClean="0">
                          <a:latin typeface="Arial" pitchFamily="34" charset="0"/>
                          <a:cs typeface="Arial" pitchFamily="34" charset="0"/>
                        </a:rPr>
                        <a:t>0.419</a:t>
                      </a:r>
                      <a:endParaRPr lang="en-US" sz="1800" dirty="0">
                        <a:latin typeface="Arial" pitchFamily="34" charset="0"/>
                        <a:cs typeface="Arial" pitchFamily="34" charset="0"/>
                      </a:endParaRPr>
                    </a:p>
                  </a:txBody>
                  <a:tcPr/>
                </a:tc>
              </a:tr>
              <a:tr h="558618">
                <a:tc>
                  <a:txBody>
                    <a:bodyPr/>
                    <a:lstStyle/>
                    <a:p>
                      <a:r>
                        <a:rPr lang="en-US" sz="1800" dirty="0" smtClean="0">
                          <a:solidFill>
                            <a:srgbClr val="7030A0"/>
                          </a:solidFill>
                          <a:latin typeface="Arial" pitchFamily="34" charset="0"/>
                          <a:cs typeface="Arial" pitchFamily="34" charset="0"/>
                        </a:rPr>
                        <a:t>Red Snapper</a:t>
                      </a:r>
                      <a:endParaRPr lang="en-US" sz="1800" dirty="0">
                        <a:solidFill>
                          <a:srgbClr val="7030A0"/>
                        </a:solidFill>
                        <a:latin typeface="Arial" pitchFamily="34" charset="0"/>
                        <a:cs typeface="Arial" pitchFamily="34" charset="0"/>
                      </a:endParaRPr>
                    </a:p>
                  </a:txBody>
                  <a:tcPr/>
                </a:tc>
                <a:tc>
                  <a:txBody>
                    <a:bodyPr/>
                    <a:lstStyle/>
                    <a:p>
                      <a:pPr algn="ctr"/>
                      <a:r>
                        <a:rPr lang="en-US" sz="1800" dirty="0" smtClean="0">
                          <a:latin typeface="Arial" pitchFamily="34" charset="0"/>
                          <a:cs typeface="Arial" pitchFamily="34" charset="0"/>
                        </a:rPr>
                        <a:t>3.74</a:t>
                      </a:r>
                      <a:endParaRPr lang="en-US" sz="1800" dirty="0">
                        <a:latin typeface="Arial" pitchFamily="34" charset="0"/>
                        <a:cs typeface="Arial" pitchFamily="34" charset="0"/>
                      </a:endParaRPr>
                    </a:p>
                  </a:txBody>
                  <a:tcPr/>
                </a:tc>
                <a:tc>
                  <a:txBody>
                    <a:bodyPr/>
                    <a:lstStyle/>
                    <a:p>
                      <a:pPr algn="ctr"/>
                      <a:r>
                        <a:rPr lang="en-US" sz="1800" dirty="0" smtClean="0">
                          <a:latin typeface="Arial" pitchFamily="34" charset="0"/>
                          <a:cs typeface="Arial" pitchFamily="34" charset="0"/>
                        </a:rPr>
                        <a:t>0.289</a:t>
                      </a:r>
                      <a:endParaRPr lang="en-US" sz="1800" dirty="0">
                        <a:latin typeface="Arial" pitchFamily="34" charset="0"/>
                        <a:cs typeface="Arial" pitchFamily="34" charset="0"/>
                      </a:endParaRPr>
                    </a:p>
                  </a:txBody>
                  <a:tcPr/>
                </a:tc>
              </a:tr>
            </a:tbl>
          </a:graphicData>
        </a:graphic>
      </p:graphicFrame>
      <p:sp>
        <p:nvSpPr>
          <p:cNvPr id="7" name="Rectangle 6"/>
          <p:cNvSpPr/>
          <p:nvPr/>
        </p:nvSpPr>
        <p:spPr>
          <a:xfrm>
            <a:off x="457200" y="5867400"/>
            <a:ext cx="4863832" cy="523220"/>
          </a:xfrm>
          <a:prstGeom prst="rect">
            <a:avLst/>
          </a:prstGeom>
        </p:spPr>
        <p:txBody>
          <a:bodyPr wrap="none">
            <a:spAutoFit/>
          </a:bodyPr>
          <a:lstStyle/>
          <a:p>
            <a:r>
              <a:rPr lang="en-US" sz="2800" b="1" i="1" dirty="0" smtClean="0">
                <a:solidFill>
                  <a:srgbClr val="FFFF99"/>
                </a:solidFill>
                <a:latin typeface="Arial" pitchFamily="34" charset="0"/>
                <a:cs typeface="Arial" pitchFamily="34" charset="0"/>
              </a:rPr>
              <a:t>t </a:t>
            </a:r>
            <a:r>
              <a:rPr lang="en-US" sz="2800" b="1" dirty="0" smtClean="0">
                <a:solidFill>
                  <a:srgbClr val="FFFF99"/>
                </a:solidFill>
                <a:latin typeface="Arial" pitchFamily="34" charset="0"/>
                <a:cs typeface="Arial" pitchFamily="34" charset="0"/>
              </a:rPr>
              <a:t>test mean value: </a:t>
            </a:r>
            <a:r>
              <a:rPr lang="en-US" sz="2800" b="1" i="1" dirty="0" smtClean="0">
                <a:solidFill>
                  <a:srgbClr val="FFFF99"/>
                </a:solidFill>
                <a:latin typeface="Arial" pitchFamily="34" charset="0"/>
                <a:cs typeface="Arial" pitchFamily="34" charset="0"/>
              </a:rPr>
              <a:t>p=&lt;0.001</a:t>
            </a:r>
            <a:endParaRPr lang="en-US" sz="2800" b="1" dirty="0"/>
          </a:p>
        </p:txBody>
      </p:sp>
      <p:grpSp>
        <p:nvGrpSpPr>
          <p:cNvPr id="8" name="Group 18"/>
          <p:cNvGrpSpPr/>
          <p:nvPr/>
        </p:nvGrpSpPr>
        <p:grpSpPr>
          <a:xfrm>
            <a:off x="7239000" y="2819400"/>
            <a:ext cx="533400" cy="505460"/>
            <a:chOff x="7696200" y="2819400"/>
            <a:chExt cx="685800" cy="734060"/>
          </a:xfrm>
        </p:grpSpPr>
        <p:sp>
          <p:nvSpPr>
            <p:cNvPr id="9" name="Rectangle 8"/>
            <p:cNvSpPr/>
            <p:nvPr/>
          </p:nvSpPr>
          <p:spPr>
            <a:xfrm>
              <a:off x="7696200" y="2819400"/>
              <a:ext cx="685800" cy="685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p:cNvPicPr>
              <a:picLocks noChangeAspect="1" noChangeArrowheads="1"/>
            </p:cNvPicPr>
            <p:nvPr/>
          </p:nvPicPr>
          <p:blipFill>
            <a:blip r:embed="rId6" cstate="print"/>
            <a:srcRect/>
            <a:stretch>
              <a:fillRect/>
            </a:stretch>
          </p:blipFill>
          <p:spPr bwMode="auto">
            <a:xfrm>
              <a:off x="7696200" y="2819400"/>
              <a:ext cx="647700" cy="7340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3"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4" cstate="print"/>
          <a:stretch>
            <a:fillRect/>
          </a:stretch>
        </p:blipFill>
        <p:spPr>
          <a:xfrm>
            <a:off x="7391400" y="5410200"/>
            <a:ext cx="679090" cy="692149"/>
          </a:xfrm>
          <a:prstGeom prst="rect">
            <a:avLst/>
          </a:prstGeom>
        </p:spPr>
      </p:pic>
      <p:grpSp>
        <p:nvGrpSpPr>
          <p:cNvPr id="4" name="Group 4"/>
          <p:cNvGrpSpPr>
            <a:grpSpLocks/>
          </p:cNvGrpSpPr>
          <p:nvPr/>
        </p:nvGrpSpPr>
        <p:grpSpPr bwMode="auto">
          <a:xfrm>
            <a:off x="594706" y="2742519"/>
            <a:ext cx="7479843" cy="3202669"/>
            <a:chOff x="-97" y="929"/>
            <a:chExt cx="5857" cy="3041"/>
          </a:xfrm>
        </p:grpSpPr>
        <p:graphicFrame>
          <p:nvGraphicFramePr>
            <p:cNvPr id="5" name="Object 5"/>
            <p:cNvGraphicFramePr>
              <a:graphicFrameLocks noChangeAspect="1"/>
            </p:cNvGraphicFramePr>
            <p:nvPr/>
          </p:nvGraphicFramePr>
          <p:xfrm>
            <a:off x="432" y="1056"/>
            <a:ext cx="5328" cy="2914"/>
          </p:xfrm>
          <a:graphic>
            <a:graphicData uri="http://schemas.openxmlformats.org/presentationml/2006/ole">
              <p:oleObj spid="_x0000_s59394" name="Worksheet" r:id="rId5" imgW="6705600" imgH="3667083" progId="Excel.Sheet.8">
                <p:embed/>
              </p:oleObj>
            </a:graphicData>
          </a:graphic>
        </p:graphicFrame>
        <p:sp>
          <p:nvSpPr>
            <p:cNvPr id="6" name="Text Box 6"/>
            <p:cNvSpPr txBox="1">
              <a:spLocks noChangeArrowheads="1"/>
            </p:cNvSpPr>
            <p:nvPr/>
          </p:nvSpPr>
          <p:spPr bwMode="auto">
            <a:xfrm rot="16200000">
              <a:off x="-1412" y="2244"/>
              <a:ext cx="3039" cy="410"/>
            </a:xfrm>
            <a:prstGeom prst="rect">
              <a:avLst/>
            </a:prstGeom>
            <a:noFill/>
            <a:ln w="9525">
              <a:noFill/>
              <a:miter lim="800000"/>
              <a:headEnd/>
              <a:tailEnd/>
            </a:ln>
            <a:effectLst/>
          </p:spPr>
          <p:txBody>
            <a:bodyPr wrap="square">
              <a:spAutoFit/>
            </a:bodyPr>
            <a:lstStyle/>
            <a:p>
              <a:pPr>
                <a:spcBef>
                  <a:spcPct val="50000"/>
                </a:spcBef>
              </a:pPr>
              <a:r>
                <a:rPr lang="en-US" sz="2800" b="1" dirty="0">
                  <a:solidFill>
                    <a:srgbClr val="FFFF66"/>
                  </a:solidFill>
                  <a:latin typeface="Times New Roman" pitchFamily="18" charset="0"/>
                </a:rPr>
                <a:t>Percent Recapture</a:t>
              </a:r>
            </a:p>
          </p:txBody>
        </p:sp>
      </p:grpSp>
      <p:graphicFrame>
        <p:nvGraphicFramePr>
          <p:cNvPr id="7" name="Group 50"/>
          <p:cNvGraphicFramePr>
            <a:graphicFrameLocks/>
          </p:cNvGraphicFramePr>
          <p:nvPr/>
        </p:nvGraphicFramePr>
        <p:xfrm>
          <a:off x="457200" y="609600"/>
          <a:ext cx="8229600" cy="2286635"/>
        </p:xfrm>
        <a:graphic>
          <a:graphicData uri="http://schemas.openxmlformats.org/drawingml/2006/table">
            <a:tbl>
              <a:tblPr/>
              <a:tblGrid>
                <a:gridCol w="2743200"/>
                <a:gridCol w="2743200"/>
                <a:gridCol w="2743200"/>
              </a:tblGrid>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charset="0"/>
                        </a:rPr>
                        <a:t>Red Grouper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DB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Arial" charset="0"/>
                        </a:rPr>
                        <a:t>Red Snapper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EDBA"/>
                    </a:solidFill>
                  </a:tcPr>
                </a:tc>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Dentition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Small, backward pointing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Larger, fewer, spacing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492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Lever Ratios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Faster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Stronger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Residence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Long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rgbClr val="FFFF99"/>
                          </a:solidFill>
                          <a:effectLst/>
                          <a:latin typeface="Arial" charset="0"/>
                        </a:rPr>
                        <a:t>Short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7239000" y="5410200"/>
            <a:ext cx="914400" cy="931984"/>
          </a:xfrm>
          <a:prstGeom prst="rect">
            <a:avLst/>
          </a:prstGeom>
        </p:spPr>
      </p:pic>
      <p:sp>
        <p:nvSpPr>
          <p:cNvPr id="4" name="TextBox 3"/>
          <p:cNvSpPr txBox="1"/>
          <p:nvPr/>
        </p:nvSpPr>
        <p:spPr>
          <a:xfrm>
            <a:off x="1143000" y="4648200"/>
            <a:ext cx="6553200" cy="954107"/>
          </a:xfrm>
          <a:prstGeom prst="rect">
            <a:avLst/>
          </a:prstGeom>
          <a:noFill/>
        </p:spPr>
        <p:txBody>
          <a:bodyPr wrap="square" rtlCol="0">
            <a:spAutoFit/>
          </a:bodyPr>
          <a:lstStyle/>
          <a:p>
            <a:pPr algn="ctr"/>
            <a:r>
              <a:rPr lang="en-US" sz="2800" dirty="0" smtClean="0">
                <a:latin typeface="Arial" pitchFamily="34" charset="0"/>
                <a:cs typeface="Arial" pitchFamily="34" charset="0"/>
              </a:rPr>
              <a:t>Special Symposium Edition of the Bulletin of Marine Science </a:t>
            </a:r>
            <a:endParaRPr lang="en-US" sz="2800" dirty="0">
              <a:latin typeface="Arial" pitchFamily="34" charset="0"/>
              <a:cs typeface="Arial" pitchFamily="34" charset="0"/>
            </a:endParaRPr>
          </a:p>
        </p:txBody>
      </p:sp>
      <p:sp>
        <p:nvSpPr>
          <p:cNvPr id="5" name="TextBox 4"/>
          <p:cNvSpPr txBox="1"/>
          <p:nvPr/>
        </p:nvSpPr>
        <p:spPr>
          <a:xfrm>
            <a:off x="838200" y="1752600"/>
            <a:ext cx="7609776" cy="2677656"/>
          </a:xfrm>
          <a:prstGeom prst="rect">
            <a:avLst/>
          </a:prstGeom>
          <a:noFill/>
        </p:spPr>
        <p:txBody>
          <a:bodyPr wrap="none" rtlCol="0">
            <a:spAutoFit/>
          </a:bodyPr>
          <a:lstStyle/>
          <a:p>
            <a:r>
              <a:rPr lang="en-US" sz="2400" dirty="0" smtClean="0">
                <a:latin typeface="Arial" pitchFamily="34" charset="0"/>
                <a:cs typeface="Arial" pitchFamily="34" charset="0"/>
              </a:rPr>
              <a:t>49 oral presentations and 30 posters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Most talks focused on the commercial long-line tuna </a:t>
            </a:r>
          </a:p>
          <a:p>
            <a:pPr indent="460375"/>
            <a:r>
              <a:rPr lang="en-US" sz="2400" dirty="0" smtClean="0">
                <a:latin typeface="Arial" pitchFamily="34" charset="0"/>
                <a:cs typeface="Arial" pitchFamily="34" charset="0"/>
              </a:rPr>
              <a:t>industry</a:t>
            </a:r>
          </a:p>
          <a:p>
            <a:r>
              <a:rPr lang="en-US" sz="2400" dirty="0" smtClean="0">
                <a:latin typeface="Arial" pitchFamily="34" charset="0"/>
                <a:cs typeface="Arial" pitchFamily="34" charset="0"/>
              </a:rPr>
              <a:t> Included pelagic long-lines and turtle interactions </a:t>
            </a: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Few talks on swordfish, reef fishes, tarpon, and sharks</a:t>
            </a:r>
            <a:endParaRPr lang="en-US" sz="2400" dirty="0">
              <a:latin typeface="Arial" pitchFamily="34" charset="0"/>
              <a:cs typeface="Arial" pitchFamily="34" charset="0"/>
            </a:endParaRPr>
          </a:p>
        </p:txBody>
      </p:sp>
      <p:pic>
        <p:nvPicPr>
          <p:cNvPr id="7" name="Picture 5" descr="circlehook"/>
          <p:cNvPicPr>
            <a:picLocks noChangeAspect="1" noChangeArrowheads="1"/>
          </p:cNvPicPr>
          <p:nvPr/>
        </p:nvPicPr>
        <p:blipFill>
          <a:blip r:embed="rId4" cstate="print"/>
          <a:srcRect/>
          <a:stretch>
            <a:fillRect/>
          </a:stretch>
        </p:blipFill>
        <p:spPr bwMode="auto">
          <a:xfrm>
            <a:off x="609600" y="610595"/>
            <a:ext cx="609600" cy="1018652"/>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228600"/>
            <a:ext cx="9144000" cy="7185435"/>
          </a:xfrm>
          <a:prstGeom prst="rect">
            <a:avLst/>
          </a:prstGeom>
          <a:noFill/>
        </p:spPr>
      </p:pic>
      <p:sp>
        <p:nvSpPr>
          <p:cNvPr id="3" name="TextBox 2"/>
          <p:cNvSpPr txBox="1"/>
          <p:nvPr/>
        </p:nvSpPr>
        <p:spPr>
          <a:xfrm>
            <a:off x="533400" y="1295400"/>
            <a:ext cx="8141972" cy="1384995"/>
          </a:xfrm>
          <a:prstGeom prst="rect">
            <a:avLst/>
          </a:prstGeom>
          <a:noFill/>
        </p:spPr>
        <p:txBody>
          <a:bodyPr wrap="none" rtlCol="0">
            <a:spAutoFit/>
          </a:bodyPr>
          <a:lstStyle/>
          <a:p>
            <a:r>
              <a:rPr lang="en-US" sz="2800" dirty="0" smtClean="0">
                <a:latin typeface="Arial" pitchFamily="34" charset="0"/>
                <a:cs typeface="Arial" pitchFamily="34" charset="0"/>
              </a:rPr>
              <a:t>Effect of circle hook size on reef fish catch rate, </a:t>
            </a:r>
          </a:p>
          <a:p>
            <a:r>
              <a:rPr lang="en-US" sz="2800" dirty="0" smtClean="0">
                <a:latin typeface="Arial" pitchFamily="34" charset="0"/>
                <a:cs typeface="Arial" pitchFamily="34" charset="0"/>
              </a:rPr>
              <a:t>catch composition, and size distribution</a:t>
            </a:r>
          </a:p>
          <a:p>
            <a:r>
              <a:rPr lang="en-US" sz="2800" dirty="0" smtClean="0">
                <a:latin typeface="Arial" pitchFamily="34" charset="0"/>
                <a:cs typeface="Arial" pitchFamily="34" charset="0"/>
              </a:rPr>
              <a:t> in the northern Gulf of Mexico recreational fishery</a:t>
            </a:r>
            <a:endParaRPr lang="en-US" sz="2800" dirty="0">
              <a:latin typeface="Arial" pitchFamily="34" charset="0"/>
              <a:cs typeface="Arial" pitchFamily="34" charset="0"/>
            </a:endParaRPr>
          </a:p>
        </p:txBody>
      </p:sp>
      <p:sp>
        <p:nvSpPr>
          <p:cNvPr id="4" name="TextBox 3"/>
          <p:cNvSpPr txBox="1"/>
          <p:nvPr/>
        </p:nvSpPr>
        <p:spPr>
          <a:xfrm>
            <a:off x="1066800" y="3048000"/>
            <a:ext cx="6459012" cy="830997"/>
          </a:xfrm>
          <a:prstGeom prst="rect">
            <a:avLst/>
          </a:prstGeom>
          <a:noFill/>
        </p:spPr>
        <p:txBody>
          <a:bodyPr wrap="none" rtlCol="0">
            <a:spAutoFit/>
          </a:bodyPr>
          <a:lstStyle/>
          <a:p>
            <a:r>
              <a:rPr lang="en-US" sz="2400" dirty="0" smtClean="0">
                <a:latin typeface="Arial" pitchFamily="34" charset="0"/>
                <a:cs typeface="Arial" pitchFamily="34" charset="0"/>
              </a:rPr>
              <a:t>William F. Patterson, III, Andrew J. Strelcheck </a:t>
            </a:r>
          </a:p>
          <a:p>
            <a:pPr algn="ctr"/>
            <a:r>
              <a:rPr lang="en-US" sz="2400" dirty="0" smtClean="0">
                <a:latin typeface="Arial" pitchFamily="34" charset="0"/>
                <a:cs typeface="Arial" pitchFamily="34" charset="0"/>
              </a:rPr>
              <a:t>and Clay E. Porch</a:t>
            </a:r>
            <a:endParaRPr lang="en-US" sz="2400" dirty="0">
              <a:latin typeface="Arial" pitchFamily="34" charset="0"/>
              <a:cs typeface="Arial" pitchFamily="34" charset="0"/>
            </a:endParaRPr>
          </a:p>
        </p:txBody>
      </p:sp>
      <p:pic>
        <p:nvPicPr>
          <p:cNvPr id="60418" name="Picture 2" descr="F:\Carolyn's Computer\Carolyn Weaver\My Pictures\Clip Art\AN01184_.wmf"/>
          <p:cNvPicPr>
            <a:picLocks noChangeAspect="1" noChangeArrowheads="1"/>
          </p:cNvPicPr>
          <p:nvPr/>
        </p:nvPicPr>
        <p:blipFill>
          <a:blip r:embed="rId3" cstate="print"/>
          <a:srcRect/>
          <a:stretch>
            <a:fillRect/>
          </a:stretch>
        </p:blipFill>
        <p:spPr bwMode="auto">
          <a:xfrm>
            <a:off x="2667000" y="4191000"/>
            <a:ext cx="3591402" cy="1136650"/>
          </a:xfrm>
          <a:prstGeom prst="rect">
            <a:avLst/>
          </a:prstGeom>
          <a:noFill/>
        </p:spPr>
      </p:pic>
      <p:pic>
        <p:nvPicPr>
          <p:cNvPr id="6" name="Picture 5" descr="circlehook"/>
          <p:cNvPicPr>
            <a:picLocks noChangeAspect="1" noChangeArrowheads="1"/>
          </p:cNvPicPr>
          <p:nvPr/>
        </p:nvPicPr>
        <p:blipFill>
          <a:blip r:embed="rId4" cstate="print"/>
          <a:srcRect/>
          <a:stretch>
            <a:fillRect/>
          </a:stretch>
        </p:blipFill>
        <p:spPr bwMode="auto">
          <a:xfrm>
            <a:off x="5867400" y="4191000"/>
            <a:ext cx="641368" cy="1143000"/>
          </a:xfrm>
          <a:prstGeom prst="rect">
            <a:avLst/>
          </a:prstGeom>
          <a:noFill/>
        </p:spPr>
      </p:pic>
      <p:pic>
        <p:nvPicPr>
          <p:cNvPr id="7" name="Picture 6" descr="full-color.jpg"/>
          <p:cNvPicPr>
            <a:picLocks noChangeAspect="1"/>
          </p:cNvPicPr>
          <p:nvPr/>
        </p:nvPicPr>
        <p:blipFill>
          <a:blip r:embed="rId5" cstate="print"/>
          <a:stretch>
            <a:fillRect/>
          </a:stretch>
        </p:blipFill>
        <p:spPr>
          <a:xfrm>
            <a:off x="7086600" y="5562600"/>
            <a:ext cx="679090" cy="69214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838" y="0"/>
            <a:ext cx="9143162" cy="6858000"/>
          </a:xfrm>
          <a:prstGeom prst="rect">
            <a:avLst/>
          </a:prstGeom>
          <a:noFill/>
        </p:spPr>
      </p:pic>
      <p:pic>
        <p:nvPicPr>
          <p:cNvPr id="3" name="Picture 2" descr="F:\Carolyn's Computer\Carolyn Weaver\My Pictures\Clip Art\AN01184_.wmf"/>
          <p:cNvPicPr>
            <a:picLocks noChangeAspect="1" noChangeArrowheads="1"/>
          </p:cNvPicPr>
          <p:nvPr/>
        </p:nvPicPr>
        <p:blipFill>
          <a:blip r:embed="rId3" cstate="print"/>
          <a:srcRect/>
          <a:stretch>
            <a:fillRect/>
          </a:stretch>
        </p:blipFill>
        <p:spPr bwMode="auto">
          <a:xfrm>
            <a:off x="2286000" y="3733800"/>
            <a:ext cx="4554460" cy="1441450"/>
          </a:xfrm>
          <a:prstGeom prst="rect">
            <a:avLst/>
          </a:prstGeom>
          <a:noFill/>
        </p:spPr>
      </p:pic>
      <p:sp>
        <p:nvSpPr>
          <p:cNvPr id="4" name="TextBox 3"/>
          <p:cNvSpPr txBox="1"/>
          <p:nvPr/>
        </p:nvSpPr>
        <p:spPr>
          <a:xfrm>
            <a:off x="1295400" y="1676400"/>
            <a:ext cx="6880410" cy="523220"/>
          </a:xfrm>
          <a:prstGeom prst="rect">
            <a:avLst/>
          </a:prstGeom>
          <a:noFill/>
        </p:spPr>
        <p:txBody>
          <a:bodyPr wrap="none" rtlCol="0">
            <a:spAutoFit/>
          </a:bodyPr>
          <a:lstStyle/>
          <a:p>
            <a:r>
              <a:rPr lang="en-US" sz="2800" dirty="0" smtClean="0">
                <a:latin typeface="Arial" pitchFamily="34" charset="0"/>
                <a:cs typeface="Arial" pitchFamily="34" charset="0"/>
              </a:rPr>
              <a:t>5/0, 9/0, 12/0, or 15/0 </a:t>
            </a:r>
            <a:r>
              <a:rPr lang="en-US" sz="2800" dirty="0" err="1" smtClean="0">
                <a:latin typeface="Arial" pitchFamily="34" charset="0"/>
                <a:cs typeface="Arial" pitchFamily="34" charset="0"/>
              </a:rPr>
              <a:t>Mustad</a:t>
            </a:r>
            <a:r>
              <a:rPr lang="en-US" sz="2800" dirty="0" smtClean="0">
                <a:latin typeface="Arial" pitchFamily="34" charset="0"/>
                <a:cs typeface="Arial" pitchFamily="34" charset="0"/>
              </a:rPr>
              <a:t> circle hooks</a:t>
            </a:r>
            <a:endParaRPr lang="en-US" sz="2800" dirty="0">
              <a:latin typeface="Arial" pitchFamily="34" charset="0"/>
              <a:cs typeface="Arial" pitchFamily="34" charset="0"/>
            </a:endParaRPr>
          </a:p>
        </p:txBody>
      </p:sp>
      <p:sp>
        <p:nvSpPr>
          <p:cNvPr id="6" name="TextBox 5"/>
          <p:cNvSpPr txBox="1"/>
          <p:nvPr/>
        </p:nvSpPr>
        <p:spPr>
          <a:xfrm>
            <a:off x="1219200" y="2438400"/>
            <a:ext cx="6445995" cy="954107"/>
          </a:xfrm>
          <a:prstGeom prst="rect">
            <a:avLst/>
          </a:prstGeom>
          <a:noFill/>
        </p:spPr>
        <p:txBody>
          <a:bodyPr wrap="none" rtlCol="0">
            <a:spAutoFit/>
          </a:bodyPr>
          <a:lstStyle/>
          <a:p>
            <a:r>
              <a:rPr lang="en-US" sz="2800" dirty="0" smtClean="0">
                <a:latin typeface="Arial" pitchFamily="34" charset="0"/>
                <a:cs typeface="Arial" pitchFamily="34" charset="0"/>
              </a:rPr>
              <a:t>Only </a:t>
            </a:r>
            <a:r>
              <a:rPr lang="en-US" sz="2800" dirty="0" smtClean="0">
                <a:solidFill>
                  <a:schemeClr val="bg1"/>
                </a:solidFill>
                <a:latin typeface="Arial" pitchFamily="34" charset="0"/>
                <a:cs typeface="Arial" pitchFamily="34" charset="0"/>
              </a:rPr>
              <a:t>5/0</a:t>
            </a:r>
            <a:r>
              <a:rPr lang="en-US" sz="2800" dirty="0" smtClean="0">
                <a:latin typeface="Arial" pitchFamily="34" charset="0"/>
                <a:cs typeface="Arial" pitchFamily="34" charset="0"/>
              </a:rPr>
              <a:t> hooks produced deep hooking</a:t>
            </a:r>
          </a:p>
          <a:p>
            <a:r>
              <a:rPr lang="en-US" sz="2800" dirty="0" smtClean="0">
                <a:latin typeface="Arial" pitchFamily="34" charset="0"/>
                <a:cs typeface="Arial" pitchFamily="34" charset="0"/>
              </a:rPr>
              <a:t> in the gills or esophagus</a:t>
            </a:r>
            <a:endParaRPr lang="en-US" sz="2800" dirty="0">
              <a:latin typeface="Arial" pitchFamily="34" charset="0"/>
              <a:cs typeface="Arial" pitchFamily="34" charset="0"/>
            </a:endParaRPr>
          </a:p>
        </p:txBody>
      </p:sp>
      <p:pic>
        <p:nvPicPr>
          <p:cNvPr id="7" name="Picture 6" descr="circlehook"/>
          <p:cNvPicPr>
            <a:picLocks noChangeAspect="1" noChangeArrowheads="1"/>
          </p:cNvPicPr>
          <p:nvPr/>
        </p:nvPicPr>
        <p:blipFill>
          <a:blip r:embed="rId4" cstate="print"/>
          <a:srcRect/>
          <a:stretch>
            <a:fillRect/>
          </a:stretch>
        </p:blipFill>
        <p:spPr bwMode="auto">
          <a:xfrm>
            <a:off x="6019800" y="3733800"/>
            <a:ext cx="795442" cy="1447800"/>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1295400" y="-762000"/>
            <a:ext cx="11541126" cy="8656638"/>
          </a:xfrm>
          <a:prstGeom prst="rect">
            <a:avLst/>
          </a:prstGeom>
          <a:noFill/>
        </p:spPr>
      </p:pic>
      <p:pic>
        <p:nvPicPr>
          <p:cNvPr id="3" name="Picture 4" descr="fish1"/>
          <p:cNvPicPr>
            <a:picLocks noChangeAspect="1" noChangeArrowheads="1"/>
          </p:cNvPicPr>
          <p:nvPr/>
        </p:nvPicPr>
        <p:blipFill>
          <a:blip r:embed="rId3" cstate="print"/>
          <a:srcRect/>
          <a:stretch>
            <a:fillRect/>
          </a:stretch>
        </p:blipFill>
        <p:spPr bwMode="auto">
          <a:xfrm>
            <a:off x="1066800" y="1752600"/>
            <a:ext cx="6701090" cy="4419600"/>
          </a:xfrm>
          <a:prstGeom prst="rect">
            <a:avLst/>
          </a:prstGeom>
          <a:noFill/>
          <a:ln>
            <a:miter lim="800000"/>
            <a:headEnd/>
            <a:tailEnd/>
          </a:ln>
        </p:spPr>
      </p:pic>
      <p:sp>
        <p:nvSpPr>
          <p:cNvPr id="4" name="Rectangle 3"/>
          <p:cNvSpPr/>
          <p:nvPr/>
        </p:nvSpPr>
        <p:spPr>
          <a:xfrm>
            <a:off x="152400" y="914400"/>
            <a:ext cx="8571770" cy="646331"/>
          </a:xfrm>
          <a:prstGeom prst="rect">
            <a:avLst/>
          </a:prstGeom>
        </p:spPr>
        <p:txBody>
          <a:bodyPr wrap="none">
            <a:spAutoFit/>
          </a:bodyPr>
          <a:lstStyle/>
          <a:p>
            <a:r>
              <a:rPr lang="en-US" sz="3600" dirty="0" smtClean="0">
                <a:latin typeface="Arial" pitchFamily="34" charset="0"/>
                <a:cs typeface="Arial" pitchFamily="34" charset="0"/>
              </a:rPr>
              <a:t>Red Grouper Caught Aboard a </a:t>
            </a:r>
            <a:r>
              <a:rPr lang="en-US" sz="3600" dirty="0" err="1" smtClean="0">
                <a:latin typeface="Arial" pitchFamily="34" charset="0"/>
                <a:cs typeface="Arial" pitchFamily="34" charset="0"/>
              </a:rPr>
              <a:t>Headboat</a:t>
            </a:r>
            <a:endParaRPr lang="en-US"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C:\Users\Karenb.GMFMC\Pictures\Misc Fish\groupsnapper.tif"/>
          <p:cNvPicPr>
            <a:picLocks noChangeAspect="1" noChangeArrowheads="1"/>
          </p:cNvPicPr>
          <p:nvPr/>
        </p:nvPicPr>
        <p:blipFill>
          <a:blip r:embed="rId3" cstate="print"/>
          <a:srcRect/>
          <a:stretch>
            <a:fillRect/>
          </a:stretch>
        </p:blipFill>
        <p:spPr bwMode="auto">
          <a:xfrm>
            <a:off x="0" y="0"/>
            <a:ext cx="2362201" cy="6858000"/>
          </a:xfrm>
          <a:prstGeom prst="rect">
            <a:avLst/>
          </a:prstGeom>
          <a:noFill/>
        </p:spPr>
      </p:pic>
      <p:sp>
        <p:nvSpPr>
          <p:cNvPr id="4" name="TextBox 3"/>
          <p:cNvSpPr txBox="1"/>
          <p:nvPr/>
        </p:nvSpPr>
        <p:spPr>
          <a:xfrm>
            <a:off x="2514600" y="1143000"/>
            <a:ext cx="6172200" cy="3970318"/>
          </a:xfrm>
          <a:prstGeom prst="rect">
            <a:avLst/>
          </a:prstGeom>
          <a:noFill/>
        </p:spPr>
        <p:txBody>
          <a:bodyPr wrap="square" rtlCol="0">
            <a:spAutoFit/>
          </a:bodyPr>
          <a:lstStyle/>
          <a:p>
            <a:r>
              <a:rPr lang="en-US" sz="2800" dirty="0" smtClean="0">
                <a:solidFill>
                  <a:srgbClr val="FFFF99"/>
                </a:solidFill>
                <a:latin typeface="Arial" pitchFamily="34" charset="0"/>
                <a:cs typeface="Arial" pitchFamily="34" charset="0"/>
              </a:rPr>
              <a:t>“Overall, catch rate declined with increasing hook size for all reef fishes combined, but not for red snapper.  …. Hook size could be regulated to affect selectivity, but tradeoffs may be diminished catch rates for some species, as well as a decline in numbers of species caught, with increasing hook size.”</a:t>
            </a:r>
            <a:endParaRPr lang="en-US" sz="2800" dirty="0">
              <a:solidFill>
                <a:srgbClr val="FFFF9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098" name="Picture 2" descr="F:\Carolyn's Computer\Carolyn Weaver\My Pictures\CRP-460\IMG_0499a.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cartoon4a"/>
          <p:cNvPicPr>
            <a:picLocks noChangeAspect="1" noChangeArrowheads="1"/>
          </p:cNvPicPr>
          <p:nvPr/>
        </p:nvPicPr>
        <p:blipFill>
          <a:blip r:embed="rId3" cstate="print"/>
          <a:srcRect/>
          <a:stretch>
            <a:fillRect/>
          </a:stretch>
        </p:blipFill>
        <p:spPr>
          <a:xfrm>
            <a:off x="5638800" y="1447800"/>
            <a:ext cx="3352800" cy="3191802"/>
          </a:xfrm>
          <a:prstGeom prst="rect">
            <a:avLst/>
          </a:prstGeom>
          <a:noFill/>
        </p:spPr>
      </p:pic>
      <p:sp>
        <p:nvSpPr>
          <p:cNvPr id="4" name="TextBox 3"/>
          <p:cNvSpPr txBox="1"/>
          <p:nvPr/>
        </p:nvSpPr>
        <p:spPr>
          <a:xfrm>
            <a:off x="152400" y="1828800"/>
            <a:ext cx="5562600" cy="2616101"/>
          </a:xfrm>
          <a:prstGeom prst="rect">
            <a:avLst/>
          </a:prstGeom>
          <a:noFill/>
        </p:spPr>
        <p:txBody>
          <a:bodyPr wrap="square" rtlCol="0">
            <a:spAutoFit/>
          </a:bodyPr>
          <a:lstStyle/>
          <a:p>
            <a:r>
              <a:rPr lang="en-US" sz="3600" dirty="0" smtClean="0">
                <a:solidFill>
                  <a:srgbClr val="FFFF99"/>
                </a:solidFill>
                <a:latin typeface="Arial" pitchFamily="34" charset="0"/>
                <a:cs typeface="Arial" pitchFamily="34" charset="0"/>
              </a:rPr>
              <a:t>Hook mortality</a:t>
            </a:r>
            <a:r>
              <a:rPr lang="en-US" sz="3200" dirty="0" smtClean="0">
                <a:solidFill>
                  <a:srgbClr val="FFFF99"/>
                </a:solidFill>
                <a:latin typeface="Arial" pitchFamily="34" charset="0"/>
                <a:cs typeface="Arial" pitchFamily="34" charset="0"/>
              </a:rPr>
              <a:t>:</a:t>
            </a:r>
          </a:p>
          <a:p>
            <a:pPr marL="514350" indent="-514350">
              <a:buFont typeface="Wingdings" pitchFamily="2" charset="2"/>
              <a:buChar char="Ø"/>
            </a:pPr>
            <a:r>
              <a:rPr lang="en-US" sz="3200" dirty="0" smtClean="0">
                <a:solidFill>
                  <a:srgbClr val="FFFF99"/>
                </a:solidFill>
                <a:latin typeface="Arial" pitchFamily="34" charset="0"/>
                <a:cs typeface="Arial" pitchFamily="34" charset="0"/>
              </a:rPr>
              <a:t>Varies by species</a:t>
            </a:r>
          </a:p>
          <a:p>
            <a:pPr marL="514350" indent="-514350">
              <a:buFont typeface="Wingdings" pitchFamily="2" charset="2"/>
              <a:buChar char="Ø"/>
            </a:pPr>
            <a:r>
              <a:rPr lang="en-US" sz="3200" dirty="0" smtClean="0">
                <a:solidFill>
                  <a:srgbClr val="FFFF99"/>
                </a:solidFill>
                <a:latin typeface="Arial" pitchFamily="34" charset="0"/>
                <a:cs typeface="Arial" pitchFamily="34" charset="0"/>
              </a:rPr>
              <a:t>Influenced by eco-morphology and hook type and size</a:t>
            </a:r>
            <a:endParaRPr lang="en-US" sz="3200" dirty="0">
              <a:solidFill>
                <a:srgbClr val="FFFF9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2" descr="cartoon4a"/>
          <p:cNvPicPr>
            <a:picLocks noChangeAspect="1" noChangeArrowheads="1"/>
          </p:cNvPicPr>
          <p:nvPr/>
        </p:nvPicPr>
        <p:blipFill>
          <a:blip r:embed="rId3" cstate="print"/>
          <a:srcRect/>
          <a:stretch>
            <a:fillRect/>
          </a:stretch>
        </p:blipFill>
        <p:spPr>
          <a:xfrm>
            <a:off x="5867400" y="1981200"/>
            <a:ext cx="2971800" cy="2829097"/>
          </a:xfrm>
          <a:prstGeom prst="rect">
            <a:avLst/>
          </a:prstGeom>
          <a:noFill/>
        </p:spPr>
      </p:pic>
      <p:sp>
        <p:nvSpPr>
          <p:cNvPr id="4" name="TextBox 3"/>
          <p:cNvSpPr txBox="1"/>
          <p:nvPr/>
        </p:nvSpPr>
        <p:spPr>
          <a:xfrm>
            <a:off x="228600" y="1828800"/>
            <a:ext cx="5724644" cy="3108543"/>
          </a:xfrm>
          <a:prstGeom prst="rect">
            <a:avLst/>
          </a:prstGeom>
          <a:noFill/>
        </p:spPr>
        <p:txBody>
          <a:bodyPr wrap="none" rtlCol="0">
            <a:spAutoFit/>
          </a:bodyPr>
          <a:lstStyle/>
          <a:p>
            <a:r>
              <a:rPr lang="en-US" sz="2800" dirty="0" smtClean="0">
                <a:solidFill>
                  <a:srgbClr val="FFFF99"/>
                </a:solidFill>
                <a:latin typeface="Arial" pitchFamily="34" charset="0"/>
                <a:cs typeface="Arial" pitchFamily="34" charset="0"/>
              </a:rPr>
              <a:t>Regulations requiring the use</a:t>
            </a:r>
          </a:p>
          <a:p>
            <a:r>
              <a:rPr lang="en-US" sz="2800" dirty="0" smtClean="0">
                <a:solidFill>
                  <a:srgbClr val="FFFF99"/>
                </a:solidFill>
                <a:latin typeface="Arial" pitchFamily="34" charset="0"/>
                <a:cs typeface="Arial" pitchFamily="34" charset="0"/>
              </a:rPr>
              <a:t> of circle hooks may be ineffective</a:t>
            </a:r>
          </a:p>
          <a:p>
            <a:r>
              <a:rPr lang="en-US" sz="2800" dirty="0" smtClean="0">
                <a:solidFill>
                  <a:srgbClr val="FFFF99"/>
                </a:solidFill>
                <a:latin typeface="Arial" pitchFamily="34" charset="0"/>
                <a:cs typeface="Arial" pitchFamily="34" charset="0"/>
              </a:rPr>
              <a:t> in enhancing survival and </a:t>
            </a:r>
            <a:r>
              <a:rPr lang="en-US" sz="2800" smtClean="0">
                <a:solidFill>
                  <a:srgbClr val="FFFF99"/>
                </a:solidFill>
                <a:latin typeface="Arial" pitchFamily="34" charset="0"/>
                <a:cs typeface="Arial" pitchFamily="34" charset="0"/>
              </a:rPr>
              <a:t>may  </a:t>
            </a:r>
            <a:endParaRPr lang="en-US" sz="2800" dirty="0" smtClean="0">
              <a:solidFill>
                <a:srgbClr val="FFFF99"/>
              </a:solidFill>
              <a:latin typeface="Arial" pitchFamily="34" charset="0"/>
              <a:cs typeface="Arial" pitchFamily="34" charset="0"/>
            </a:endParaRPr>
          </a:p>
          <a:p>
            <a:r>
              <a:rPr lang="en-US" sz="2800" dirty="0" smtClean="0">
                <a:solidFill>
                  <a:srgbClr val="FFFF99"/>
                </a:solidFill>
                <a:latin typeface="Arial" pitchFamily="34" charset="0"/>
                <a:cs typeface="Arial" pitchFamily="34" charset="0"/>
              </a:rPr>
              <a:t>even be detrimental if hook size is</a:t>
            </a:r>
          </a:p>
          <a:p>
            <a:r>
              <a:rPr lang="en-US" sz="2800" dirty="0" smtClean="0">
                <a:solidFill>
                  <a:srgbClr val="FFFF99"/>
                </a:solidFill>
                <a:latin typeface="Arial" pitchFamily="34" charset="0"/>
                <a:cs typeface="Arial" pitchFamily="34" charset="0"/>
              </a:rPr>
              <a:t> not specified.</a:t>
            </a:r>
          </a:p>
          <a:p>
            <a:endParaRPr lang="en-US" sz="2800" dirty="0" smtClean="0">
              <a:solidFill>
                <a:srgbClr val="FFFF99"/>
              </a:solidFill>
              <a:latin typeface="Arial" pitchFamily="34" charset="0"/>
              <a:cs typeface="Arial" pitchFamily="34" charset="0"/>
            </a:endParaRPr>
          </a:p>
          <a:p>
            <a:r>
              <a:rPr lang="en-US" sz="2800" dirty="0" smtClean="0">
                <a:solidFill>
                  <a:srgbClr val="FFFF99"/>
                </a:solidFill>
                <a:latin typeface="Arial" pitchFamily="34" charset="0"/>
                <a:cs typeface="Arial" pitchFamily="34" charset="0"/>
              </a:rPr>
              <a:t>Hook size varies by manufacturer.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8153400" y="5943600"/>
            <a:ext cx="679090" cy="692149"/>
          </a:xfrm>
          <a:prstGeom prst="rect">
            <a:avLst/>
          </a:prstGeom>
        </p:spPr>
      </p:pic>
      <p:pic>
        <p:nvPicPr>
          <p:cNvPr id="39937" name="Picture 1" descr="F:\Carolyn's Computer\Carolyn Weaver\My Pictures\Clip Art\j0288971.wmf"/>
          <p:cNvPicPr>
            <a:picLocks noChangeAspect="1" noChangeArrowheads="1"/>
          </p:cNvPicPr>
          <p:nvPr/>
        </p:nvPicPr>
        <p:blipFill>
          <a:blip r:embed="rId4" cstate="print"/>
          <a:srcRect/>
          <a:stretch>
            <a:fillRect/>
          </a:stretch>
        </p:blipFill>
        <p:spPr bwMode="auto">
          <a:xfrm>
            <a:off x="4648200" y="1828800"/>
            <a:ext cx="4200525" cy="3962400"/>
          </a:xfrm>
          <a:prstGeom prst="rect">
            <a:avLst/>
          </a:prstGeom>
          <a:noFill/>
        </p:spPr>
      </p:pic>
      <p:sp>
        <p:nvSpPr>
          <p:cNvPr id="5" name="Rectangle 4"/>
          <p:cNvSpPr/>
          <p:nvPr/>
        </p:nvSpPr>
        <p:spPr>
          <a:xfrm>
            <a:off x="609600" y="533400"/>
            <a:ext cx="7696200" cy="954107"/>
          </a:xfrm>
          <a:prstGeom prst="rect">
            <a:avLst/>
          </a:prstGeom>
        </p:spPr>
        <p:txBody>
          <a:bodyPr wrap="square">
            <a:spAutoFit/>
          </a:bodyPr>
          <a:lstStyle/>
          <a:p>
            <a:pPr algn="ctr">
              <a:spcBef>
                <a:spcPct val="50000"/>
              </a:spcBef>
            </a:pPr>
            <a:r>
              <a:rPr lang="en-US" sz="2800" b="1" dirty="0" smtClean="0">
                <a:latin typeface="Arial" pitchFamily="34" charset="0"/>
                <a:ea typeface="Batang" pitchFamily="18" charset="-127"/>
                <a:cs typeface="Arial" pitchFamily="34" charset="0"/>
              </a:rPr>
              <a:t>Acknowledgement of Help from A Cast of Thousands</a:t>
            </a:r>
            <a:endParaRPr lang="en-US" sz="2800" b="1" dirty="0">
              <a:latin typeface="Arial" pitchFamily="34" charset="0"/>
              <a:ea typeface="Batang" pitchFamily="18" charset="-127"/>
              <a:cs typeface="Arial" pitchFamily="34" charset="0"/>
            </a:endParaRPr>
          </a:p>
        </p:txBody>
      </p:sp>
      <p:sp>
        <p:nvSpPr>
          <p:cNvPr id="6" name="Rectangle 5"/>
          <p:cNvSpPr/>
          <p:nvPr/>
        </p:nvSpPr>
        <p:spPr>
          <a:xfrm>
            <a:off x="381000" y="1447800"/>
            <a:ext cx="4572000" cy="5016758"/>
          </a:xfrm>
          <a:prstGeom prst="rect">
            <a:avLst/>
          </a:prstGeom>
        </p:spPr>
        <p:txBody>
          <a:bodyPr>
            <a:spAutoFit/>
          </a:bodyPr>
          <a:lstStyle/>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NOAA/NMFS MARFIN &amp; CRP Programs</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 Florida Sea Grant </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Southern Offshore Fishing Association</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Florida Offshore Anglers</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 Florida Sports Fishing Association </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Fishermen’s Environmental Fund </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All Participating Fishers, Researchers,</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 Student Interns</a:t>
            </a:r>
          </a:p>
          <a:p>
            <a:pPr>
              <a:spcBef>
                <a:spcPct val="50000"/>
              </a:spcBef>
              <a:buClr>
                <a:srgbClr val="FFFF00"/>
              </a:buClr>
              <a:buFont typeface="Wingdings" pitchFamily="2" charset="2"/>
              <a:buChar char="Ø"/>
            </a:pPr>
            <a:r>
              <a:rPr lang="en-US" sz="2000" dirty="0" smtClean="0">
                <a:solidFill>
                  <a:schemeClr val="bg1"/>
                </a:solidFill>
                <a:latin typeface="Arial" pitchFamily="34" charset="0"/>
                <a:cs typeface="Arial" pitchFamily="34" charset="0"/>
              </a:rPr>
              <a:t>Eagle Claw</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8001000" y="5791200"/>
            <a:ext cx="679090" cy="692149"/>
          </a:xfrm>
          <a:prstGeom prst="rect">
            <a:avLst/>
          </a:prstGeom>
        </p:spPr>
      </p:pic>
      <p:pic>
        <p:nvPicPr>
          <p:cNvPr id="51203" name="Object 1" descr="image001"/>
          <p:cNvPicPr>
            <a:picLocks noChangeAspect="1" noChangeArrowheads="1"/>
          </p:cNvPicPr>
          <p:nvPr/>
        </p:nvPicPr>
        <p:blipFill>
          <a:blip r:embed="rId4" cstate="print"/>
          <a:srcRect/>
          <a:stretch>
            <a:fillRect/>
          </a:stretch>
        </p:blipFill>
        <p:spPr bwMode="auto">
          <a:xfrm>
            <a:off x="1752600" y="609600"/>
            <a:ext cx="5867400" cy="5611937"/>
          </a:xfrm>
          <a:prstGeom prst="rect">
            <a:avLst/>
          </a:prstGeom>
          <a:noFill/>
          <a:ln w="9525">
            <a:noFill/>
            <a:miter lim="800000"/>
            <a:headEnd/>
            <a:tailEnd/>
          </a:ln>
        </p:spPr>
      </p:pic>
      <p:pic>
        <p:nvPicPr>
          <p:cNvPr id="5" name="Picture 2" descr="F:\Carolyn's Computer\Carolyn Weaver\My Pictures\Clip Art\AN01737_.wmf"/>
          <p:cNvPicPr>
            <a:picLocks noChangeAspect="1" noChangeArrowheads="1"/>
          </p:cNvPicPr>
          <p:nvPr/>
        </p:nvPicPr>
        <p:blipFill>
          <a:blip r:embed="rId5" cstate="print"/>
          <a:srcRect/>
          <a:stretch>
            <a:fillRect/>
          </a:stretch>
        </p:blipFill>
        <p:spPr bwMode="auto">
          <a:xfrm>
            <a:off x="6324600" y="990600"/>
            <a:ext cx="2057400" cy="147364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5715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7620000" y="5410200"/>
            <a:ext cx="762000" cy="776653"/>
          </a:xfrm>
          <a:prstGeom prst="rect">
            <a:avLst/>
          </a:prstGeom>
        </p:spPr>
      </p:pic>
      <p:sp>
        <p:nvSpPr>
          <p:cNvPr id="5" name="TextBox 4"/>
          <p:cNvSpPr txBox="1"/>
          <p:nvPr/>
        </p:nvSpPr>
        <p:spPr>
          <a:xfrm>
            <a:off x="1066800" y="1371600"/>
            <a:ext cx="4608954" cy="2123658"/>
          </a:xfrm>
          <a:prstGeom prst="rect">
            <a:avLst/>
          </a:prstGeom>
          <a:noFill/>
        </p:spPr>
        <p:txBody>
          <a:bodyPr wrap="none" rtlCol="0">
            <a:spAutoFit/>
          </a:bodyPr>
          <a:lstStyle/>
          <a:p>
            <a:r>
              <a:rPr lang="en-US" sz="6600" dirty="0" smtClean="0">
                <a:latin typeface="Arial" pitchFamily="34" charset="0"/>
                <a:cs typeface="Arial" pitchFamily="34" charset="0"/>
              </a:rPr>
              <a:t>Conclusion:</a:t>
            </a:r>
          </a:p>
          <a:p>
            <a:r>
              <a:rPr lang="en-US" sz="6600" dirty="0" smtClean="0">
                <a:latin typeface="Arial" pitchFamily="34" charset="0"/>
                <a:cs typeface="Arial" pitchFamily="34" charset="0"/>
              </a:rPr>
              <a:t>It Depends</a:t>
            </a:r>
            <a:endParaRPr lang="en-US" sz="6600" dirty="0">
              <a:latin typeface="Arial" pitchFamily="34" charset="0"/>
              <a:cs typeface="Arial" pitchFamily="34" charset="0"/>
            </a:endParaRPr>
          </a:p>
        </p:txBody>
      </p:sp>
      <p:pic>
        <p:nvPicPr>
          <p:cNvPr id="9217" name="Picture 1" descr="F:\Carolyn's Computer\Carolyn Weaver\My Pictures\Clip Art\j0078748.wmf"/>
          <p:cNvPicPr>
            <a:picLocks noChangeAspect="1" noChangeArrowheads="1"/>
          </p:cNvPicPr>
          <p:nvPr/>
        </p:nvPicPr>
        <p:blipFill>
          <a:blip r:embed="rId4" cstate="print"/>
          <a:srcRect/>
          <a:stretch>
            <a:fillRect/>
          </a:stretch>
        </p:blipFill>
        <p:spPr bwMode="auto">
          <a:xfrm>
            <a:off x="4800600" y="2438400"/>
            <a:ext cx="2713037" cy="4002087"/>
          </a:xfrm>
          <a:prstGeom prst="rect">
            <a:avLst/>
          </a:prstGeom>
          <a:noFill/>
        </p:spPr>
      </p:pic>
      <p:sp>
        <p:nvSpPr>
          <p:cNvPr id="11" name="Oval Callout 10"/>
          <p:cNvSpPr/>
          <p:nvPr/>
        </p:nvSpPr>
        <p:spPr>
          <a:xfrm>
            <a:off x="6553200" y="1371600"/>
            <a:ext cx="1524000" cy="106984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smtClean="0"/>
              <a:t>?</a:t>
            </a:r>
            <a:endParaRPr lang="en-US" sz="6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3" name="Picture 7" descr="aberdeen"/>
          <p:cNvPicPr>
            <a:picLocks noChangeAspect="1" noChangeArrowheads="1"/>
          </p:cNvPicPr>
          <p:nvPr/>
        </p:nvPicPr>
        <p:blipFill>
          <a:blip r:embed="rId3" cstate="print"/>
          <a:srcRect/>
          <a:stretch>
            <a:fillRect/>
          </a:stretch>
        </p:blipFill>
        <p:spPr bwMode="auto">
          <a:xfrm>
            <a:off x="2133600" y="2438400"/>
            <a:ext cx="1350963" cy="3124200"/>
          </a:xfrm>
          <a:prstGeom prst="rect">
            <a:avLst/>
          </a:prstGeom>
          <a:noFill/>
        </p:spPr>
      </p:pic>
      <p:pic>
        <p:nvPicPr>
          <p:cNvPr id="4" name="Picture 5" descr="circlehook"/>
          <p:cNvPicPr>
            <a:picLocks noChangeAspect="1" noChangeArrowheads="1"/>
          </p:cNvPicPr>
          <p:nvPr/>
        </p:nvPicPr>
        <p:blipFill>
          <a:blip r:embed="rId4" cstate="print"/>
          <a:srcRect/>
          <a:stretch>
            <a:fillRect/>
          </a:stretch>
        </p:blipFill>
        <p:spPr bwMode="auto">
          <a:xfrm>
            <a:off x="5029200" y="2438400"/>
            <a:ext cx="1824038" cy="3048000"/>
          </a:xfrm>
          <a:prstGeom prst="rect">
            <a:avLst/>
          </a:prstGeom>
          <a:noFill/>
        </p:spPr>
      </p:pic>
      <p:sp>
        <p:nvSpPr>
          <p:cNvPr id="5" name="Rectangle 4"/>
          <p:cNvSpPr/>
          <p:nvPr/>
        </p:nvSpPr>
        <p:spPr>
          <a:xfrm>
            <a:off x="2209800" y="685800"/>
            <a:ext cx="4490332" cy="707886"/>
          </a:xfrm>
          <a:prstGeom prst="rect">
            <a:avLst/>
          </a:prstGeom>
        </p:spPr>
        <p:txBody>
          <a:bodyPr wrap="none">
            <a:spAutoFit/>
          </a:bodyPr>
          <a:lstStyle/>
          <a:p>
            <a:r>
              <a:rPr lang="en-US" sz="4000" dirty="0" smtClean="0">
                <a:latin typeface="Arial" pitchFamily="34" charset="0"/>
                <a:cs typeface="Arial" pitchFamily="34" charset="0"/>
              </a:rPr>
              <a:t>J and Circle </a:t>
            </a:r>
            <a:r>
              <a:rPr lang="en-US" sz="4000" dirty="0">
                <a:latin typeface="Arial" pitchFamily="34" charset="0"/>
                <a:cs typeface="Arial" pitchFamily="34" charset="0"/>
              </a:rPr>
              <a:t>H</a:t>
            </a:r>
            <a:r>
              <a:rPr lang="en-US" sz="4000" dirty="0" smtClean="0">
                <a:latin typeface="Arial" pitchFamily="34" charset="0"/>
                <a:cs typeface="Arial" pitchFamily="34" charset="0"/>
              </a:rPr>
              <a:t>ooks</a:t>
            </a:r>
            <a:endParaRPr lang="en-US" sz="4000" dirty="0">
              <a:latin typeface="Arial" pitchFamily="34" charset="0"/>
              <a:cs typeface="Arial" pitchFamily="34" charset="0"/>
            </a:endParaRPr>
          </a:p>
        </p:txBody>
      </p:sp>
      <p:sp>
        <p:nvSpPr>
          <p:cNvPr id="6" name="Rectangle 5"/>
          <p:cNvSpPr/>
          <p:nvPr/>
        </p:nvSpPr>
        <p:spPr>
          <a:xfrm>
            <a:off x="2209800" y="1600200"/>
            <a:ext cx="5830017" cy="461665"/>
          </a:xfrm>
          <a:prstGeom prst="rect">
            <a:avLst/>
          </a:prstGeom>
        </p:spPr>
        <p:txBody>
          <a:bodyPr wrap="square">
            <a:spAutoFit/>
          </a:bodyPr>
          <a:lstStyle/>
          <a:p>
            <a:pPr>
              <a:buFontTx/>
              <a:buNone/>
            </a:pPr>
            <a:r>
              <a:rPr lang="en-US" sz="2400" dirty="0" smtClean="0">
                <a:solidFill>
                  <a:srgbClr val="00FFCC"/>
                </a:solidFill>
                <a:latin typeface="Arial" pitchFamily="34" charset="0"/>
                <a:cs typeface="Arial" pitchFamily="34" charset="0"/>
              </a:rPr>
              <a:t>J Hook            Zero Offset Circle Hook</a:t>
            </a:r>
            <a:endParaRPr lang="en-US" sz="2400" dirty="0">
              <a:solidFill>
                <a:srgbClr val="00FFCC"/>
              </a:solidFill>
              <a:latin typeface="Arial" pitchFamily="34" charset="0"/>
              <a:cs typeface="Arial" pitchFamily="34" charset="0"/>
            </a:endParaRPr>
          </a:p>
        </p:txBody>
      </p:sp>
      <p:pic>
        <p:nvPicPr>
          <p:cNvPr id="7" name="Picture 6" descr="full-color.jpg"/>
          <p:cNvPicPr>
            <a:picLocks noChangeAspect="1"/>
          </p:cNvPicPr>
          <p:nvPr/>
        </p:nvPicPr>
        <p:blipFill>
          <a:blip r:embed="rId5" cstate="print"/>
          <a:stretch>
            <a:fillRect/>
          </a:stretch>
        </p:blipFill>
        <p:spPr>
          <a:xfrm>
            <a:off x="7620000" y="5410200"/>
            <a:ext cx="843951" cy="86018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2" descr="full-color.jpg"/>
          <p:cNvPicPr>
            <a:picLocks noChangeAspect="1"/>
          </p:cNvPicPr>
          <p:nvPr/>
        </p:nvPicPr>
        <p:blipFill>
          <a:blip r:embed="rId3" cstate="print"/>
          <a:stretch>
            <a:fillRect/>
          </a:stretch>
        </p:blipFill>
        <p:spPr>
          <a:xfrm>
            <a:off x="8229600" y="5867400"/>
            <a:ext cx="679090" cy="692149"/>
          </a:xfrm>
          <a:prstGeom prst="rect">
            <a:avLst/>
          </a:prstGeom>
        </p:spPr>
      </p:pic>
      <p:pic>
        <p:nvPicPr>
          <p:cNvPr id="4" name="Picture 4" descr="goliath grouper"/>
          <p:cNvPicPr>
            <a:picLocks noChangeAspect="1" noChangeArrowheads="1"/>
          </p:cNvPicPr>
          <p:nvPr/>
        </p:nvPicPr>
        <p:blipFill>
          <a:blip r:embed="rId4" cstate="print"/>
          <a:srcRect/>
          <a:stretch>
            <a:fillRect/>
          </a:stretch>
        </p:blipFill>
        <p:spPr bwMode="auto">
          <a:xfrm>
            <a:off x="762000" y="838200"/>
            <a:ext cx="7507526" cy="5283213"/>
          </a:xfrm>
          <a:prstGeom prst="rect">
            <a:avLst/>
          </a:prstGeom>
          <a:noFill/>
          <a:ln w="9525">
            <a:noFill/>
            <a:miter lim="800000"/>
            <a:headEnd/>
            <a:tailEnd/>
          </a:ln>
        </p:spPr>
      </p:pic>
      <p:sp>
        <p:nvSpPr>
          <p:cNvPr id="6" name="Oval Callout 5"/>
          <p:cNvSpPr/>
          <p:nvPr/>
        </p:nvSpPr>
        <p:spPr>
          <a:xfrm>
            <a:off x="4419600" y="0"/>
            <a:ext cx="4114800" cy="1908048"/>
          </a:xfrm>
          <a:prstGeom prst="wedgeEllipseCallou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latin typeface="Arial" pitchFamily="34" charset="0"/>
                <a:ea typeface="Batang" pitchFamily="18" charset="-127"/>
                <a:cs typeface="Arial" pitchFamily="34" charset="0"/>
              </a:rPr>
              <a:t>Think</a:t>
            </a:r>
          </a:p>
          <a:p>
            <a:pPr algn="ctr"/>
            <a:r>
              <a:rPr lang="en-US" sz="2800" b="1" dirty="0" err="1" smtClean="0">
                <a:solidFill>
                  <a:schemeClr val="bg1"/>
                </a:solidFill>
                <a:latin typeface="Arial" pitchFamily="34" charset="0"/>
                <a:ea typeface="Batang" pitchFamily="18" charset="-127"/>
                <a:cs typeface="Arial" pitchFamily="34" charset="0"/>
              </a:rPr>
              <a:t>Ecomorphology</a:t>
            </a:r>
            <a:endParaRPr lang="en-US" sz="2800" b="1" dirty="0">
              <a:solidFill>
                <a:schemeClr val="bg1"/>
              </a:solidFill>
              <a:latin typeface="Arial" pitchFamily="34" charset="0"/>
              <a:ea typeface="Batang" pitchFamily="18" charset="-127"/>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pic>
        <p:nvPicPr>
          <p:cNvPr id="3" name="Picture 3" descr="floytagg"/>
          <p:cNvPicPr>
            <a:picLocks noChangeAspect="1" noChangeArrowheads="1"/>
          </p:cNvPicPr>
          <p:nvPr/>
        </p:nvPicPr>
        <p:blipFill>
          <a:blip r:embed="rId3" cstate="print"/>
          <a:srcRect/>
          <a:stretch>
            <a:fillRect/>
          </a:stretch>
        </p:blipFill>
        <p:spPr bwMode="auto">
          <a:xfrm>
            <a:off x="4038600" y="0"/>
            <a:ext cx="5105400" cy="3419475"/>
          </a:xfrm>
          <a:prstGeom prst="rect">
            <a:avLst/>
          </a:prstGeom>
          <a:noFill/>
          <a:ln w="9525">
            <a:noFill/>
            <a:miter lim="800000"/>
            <a:headEnd/>
            <a:tailEnd/>
          </a:ln>
        </p:spPr>
      </p:pic>
      <p:pic>
        <p:nvPicPr>
          <p:cNvPr id="4" name="Picture 2" descr="redsnapper"/>
          <p:cNvPicPr>
            <a:picLocks noChangeAspect="1" noChangeArrowheads="1"/>
          </p:cNvPicPr>
          <p:nvPr/>
        </p:nvPicPr>
        <p:blipFill>
          <a:blip r:embed="rId4" cstate="print"/>
          <a:srcRect/>
          <a:stretch>
            <a:fillRect/>
          </a:stretch>
        </p:blipFill>
        <p:spPr bwMode="auto">
          <a:xfrm>
            <a:off x="0" y="3429000"/>
            <a:ext cx="5181600" cy="3429000"/>
          </a:xfrm>
          <a:prstGeom prst="rect">
            <a:avLst/>
          </a:prstGeom>
          <a:noFill/>
          <a:ln w="9525">
            <a:noFill/>
            <a:miter lim="800000"/>
            <a:headEnd/>
            <a:tailEnd/>
          </a:ln>
        </p:spPr>
      </p:pic>
      <p:sp>
        <p:nvSpPr>
          <p:cNvPr id="6" name="Rectangle 5"/>
          <p:cNvSpPr/>
          <p:nvPr/>
        </p:nvSpPr>
        <p:spPr>
          <a:xfrm>
            <a:off x="0" y="838200"/>
            <a:ext cx="3962400" cy="1169551"/>
          </a:xfrm>
          <a:prstGeom prst="rect">
            <a:avLst/>
          </a:prstGeom>
        </p:spPr>
        <p:txBody>
          <a:bodyPr wrap="square">
            <a:spAutoFit/>
          </a:bodyPr>
          <a:lstStyle/>
          <a:p>
            <a:pPr algn="ctr">
              <a:spcBef>
                <a:spcPct val="50000"/>
              </a:spcBef>
            </a:pPr>
            <a:r>
              <a:rPr lang="en-US" sz="2800" b="1" dirty="0" smtClean="0">
                <a:latin typeface="Arial" pitchFamily="34" charset="0"/>
                <a:ea typeface="Batang" pitchFamily="18" charset="-127"/>
                <a:cs typeface="Arial" pitchFamily="34" charset="0"/>
              </a:rPr>
              <a:t>Red grouper </a:t>
            </a:r>
          </a:p>
          <a:p>
            <a:pPr algn="ctr">
              <a:spcBef>
                <a:spcPct val="50000"/>
              </a:spcBef>
            </a:pPr>
            <a:r>
              <a:rPr lang="en-US" sz="2800" i="1" dirty="0" err="1" smtClean="0">
                <a:latin typeface="Arial" pitchFamily="34" charset="0"/>
                <a:ea typeface="Batang" pitchFamily="18" charset="-127"/>
                <a:cs typeface="Arial" pitchFamily="34" charset="0"/>
              </a:rPr>
              <a:t>Epinephelus</a:t>
            </a:r>
            <a:r>
              <a:rPr lang="en-US" sz="2800" i="1" dirty="0" smtClean="0">
                <a:latin typeface="Arial" pitchFamily="34" charset="0"/>
                <a:ea typeface="Batang" pitchFamily="18" charset="-127"/>
                <a:cs typeface="Arial" pitchFamily="34" charset="0"/>
              </a:rPr>
              <a:t> </a:t>
            </a:r>
            <a:r>
              <a:rPr lang="en-US" sz="2800" i="1" dirty="0" err="1" smtClean="0">
                <a:latin typeface="Arial" pitchFamily="34" charset="0"/>
                <a:ea typeface="Batang" pitchFamily="18" charset="-127"/>
                <a:cs typeface="Arial" pitchFamily="34" charset="0"/>
              </a:rPr>
              <a:t>morio</a:t>
            </a:r>
            <a:endParaRPr lang="en-US" sz="2800" i="1" dirty="0">
              <a:latin typeface="Arial" pitchFamily="34" charset="0"/>
              <a:ea typeface="Batang" pitchFamily="18" charset="-127"/>
              <a:cs typeface="Arial" pitchFamily="34" charset="0"/>
            </a:endParaRPr>
          </a:p>
        </p:txBody>
      </p:sp>
      <p:sp>
        <p:nvSpPr>
          <p:cNvPr id="7" name="Rectangle 6"/>
          <p:cNvSpPr/>
          <p:nvPr/>
        </p:nvSpPr>
        <p:spPr>
          <a:xfrm>
            <a:off x="4876800" y="4343400"/>
            <a:ext cx="4572000" cy="1169551"/>
          </a:xfrm>
          <a:prstGeom prst="rect">
            <a:avLst/>
          </a:prstGeom>
        </p:spPr>
        <p:txBody>
          <a:bodyPr>
            <a:spAutoFit/>
          </a:bodyPr>
          <a:lstStyle/>
          <a:p>
            <a:pPr algn="ctr">
              <a:spcBef>
                <a:spcPct val="50000"/>
              </a:spcBef>
            </a:pPr>
            <a:r>
              <a:rPr lang="en-US" sz="2800" b="1" dirty="0" smtClean="0">
                <a:latin typeface="Arial" pitchFamily="34" charset="0"/>
                <a:ea typeface="Batang" pitchFamily="18" charset="-127"/>
                <a:cs typeface="Arial" pitchFamily="34" charset="0"/>
              </a:rPr>
              <a:t>Red snapper</a:t>
            </a:r>
          </a:p>
          <a:p>
            <a:pPr algn="ctr">
              <a:spcBef>
                <a:spcPct val="50000"/>
              </a:spcBef>
            </a:pPr>
            <a:r>
              <a:rPr lang="en-US" sz="2800" i="1" dirty="0" err="1" smtClean="0">
                <a:latin typeface="Arial" pitchFamily="34" charset="0"/>
                <a:ea typeface="Batang" pitchFamily="18" charset="-127"/>
                <a:cs typeface="Arial" pitchFamily="34" charset="0"/>
              </a:rPr>
              <a:t>Lutjanus</a:t>
            </a:r>
            <a:r>
              <a:rPr lang="en-US" sz="2800" i="1" dirty="0" smtClean="0">
                <a:latin typeface="Arial" pitchFamily="34" charset="0"/>
                <a:ea typeface="Batang" pitchFamily="18" charset="-127"/>
                <a:cs typeface="Arial" pitchFamily="34" charset="0"/>
              </a:rPr>
              <a:t> </a:t>
            </a:r>
            <a:r>
              <a:rPr lang="en-US" sz="2800" i="1" dirty="0" err="1" smtClean="0">
                <a:latin typeface="Arial" pitchFamily="34" charset="0"/>
                <a:ea typeface="Batang" pitchFamily="18" charset="-127"/>
                <a:cs typeface="Arial" pitchFamily="34" charset="0"/>
              </a:rPr>
              <a:t>campechanus</a:t>
            </a:r>
            <a:endParaRPr lang="en-US" sz="2800" i="1" dirty="0">
              <a:latin typeface="Arial" pitchFamily="34" charset="0"/>
              <a:ea typeface="Batang" pitchFamily="18" charset="-127"/>
              <a:cs typeface="Arial" pitchFamily="34" charset="0"/>
            </a:endParaRPr>
          </a:p>
        </p:txBody>
      </p:sp>
      <p:sp>
        <p:nvSpPr>
          <p:cNvPr id="8" name="Rectangle 7"/>
          <p:cNvSpPr/>
          <p:nvPr/>
        </p:nvSpPr>
        <p:spPr>
          <a:xfrm>
            <a:off x="914400" y="2743200"/>
            <a:ext cx="2949718" cy="369332"/>
          </a:xfrm>
          <a:prstGeom prst="rect">
            <a:avLst/>
          </a:prstGeom>
        </p:spPr>
        <p:txBody>
          <a:bodyPr wrap="none">
            <a:spAutoFit/>
          </a:bodyPr>
          <a:lstStyle/>
          <a:p>
            <a:r>
              <a:rPr lang="en-US" dirty="0" smtClean="0"/>
              <a:t>Photo credit: Atlantis, FL Keys</a:t>
            </a:r>
            <a:endParaRPr lang="en-US" dirty="0"/>
          </a:p>
        </p:txBody>
      </p:sp>
      <p:pic>
        <p:nvPicPr>
          <p:cNvPr id="9" name="Picture 8" descr="full-color.jpg"/>
          <p:cNvPicPr>
            <a:picLocks noChangeAspect="1"/>
          </p:cNvPicPr>
          <p:nvPr/>
        </p:nvPicPr>
        <p:blipFill>
          <a:blip r:embed="rId5" cstate="print"/>
          <a:stretch>
            <a:fillRect/>
          </a:stretch>
        </p:blipFill>
        <p:spPr>
          <a:xfrm>
            <a:off x="7848600" y="5867400"/>
            <a:ext cx="775992" cy="6858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Carolyn's Computer\Carolyn Weaver\My Pictures\pics from nick\Work pics\CRP-460\August 2004\IMG_0231.JPG"/>
          <p:cNvPicPr>
            <a:picLocks noChangeAspect="1" noChangeArrowheads="1"/>
          </p:cNvPicPr>
          <p:nvPr/>
        </p:nvPicPr>
        <p:blipFill>
          <a:blip r:embed="rId2" cstate="print"/>
          <a:srcRect/>
          <a:stretch>
            <a:fillRect/>
          </a:stretch>
        </p:blipFill>
        <p:spPr bwMode="auto">
          <a:xfrm>
            <a:off x="0" y="0"/>
            <a:ext cx="9144000" cy="6915150"/>
          </a:xfrm>
          <a:prstGeom prst="rect">
            <a:avLst/>
          </a:prstGeom>
          <a:noFill/>
        </p:spPr>
      </p:pic>
      <p:sp>
        <p:nvSpPr>
          <p:cNvPr id="3" name="Rectangle 2"/>
          <p:cNvSpPr/>
          <p:nvPr/>
        </p:nvSpPr>
        <p:spPr>
          <a:xfrm>
            <a:off x="1752600" y="1219200"/>
            <a:ext cx="5160387" cy="646331"/>
          </a:xfrm>
          <a:prstGeom prst="rect">
            <a:avLst/>
          </a:prstGeom>
        </p:spPr>
        <p:txBody>
          <a:bodyPr wrap="none">
            <a:spAutoFit/>
          </a:bodyPr>
          <a:lstStyle/>
          <a:p>
            <a:pPr lvl="0" algn="ctr">
              <a:spcBef>
                <a:spcPct val="0"/>
              </a:spcBef>
              <a:defRPr/>
            </a:pPr>
            <a:r>
              <a:rPr lang="en-US" sz="3600" dirty="0">
                <a:latin typeface="Arial" pitchFamily="34" charset="0"/>
                <a:cs typeface="Arial" pitchFamily="34" charset="0"/>
              </a:rPr>
              <a:t>Methods: Hook Mortality</a:t>
            </a:r>
          </a:p>
        </p:txBody>
      </p:sp>
      <p:sp>
        <p:nvSpPr>
          <p:cNvPr id="4" name="Rectangle 3"/>
          <p:cNvSpPr/>
          <p:nvPr/>
        </p:nvSpPr>
        <p:spPr>
          <a:xfrm>
            <a:off x="1905000" y="2209800"/>
            <a:ext cx="4953000" cy="2893100"/>
          </a:xfrm>
          <a:prstGeom prst="rect">
            <a:avLst/>
          </a:prstGeom>
        </p:spPr>
        <p:txBody>
          <a:bodyPr wrap="square">
            <a:spAutoFit/>
          </a:bodyPr>
          <a:lstStyle/>
          <a:p>
            <a:pPr algn="ctr">
              <a:spcBef>
                <a:spcPct val="50000"/>
              </a:spcBef>
            </a:pPr>
            <a:r>
              <a:rPr lang="en-US" sz="2800" dirty="0" smtClean="0">
                <a:solidFill>
                  <a:schemeClr val="accent5">
                    <a:lumMod val="40000"/>
                    <a:lumOff val="60000"/>
                  </a:schemeClr>
                </a:solidFill>
                <a:latin typeface="Arial" charset="0"/>
              </a:rPr>
              <a:t>Necropsy: Acute Mortality &amp; Latent Mortality Specimens</a:t>
            </a:r>
          </a:p>
          <a:p>
            <a:pPr algn="ctr">
              <a:spcBef>
                <a:spcPct val="50000"/>
              </a:spcBef>
            </a:pPr>
            <a:r>
              <a:rPr lang="en-US" sz="2800" dirty="0" smtClean="0">
                <a:solidFill>
                  <a:schemeClr val="accent5">
                    <a:lumMod val="40000"/>
                    <a:lumOff val="60000"/>
                  </a:schemeClr>
                </a:solidFill>
                <a:latin typeface="Arial" charset="0"/>
              </a:rPr>
              <a:t>J &amp; Circle Hooks</a:t>
            </a:r>
          </a:p>
          <a:p>
            <a:pPr algn="ctr">
              <a:spcBef>
                <a:spcPct val="50000"/>
              </a:spcBef>
            </a:pPr>
            <a:r>
              <a:rPr lang="en-US" sz="2800" dirty="0" smtClean="0">
                <a:solidFill>
                  <a:schemeClr val="accent5">
                    <a:lumMod val="40000"/>
                    <a:lumOff val="60000"/>
                  </a:schemeClr>
                </a:solidFill>
                <a:latin typeface="Arial" charset="0"/>
              </a:rPr>
              <a:t>Dentition &amp; Jaw Morphology</a:t>
            </a:r>
          </a:p>
          <a:p>
            <a:pPr algn="ctr">
              <a:spcBef>
                <a:spcPct val="50000"/>
              </a:spcBef>
            </a:pPr>
            <a:r>
              <a:rPr lang="en-US" sz="2800" dirty="0" smtClean="0">
                <a:solidFill>
                  <a:schemeClr val="accent5">
                    <a:lumMod val="40000"/>
                    <a:lumOff val="60000"/>
                  </a:schemeClr>
                </a:solidFill>
                <a:latin typeface="Arial" charset="0"/>
              </a:rPr>
              <a:t>Fish Feeding Videos</a:t>
            </a:r>
            <a:endParaRPr lang="en-US" sz="2800" dirty="0">
              <a:solidFill>
                <a:schemeClr val="accent5">
                  <a:lumMod val="40000"/>
                  <a:lumOff val="60000"/>
                </a:schemeClr>
              </a:solidFill>
              <a:latin typeface="Arial" charset="0"/>
            </a:endParaRPr>
          </a:p>
        </p:txBody>
      </p:sp>
      <p:pic>
        <p:nvPicPr>
          <p:cNvPr id="5" name="Picture 4" descr="full-color.jpg"/>
          <p:cNvPicPr>
            <a:picLocks noChangeAspect="1"/>
          </p:cNvPicPr>
          <p:nvPr/>
        </p:nvPicPr>
        <p:blipFill>
          <a:blip r:embed="rId3" cstate="print"/>
          <a:stretch>
            <a:fillRect/>
          </a:stretch>
        </p:blipFill>
        <p:spPr>
          <a:xfrm>
            <a:off x="7086600" y="5562600"/>
            <a:ext cx="808136" cy="71420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1688</TotalTime>
  <Words>675</Words>
  <Application>Microsoft Office PowerPoint</Application>
  <PresentationFormat>On-screen Show (4:3)</PresentationFormat>
  <Paragraphs>209</Paragraphs>
  <Slides>37</Slides>
  <Notes>0</Notes>
  <HiddenSlides>0</HiddenSlides>
  <MMClips>3</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1" baseType="lpstr">
      <vt:lpstr>Office Theme</vt:lpstr>
      <vt:lpstr>Acrobat Document</vt:lpstr>
      <vt:lpstr>Worksheet</vt:lpstr>
      <vt:lpstr>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Karen Burns</dc:creator>
  <cp:lastModifiedBy>Karen Burns</cp:lastModifiedBy>
  <cp:revision>262</cp:revision>
  <dcterms:created xsi:type="dcterms:W3CDTF">2011-05-10T12:23:47Z</dcterms:created>
  <dcterms:modified xsi:type="dcterms:W3CDTF">2011-06-06T17:59:26Z</dcterms:modified>
</cp:coreProperties>
</file>