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762" r:id="rId2"/>
    <p:sldMasterId id="2147483774" r:id="rId3"/>
  </p:sldMasterIdLst>
  <p:notesMasterIdLst>
    <p:notesMasterId r:id="rId24"/>
  </p:notesMasterIdLst>
  <p:sldIdLst>
    <p:sldId id="256" r:id="rId4"/>
    <p:sldId id="275" r:id="rId5"/>
    <p:sldId id="261" r:id="rId6"/>
    <p:sldId id="270" r:id="rId7"/>
    <p:sldId id="269" r:id="rId8"/>
    <p:sldId id="268" r:id="rId9"/>
    <p:sldId id="286" r:id="rId10"/>
    <p:sldId id="294" r:id="rId11"/>
    <p:sldId id="293" r:id="rId12"/>
    <p:sldId id="300" r:id="rId13"/>
    <p:sldId id="271" r:id="rId14"/>
    <p:sldId id="273" r:id="rId15"/>
    <p:sldId id="295" r:id="rId16"/>
    <p:sldId id="288" r:id="rId17"/>
    <p:sldId id="287" r:id="rId18"/>
    <p:sldId id="299" r:id="rId19"/>
    <p:sldId id="298" r:id="rId20"/>
    <p:sldId id="297" r:id="rId21"/>
    <p:sldId id="296" r:id="rId22"/>
    <p:sldId id="28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ndan Runde" initials="BR" lastIdx="1" clrIdx="0">
    <p:extLst>
      <p:ext uri="{19B8F6BF-5375-455C-9EA6-DF929625EA0E}">
        <p15:presenceInfo xmlns:p15="http://schemas.microsoft.com/office/powerpoint/2012/main" userId="Brendan Rund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1937"/>
    <a:srgbClr val="FF0101"/>
    <a:srgbClr val="00823B"/>
    <a:srgbClr val="F8D66A"/>
    <a:srgbClr val="99663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6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endan%20Runde\Documents\NCSU\MPA%20grouper\MPA%20grouper%20fates%20revis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86389847093237E-2"/>
          <c:y val="6.0744316508175168E-2"/>
          <c:w val="0.87702114056811775"/>
          <c:h val="0.92362195931538704"/>
        </c:manualLayout>
      </c:layout>
      <c:barChart>
        <c:barDir val="bar"/>
        <c:grouping val="stacked"/>
        <c:varyColors val="0"/>
        <c:ser>
          <c:idx val="0"/>
          <c:order val="0"/>
          <c:tx>
            <c:v>start</c:v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Sheet1!$B$82:$B$100</c:f>
              <c:strCache>
                <c:ptCount val="19"/>
                <c:pt idx="0">
                  <c:v>Scamp 1</c:v>
                </c:pt>
                <c:pt idx="1">
                  <c:v>Scamp 2</c:v>
                </c:pt>
                <c:pt idx="2">
                  <c:v>Scamp 3</c:v>
                </c:pt>
                <c:pt idx="3">
                  <c:v>Scamp 4</c:v>
                </c:pt>
                <c:pt idx="4">
                  <c:v>Scamp 5</c:v>
                </c:pt>
                <c:pt idx="5">
                  <c:v>Scamp 6</c:v>
                </c:pt>
                <c:pt idx="6">
                  <c:v>Scamp 7</c:v>
                </c:pt>
                <c:pt idx="7">
                  <c:v>Scamp 8</c:v>
                </c:pt>
                <c:pt idx="8">
                  <c:v>Snowy 1</c:v>
                </c:pt>
                <c:pt idx="9">
                  <c:v>Snowy 2</c:v>
                </c:pt>
                <c:pt idx="10">
                  <c:v>Snowy 3</c:v>
                </c:pt>
                <c:pt idx="11">
                  <c:v>Snowy 4</c:v>
                </c:pt>
                <c:pt idx="12">
                  <c:v>Snowy 5</c:v>
                </c:pt>
                <c:pt idx="13">
                  <c:v>Snowy 6</c:v>
                </c:pt>
                <c:pt idx="14">
                  <c:v>Snowy 7</c:v>
                </c:pt>
                <c:pt idx="15">
                  <c:v>Speckled 1</c:v>
                </c:pt>
                <c:pt idx="16">
                  <c:v>Speckled 2</c:v>
                </c:pt>
                <c:pt idx="17">
                  <c:v>Speckled 3</c:v>
                </c:pt>
                <c:pt idx="18">
                  <c:v>Speckled 4</c:v>
                </c:pt>
              </c:strCache>
            </c:strRef>
          </c:cat>
          <c:val>
            <c:numRef>
              <c:f>Sheet1!$F$82:$F$100</c:f>
              <c:numCache>
                <c:formatCode>m/d/yyyy</c:formatCode>
                <c:ptCount val="19"/>
                <c:pt idx="0">
                  <c:v>42233</c:v>
                </c:pt>
                <c:pt idx="1">
                  <c:v>42233</c:v>
                </c:pt>
                <c:pt idx="2">
                  <c:v>42233</c:v>
                </c:pt>
                <c:pt idx="3">
                  <c:v>42234</c:v>
                </c:pt>
                <c:pt idx="4">
                  <c:v>42234</c:v>
                </c:pt>
                <c:pt idx="5">
                  <c:v>42234</c:v>
                </c:pt>
                <c:pt idx="6">
                  <c:v>42234</c:v>
                </c:pt>
                <c:pt idx="7">
                  <c:v>42234</c:v>
                </c:pt>
                <c:pt idx="8">
                  <c:v>42233</c:v>
                </c:pt>
                <c:pt idx="9">
                  <c:v>42233</c:v>
                </c:pt>
                <c:pt idx="10">
                  <c:v>42233</c:v>
                </c:pt>
                <c:pt idx="11">
                  <c:v>42233</c:v>
                </c:pt>
                <c:pt idx="12">
                  <c:v>42233</c:v>
                </c:pt>
                <c:pt idx="13">
                  <c:v>42234</c:v>
                </c:pt>
                <c:pt idx="14">
                  <c:v>42234</c:v>
                </c:pt>
                <c:pt idx="15">
                  <c:v>42234</c:v>
                </c:pt>
                <c:pt idx="16">
                  <c:v>42234</c:v>
                </c:pt>
                <c:pt idx="17">
                  <c:v>42234</c:v>
                </c:pt>
                <c:pt idx="18">
                  <c:v>42234</c:v>
                </c:pt>
              </c:numCache>
            </c:numRef>
          </c:val>
        </c:ser>
        <c:ser>
          <c:idx val="2"/>
          <c:order val="2"/>
          <c:tx>
            <c:v>initial</c:v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pattFill prst="wdUpDiag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pattFill prst="wdUpDiag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pattFill prst="wdUpDiag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</c:dPt>
          <c:dPt>
            <c:idx val="12"/>
            <c:invertIfNegative val="0"/>
            <c:bubble3D val="0"/>
            <c:spPr>
              <a:pattFill prst="wdUpDiag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</c:dPt>
          <c:val>
            <c:numRef>
              <c:f>Sheet1!$I$82:$I$100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-1</c:v>
                </c:pt>
                <c:pt idx="6">
                  <c:v>0</c:v>
                </c:pt>
                <c:pt idx="7">
                  <c:v>0</c:v>
                </c:pt>
                <c:pt idx="8">
                  <c:v>-1</c:v>
                </c:pt>
                <c:pt idx="9">
                  <c:v>0</c:v>
                </c:pt>
                <c:pt idx="10">
                  <c:v>0</c:v>
                </c:pt>
                <c:pt idx="11">
                  <c:v>-1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</c:ser>
        <c:ser>
          <c:idx val="3"/>
          <c:order val="3"/>
          <c:tx>
            <c:v>survival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9945347165744798E-2"/>
                  <c:y val="1.7585741481830985E-7"/>
                </c:manualLayout>
              </c:layout>
              <c:tx>
                <c:rich>
                  <a:bodyPr/>
                  <a:lstStyle/>
                  <a:p>
                    <a:fld id="{6C1706C3-D6CF-4013-8823-F131365B645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0.17340617318174226"/>
                  <c:y val="1.7585741480807362E-7"/>
                </c:manualLayout>
              </c:layout>
              <c:tx>
                <c:rich>
                  <a:bodyPr/>
                  <a:lstStyle/>
                  <a:p>
                    <a:fld id="{4DF507FC-3C1A-415E-9835-9797840835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0.10054643655075811"/>
                  <c:y val="1.7585741484901861E-7"/>
                </c:manualLayout>
              </c:layout>
              <c:tx>
                <c:rich>
                  <a:bodyPr/>
                  <a:lstStyle/>
                  <a:p>
                    <a:fld id="{5F5D715D-48A7-4DA7-A6F6-D981B433583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"/>
              <c:layout>
                <c:manualLayout>
                  <c:x val="6.7030957700505406E-2"/>
                  <c:y val="1.7585741480807362E-7"/>
                </c:manualLayout>
              </c:layout>
              <c:tx>
                <c:rich>
                  <a:bodyPr/>
                  <a:lstStyle/>
                  <a:p>
                    <a:fld id="{D30D12AA-7FA3-42FC-8310-CDA0FBBF278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"/>
              <c:layout>
                <c:manualLayout>
                  <c:x val="0.3555555147592025"/>
                  <c:y val="1.7585741480807362E-7"/>
                </c:manualLayout>
              </c:layout>
              <c:tx>
                <c:rich>
                  <a:bodyPr/>
                  <a:lstStyle/>
                  <a:p>
                    <a:fld id="{CE28BD06-8820-4625-A158-16B9CCE66FB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5"/>
              <c:layout>
                <c:manualLayout>
                  <c:x val="5.6830594572167624E-2"/>
                  <c:y val="1.7585741484901861E-7"/>
                </c:manualLayout>
              </c:layout>
              <c:tx>
                <c:rich>
                  <a:bodyPr/>
                  <a:lstStyle/>
                  <a:p>
                    <a:fld id="{8D441FD6-CF8C-438F-B035-B4BBFFF30F7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6"/>
              <c:layout>
                <c:manualLayout>
                  <c:x val="8.7431683957180824E-3"/>
                  <c:y val="-4.0944995081069325E-17"/>
                </c:manualLayout>
              </c:layout>
              <c:tx>
                <c:rich>
                  <a:bodyPr/>
                  <a:lstStyle/>
                  <a:p>
                    <a:fld id="{59AD337A-CF76-4698-A989-AAFB63C7B73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7"/>
              <c:layout>
                <c:manualLayout>
                  <c:x val="1.8943531524055875E-2"/>
                  <c:y val="7.0342965923229447E-7"/>
                </c:manualLayout>
              </c:layout>
              <c:tx>
                <c:rich>
                  <a:bodyPr/>
                  <a:lstStyle/>
                  <a:p>
                    <a:fld id="{C5B718E3-BBD2-4FE0-8413-A509C56ABDE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8"/>
              <c:layout>
                <c:manualLayout>
                  <c:x val="5.8287789304787306E-2"/>
                  <c:y val="1.7585741480807362E-7"/>
                </c:manualLayout>
              </c:layout>
              <c:tx>
                <c:rich>
                  <a:bodyPr/>
                  <a:lstStyle/>
                  <a:p>
                    <a:fld id="{04333BDE-20DF-4236-80E5-FB42B0584BB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9"/>
              <c:layout>
                <c:manualLayout>
                  <c:x val="4.9544620909069186E-2"/>
                  <c:y val="1.758574148899636E-7"/>
                </c:manualLayout>
              </c:layout>
              <c:tx>
                <c:rich>
                  <a:bodyPr/>
                  <a:lstStyle/>
                  <a:p>
                    <a:fld id="{6DC7E4BA-3AC8-4C8C-84FE-460F24E7938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0"/>
              <c:layout>
                <c:manualLayout>
                  <c:x val="0.41967208299446862"/>
                  <c:y val="1.7585741480807362E-7"/>
                </c:manualLayout>
              </c:layout>
              <c:tx>
                <c:rich>
                  <a:bodyPr/>
                  <a:lstStyle/>
                  <a:p>
                    <a:fld id="{08C0E856-A8B8-4866-BF22-C6C04AA00F9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1"/>
              <c:layout>
                <c:manualLayout>
                  <c:x val="5.8287789304787306E-2"/>
                  <c:y val="1.7585741480807362E-7"/>
                </c:manualLayout>
              </c:layout>
              <c:tx>
                <c:rich>
                  <a:bodyPr/>
                  <a:lstStyle/>
                  <a:p>
                    <a:fld id="{5A0A7946-E706-41EF-9EFA-5A8C37D9769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2"/>
              <c:layout>
                <c:manualLayout>
                  <c:x val="4.8087426176449531E-2"/>
                  <c:y val="1.758574148899636E-7"/>
                </c:manualLayout>
              </c:layout>
              <c:tx>
                <c:rich>
                  <a:bodyPr/>
                  <a:lstStyle/>
                  <a:p>
                    <a:fld id="{944796B0-36DD-469C-B1FB-6AB2BBFAF9F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3"/>
              <c:layout>
                <c:manualLayout>
                  <c:x val="0.11220399441171557"/>
                  <c:y val="1.758574148899636E-7"/>
                </c:manualLayout>
              </c:layout>
              <c:tx>
                <c:rich>
                  <a:bodyPr/>
                  <a:lstStyle/>
                  <a:p>
                    <a:fld id="{0AA9BAEA-62CC-4241-9E8E-F2401A109B9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4"/>
              <c:layout>
                <c:manualLayout>
                  <c:x val="4.9544620909069186E-2"/>
                  <c:y val="1.7585741480807362E-7"/>
                </c:manualLayout>
              </c:layout>
              <c:tx>
                <c:rich>
                  <a:bodyPr/>
                  <a:lstStyle/>
                  <a:p>
                    <a:fld id="{668C510A-C002-4AFB-8F43-0CED68B64DE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5"/>
              <c:layout>
                <c:manualLayout>
                  <c:x val="1.1657557860957462E-2"/>
                  <c:y val="0"/>
                </c:manualLayout>
              </c:layout>
              <c:tx>
                <c:rich>
                  <a:bodyPr/>
                  <a:lstStyle/>
                  <a:p>
                    <a:fld id="{9984B278-6325-40A2-8706-062D7E8B4D0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6"/>
              <c:layout>
                <c:manualLayout>
                  <c:x val="7.1402541898364452E-2"/>
                  <c:y val="2.2335650254775067E-3"/>
                </c:manualLayout>
              </c:layout>
              <c:tx>
                <c:rich>
                  <a:bodyPr/>
                  <a:lstStyle/>
                  <a:p>
                    <a:fld id="{52B82CE3-895C-4E3E-829D-13216823DAB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7"/>
              <c:layout>
                <c:manualLayout>
                  <c:x val="3.7887063048111749E-2"/>
                  <c:y val="1.7585741497185361E-7"/>
                </c:manualLayout>
              </c:layout>
              <c:tx>
                <c:rich>
                  <a:bodyPr/>
                  <a:lstStyle/>
                  <a:p>
                    <a:fld id="{D8E0EF68-9272-4EDE-AB48-5DACAE5E611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8"/>
              <c:layout>
                <c:manualLayout>
                  <c:x val="8.7431683957180824E-3"/>
                  <c:y val="1.637799803242773E-16"/>
                </c:manualLayout>
              </c:layout>
              <c:tx>
                <c:rich>
                  <a:bodyPr/>
                  <a:lstStyle/>
                  <a:p>
                    <a:fld id="{6371A260-A93E-45D0-8AEE-7A4BA274E13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val>
            <c:numRef>
              <c:f>Sheet1!$H$82:$H$100</c:f>
              <c:numCache>
                <c:formatCode>General</c:formatCode>
                <c:ptCount val="19"/>
                <c:pt idx="0">
                  <c:v>6</c:v>
                </c:pt>
                <c:pt idx="1">
                  <c:v>16</c:v>
                </c:pt>
                <c:pt idx="2">
                  <c:v>9</c:v>
                </c:pt>
                <c:pt idx="3">
                  <c:v>6</c:v>
                </c:pt>
                <c:pt idx="4">
                  <c:v>34</c:v>
                </c:pt>
                <c:pt idx="5">
                  <c:v>5</c:v>
                </c:pt>
                <c:pt idx="6">
                  <c:v>0.1</c:v>
                </c:pt>
                <c:pt idx="7">
                  <c:v>1</c:v>
                </c:pt>
                <c:pt idx="8">
                  <c:v>5</c:v>
                </c:pt>
                <c:pt idx="9">
                  <c:v>4</c:v>
                </c:pt>
                <c:pt idx="10">
                  <c:v>44</c:v>
                </c:pt>
                <c:pt idx="11">
                  <c:v>5</c:v>
                </c:pt>
                <c:pt idx="12">
                  <c:v>4</c:v>
                </c:pt>
                <c:pt idx="13">
                  <c:v>10</c:v>
                </c:pt>
                <c:pt idx="14">
                  <c:v>4</c:v>
                </c:pt>
                <c:pt idx="15">
                  <c:v>0.1</c:v>
                </c:pt>
                <c:pt idx="16">
                  <c:v>6</c:v>
                </c:pt>
                <c:pt idx="17">
                  <c:v>3</c:v>
                </c:pt>
                <c:pt idx="18">
                  <c:v>0.1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Sheet1!$J$82:$J$100</c15:f>
                <c15:dlblRangeCache>
                  <c:ptCount val="19"/>
                  <c:pt idx="0">
                    <c:v>E</c:v>
                  </c:pt>
                  <c:pt idx="1">
                    <c:v>E</c:v>
                  </c:pt>
                  <c:pt idx="2">
                    <c:v>T</c:v>
                  </c:pt>
                  <c:pt idx="3">
                    <c:v>T</c:v>
                  </c:pt>
                  <c:pt idx="4">
                    <c:v>T</c:v>
                  </c:pt>
                  <c:pt idx="5">
                    <c:v>T</c:v>
                  </c:pt>
                  <c:pt idx="6">
                    <c:v>U</c:v>
                  </c:pt>
                  <c:pt idx="7">
                    <c:v>P</c:v>
                  </c:pt>
                  <c:pt idx="8">
                    <c:v>T</c:v>
                  </c:pt>
                  <c:pt idx="9">
                    <c:v>E</c:v>
                  </c:pt>
                  <c:pt idx="10">
                    <c:v>F</c:v>
                  </c:pt>
                  <c:pt idx="11">
                    <c:v>E</c:v>
                  </c:pt>
                  <c:pt idx="12">
                    <c:v>T</c:v>
                  </c:pt>
                  <c:pt idx="13">
                    <c:v>T</c:v>
                  </c:pt>
                  <c:pt idx="14">
                    <c:v>E</c:v>
                  </c:pt>
                  <c:pt idx="15">
                    <c:v>U</c:v>
                  </c:pt>
                  <c:pt idx="16">
                    <c:v>E</c:v>
                  </c:pt>
                  <c:pt idx="17">
                    <c:v>E</c:v>
                  </c:pt>
                  <c:pt idx="18">
                    <c:v>U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overlap val="100"/>
        <c:axId val="153381240"/>
        <c:axId val="15698375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Sheet1!$E$81</c15:sqref>
                        </c15:formulaRef>
                      </c:ext>
                    </c:extLst>
                    <c:strCache>
                      <c:ptCount val="1"/>
                      <c:pt idx="0">
                        <c:v>Day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Sheet1!$B$82:$B$100</c15:sqref>
                        </c15:formulaRef>
                      </c:ext>
                    </c:extLst>
                    <c:strCache>
                      <c:ptCount val="19"/>
                      <c:pt idx="0">
                        <c:v>Scamp 1</c:v>
                      </c:pt>
                      <c:pt idx="1">
                        <c:v>Scamp 2</c:v>
                      </c:pt>
                      <c:pt idx="2">
                        <c:v>Scamp 3</c:v>
                      </c:pt>
                      <c:pt idx="3">
                        <c:v>Scamp 4</c:v>
                      </c:pt>
                      <c:pt idx="4">
                        <c:v>Scamp 5</c:v>
                      </c:pt>
                      <c:pt idx="5">
                        <c:v>Scamp 6</c:v>
                      </c:pt>
                      <c:pt idx="6">
                        <c:v>Scamp 7</c:v>
                      </c:pt>
                      <c:pt idx="7">
                        <c:v>Scamp 8</c:v>
                      </c:pt>
                      <c:pt idx="8">
                        <c:v>Snowy 1</c:v>
                      </c:pt>
                      <c:pt idx="9">
                        <c:v>Snowy 2</c:v>
                      </c:pt>
                      <c:pt idx="10">
                        <c:v>Snowy 3</c:v>
                      </c:pt>
                      <c:pt idx="11">
                        <c:v>Snowy 4</c:v>
                      </c:pt>
                      <c:pt idx="12">
                        <c:v>Snowy 5</c:v>
                      </c:pt>
                      <c:pt idx="13">
                        <c:v>Snowy 6</c:v>
                      </c:pt>
                      <c:pt idx="14">
                        <c:v>Snowy 7</c:v>
                      </c:pt>
                      <c:pt idx="15">
                        <c:v>Speckled 1</c:v>
                      </c:pt>
                      <c:pt idx="16">
                        <c:v>Speckled 2</c:v>
                      </c:pt>
                      <c:pt idx="17">
                        <c:v>Speckled 3</c:v>
                      </c:pt>
                      <c:pt idx="18">
                        <c:v>Speckled 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Sheet1!$E$82:$E$100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6</c:v>
                      </c:pt>
                      <c:pt idx="1">
                        <c:v>16</c:v>
                      </c:pt>
                      <c:pt idx="2">
                        <c:v>9</c:v>
                      </c:pt>
                      <c:pt idx="3">
                        <c:v>6</c:v>
                      </c:pt>
                      <c:pt idx="4">
                        <c:v>34</c:v>
                      </c:pt>
                      <c:pt idx="5">
                        <c:v>4</c:v>
                      </c:pt>
                      <c:pt idx="6">
                        <c:v>0</c:v>
                      </c:pt>
                      <c:pt idx="7">
                        <c:v>1</c:v>
                      </c:pt>
                      <c:pt idx="8">
                        <c:v>4</c:v>
                      </c:pt>
                      <c:pt idx="9">
                        <c:v>4</c:v>
                      </c:pt>
                      <c:pt idx="10">
                        <c:v>44</c:v>
                      </c:pt>
                      <c:pt idx="11">
                        <c:v>4</c:v>
                      </c:pt>
                      <c:pt idx="12">
                        <c:v>4</c:v>
                      </c:pt>
                      <c:pt idx="13">
                        <c:v>10</c:v>
                      </c:pt>
                      <c:pt idx="14">
                        <c:v>4</c:v>
                      </c:pt>
                      <c:pt idx="15">
                        <c:v>0</c:v>
                      </c:pt>
                      <c:pt idx="16">
                        <c:v>6</c:v>
                      </c:pt>
                      <c:pt idx="17">
                        <c:v>3</c:v>
                      </c:pt>
                      <c:pt idx="18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53381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983752"/>
        <c:crosses val="autoZero"/>
        <c:auto val="1"/>
        <c:lblAlgn val="ctr"/>
        <c:lblOffset val="100"/>
        <c:noMultiLvlLbl val="0"/>
      </c:catAx>
      <c:valAx>
        <c:axId val="156983752"/>
        <c:scaling>
          <c:orientation val="minMax"/>
          <c:max val="42275"/>
          <c:min val="42233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381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DEE78-9C92-4F82-ABE5-ECB2030766F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50262-497B-4B8B-AB04-D8B48100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1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16EA-5952-4409-933A-6DB4F7342AB5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885-CD29-48F1-A58D-72303DAEB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65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16EA-5952-4409-933A-6DB4F7342AB5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885-CD29-48F1-A58D-72303DAEB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9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365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16EA-5952-4409-933A-6DB4F7342AB5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885-CD29-48F1-A58D-72303DAEB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1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439332"/>
            <a:ext cx="6858000" cy="948268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76600"/>
            <a:ext cx="6858000" cy="19812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013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0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6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64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4392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3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7553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121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92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1888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3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049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16EA-5952-4409-933A-6DB4F7342AB5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885-CD29-48F1-A58D-72303DAEB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14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09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32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365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7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rgbClr val="FF0000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 smtClean="0"/>
              <a:t>C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" t="17788" r="-1" b="14925"/>
          <a:stretch/>
        </p:blipFill>
        <p:spPr>
          <a:xfrm>
            <a:off x="12" y="6398324"/>
            <a:ext cx="1606169" cy="459676"/>
          </a:xfrm>
          <a:prstGeom prst="rect">
            <a:avLst/>
          </a:prstGeom>
          <a:solidFill>
            <a:srgbClr val="E51937"/>
          </a:solidFill>
        </p:spPr>
      </p:pic>
    </p:spTree>
    <p:extLst>
      <p:ext uri="{BB962C8B-B14F-4D97-AF65-F5344CB8AC3E}">
        <p14:creationId xmlns:p14="http://schemas.microsoft.com/office/powerpoint/2010/main" val="38983187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879" y="286605"/>
            <a:ext cx="7543800" cy="729397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464735"/>
            <a:ext cx="7543800" cy="4404361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2961" y="1676402"/>
            <a:ext cx="7586402" cy="1100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" t="17788" r="-1" b="14925"/>
          <a:stretch/>
        </p:blipFill>
        <p:spPr>
          <a:xfrm>
            <a:off x="12" y="6398324"/>
            <a:ext cx="1606169" cy="459676"/>
          </a:xfrm>
          <a:prstGeom prst="rect">
            <a:avLst/>
          </a:prstGeom>
          <a:solidFill>
            <a:srgbClr val="E51937"/>
          </a:solidFill>
        </p:spPr>
      </p:pic>
      <p:sp>
        <p:nvSpPr>
          <p:cNvPr id="7" name="Rectangle 6"/>
          <p:cNvSpPr/>
          <p:nvPr userDrawn="1"/>
        </p:nvSpPr>
        <p:spPr>
          <a:xfrm>
            <a:off x="800880" y="1100667"/>
            <a:ext cx="7608484" cy="364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23882" y="990600"/>
            <a:ext cx="72962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60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281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65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5514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531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20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05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6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16EA-5952-4409-933A-6DB4F7342AB5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885-CD29-48F1-A58D-72303DAEB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996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8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194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24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7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1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12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16EA-5952-4409-933A-6DB4F7342AB5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885-CD29-48F1-A58D-72303DAEB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2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3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7553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16EA-5952-4409-933A-6DB4F7342AB5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885-CD29-48F1-A58D-72303DAEB6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16EA-5952-4409-933A-6DB4F7342AB5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885-CD29-48F1-A58D-72303DAEB6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67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16EA-5952-4409-933A-6DB4F7342AB5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885-CD29-48F1-A58D-72303DAEB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034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3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16EA-5952-4409-933A-6DB4F7342AB5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885-CD29-48F1-A58D-72303DAEB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7672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A16EA-5952-4409-933A-6DB4F7342AB5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885-CD29-48F1-A58D-72303DAEB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BA16EA-5952-4409-933A-6DB4F7342AB5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6C885-CD29-48F1-A58D-72303DAEB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7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5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814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524000"/>
            <a:ext cx="7543800" cy="43450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C62EA648-7C65-4BB2-AA62-8BA62BA47D4C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E2C4AAF4-6EEA-4967-A2AA-F98280CF2D5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34390" y="1246778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570" y="778934"/>
            <a:ext cx="8608908" cy="3175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1"/>
                </a:solidFill>
              </a:rPr>
              <a:t>Evaluating the Efficacy of Descender Devices in Increasing the Survival of Deepwater Groupers Using Telemetry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624953"/>
            <a:ext cx="874052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Brendan J. Runde* &amp;</a:t>
            </a:r>
            <a:r>
              <a:rPr lang="en-US" b="1" dirty="0" smtClean="0"/>
              <a:t> </a:t>
            </a:r>
            <a:r>
              <a:rPr lang="en-US" b="1" dirty="0"/>
              <a:t>Jeffrey A. Buckel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North Carolina State University, 303 College circle, </a:t>
            </a:r>
            <a:r>
              <a:rPr lang="en-US" b="1" dirty="0" err="1" smtClean="0">
                <a:solidFill>
                  <a:srgbClr val="FF0000"/>
                </a:solidFill>
              </a:rPr>
              <a:t>morehead</a:t>
            </a:r>
            <a:r>
              <a:rPr lang="en-US" b="1" dirty="0" smtClean="0">
                <a:solidFill>
                  <a:srgbClr val="FF0000"/>
                </a:solidFill>
              </a:rPr>
              <a:t> city, </a:t>
            </a:r>
            <a:r>
              <a:rPr lang="en-US" b="1" dirty="0" err="1" smtClean="0">
                <a:solidFill>
                  <a:srgbClr val="FF0000"/>
                </a:solidFill>
              </a:rPr>
              <a:t>nc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0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Kaplan-Meier Survivorship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All individuals are considered one of the following: </a:t>
            </a:r>
          </a:p>
          <a:p>
            <a:r>
              <a:rPr lang="en-US" dirty="0" smtClean="0"/>
              <a:t>At risk (still alive)</a:t>
            </a:r>
          </a:p>
          <a:p>
            <a:r>
              <a:rPr lang="en-US" dirty="0" smtClean="0"/>
              <a:t>Censorship (not enough data)</a:t>
            </a:r>
          </a:p>
          <a:p>
            <a:r>
              <a:rPr lang="en-US" dirty="0" smtClean="0"/>
              <a:t>Mortality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Some individuals pose problems – unable to be certain about fate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275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Dead or alive?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19" y="1352782"/>
            <a:ext cx="7579238" cy="45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9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Dead or alive?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400" y="1217177"/>
            <a:ext cx="7714662" cy="467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Dead or alive?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99" y="1140821"/>
            <a:ext cx="7574143" cy="518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9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67" y="1016002"/>
            <a:ext cx="7752293" cy="53054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Dead or alive?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719873" y="2963333"/>
            <a:ext cx="1409387" cy="169817"/>
          </a:xfrm>
          <a:prstGeom prst="straightConnector1">
            <a:avLst/>
          </a:prstGeom>
          <a:ln w="476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719873" y="3253115"/>
            <a:ext cx="1624806" cy="1210616"/>
          </a:xfrm>
          <a:prstGeom prst="straightConnector1">
            <a:avLst/>
          </a:prstGeom>
          <a:ln w="476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31412" y="2606784"/>
            <a:ext cx="111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Tag stops moving</a:t>
            </a:r>
          </a:p>
        </p:txBody>
      </p:sp>
    </p:spTree>
    <p:extLst>
      <p:ext uri="{BB962C8B-B14F-4D97-AF65-F5344CB8AC3E}">
        <p14:creationId xmlns:p14="http://schemas.microsoft.com/office/powerpoint/2010/main" val="344664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0495215"/>
              </p:ext>
            </p:extLst>
          </p:nvPr>
        </p:nvGraphicFramePr>
        <p:xfrm>
          <a:off x="214312" y="475721"/>
          <a:ext cx="8715376" cy="568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3958696" y="4250481"/>
            <a:ext cx="2886075" cy="1444246"/>
            <a:chOff x="3958696" y="4250481"/>
            <a:chExt cx="2886075" cy="1444246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3958696" y="4250481"/>
              <a:ext cx="2886075" cy="14287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4462516" y="4306006"/>
              <a:ext cx="2209800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Emigrated (n=7)</a:t>
              </a:r>
              <a:endPara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4449233" y="4579632"/>
              <a:ext cx="1905000" cy="304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Tag stopped moving (n=7) </a:t>
              </a:r>
              <a:endPara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4462516" y="4841649"/>
              <a:ext cx="1345617" cy="22213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Unknown (n=3)</a:t>
              </a:r>
              <a:endPara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4058179" y="4305622"/>
              <a:ext cx="310621" cy="308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  <a:endPara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4058179" y="4575721"/>
              <a:ext cx="310621" cy="308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endPara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2"/>
            <p:cNvSpPr txBox="1">
              <a:spLocks noChangeArrowheads="1"/>
            </p:cNvSpPr>
            <p:nvPr/>
          </p:nvSpPr>
          <p:spPr bwMode="auto">
            <a:xfrm>
              <a:off x="4058179" y="4845819"/>
              <a:ext cx="310621" cy="308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</a:t>
              </a:r>
              <a:endPara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4058179" y="5386016"/>
              <a:ext cx="310621" cy="308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</a:t>
              </a:r>
              <a:endPara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4058179" y="5115918"/>
              <a:ext cx="310621" cy="308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</a:t>
              </a:r>
              <a:endPara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4462516" y="5120375"/>
              <a:ext cx="2382255" cy="22213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Full study period movement (n=1)</a:t>
              </a:r>
              <a:endPara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4462516" y="5386016"/>
              <a:ext cx="2382255" cy="22213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Predation mortality (n=1)</a:t>
              </a:r>
              <a:endPara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9918" r="2496"/>
            <a:stretch/>
          </p:blipFill>
          <p:spPr>
            <a:xfrm>
              <a:off x="996315" y="3296602"/>
              <a:ext cx="725806" cy="238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82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5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" y="126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9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Acknowledgements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oceanservice.noaa.gov/facts/noaalog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r="31307"/>
          <a:stretch/>
        </p:blipFill>
        <p:spPr bwMode="auto">
          <a:xfrm>
            <a:off x="659654" y="1533470"/>
            <a:ext cx="3668034" cy="377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29801" y="1355670"/>
            <a:ext cx="43665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P. Rudershausen, </a:t>
            </a:r>
          </a:p>
          <a:p>
            <a:r>
              <a:rPr lang="en-US" sz="3200" dirty="0"/>
              <a:t>J. Krause, </a:t>
            </a:r>
          </a:p>
          <a:p>
            <a:r>
              <a:rPr lang="en-US" sz="3200" dirty="0"/>
              <a:t>C. Luck, </a:t>
            </a:r>
          </a:p>
          <a:p>
            <a:r>
              <a:rPr lang="en-US" sz="3200" dirty="0"/>
              <a:t>R. Lyon, </a:t>
            </a:r>
          </a:p>
          <a:p>
            <a:r>
              <a:rPr lang="en-US" sz="3200" dirty="0"/>
              <a:t>UNCW </a:t>
            </a:r>
            <a:r>
              <a:rPr lang="en-US" sz="3200" i="1" dirty="0"/>
              <a:t>R/V Cape Fear</a:t>
            </a:r>
            <a:r>
              <a:rPr lang="en-US" sz="3200" dirty="0"/>
              <a:t>,</a:t>
            </a:r>
          </a:p>
          <a:p>
            <a:r>
              <a:rPr lang="en-US" sz="3200" i="1" dirty="0" err="1"/>
              <a:t>SeaQualizer</a:t>
            </a:r>
            <a:r>
              <a:rPr lang="en-US" sz="3200" dirty="0"/>
              <a:t>, </a:t>
            </a:r>
          </a:p>
          <a:p>
            <a:r>
              <a:rPr lang="en-US" sz="3200" dirty="0"/>
              <a:t>N. Wegner, </a:t>
            </a:r>
          </a:p>
          <a:p>
            <a:r>
              <a:rPr lang="en-US" sz="3200" dirty="0"/>
              <a:t>J. Curtis,</a:t>
            </a:r>
          </a:p>
          <a:p>
            <a:r>
              <a:rPr lang="en-US" sz="3200" dirty="0"/>
              <a:t>C. Conroy. </a:t>
            </a:r>
          </a:p>
        </p:txBody>
      </p:sp>
    </p:spTree>
    <p:extLst>
      <p:ext uri="{BB962C8B-B14F-4D97-AF65-F5344CB8AC3E}">
        <p14:creationId xmlns:p14="http://schemas.microsoft.com/office/powerpoint/2010/main" val="42484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878" y="303538"/>
            <a:ext cx="7543800" cy="72939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Conclusions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5052" y="1388535"/>
            <a:ext cx="8495453" cy="441113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Recompression </a:t>
            </a:r>
            <a:r>
              <a:rPr lang="en-US" sz="2400" dirty="0">
                <a:solidFill>
                  <a:schemeClr val="tx1"/>
                </a:solidFill>
              </a:rPr>
              <a:t>appears to promote survival 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Management implications</a:t>
            </a:r>
          </a:p>
          <a:p>
            <a:pPr lvl="1"/>
            <a:r>
              <a:rPr lang="en-US" sz="1950" dirty="0" smtClean="0">
                <a:solidFill>
                  <a:schemeClr val="tx1"/>
                </a:solidFill>
              </a:rPr>
              <a:t>Gear requirements in regulations not unprecedented </a:t>
            </a:r>
          </a:p>
          <a:p>
            <a:pPr lvl="2"/>
            <a:r>
              <a:rPr lang="en-US" sz="1650" dirty="0" smtClean="0">
                <a:solidFill>
                  <a:schemeClr val="tx1"/>
                </a:solidFill>
              </a:rPr>
              <a:t>Circle hooks, </a:t>
            </a:r>
            <a:r>
              <a:rPr lang="en-US" sz="1650" dirty="0" err="1" smtClean="0">
                <a:solidFill>
                  <a:schemeClr val="tx1"/>
                </a:solidFill>
              </a:rPr>
              <a:t>dehooking</a:t>
            </a:r>
            <a:r>
              <a:rPr lang="en-US" sz="1650" dirty="0" smtClean="0">
                <a:solidFill>
                  <a:schemeClr val="tx1"/>
                </a:solidFill>
              </a:rPr>
              <a:t> tools, venting </a:t>
            </a:r>
          </a:p>
          <a:p>
            <a:pPr lvl="2"/>
            <a:endParaRPr lang="en-US" sz="165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Future work</a:t>
            </a:r>
          </a:p>
          <a:p>
            <a:pPr lvl="1"/>
            <a:r>
              <a:rPr lang="en-US" sz="1950" dirty="0" smtClean="0">
                <a:solidFill>
                  <a:schemeClr val="tx1"/>
                </a:solidFill>
              </a:rPr>
              <a:t>SK grant proposal to repeat study with control group</a:t>
            </a:r>
          </a:p>
          <a:p>
            <a:pPr lvl="1"/>
            <a:r>
              <a:rPr lang="en-US" sz="1950" dirty="0" smtClean="0">
                <a:solidFill>
                  <a:schemeClr val="tx1"/>
                </a:solidFill>
              </a:rPr>
              <a:t>More transmitters, more receivers</a:t>
            </a:r>
            <a:r>
              <a:rPr lang="en-US" sz="1950" dirty="0">
                <a:solidFill>
                  <a:schemeClr val="tx1"/>
                </a:solidFill>
              </a:rPr>
              <a:t> </a:t>
            </a:r>
            <a:r>
              <a:rPr lang="en-US" sz="1950" dirty="0" smtClean="0">
                <a:solidFill>
                  <a:schemeClr val="tx1"/>
                </a:solidFill>
              </a:rPr>
              <a:t>– try to detect fish for longer periods (fewer emigrations) </a:t>
            </a:r>
          </a:p>
          <a:p>
            <a:pPr lvl="1"/>
            <a:r>
              <a:rPr lang="en-US" sz="1950" dirty="0" smtClean="0">
                <a:solidFill>
                  <a:schemeClr val="tx1"/>
                </a:solidFill>
              </a:rPr>
              <a:t>Address tag shedding vs discard mortality in 2 ways</a:t>
            </a:r>
          </a:p>
        </p:txBody>
      </p:sp>
    </p:spTree>
    <p:extLst>
      <p:ext uri="{BB962C8B-B14F-4D97-AF65-F5344CB8AC3E}">
        <p14:creationId xmlns:p14="http://schemas.microsoft.com/office/powerpoint/2010/main" val="267722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Discards and </a:t>
            </a:r>
            <a:r>
              <a:rPr lang="en-US" sz="4000" dirty="0" smtClean="0">
                <a:solidFill>
                  <a:schemeClr val="tx1"/>
                </a:solidFill>
              </a:rPr>
              <a:t>trauma – overall trends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138" y="1230673"/>
            <a:ext cx="4457896" cy="449909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Reasons for discards – regulations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Size limits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Bag limits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Seasonal closures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Total closures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Potential causes of injury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mortality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Exhaustion or fatigue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Water column predators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Barotrauma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i="1" dirty="0" smtClean="0">
                <a:solidFill>
                  <a:schemeClr val="tx1"/>
                </a:solidFill>
              </a:rPr>
              <a:t>Immediate </a:t>
            </a:r>
            <a:r>
              <a:rPr lang="en-US" dirty="0" smtClean="0">
                <a:solidFill>
                  <a:schemeClr val="tx1"/>
                </a:solidFill>
              </a:rPr>
              <a:t>mortality is easier to determine – severe injuries, floating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i="1" dirty="0" smtClean="0">
                <a:solidFill>
                  <a:schemeClr val="tx1"/>
                </a:solidFill>
              </a:rPr>
              <a:t>Delayed</a:t>
            </a:r>
            <a:r>
              <a:rPr lang="en-US" dirty="0" smtClean="0">
                <a:solidFill>
                  <a:schemeClr val="tx1"/>
                </a:solidFill>
              </a:rPr>
              <a:t> is difficult – better estimates needed in US southeast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46" y="6084933"/>
            <a:ext cx="2675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Photo: Personal </a:t>
            </a:r>
            <a:endParaRPr lang="en-US" sz="800" dirty="0"/>
          </a:p>
        </p:txBody>
      </p:sp>
      <p:grpSp>
        <p:nvGrpSpPr>
          <p:cNvPr id="4" name="Group 3"/>
          <p:cNvGrpSpPr/>
          <p:nvPr/>
        </p:nvGrpSpPr>
        <p:grpSpPr>
          <a:xfrm>
            <a:off x="5450671" y="3420203"/>
            <a:ext cx="2531538" cy="2664729"/>
            <a:chOff x="7789624" y="3120822"/>
            <a:chExt cx="2531538" cy="266472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" r="25846" b="15814"/>
            <a:stretch/>
          </p:blipFill>
          <p:spPr>
            <a:xfrm rot="5400000">
              <a:off x="7723028" y="3187418"/>
              <a:ext cx="2664729" cy="25315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0" name="Straight Arrow Connector 9"/>
            <p:cNvCxnSpPr/>
            <p:nvPr/>
          </p:nvCxnSpPr>
          <p:spPr>
            <a:xfrm flipH="1" flipV="1">
              <a:off x="9126779" y="4705870"/>
              <a:ext cx="804627" cy="239998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620313" y="1230673"/>
            <a:ext cx="2021633" cy="2126846"/>
            <a:chOff x="4572000" y="1295400"/>
            <a:chExt cx="2021633" cy="212684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572000" y="1295400"/>
              <a:ext cx="0" cy="17102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72000" y="3005667"/>
              <a:ext cx="20145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191108" y="3052914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 rot="19984140">
              <a:off x="4708492" y="1406771"/>
              <a:ext cx="1681988" cy="68872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Arrow 23"/>
            <p:cNvSpPr/>
            <p:nvPr/>
          </p:nvSpPr>
          <p:spPr>
            <a:xfrm rot="19984140">
              <a:off x="5164883" y="2135113"/>
              <a:ext cx="1428750" cy="68220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rot="20009383">
              <a:off x="4635456" y="1515276"/>
              <a:ext cx="1680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Regulations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9973073">
              <a:off x="5163685" y="2250933"/>
              <a:ext cx="12498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Discards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57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Deepwater groupers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87" y="4805983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Speckled </a:t>
            </a:r>
            <a:endParaRPr lang="en-US" dirty="0" smtClean="0"/>
          </a:p>
          <a:p>
            <a:pPr algn="ctr"/>
            <a:r>
              <a:rPr lang="en-US" dirty="0" smtClean="0"/>
              <a:t>hind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450" y="1438943"/>
            <a:ext cx="108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Snowy grouper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530" y="3217737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Scamp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1605"/>
          <a:stretch/>
        </p:blipFill>
        <p:spPr>
          <a:xfrm flipH="1">
            <a:off x="1242306" y="2743738"/>
            <a:ext cx="3046502" cy="1317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404" r="24712" b="18493"/>
          <a:stretch/>
        </p:blipFill>
        <p:spPr>
          <a:xfrm>
            <a:off x="1488938" y="1016002"/>
            <a:ext cx="2582461" cy="14922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840223" y="6117351"/>
            <a:ext cx="2675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Photos: Personal, Pat Lyon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6" t="12816" r="2310" b="14734"/>
          <a:stretch/>
        </p:blipFill>
        <p:spPr>
          <a:xfrm>
            <a:off x="1423341" y="4296593"/>
            <a:ext cx="2713654" cy="1665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440620" y="1336195"/>
            <a:ext cx="4550980" cy="45247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85750" indent="-28575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Deeper water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 severe barotrauma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Higher discard mortality rates (near 100%)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Some regulations reflect this </a:t>
            </a:r>
            <a:r>
              <a:rPr lang="en-US" sz="1800" dirty="0" smtClean="0">
                <a:solidFill>
                  <a:schemeClr val="tx1"/>
                </a:solidFill>
              </a:rPr>
              <a:t>rate</a:t>
            </a:r>
          </a:p>
          <a:p>
            <a:pPr lvl="2"/>
            <a:r>
              <a:rPr lang="en-US" sz="1500" dirty="0" smtClean="0">
                <a:solidFill>
                  <a:schemeClr val="tx1"/>
                </a:solidFill>
              </a:rPr>
              <a:t>e.g. no size limit for snowy grouper 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800" b="1" i="1" dirty="0">
                <a:solidFill>
                  <a:schemeClr val="tx1"/>
                </a:solidFill>
              </a:rPr>
              <a:t>Can we increase survival by forced recompression using a descender device?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Acoustic telemetry methods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67" y="1159933"/>
            <a:ext cx="8133012" cy="4334935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Conventional tagging would not be effective – low sample sizes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V13AP tags </a:t>
            </a:r>
            <a:r>
              <a:rPr lang="en-US" sz="2000" dirty="0">
                <a:solidFill>
                  <a:schemeClr val="tx1"/>
                </a:solidFill>
              </a:rPr>
              <a:t>record acceleration and depth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Behavior 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 p</a:t>
            </a:r>
            <a:r>
              <a:rPr lang="en-US" sz="1600" dirty="0">
                <a:solidFill>
                  <a:schemeClr val="tx1"/>
                </a:solidFill>
              </a:rPr>
              <a:t>roxy for fate (survival or death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External attachment to avoid venting, long deck time, anesthesia 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79" y="2820135"/>
            <a:ext cx="4252998" cy="3189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36" y="3250959"/>
            <a:ext cx="3422214" cy="1936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837572" y="6137753"/>
            <a:ext cx="18153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Photos: Personal, Pat Lyon</a:t>
            </a:r>
          </a:p>
        </p:txBody>
      </p:sp>
    </p:spTree>
    <p:extLst>
      <p:ext uri="{BB962C8B-B14F-4D97-AF65-F5344CB8AC3E}">
        <p14:creationId xmlns:p14="http://schemas.microsoft.com/office/powerpoint/2010/main" val="27433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Recompression – </a:t>
            </a:r>
            <a:r>
              <a:rPr lang="en-US" i="1" dirty="0" err="1" smtClean="0">
                <a:solidFill>
                  <a:schemeClr val="tx1"/>
                </a:solidFill>
              </a:rPr>
              <a:t>SeaQualizer</a:t>
            </a:r>
            <a:r>
              <a:rPr lang="en-US" i="1" dirty="0" smtClean="0">
                <a:solidFill>
                  <a:schemeClr val="tx1"/>
                </a:solidFill>
              </a:rPr>
              <a:t>  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0223" y="6117351"/>
            <a:ext cx="2675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Photos: Personal, Pat Lyon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89" y="1250946"/>
            <a:ext cx="4131595" cy="3098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189949" y="4656944"/>
            <a:ext cx="330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Weighted rig lowered into ocean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3" t="21323" r="21737" b="19892"/>
          <a:stretch/>
        </p:blipFill>
        <p:spPr>
          <a:xfrm>
            <a:off x="4753137" y="1250946"/>
            <a:ext cx="4174172" cy="3098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H="1">
            <a:off x="7454537" y="3875314"/>
            <a:ext cx="313509" cy="278675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8" idx="0"/>
          </p:cNvCxnSpPr>
          <p:nvPr/>
        </p:nvCxnSpPr>
        <p:spPr>
          <a:xfrm flipV="1">
            <a:off x="3598449" y="2800294"/>
            <a:ext cx="418654" cy="444431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2069" y="4656944"/>
            <a:ext cx="290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Device </a:t>
            </a:r>
            <a:r>
              <a:rPr lang="en-US" dirty="0" smtClean="0"/>
              <a:t>attached to lower jaw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27395" y="3244725"/>
            <a:ext cx="1142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</a:rPr>
              <a:t>Transmitter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60539" y="3569765"/>
            <a:ext cx="1270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</a:rPr>
              <a:t>Lead weights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466" y="3414002"/>
            <a:ext cx="1167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SeaQualizer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133888" y="2952206"/>
            <a:ext cx="294827" cy="536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74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eckled_hind_for_pp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825" cy="6858000"/>
          </a:xfrm>
        </p:spPr>
      </p:pic>
    </p:spTree>
    <p:extLst>
      <p:ext uri="{BB962C8B-B14F-4D97-AF65-F5344CB8AC3E}">
        <p14:creationId xmlns:p14="http://schemas.microsoft.com/office/powerpoint/2010/main" val="84917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Acoustic receiver deploymen</a:t>
            </a:r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VR2W receivers moored to </a:t>
            </a:r>
            <a:r>
              <a:rPr lang="en-US" dirty="0" err="1" smtClean="0">
                <a:solidFill>
                  <a:schemeClr val="tx1"/>
                </a:solidFill>
              </a:rPr>
              <a:t>SubSeaSonics</a:t>
            </a:r>
            <a:r>
              <a:rPr lang="en-US" dirty="0" smtClean="0">
                <a:solidFill>
                  <a:schemeClr val="tx1"/>
                </a:solidFill>
              </a:rPr>
              <a:t> acoustic releases (AR-50-AA)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chemeClr val="tx1"/>
                </a:solidFill>
              </a:rPr>
              <a:t>Moorings retrieved by signaling acoustic release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on September 30, 2015 (44 day study)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8" t="4046" r="14379" b="2890"/>
          <a:stretch/>
        </p:blipFill>
        <p:spPr>
          <a:xfrm>
            <a:off x="5811552" y="1897920"/>
            <a:ext cx="3033880" cy="3971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837572" y="6137753"/>
            <a:ext cx="18153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Photos: Personal, </a:t>
            </a:r>
            <a:r>
              <a:rPr lang="en-US" sz="800" dirty="0" smtClean="0"/>
              <a:t>subseasonics.com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92" y="2030481"/>
            <a:ext cx="2148518" cy="2864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://subseasonics.com/wp/wp-content/uploads/2014/02/TR45-Cover-Shot-1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7"/>
          <a:stretch/>
        </p:blipFill>
        <p:spPr bwMode="auto">
          <a:xfrm>
            <a:off x="224874" y="2433355"/>
            <a:ext cx="3997062" cy="167063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93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60,000 detections over 44 days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41" y="1022577"/>
            <a:ext cx="6452659" cy="501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MA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AST" id="{F6B57ECF-BE34-422E-B13C-EF91EE0F0DFE}" vid="{B22D7946-DF81-4AB4-82DB-3AB6A52FCF33}"/>
    </a:ext>
  </a:extLst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nde presentation" id="{8CC9B2E8-D2CA-4740-B963-8E55658E9973}" vid="{453C4590-D773-4B64-B835-99E87F5821D4}"/>
    </a:ext>
  </a:extLst>
</a:theme>
</file>

<file path=ppt/theme/theme3.xml><?xml version="1.0" encoding="utf-8"?>
<a:theme xmlns:a="http://schemas.openxmlformats.org/drawingml/2006/main" name="Retrospect">
  <a:themeElements>
    <a:clrScheme name="Custom 15">
      <a:dk1>
        <a:sysClr val="windowText" lastClr="000000"/>
      </a:dk1>
      <a:lt1>
        <a:sysClr val="window" lastClr="FFFFFF"/>
      </a:lt1>
      <a:dk2>
        <a:srgbClr val="FFFFFF"/>
      </a:dk2>
      <a:lt2>
        <a:srgbClr val="E9E5DC"/>
      </a:lt2>
      <a:accent1>
        <a:srgbClr val="000000"/>
      </a:accent1>
      <a:accent2>
        <a:srgbClr val="E51937"/>
      </a:accent2>
      <a:accent3>
        <a:srgbClr val="742117"/>
      </a:accent3>
      <a:accent4>
        <a:srgbClr val="F4CDC9"/>
      </a:accent4>
      <a:accent5>
        <a:srgbClr val="E9E6E6"/>
      </a:accent5>
      <a:accent6>
        <a:srgbClr val="742117"/>
      </a:accent6>
      <a:hlink>
        <a:srgbClr val="DE6B5C"/>
      </a:hlink>
      <a:folHlink>
        <a:srgbClr val="FF000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nde presentation" id="{8CC9B2E8-D2CA-4740-B963-8E55658E9973}" vid="{B81A42E5-6651-42EA-A89B-CD1F858EE7E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CMAST</Template>
  <TotalTime>65470</TotalTime>
  <Words>445</Words>
  <Application>Microsoft Office PowerPoint</Application>
  <PresentationFormat>On-screen Show (4:3)</PresentationFormat>
  <Paragraphs>124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Wingdings 2</vt:lpstr>
      <vt:lpstr>CMAST</vt:lpstr>
      <vt:lpstr>1_HDOfficeLightV0</vt:lpstr>
      <vt:lpstr>Retrospect</vt:lpstr>
      <vt:lpstr>Evaluating the Efficacy of Descender Devices in Increasing the Survival of Deepwater Groupers Using Telemetry</vt:lpstr>
      <vt:lpstr>Acknowledgements </vt:lpstr>
      <vt:lpstr>Discards and trauma – overall trends </vt:lpstr>
      <vt:lpstr>Deepwater groupers</vt:lpstr>
      <vt:lpstr>Acoustic telemetry methods </vt:lpstr>
      <vt:lpstr>Recompression – SeaQualizer  </vt:lpstr>
      <vt:lpstr>PowerPoint Presentation</vt:lpstr>
      <vt:lpstr>Acoustic receiver deployment</vt:lpstr>
      <vt:lpstr>60,000 detections over 44 days</vt:lpstr>
      <vt:lpstr>Kaplan-Meier Survivorship Procedure</vt:lpstr>
      <vt:lpstr>Dead or alive? </vt:lpstr>
      <vt:lpstr>Dead or alive? </vt:lpstr>
      <vt:lpstr>Dead or alive?</vt:lpstr>
      <vt:lpstr>Dead or alive?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Discard mortality estimation</dc:title>
  <dc:creator>Brendan Runde</dc:creator>
  <cp:lastModifiedBy>Brendan</cp:lastModifiedBy>
  <cp:revision>180</cp:revision>
  <dcterms:created xsi:type="dcterms:W3CDTF">2016-02-09T18:16:39Z</dcterms:created>
  <dcterms:modified xsi:type="dcterms:W3CDTF">2016-12-07T13:36:40Z</dcterms:modified>
</cp:coreProperties>
</file>