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61" r:id="rId2"/>
    <p:sldId id="266" r:id="rId3"/>
    <p:sldId id="273" r:id="rId4"/>
    <p:sldId id="274" r:id="rId5"/>
    <p:sldId id="309" r:id="rId6"/>
    <p:sldId id="265" r:id="rId7"/>
    <p:sldId id="271" r:id="rId8"/>
    <p:sldId id="275" r:id="rId9"/>
    <p:sldId id="276" r:id="rId10"/>
    <p:sldId id="277" r:id="rId11"/>
    <p:sldId id="306" r:id="rId12"/>
    <p:sldId id="296" r:id="rId13"/>
    <p:sldId id="281" r:id="rId14"/>
    <p:sldId id="282" r:id="rId15"/>
    <p:sldId id="284" r:id="rId16"/>
    <p:sldId id="286" r:id="rId17"/>
    <p:sldId id="289" r:id="rId18"/>
    <p:sldId id="295" r:id="rId19"/>
    <p:sldId id="290" r:id="rId20"/>
    <p:sldId id="291" r:id="rId21"/>
    <p:sldId id="292" r:id="rId22"/>
    <p:sldId id="293" r:id="rId23"/>
    <p:sldId id="294" r:id="rId24"/>
    <p:sldId id="297" r:id="rId25"/>
    <p:sldId id="307" r:id="rId26"/>
    <p:sldId id="305" r:id="rId27"/>
    <p:sldId id="302" r:id="rId28"/>
    <p:sldId id="303" r:id="rId29"/>
    <p:sldId id="304" r:id="rId30"/>
    <p:sldId id="298" r:id="rId31"/>
    <p:sldId id="299" r:id="rId32"/>
    <p:sldId id="300" r:id="rId33"/>
    <p:sldId id="301" r:id="rId34"/>
    <p:sldId id="31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A7F"/>
    <a:srgbClr val="000000"/>
    <a:srgbClr val="002950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69" autoAdjust="0"/>
    <p:restoredTop sz="88911" autoAdjust="0"/>
  </p:normalViewPr>
  <p:slideViewPr>
    <p:cSldViewPr>
      <p:cViewPr varScale="1">
        <p:scale>
          <a:sx n="68" d="100"/>
          <a:sy n="68" d="100"/>
        </p:scale>
        <p:origin x="-162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Depth%20Meta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Depth%20Meta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Datasets\ACL%20Data%20Set%20SEFSC%202009\ACL%20Landings%20Summaries%2019Apr2011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ick.farmer\My%20Documents\Regulatory%20Amendment%2011%20-%20Speckled%20Hind%20and%20Warsaw%20Grouper\Reg11%20Histograms%20ChiSqua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perspective val="30"/>
    </c:view3D>
    <c:plotArea>
      <c:layout/>
      <c:area3DChart>
        <c:grouping val="standard"/>
        <c:ser>
          <c:idx val="2"/>
          <c:order val="0"/>
          <c:tx>
            <c:strRef>
              <c:f>WarsawGrouper!$V$1</c:f>
              <c:strCache>
                <c:ptCount val="1"/>
                <c:pt idx="0">
                  <c:v>All Records (N=905458)</c:v>
                </c:pt>
              </c:strCache>
            </c:strRef>
          </c:tx>
          <c:spPr>
            <a:solidFill>
              <a:srgbClr val="FFFFFF">
                <a:lumMod val="95000"/>
                <a:alpha val="40000"/>
              </a:srgbClr>
            </a:solidFill>
            <a:ln w="31750">
              <a:solidFill>
                <a:schemeClr val="bg1">
                  <a:lumMod val="85000"/>
                </a:schemeClr>
              </a:solidFill>
            </a:ln>
          </c:spPr>
          <c:cat>
            <c:strRef>
              <c:f>SnowyGrouper!$A$2:$A$19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WarsawGrouper!$V$2:$V$19</c:f>
              <c:numCache>
                <c:formatCode>0%</c:formatCode>
                <c:ptCount val="18"/>
                <c:pt idx="0">
                  <c:v>5.9280854503159112E-2</c:v>
                </c:pt>
                <c:pt idx="1">
                  <c:v>0.20676783194249149</c:v>
                </c:pt>
                <c:pt idx="2">
                  <c:v>0.26763933610681723</c:v>
                </c:pt>
                <c:pt idx="3">
                  <c:v>0.21522448133613101</c:v>
                </c:pt>
                <c:pt idx="4">
                  <c:v>0.11985412280547796</c:v>
                </c:pt>
                <c:pt idx="5">
                  <c:v>4.6264572049467378E-2</c:v>
                </c:pt>
                <c:pt idx="6">
                  <c:v>1.6919588978593941E-2</c:v>
                </c:pt>
                <c:pt idx="7">
                  <c:v>1.7739795729344959E-2</c:v>
                </c:pt>
                <c:pt idx="8">
                  <c:v>3.172070315680342E-3</c:v>
                </c:pt>
                <c:pt idx="9">
                  <c:v>1.4499668922224982E-3</c:v>
                </c:pt>
                <c:pt idx="10">
                  <c:v>4.0809927670588482E-3</c:v>
                </c:pt>
                <c:pt idx="11">
                  <c:v>1.400123402371303E-3</c:v>
                </c:pt>
                <c:pt idx="12">
                  <c:v>4.5595691040972589E-3</c:v>
                </c:pt>
                <c:pt idx="13">
                  <c:v>1.1368106062085714E-3</c:v>
                </c:pt>
                <c:pt idx="14">
                  <c:v>6.1825129442738764E-4</c:v>
                </c:pt>
                <c:pt idx="15">
                  <c:v>1.5737069423531709E-2</c:v>
                </c:pt>
                <c:pt idx="16">
                  <c:v>2.2679792833446939E-3</c:v>
                </c:pt>
                <c:pt idx="17">
                  <c:v>1.5886583459574506E-2</c:v>
                </c:pt>
              </c:numCache>
            </c:numRef>
          </c:val>
        </c:ser>
        <c:ser>
          <c:idx val="1"/>
          <c:order val="1"/>
          <c:tx>
            <c:v>Speckled Hind (N=970)</c:v>
          </c:tx>
          <c:spPr>
            <a:solidFill>
              <a:srgbClr val="FCDA7F">
                <a:alpha val="40000"/>
              </a:srgbClr>
            </a:solidFill>
            <a:ln w="31750">
              <a:solidFill>
                <a:srgbClr val="FCDA7F"/>
              </a:solidFill>
            </a:ln>
          </c:spPr>
          <c:cat>
            <c:strRef>
              <c:f>SnowyGrouper!$A$2:$A$19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SpeckledHind!$H$2:$H$19</c:f>
              <c:numCache>
                <c:formatCode>0%</c:formatCode>
                <c:ptCount val="18"/>
                <c:pt idx="0">
                  <c:v>0</c:v>
                </c:pt>
                <c:pt idx="1">
                  <c:v>7.2164948453608303E-3</c:v>
                </c:pt>
                <c:pt idx="2">
                  <c:v>2.2680412371134037E-2</c:v>
                </c:pt>
                <c:pt idx="3">
                  <c:v>0.25257731958762886</c:v>
                </c:pt>
                <c:pt idx="4">
                  <c:v>0.30103092783505175</c:v>
                </c:pt>
                <c:pt idx="5">
                  <c:v>0.24536082474226809</c:v>
                </c:pt>
                <c:pt idx="6">
                  <c:v>8.6597938144329964E-2</c:v>
                </c:pt>
                <c:pt idx="7">
                  <c:v>4.2268041237113432E-2</c:v>
                </c:pt>
                <c:pt idx="8">
                  <c:v>1.7525773195876303E-2</c:v>
                </c:pt>
                <c:pt idx="9">
                  <c:v>1.4432989690721654E-2</c:v>
                </c:pt>
                <c:pt idx="10">
                  <c:v>3.0927835051546399E-3</c:v>
                </c:pt>
                <c:pt idx="11">
                  <c:v>0</c:v>
                </c:pt>
                <c:pt idx="12">
                  <c:v>1.0309278350515473E-3</c:v>
                </c:pt>
                <c:pt idx="13">
                  <c:v>1.0309278350515473E-3</c:v>
                </c:pt>
                <c:pt idx="14">
                  <c:v>0</c:v>
                </c:pt>
                <c:pt idx="15">
                  <c:v>2.0618556701030937E-3</c:v>
                </c:pt>
                <c:pt idx="16">
                  <c:v>0</c:v>
                </c:pt>
                <c:pt idx="17">
                  <c:v>3.0927835051546399E-3</c:v>
                </c:pt>
              </c:numCache>
            </c:numRef>
          </c:val>
        </c:ser>
        <c:ser>
          <c:idx val="0"/>
          <c:order val="2"/>
          <c:tx>
            <c:v>Warsaw Grouper (N=32)</c:v>
          </c:tx>
          <c:spPr>
            <a:solidFill>
              <a:srgbClr val="007262">
                <a:lumMod val="60000"/>
                <a:lumOff val="40000"/>
                <a:alpha val="40000"/>
              </a:srgbClr>
            </a:solidFill>
            <a:ln w="31750"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SnowyGrouper!$A$2:$A$19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WarsawGrouper!$H$2:$H$19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3.1250000000000014E-2</c:v>
                </c:pt>
                <c:pt idx="4">
                  <c:v>0.18750000000000006</c:v>
                </c:pt>
                <c:pt idx="5">
                  <c:v>0.53125</c:v>
                </c:pt>
                <c:pt idx="6">
                  <c:v>9.3750000000000069E-2</c:v>
                </c:pt>
                <c:pt idx="7">
                  <c:v>3.1250000000000014E-2</c:v>
                </c:pt>
                <c:pt idx="8">
                  <c:v>9.3750000000000069E-2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3.1250000000000014E-2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3"/>
          <c:order val="3"/>
          <c:tx>
            <c:v>Blueline Tilefish (n=3480)</c:v>
          </c:tx>
          <c:spPr>
            <a:solidFill>
              <a:srgbClr val="002143">
                <a:lumMod val="50000"/>
                <a:lumOff val="50000"/>
                <a:alpha val="40000"/>
              </a:srgbClr>
            </a:solidFill>
            <a:ln w="31750">
              <a:solidFill>
                <a:srgbClr val="00B0F0"/>
              </a:solidFill>
            </a:ln>
          </c:spPr>
          <c:cat>
            <c:strRef>
              <c:f>SnowyGrouper!$A$2:$A$19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BluelineTilefish!$K$2:$K$19</c:f>
              <c:numCache>
                <c:formatCode>0%</c:formatCode>
                <c:ptCount val="18"/>
                <c:pt idx="0">
                  <c:v>1.0344187365051171E-2</c:v>
                </c:pt>
                <c:pt idx="1">
                  <c:v>4.3967648171713725E-2</c:v>
                </c:pt>
                <c:pt idx="2">
                  <c:v>5.0575895447135713E-2</c:v>
                </c:pt>
                <c:pt idx="3">
                  <c:v>7.0690028273918307E-2</c:v>
                </c:pt>
                <c:pt idx="4">
                  <c:v>9.4541822404589762E-2</c:v>
                </c:pt>
                <c:pt idx="5">
                  <c:v>5.7759924810924582E-2</c:v>
                </c:pt>
                <c:pt idx="6">
                  <c:v>3.1031659822569953E-2</c:v>
                </c:pt>
                <c:pt idx="7">
                  <c:v>0.10487966512676035</c:v>
                </c:pt>
                <c:pt idx="8">
                  <c:v>5.2587334016434166E-2</c:v>
                </c:pt>
                <c:pt idx="9">
                  <c:v>1.4658633601675238E-2</c:v>
                </c:pt>
                <c:pt idx="10">
                  <c:v>3.5059614399558972E-2</c:v>
                </c:pt>
                <c:pt idx="11">
                  <c:v>1.9543333351982221E-2</c:v>
                </c:pt>
                <c:pt idx="12">
                  <c:v>7.2409311555358152E-2</c:v>
                </c:pt>
                <c:pt idx="13">
                  <c:v>1.8099743193970407E-2</c:v>
                </c:pt>
                <c:pt idx="14">
                  <c:v>1.2070548026660757E-2</c:v>
                </c:pt>
                <c:pt idx="15">
                  <c:v>0.18160850323061423</c:v>
                </c:pt>
                <c:pt idx="16">
                  <c:v>2.8736680657150182E-2</c:v>
                </c:pt>
                <c:pt idx="17">
                  <c:v>0.10143546654393233</c:v>
                </c:pt>
              </c:numCache>
            </c:numRef>
          </c:val>
        </c:ser>
        <c:ser>
          <c:idx val="4"/>
          <c:order val="4"/>
          <c:tx>
            <c:v>Snowy Grouper (n=10796)</c:v>
          </c:tx>
          <c:spPr>
            <a:solidFill>
              <a:srgbClr val="FF0000">
                <a:alpha val="40000"/>
              </a:srgbClr>
            </a:solidFill>
            <a:ln w="31750">
              <a:solidFill>
                <a:srgbClr val="FF0000"/>
              </a:solidFill>
            </a:ln>
          </c:spPr>
          <c:cat>
            <c:strRef>
              <c:f>SnowyGrouper!$A$2:$A$19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SnowyGrouper!$K$2:$K$19</c:f>
              <c:numCache>
                <c:formatCode>0%</c:formatCode>
                <c:ptCount val="18"/>
                <c:pt idx="0">
                  <c:v>1.3908488263052973E-3</c:v>
                </c:pt>
                <c:pt idx="1">
                  <c:v>7.6890321907066416E-3</c:v>
                </c:pt>
                <c:pt idx="2">
                  <c:v>8.8014400466222432E-3</c:v>
                </c:pt>
                <c:pt idx="3">
                  <c:v>2.7326157301821891E-2</c:v>
                </c:pt>
                <c:pt idx="4">
                  <c:v>4.3070937700003677E-2</c:v>
                </c:pt>
                <c:pt idx="5">
                  <c:v>4.3336188912771099E-2</c:v>
                </c:pt>
                <c:pt idx="6">
                  <c:v>5.0919451103308928E-2</c:v>
                </c:pt>
                <c:pt idx="7">
                  <c:v>5.4451101331377184E-2</c:v>
                </c:pt>
                <c:pt idx="8">
                  <c:v>7.2380809539547064E-2</c:v>
                </c:pt>
                <c:pt idx="9">
                  <c:v>8.890557051545879E-3</c:v>
                </c:pt>
                <c:pt idx="10">
                  <c:v>3.9444668559688971E-2</c:v>
                </c:pt>
                <c:pt idx="11">
                  <c:v>2.4904883669945508E-2</c:v>
                </c:pt>
                <c:pt idx="12">
                  <c:v>6.1110731293227305E-2</c:v>
                </c:pt>
                <c:pt idx="13">
                  <c:v>1.0096805772207699E-2</c:v>
                </c:pt>
                <c:pt idx="14">
                  <c:v>6.5753127690050036E-3</c:v>
                </c:pt>
                <c:pt idx="15">
                  <c:v>0.17618906852876676</c:v>
                </c:pt>
                <c:pt idx="16">
                  <c:v>1.7230237021769183E-2</c:v>
                </c:pt>
                <c:pt idx="17">
                  <c:v>0.34619176838137988</c:v>
                </c:pt>
              </c:numCache>
            </c:numRef>
          </c:val>
        </c:ser>
        <c:axId val="51876224"/>
        <c:axId val="51878144"/>
        <c:axId val="48264064"/>
      </c:area3DChart>
      <c:catAx>
        <c:axId val="5187622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CDA7F"/>
                    </a:solidFill>
                  </a:defRPr>
                </a:pPr>
                <a:r>
                  <a:rPr lang="en-US">
                    <a:solidFill>
                      <a:srgbClr val="FCDA7F"/>
                    </a:solidFill>
                  </a:rPr>
                  <a:t>Depth (ft)</a:t>
                </a:r>
              </a:p>
            </c:rich>
          </c:tx>
          <c:layout/>
        </c:title>
        <c:numFmt formatCode="General" sourceLinked="1"/>
        <c:tickLblPos val="nextTo"/>
        <c:crossAx val="51878144"/>
        <c:crosses val="autoZero"/>
        <c:auto val="1"/>
        <c:lblAlgn val="ctr"/>
        <c:lblOffset val="100"/>
      </c:catAx>
      <c:valAx>
        <c:axId val="518781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CDA7F"/>
                    </a:solidFill>
                  </a:defRPr>
                </a:pPr>
                <a:r>
                  <a:rPr lang="en-US">
                    <a:solidFill>
                      <a:srgbClr val="FCDA7F"/>
                    </a:solidFill>
                  </a:rPr>
                  <a:t>%Total</a:t>
                </a:r>
              </a:p>
            </c:rich>
          </c:tx>
          <c:layout/>
        </c:title>
        <c:numFmt formatCode="0%" sourceLinked="1"/>
        <c:tickLblPos val="nextTo"/>
        <c:crossAx val="51876224"/>
        <c:crosses val="autoZero"/>
        <c:crossBetween val="midCat"/>
      </c:valAx>
      <c:serAx>
        <c:axId val="48264064"/>
        <c:scaling>
          <c:orientation val="minMax"/>
        </c:scaling>
        <c:delete val="1"/>
        <c:axPos val="b"/>
        <c:tickLblPos val="none"/>
        <c:crossAx val="51878144"/>
        <c:crosses val="autoZero"/>
      </c:serAx>
    </c:plotArea>
    <c:legend>
      <c:legendPos val="t"/>
      <c:layout>
        <c:manualLayout>
          <c:xMode val="edge"/>
          <c:yMode val="edge"/>
          <c:x val="3.9709098862642195E-4"/>
          <c:y val="1.9841269841269849E-3"/>
          <c:w val="0.99920581802274711"/>
          <c:h val="9.5687882764654522E-2"/>
        </c:manualLayout>
      </c:layout>
      <c:overlay val="1"/>
      <c:txPr>
        <a:bodyPr/>
        <a:lstStyle/>
        <a:p>
          <a:pPr>
            <a:defRPr b="0"/>
          </a:pPr>
          <a:endParaRPr lang="en-US"/>
        </a:p>
      </c:txPr>
    </c:legend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Warsaw</a:t>
            </a:r>
            <a:r>
              <a:rPr lang="en-US" baseline="0" dirty="0" smtClean="0"/>
              <a:t> Grouper </a:t>
            </a:r>
            <a:r>
              <a:rPr lang="en-US" i="1" baseline="0" dirty="0" smtClean="0">
                <a:solidFill>
                  <a:srgbClr val="FCDA7F"/>
                </a:solidFill>
              </a:rPr>
              <a:t>(N=13)*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rfop!$E$15</c:f>
              <c:strCache>
                <c:ptCount val="1"/>
                <c:pt idx="0">
                  <c:v>WG_EXP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rfop!$A$16:$A$24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rfop!$E$16:$E$24</c:f>
              <c:numCache>
                <c:formatCode>General</c:formatCode>
                <c:ptCount val="9"/>
                <c:pt idx="0">
                  <c:v>0.29315000000000002</c:v>
                </c:pt>
                <c:pt idx="1">
                  <c:v>9.8507500000000068</c:v>
                </c:pt>
                <c:pt idx="2">
                  <c:v>2.4589499999999944</c:v>
                </c:pt>
                <c:pt idx="3">
                  <c:v>0.35438000000000103</c:v>
                </c:pt>
                <c:pt idx="4">
                  <c:v>2.5610000000000001E-2</c:v>
                </c:pt>
                <c:pt idx="5">
                  <c:v>4.2900000000000004E-3</c:v>
                </c:pt>
                <c:pt idx="6">
                  <c:v>1.0009999999999998E-2</c:v>
                </c:pt>
                <c:pt idx="7">
                  <c:v>2.8599999999999997E-3</c:v>
                </c:pt>
                <c:pt idx="8">
                  <c:v>0</c:v>
                </c:pt>
              </c:numCache>
            </c:numRef>
          </c:val>
        </c:ser>
        <c:ser>
          <c:idx val="2"/>
          <c:order val="1"/>
          <c:tx>
            <c:strRef>
              <c:f>rfop!$F$15</c:f>
              <c:strCache>
                <c:ptCount val="1"/>
                <c:pt idx="0">
                  <c:v>WG_OBS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rfop!$A$16:$A$24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rfop!$F$16:$F$24</c:f>
              <c:numCache>
                <c:formatCode>General</c:formatCode>
                <c:ptCount val="9"/>
                <c:pt idx="0">
                  <c:v>0</c:v>
                </c:pt>
                <c:pt idx="1">
                  <c:v>2.0000499999999977</c:v>
                </c:pt>
                <c:pt idx="2">
                  <c:v>9.9999900000000004</c:v>
                </c:pt>
                <c:pt idx="3">
                  <c:v>0.99996000000000007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531968"/>
        <c:axId val="52533504"/>
      </c:barChart>
      <c:catAx>
        <c:axId val="5253196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533504"/>
        <c:crosses val="autoZero"/>
        <c:auto val="1"/>
        <c:lblAlgn val="ctr"/>
        <c:lblOffset val="100"/>
      </c:catAx>
      <c:valAx>
        <c:axId val="52533504"/>
        <c:scaling>
          <c:orientation val="minMax"/>
        </c:scaling>
        <c:axPos val="l"/>
        <c:numFmt formatCode="General" sourceLinked="1"/>
        <c:tickLblPos val="nextTo"/>
        <c:crossAx val="5253196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59991469816272958"/>
          <c:y val="0.19444444444444586"/>
          <c:w val="0.35158973662775006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barChart>
        <c:barDir val="col"/>
        <c:grouping val="clustered"/>
        <c:ser>
          <c:idx val="1"/>
          <c:order val="0"/>
          <c:tx>
            <c:v>Speckled Hind (N=970)</c:v>
          </c:tx>
          <c:cat>
            <c:strRef>
              <c:f>WarsawGrouper!$F$2:$F$19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SpeckledHind!$H$2:$H$19</c:f>
              <c:numCache>
                <c:formatCode>0%</c:formatCode>
                <c:ptCount val="18"/>
                <c:pt idx="0">
                  <c:v>0</c:v>
                </c:pt>
                <c:pt idx="1">
                  <c:v>7.2164948453608286E-3</c:v>
                </c:pt>
                <c:pt idx="2">
                  <c:v>2.2680412371134037E-2</c:v>
                </c:pt>
                <c:pt idx="3">
                  <c:v>0.25257731958762886</c:v>
                </c:pt>
                <c:pt idx="4">
                  <c:v>0.30103092783505175</c:v>
                </c:pt>
                <c:pt idx="5">
                  <c:v>0.24536082474226809</c:v>
                </c:pt>
                <c:pt idx="6">
                  <c:v>8.659793814432995E-2</c:v>
                </c:pt>
                <c:pt idx="7">
                  <c:v>4.2268041237113425E-2</c:v>
                </c:pt>
                <c:pt idx="8">
                  <c:v>1.7525773195876289E-2</c:v>
                </c:pt>
                <c:pt idx="9">
                  <c:v>1.443298969072165E-2</c:v>
                </c:pt>
                <c:pt idx="10">
                  <c:v>3.0927835051546399E-3</c:v>
                </c:pt>
                <c:pt idx="11">
                  <c:v>0</c:v>
                </c:pt>
                <c:pt idx="12">
                  <c:v>1.0309278350515468E-3</c:v>
                </c:pt>
                <c:pt idx="13">
                  <c:v>1.0309278350515468E-3</c:v>
                </c:pt>
                <c:pt idx="14">
                  <c:v>0</c:v>
                </c:pt>
                <c:pt idx="15">
                  <c:v>2.0618556701030928E-3</c:v>
                </c:pt>
                <c:pt idx="16">
                  <c:v>0</c:v>
                </c:pt>
                <c:pt idx="17">
                  <c:v>3.0927835051546399E-3</c:v>
                </c:pt>
              </c:numCache>
            </c:numRef>
          </c:val>
        </c:ser>
        <c:ser>
          <c:idx val="0"/>
          <c:order val="1"/>
          <c:tx>
            <c:v>Warsaw Grouper (N=32)</c:v>
          </c:tx>
          <c:spPr>
            <a:solidFill>
              <a:srgbClr val="007262">
                <a:lumMod val="60000"/>
                <a:lumOff val="40000"/>
              </a:srgbClr>
            </a:solidFill>
          </c:spPr>
          <c:cat>
            <c:strRef>
              <c:f>WarsawGrouper!$F$2:$F$19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WarsawGrouper!$H$2:$H$19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3.125E-2</c:v>
                </c:pt>
                <c:pt idx="4">
                  <c:v>0.18750000000000006</c:v>
                </c:pt>
                <c:pt idx="5">
                  <c:v>0.53125</c:v>
                </c:pt>
                <c:pt idx="6">
                  <c:v>9.3750000000000042E-2</c:v>
                </c:pt>
                <c:pt idx="7">
                  <c:v>3.125E-2</c:v>
                </c:pt>
                <c:pt idx="8">
                  <c:v>9.3750000000000042E-2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3.125E-2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WarsawGrouper!$V$1</c:f>
              <c:strCache>
                <c:ptCount val="1"/>
                <c:pt idx="0">
                  <c:v>All Records (N=905458)</c:v>
                </c:pt>
              </c:strCache>
            </c:strRef>
          </c:tx>
          <c:cat>
            <c:strRef>
              <c:f>WarsawGrouper!$F$2:$F$19</c:f>
              <c:strCache>
                <c:ptCount val="18"/>
                <c:pt idx="0">
                  <c:v>0-40</c:v>
                </c:pt>
                <c:pt idx="1">
                  <c:v>40-80</c:v>
                </c:pt>
                <c:pt idx="2">
                  <c:v>80-120</c:v>
                </c:pt>
                <c:pt idx="3">
                  <c:v>120-160</c:v>
                </c:pt>
                <c:pt idx="4">
                  <c:v>160-200</c:v>
                </c:pt>
                <c:pt idx="5">
                  <c:v>200-240</c:v>
                </c:pt>
                <c:pt idx="6">
                  <c:v>240-280</c:v>
                </c:pt>
                <c:pt idx="7">
                  <c:v>280-320</c:v>
                </c:pt>
                <c:pt idx="8">
                  <c:v>320-360</c:v>
                </c:pt>
                <c:pt idx="9">
                  <c:v>360-400</c:v>
                </c:pt>
                <c:pt idx="10">
                  <c:v>400-440</c:v>
                </c:pt>
                <c:pt idx="11">
                  <c:v>440-480</c:v>
                </c:pt>
                <c:pt idx="12">
                  <c:v>480-520</c:v>
                </c:pt>
                <c:pt idx="13">
                  <c:v>520-560</c:v>
                </c:pt>
                <c:pt idx="14">
                  <c:v>560-600</c:v>
                </c:pt>
                <c:pt idx="15">
                  <c:v>600-640</c:v>
                </c:pt>
                <c:pt idx="16">
                  <c:v>640-680</c:v>
                </c:pt>
                <c:pt idx="17">
                  <c:v>680+</c:v>
                </c:pt>
              </c:strCache>
            </c:strRef>
          </c:cat>
          <c:val>
            <c:numRef>
              <c:f>WarsawGrouper!$V$2:$V$19</c:f>
              <c:numCache>
                <c:formatCode>0%</c:formatCode>
                <c:ptCount val="18"/>
                <c:pt idx="0">
                  <c:v>5.9280854503159106E-2</c:v>
                </c:pt>
                <c:pt idx="1">
                  <c:v>0.20676783194249149</c:v>
                </c:pt>
                <c:pt idx="2">
                  <c:v>0.26763933610681723</c:v>
                </c:pt>
                <c:pt idx="3">
                  <c:v>0.21522448133613101</c:v>
                </c:pt>
                <c:pt idx="4">
                  <c:v>0.11985412280547793</c:v>
                </c:pt>
                <c:pt idx="5">
                  <c:v>4.6264572049467378E-2</c:v>
                </c:pt>
                <c:pt idx="6">
                  <c:v>1.6919588978593934E-2</c:v>
                </c:pt>
                <c:pt idx="7">
                  <c:v>1.7739795729344952E-2</c:v>
                </c:pt>
                <c:pt idx="8">
                  <c:v>3.1720703156803412E-3</c:v>
                </c:pt>
                <c:pt idx="9">
                  <c:v>1.4499668922224977E-3</c:v>
                </c:pt>
                <c:pt idx="10">
                  <c:v>4.0809927670588464E-3</c:v>
                </c:pt>
                <c:pt idx="11">
                  <c:v>1.400123402371303E-3</c:v>
                </c:pt>
                <c:pt idx="12">
                  <c:v>4.5595691040972572E-3</c:v>
                </c:pt>
                <c:pt idx="13">
                  <c:v>1.1368106062085714E-3</c:v>
                </c:pt>
                <c:pt idx="14">
                  <c:v>6.1825129442738753E-4</c:v>
                </c:pt>
                <c:pt idx="15">
                  <c:v>1.5737069423531709E-2</c:v>
                </c:pt>
                <c:pt idx="16">
                  <c:v>2.2679792833446939E-3</c:v>
                </c:pt>
                <c:pt idx="17">
                  <c:v>1.5886583459574503E-2</c:v>
                </c:pt>
              </c:numCache>
            </c:numRef>
          </c:val>
        </c:ser>
        <c:gapWidth val="0"/>
        <c:axId val="52722304"/>
        <c:axId val="52724480"/>
      </c:barChart>
      <c:catAx>
        <c:axId val="527223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>
                    <a:solidFill>
                      <a:srgbClr val="FCDA7F"/>
                    </a:solidFill>
                  </a:defRPr>
                </a:pPr>
                <a:r>
                  <a:rPr lang="en-US">
                    <a:solidFill>
                      <a:srgbClr val="FCDA7F"/>
                    </a:solidFill>
                  </a:rPr>
                  <a:t>Depth (ft)</a:t>
                </a:r>
              </a:p>
            </c:rich>
          </c:tx>
        </c:title>
        <c:numFmt formatCode="General" sourceLinked="1"/>
        <c:majorTickMark val="cross"/>
        <c:tickLblPos val="nextTo"/>
        <c:spPr>
          <a:ln w="25400">
            <a:solidFill>
              <a:schemeClr val="bg1"/>
            </a:solidFill>
          </a:ln>
        </c:spPr>
        <c:crossAx val="52724480"/>
        <c:crosses val="autoZero"/>
        <c:auto val="1"/>
        <c:lblAlgn val="ctr"/>
        <c:lblOffset val="100"/>
      </c:catAx>
      <c:valAx>
        <c:axId val="52724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FCDA7F"/>
                    </a:solidFill>
                  </a:defRPr>
                </a:pPr>
                <a:r>
                  <a:rPr lang="en-US">
                    <a:solidFill>
                      <a:srgbClr val="FCDA7F"/>
                    </a:solidFill>
                  </a:rPr>
                  <a:t>%Total</a:t>
                </a:r>
              </a:p>
            </c:rich>
          </c:tx>
        </c:title>
        <c:numFmt formatCode="0%" sourceLinked="1"/>
        <c:tickLblPos val="nextTo"/>
        <c:spPr>
          <a:ln w="25400">
            <a:solidFill>
              <a:schemeClr val="bg1"/>
            </a:solidFill>
          </a:ln>
        </c:spPr>
        <c:crossAx val="52722304"/>
        <c:crosses val="autoZero"/>
        <c:crossBetween val="between"/>
      </c:valAx>
    </c:plotArea>
    <c:legend>
      <c:legendPos val="tr"/>
      <c:overlay val="1"/>
      <c:spPr>
        <a:solidFill>
          <a:srgbClr val="002950"/>
        </a:solidFill>
      </c:spPr>
    </c:legend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660370734908137"/>
          <c:y val="5.1400554097404488E-2"/>
          <c:w val="0.81598818897637759"/>
          <c:h val="0.79822506561679785"/>
        </c:manualLayout>
      </c:layout>
      <c:lineChart>
        <c:grouping val="standard"/>
        <c:ser>
          <c:idx val="1"/>
          <c:order val="0"/>
          <c:tx>
            <c:strRef>
              <c:f>'SAFMC summary for Newman'!$A$42</c:f>
              <c:strCache>
                <c:ptCount val="1"/>
                <c:pt idx="0">
                  <c:v>speckled hind</c:v>
                </c:pt>
              </c:strCache>
            </c:strRef>
          </c:tx>
          <c:cat>
            <c:numRef>
              <c:f>'SAFMC summary for Newman'!$B$1:$Y$1</c:f>
              <c:numCache>
                <c:formatCode>General</c:formatCode>
                <c:ptCount val="24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</c:numCache>
            </c:numRef>
          </c:cat>
          <c:val>
            <c:numRef>
              <c:f>'SAFMC summary for Newman'!$B$42:$Y$42</c:f>
              <c:numCache>
                <c:formatCode>#,##0</c:formatCode>
                <c:ptCount val="24"/>
                <c:pt idx="0">
                  <c:v>43898.327888699998</c:v>
                </c:pt>
                <c:pt idx="1">
                  <c:v>41313.07503606</c:v>
                </c:pt>
                <c:pt idx="2">
                  <c:v>28704.339020533953</c:v>
                </c:pt>
                <c:pt idx="3">
                  <c:v>26054.834383691999</c:v>
                </c:pt>
                <c:pt idx="4">
                  <c:v>27915.397849599998</c:v>
                </c:pt>
                <c:pt idx="5">
                  <c:v>27661.6584736</c:v>
                </c:pt>
                <c:pt idx="6">
                  <c:v>21706.071735088</c:v>
                </c:pt>
                <c:pt idx="7">
                  <c:v>21319.978417528029</c:v>
                </c:pt>
                <c:pt idx="8">
                  <c:v>12049.838782544</c:v>
                </c:pt>
                <c:pt idx="9">
                  <c:v>6707.4713565299999</c:v>
                </c:pt>
                <c:pt idx="10">
                  <c:v>15394.331860818014</c:v>
                </c:pt>
                <c:pt idx="11">
                  <c:v>18018.248300460025</c:v>
                </c:pt>
                <c:pt idx="12">
                  <c:v>15891.519942778004</c:v>
                </c:pt>
                <c:pt idx="13">
                  <c:v>8288.6580585200008</c:v>
                </c:pt>
                <c:pt idx="14">
                  <c:v>3725.00067838</c:v>
                </c:pt>
                <c:pt idx="15">
                  <c:v>6215.2020976560034</c:v>
                </c:pt>
                <c:pt idx="16">
                  <c:v>3853.0338980000001</c:v>
                </c:pt>
                <c:pt idx="17">
                  <c:v>7691.5320120000006</c:v>
                </c:pt>
                <c:pt idx="18">
                  <c:v>9194.2222213300174</c:v>
                </c:pt>
                <c:pt idx="19">
                  <c:v>2893.3358545200012</c:v>
                </c:pt>
                <c:pt idx="20">
                  <c:v>10556.732000200012</c:v>
                </c:pt>
                <c:pt idx="21">
                  <c:v>3362.0293075900022</c:v>
                </c:pt>
                <c:pt idx="22">
                  <c:v>2267.3898286999997</c:v>
                </c:pt>
                <c:pt idx="23">
                  <c:v>3584.8162226000022</c:v>
                </c:pt>
              </c:numCache>
            </c:numRef>
          </c:val>
        </c:ser>
        <c:ser>
          <c:idx val="2"/>
          <c:order val="1"/>
          <c:tx>
            <c:strRef>
              <c:f>'SAFMC summary for Newman'!$A$43</c:f>
              <c:strCache>
                <c:ptCount val="1"/>
                <c:pt idx="0">
                  <c:v>warsaw grouper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'SAFMC summary for Newman'!$B$1:$Y$1</c:f>
              <c:numCache>
                <c:formatCode>General</c:formatCode>
                <c:ptCount val="24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</c:numCache>
            </c:numRef>
          </c:cat>
          <c:val>
            <c:numRef>
              <c:f>'SAFMC summary for Newman'!$B$43:$Y$43</c:f>
              <c:numCache>
                <c:formatCode>#,##0</c:formatCode>
                <c:ptCount val="24"/>
                <c:pt idx="0">
                  <c:v>45696.319568800012</c:v>
                </c:pt>
                <c:pt idx="1">
                  <c:v>156542.88057180002</c:v>
                </c:pt>
                <c:pt idx="2">
                  <c:v>127549.53683599982</c:v>
                </c:pt>
                <c:pt idx="3">
                  <c:v>175477.17846219972</c:v>
                </c:pt>
                <c:pt idx="4">
                  <c:v>22399.4814768</c:v>
                </c:pt>
                <c:pt idx="5">
                  <c:v>108612.57046980011</c:v>
                </c:pt>
                <c:pt idx="6">
                  <c:v>25966.531522949961</c:v>
                </c:pt>
                <c:pt idx="7">
                  <c:v>34959.3275412</c:v>
                </c:pt>
                <c:pt idx="8">
                  <c:v>94783.638508780132</c:v>
                </c:pt>
                <c:pt idx="9">
                  <c:v>57118.254089200003</c:v>
                </c:pt>
                <c:pt idx="10">
                  <c:v>35979.301542000001</c:v>
                </c:pt>
                <c:pt idx="11">
                  <c:v>27582.1708984</c:v>
                </c:pt>
                <c:pt idx="12">
                  <c:v>23124.179903339944</c:v>
                </c:pt>
                <c:pt idx="13">
                  <c:v>46628.440695200043</c:v>
                </c:pt>
                <c:pt idx="14">
                  <c:v>13654.16675758</c:v>
                </c:pt>
                <c:pt idx="15">
                  <c:v>8033.0170083399998</c:v>
                </c:pt>
                <c:pt idx="16">
                  <c:v>19562.710522100002</c:v>
                </c:pt>
                <c:pt idx="17">
                  <c:v>64823.102409319996</c:v>
                </c:pt>
                <c:pt idx="18">
                  <c:v>16670.258749860001</c:v>
                </c:pt>
                <c:pt idx="19">
                  <c:v>16413.57382854</c:v>
                </c:pt>
                <c:pt idx="20">
                  <c:v>8654.2102212800019</c:v>
                </c:pt>
                <c:pt idx="21">
                  <c:v>18528.229542399957</c:v>
                </c:pt>
                <c:pt idx="22">
                  <c:v>15363.363173199989</c:v>
                </c:pt>
                <c:pt idx="23">
                  <c:v>13341.876851000001</c:v>
                </c:pt>
              </c:numCache>
            </c:numRef>
          </c:val>
        </c:ser>
        <c:marker val="1"/>
        <c:axId val="51901184"/>
        <c:axId val="51903104"/>
      </c:lineChart>
      <c:catAx>
        <c:axId val="51901184"/>
        <c:scaling>
          <c:orientation val="minMax"/>
        </c:scaling>
        <c:axPos val="b"/>
        <c:numFmt formatCode="General" sourceLinked="1"/>
        <c:majorTickMark val="cross"/>
        <c:tickLblPos val="nextTo"/>
        <c:crossAx val="51903104"/>
        <c:crosses val="autoZero"/>
        <c:auto val="1"/>
        <c:lblAlgn val="ctr"/>
        <c:lblOffset val="100"/>
      </c:catAx>
      <c:valAx>
        <c:axId val="51903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CDA7F"/>
                    </a:solidFill>
                  </a:defRPr>
                </a:pPr>
                <a:r>
                  <a:rPr lang="en-US">
                    <a:solidFill>
                      <a:srgbClr val="FCDA7F"/>
                    </a:solidFill>
                  </a:rPr>
                  <a:t>Landings (ww)</a:t>
                </a:r>
              </a:p>
            </c:rich>
          </c:tx>
          <c:layout>
            <c:manualLayout>
              <c:xMode val="edge"/>
              <c:yMode val="edge"/>
              <c:x val="2.7777777777777913E-3"/>
              <c:y val="0.2981171624380286"/>
            </c:manualLayout>
          </c:layout>
        </c:title>
        <c:numFmt formatCode="#,##0" sourceLinked="1"/>
        <c:tickLblPos val="nextTo"/>
        <c:crossAx val="5190118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0134022309711364"/>
          <c:y val="0.4"/>
          <c:w val="0.2333819991251094"/>
          <c:h val="0.10795374015748049"/>
        </c:manualLayout>
      </c:layout>
      <c:overlay val="1"/>
    </c:legend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Speckled Hind </a:t>
            </a:r>
            <a:r>
              <a:rPr lang="en-US" i="1" dirty="0" smtClean="0">
                <a:solidFill>
                  <a:srgbClr val="FCDA7F"/>
                </a:solidFill>
              </a:rPr>
              <a:t>(N=184)*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marmap!$C$15</c:f>
              <c:strCache>
                <c:ptCount val="1"/>
                <c:pt idx="0">
                  <c:v>SH_EXP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marmap!$A$16:$A$24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marmap!$C$16:$C$24</c:f>
              <c:numCache>
                <c:formatCode>General</c:formatCode>
                <c:ptCount val="9"/>
                <c:pt idx="0">
                  <c:v>28.488719999999894</c:v>
                </c:pt>
                <c:pt idx="1">
                  <c:v>117.75632</c:v>
                </c:pt>
                <c:pt idx="2">
                  <c:v>30.29928</c:v>
                </c:pt>
                <c:pt idx="3">
                  <c:v>3.1592799999999968</c:v>
                </c:pt>
                <c:pt idx="4">
                  <c:v>0.97888000000000064</c:v>
                </c:pt>
                <c:pt idx="5">
                  <c:v>2.2080000000000016E-2</c:v>
                </c:pt>
                <c:pt idx="6">
                  <c:v>8.6480000000000001E-2</c:v>
                </c:pt>
                <c:pt idx="7">
                  <c:v>1.3468799999999999</c:v>
                </c:pt>
                <c:pt idx="8">
                  <c:v>1.8620800000000026</c:v>
                </c:pt>
              </c:numCache>
            </c:numRef>
          </c:val>
        </c:ser>
        <c:ser>
          <c:idx val="2"/>
          <c:order val="1"/>
          <c:tx>
            <c:strRef>
              <c:f>marmap!$D$15</c:f>
              <c:strCache>
                <c:ptCount val="1"/>
                <c:pt idx="0">
                  <c:v>SH_OBS</c:v>
                </c:pt>
              </c:strCache>
            </c:strRef>
          </c:tx>
          <c:spPr>
            <a:solidFill>
              <a:srgbClr val="FCDA7F"/>
            </a:solidFill>
          </c:spPr>
          <c:cat>
            <c:strRef>
              <c:f>marmap!$A$16:$A$24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marmap!$D$16:$D$24</c:f>
              <c:numCache>
                <c:formatCode>General</c:formatCode>
                <c:ptCount val="9"/>
                <c:pt idx="0">
                  <c:v>0</c:v>
                </c:pt>
                <c:pt idx="1">
                  <c:v>75.999360000000024</c:v>
                </c:pt>
                <c:pt idx="2">
                  <c:v>73.999280000000027</c:v>
                </c:pt>
                <c:pt idx="3">
                  <c:v>22.000880000000031</c:v>
                </c:pt>
                <c:pt idx="4">
                  <c:v>12.000480000000021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229632"/>
        <c:axId val="52231168"/>
      </c:barChart>
      <c:catAx>
        <c:axId val="5222963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231168"/>
        <c:crosses val="autoZero"/>
        <c:auto val="1"/>
        <c:lblAlgn val="ctr"/>
        <c:lblOffset val="100"/>
      </c:catAx>
      <c:valAx>
        <c:axId val="52231168"/>
        <c:scaling>
          <c:orientation val="minMax"/>
        </c:scaling>
        <c:axPos val="l"/>
        <c:numFmt formatCode="General" sourceLinked="1"/>
        <c:tickLblPos val="nextTo"/>
        <c:crossAx val="5222963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58411010046158018"/>
          <c:y val="0.19444444444444559"/>
          <c:w val="0.36739433432889945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Warsaw Grouper </a:t>
            </a:r>
            <a:r>
              <a:rPr lang="en-US" i="1" dirty="0" smtClean="0">
                <a:solidFill>
                  <a:srgbClr val="FCDA7F"/>
                </a:solidFill>
              </a:rPr>
              <a:t>(N=9)*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marmap!$E$15</c:f>
              <c:strCache>
                <c:ptCount val="1"/>
                <c:pt idx="0">
                  <c:v>WG_EXP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marmap!$A$16:$A$24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marmap!$E$16:$E$24</c:f>
              <c:numCache>
                <c:formatCode>General</c:formatCode>
                <c:ptCount val="9"/>
                <c:pt idx="0">
                  <c:v>1.39347</c:v>
                </c:pt>
                <c:pt idx="1">
                  <c:v>5.7598199999999995</c:v>
                </c:pt>
                <c:pt idx="2">
                  <c:v>1.4820299999999971</c:v>
                </c:pt>
                <c:pt idx="3">
                  <c:v>0.15453000000000036</c:v>
                </c:pt>
                <c:pt idx="4">
                  <c:v>4.7880000000000034E-2</c:v>
                </c:pt>
                <c:pt idx="5">
                  <c:v>1.0800000000000026E-3</c:v>
                </c:pt>
                <c:pt idx="6">
                  <c:v>4.2300000000000115E-3</c:v>
                </c:pt>
                <c:pt idx="7">
                  <c:v>6.5879999999999994E-2</c:v>
                </c:pt>
                <c:pt idx="8">
                  <c:v>9.1080000000000022E-2</c:v>
                </c:pt>
              </c:numCache>
            </c:numRef>
          </c:val>
        </c:ser>
        <c:ser>
          <c:idx val="2"/>
          <c:order val="1"/>
          <c:tx>
            <c:strRef>
              <c:f>marmap!$F$15</c:f>
              <c:strCache>
                <c:ptCount val="1"/>
                <c:pt idx="0">
                  <c:v>WG_OBS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marmap!$A$16:$A$24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marmap!$F$16:$F$24</c:f>
              <c:numCache>
                <c:formatCode>General</c:formatCode>
                <c:ptCount val="9"/>
                <c:pt idx="0">
                  <c:v>0</c:v>
                </c:pt>
                <c:pt idx="1">
                  <c:v>0.99999000000000005</c:v>
                </c:pt>
                <c:pt idx="2">
                  <c:v>8.0000100000000014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256128"/>
        <c:axId val="52262016"/>
      </c:barChart>
      <c:catAx>
        <c:axId val="5225612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262016"/>
        <c:crosses val="autoZero"/>
        <c:auto val="1"/>
        <c:lblAlgn val="ctr"/>
        <c:lblOffset val="100"/>
      </c:catAx>
      <c:valAx>
        <c:axId val="52262016"/>
        <c:scaling>
          <c:orientation val="minMax"/>
        </c:scaling>
        <c:axPos val="l"/>
        <c:numFmt formatCode="General" sourceLinked="1"/>
        <c:tickLblPos val="nextTo"/>
        <c:crossAx val="522561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1715607747307755"/>
          <c:y val="0.1944444444444457"/>
          <c:w val="0.33434835731740625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Speckled Hind </a:t>
            </a:r>
            <a:r>
              <a:rPr lang="en-US" i="1" dirty="0" smtClean="0">
                <a:solidFill>
                  <a:srgbClr val="FCDA7F"/>
                </a:solidFill>
              </a:rPr>
              <a:t>(N=413)*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commercial_logbook!$C$15</c:f>
              <c:strCache>
                <c:ptCount val="1"/>
                <c:pt idx="0">
                  <c:v>SH_EXP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commercial_logbook!$A$16:$A$24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commercial_logbook!$C$16:$C$24</c:f>
              <c:numCache>
                <c:formatCode>General</c:formatCode>
                <c:ptCount val="9"/>
                <c:pt idx="0">
                  <c:v>113.80215</c:v>
                </c:pt>
                <c:pt idx="1">
                  <c:v>194.41149000000001</c:v>
                </c:pt>
                <c:pt idx="2">
                  <c:v>68.198689999999999</c:v>
                </c:pt>
                <c:pt idx="3">
                  <c:v>14.73171</c:v>
                </c:pt>
                <c:pt idx="4">
                  <c:v>1.9328399999999994</c:v>
                </c:pt>
                <c:pt idx="5">
                  <c:v>2.41604999999999</c:v>
                </c:pt>
                <c:pt idx="6">
                  <c:v>2.4986499999999934</c:v>
                </c:pt>
                <c:pt idx="7">
                  <c:v>7.1325099999999955</c:v>
                </c:pt>
                <c:pt idx="8">
                  <c:v>7.8800400000000002</c:v>
                </c:pt>
              </c:numCache>
            </c:numRef>
          </c:val>
        </c:ser>
        <c:ser>
          <c:idx val="2"/>
          <c:order val="1"/>
          <c:tx>
            <c:strRef>
              <c:f>commercial_logbook!$D$15</c:f>
              <c:strCache>
                <c:ptCount val="1"/>
                <c:pt idx="0">
                  <c:v>SH_OBS</c:v>
                </c:pt>
              </c:strCache>
            </c:strRef>
          </c:tx>
          <c:spPr>
            <a:solidFill>
              <a:srgbClr val="FCDA7F"/>
            </a:solidFill>
          </c:spPr>
          <c:cat>
            <c:strRef>
              <c:f>commercial_logbook!$A$16:$A$24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commercial_logbook!$D$16:$D$24</c:f>
              <c:numCache>
                <c:formatCode>General</c:formatCode>
                <c:ptCount val="9"/>
                <c:pt idx="0">
                  <c:v>20.00159</c:v>
                </c:pt>
                <c:pt idx="1">
                  <c:v>297.00069000000002</c:v>
                </c:pt>
                <c:pt idx="2">
                  <c:v>81.001689999999996</c:v>
                </c:pt>
                <c:pt idx="3">
                  <c:v>7.9998100000000001</c:v>
                </c:pt>
                <c:pt idx="4">
                  <c:v>0</c:v>
                </c:pt>
                <c:pt idx="5">
                  <c:v>0.99945999999999957</c:v>
                </c:pt>
                <c:pt idx="6">
                  <c:v>0.99945999999999957</c:v>
                </c:pt>
                <c:pt idx="7">
                  <c:v>1.99892</c:v>
                </c:pt>
                <c:pt idx="8">
                  <c:v>2.9983799999999987</c:v>
                </c:pt>
              </c:numCache>
            </c:numRef>
          </c:val>
        </c:ser>
        <c:gapWidth val="100"/>
        <c:axId val="52377472"/>
        <c:axId val="52379008"/>
      </c:barChart>
      <c:catAx>
        <c:axId val="5237747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379008"/>
        <c:crosses val="autoZero"/>
        <c:auto val="1"/>
        <c:lblAlgn val="ctr"/>
        <c:lblOffset val="100"/>
      </c:catAx>
      <c:valAx>
        <c:axId val="52379008"/>
        <c:scaling>
          <c:orientation val="minMax"/>
        </c:scaling>
        <c:axPos val="l"/>
        <c:numFmt formatCode="General" sourceLinked="1"/>
        <c:tickLblPos val="nextTo"/>
        <c:crossAx val="523774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1859285908227002"/>
          <c:y val="0.19444444444444553"/>
          <c:w val="0.33291157570821073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Warsaw Grouper </a:t>
            </a:r>
            <a:r>
              <a:rPr lang="en-US" i="1" dirty="0" smtClean="0">
                <a:solidFill>
                  <a:srgbClr val="FCDA7F"/>
                </a:solidFill>
              </a:rPr>
              <a:t>(N=5)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commercial_logbook!$E$15</c:f>
              <c:strCache>
                <c:ptCount val="1"/>
                <c:pt idx="0">
                  <c:v>WG_EXP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commercial_logbook!$A$16:$A$24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commercial_logbook!$E$16:$E$24</c:f>
              <c:numCache>
                <c:formatCode>General</c:formatCode>
                <c:ptCount val="9"/>
                <c:pt idx="0">
                  <c:v>1.37775</c:v>
                </c:pt>
                <c:pt idx="1">
                  <c:v>2.3536499999999929</c:v>
                </c:pt>
                <c:pt idx="2">
                  <c:v>0.82565000000000144</c:v>
                </c:pt>
                <c:pt idx="3">
                  <c:v>0.17835000000000001</c:v>
                </c:pt>
                <c:pt idx="4">
                  <c:v>2.3400000000000004E-2</c:v>
                </c:pt>
                <c:pt idx="5">
                  <c:v>2.9250000000000002E-2</c:v>
                </c:pt>
                <c:pt idx="6">
                  <c:v>3.0250000000000006E-2</c:v>
                </c:pt>
                <c:pt idx="7">
                  <c:v>8.6350000000000024E-2</c:v>
                </c:pt>
                <c:pt idx="8">
                  <c:v>9.5400000000000026E-2</c:v>
                </c:pt>
              </c:numCache>
            </c:numRef>
          </c:val>
        </c:ser>
        <c:ser>
          <c:idx val="2"/>
          <c:order val="1"/>
          <c:tx>
            <c:strRef>
              <c:f>commercial_logbook!$F$15</c:f>
              <c:strCache>
                <c:ptCount val="1"/>
                <c:pt idx="0">
                  <c:v>WG_OBS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commercial_logbook!$A$16:$A$24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commercial_logbook!$F$16:$F$24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416512"/>
        <c:axId val="52418048"/>
      </c:barChart>
      <c:catAx>
        <c:axId val="5241651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418048"/>
        <c:crosses val="autoZero"/>
        <c:auto val="1"/>
        <c:lblAlgn val="ctr"/>
        <c:lblOffset val="100"/>
      </c:catAx>
      <c:valAx>
        <c:axId val="52418048"/>
        <c:scaling>
          <c:orientation val="minMax"/>
        </c:scaling>
        <c:axPos val="l"/>
        <c:numFmt formatCode="General" sourceLinked="1"/>
        <c:tickLblPos val="nextTo"/>
        <c:crossAx val="524165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5211783871843665"/>
          <c:y val="0.19444444444444553"/>
          <c:w val="0.2993865960720451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Speckled Hind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CDA7F"/>
                </a:solidFill>
              </a:rPr>
              <a:t>(N=56)*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discard_logbook!$C$15</c:f>
              <c:strCache>
                <c:ptCount val="1"/>
                <c:pt idx="0">
                  <c:v>SH_EXP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discard_logbook!$A$16:$A$24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discard_logbook!$C$16:$C$24</c:f>
              <c:numCache>
                <c:formatCode>General</c:formatCode>
                <c:ptCount val="9"/>
                <c:pt idx="0">
                  <c:v>12.405680000000025</c:v>
                </c:pt>
                <c:pt idx="1">
                  <c:v>31.148319999999948</c:v>
                </c:pt>
                <c:pt idx="2">
                  <c:v>10.78952</c:v>
                </c:pt>
                <c:pt idx="3">
                  <c:v>1.04104</c:v>
                </c:pt>
                <c:pt idx="4">
                  <c:v>0.19824000000000033</c:v>
                </c:pt>
                <c:pt idx="5">
                  <c:v>3.9759999999999997E-2</c:v>
                </c:pt>
                <c:pt idx="6">
                  <c:v>6.9440000000000002E-2</c:v>
                </c:pt>
                <c:pt idx="7">
                  <c:v>9.9120000000000208E-2</c:v>
                </c:pt>
                <c:pt idx="8">
                  <c:v>0.20832000000000001</c:v>
                </c:pt>
              </c:numCache>
            </c:numRef>
          </c:val>
        </c:ser>
        <c:ser>
          <c:idx val="2"/>
          <c:order val="1"/>
          <c:tx>
            <c:strRef>
              <c:f>discard_logbook!$D$15</c:f>
              <c:strCache>
                <c:ptCount val="1"/>
                <c:pt idx="0">
                  <c:v>SH_OBS</c:v>
                </c:pt>
              </c:strCache>
            </c:strRef>
          </c:tx>
          <c:spPr>
            <a:solidFill>
              <a:srgbClr val="FCDA7F"/>
            </a:solidFill>
          </c:spPr>
          <c:cat>
            <c:strRef>
              <c:f>discard_logbook!$A$16:$A$24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discard_logbook!$D$16:$D$24</c:f>
              <c:numCache>
                <c:formatCode>General</c:formatCode>
                <c:ptCount val="9"/>
                <c:pt idx="0">
                  <c:v>0</c:v>
                </c:pt>
                <c:pt idx="1">
                  <c:v>5.0002399999999998</c:v>
                </c:pt>
                <c:pt idx="2">
                  <c:v>47.000240000000005</c:v>
                </c:pt>
                <c:pt idx="3">
                  <c:v>1.0001600000000002</c:v>
                </c:pt>
                <c:pt idx="4">
                  <c:v>1.99976</c:v>
                </c:pt>
                <c:pt idx="5">
                  <c:v>1.0001600000000002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340992"/>
        <c:axId val="52355072"/>
      </c:barChart>
      <c:catAx>
        <c:axId val="52340992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355072"/>
        <c:crosses val="autoZero"/>
        <c:auto val="1"/>
        <c:lblAlgn val="ctr"/>
        <c:lblOffset val="100"/>
      </c:catAx>
      <c:valAx>
        <c:axId val="52355072"/>
        <c:scaling>
          <c:orientation val="minMax"/>
        </c:scaling>
        <c:axPos val="l"/>
        <c:numFmt formatCode="General" sourceLinked="1"/>
        <c:tickLblPos val="nextTo"/>
        <c:crossAx val="5234099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7031699701330461"/>
          <c:y val="0.19444444444444553"/>
          <c:w val="0.28118743777717442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Warsaw Grouper </a:t>
            </a:r>
            <a:r>
              <a:rPr lang="en-US" i="1" dirty="0" smtClean="0">
                <a:solidFill>
                  <a:srgbClr val="FCDA7F"/>
                </a:solidFill>
              </a:rPr>
              <a:t>(N=5)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discard_logbook!$E$15</c:f>
              <c:strCache>
                <c:ptCount val="1"/>
                <c:pt idx="0">
                  <c:v>WG_EXP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discard_logbook!$A$16:$A$24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discard_logbook!$E$16:$E$24</c:f>
              <c:numCache>
                <c:formatCode>General</c:formatCode>
                <c:ptCount val="9"/>
                <c:pt idx="0">
                  <c:v>1.1076499999999998</c:v>
                </c:pt>
                <c:pt idx="1">
                  <c:v>2.7811000000000012</c:v>
                </c:pt>
                <c:pt idx="2">
                  <c:v>0.96334999999999993</c:v>
                </c:pt>
                <c:pt idx="3">
                  <c:v>9.2950000000000005E-2</c:v>
                </c:pt>
                <c:pt idx="4">
                  <c:v>1.77E-2</c:v>
                </c:pt>
                <c:pt idx="5">
                  <c:v>3.5500000000000002E-3</c:v>
                </c:pt>
                <c:pt idx="6">
                  <c:v>6.2000000000000137E-3</c:v>
                </c:pt>
                <c:pt idx="7">
                  <c:v>8.8500000000000384E-3</c:v>
                </c:pt>
                <c:pt idx="8">
                  <c:v>1.8599999999999998E-2</c:v>
                </c:pt>
              </c:numCache>
            </c:numRef>
          </c:val>
        </c:ser>
        <c:ser>
          <c:idx val="2"/>
          <c:order val="1"/>
          <c:tx>
            <c:strRef>
              <c:f>discard_logbook!$F$15</c:f>
              <c:strCache>
                <c:ptCount val="1"/>
                <c:pt idx="0">
                  <c:v>WG_OBS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discard_logbook!$A$16:$A$24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discard_logbook!$F$16:$F$24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449664"/>
        <c:axId val="52451200"/>
      </c:barChart>
      <c:catAx>
        <c:axId val="52449664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451200"/>
        <c:crosses val="autoZero"/>
        <c:auto val="1"/>
        <c:lblAlgn val="ctr"/>
        <c:lblOffset val="100"/>
      </c:catAx>
      <c:valAx>
        <c:axId val="52451200"/>
        <c:scaling>
          <c:orientation val="minMax"/>
        </c:scaling>
        <c:axPos val="l"/>
        <c:numFmt formatCode="General" sourceLinked="1"/>
        <c:tickLblPos val="nextTo"/>
        <c:crossAx val="5244966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2975940507436745"/>
          <c:y val="0.19444444444444564"/>
          <c:w val="0.3217449463553898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Speckled Hind </a:t>
            </a:r>
            <a:r>
              <a:rPr lang="en-US" i="1" dirty="0" smtClean="0">
                <a:solidFill>
                  <a:srgbClr val="FCDA7F"/>
                </a:solidFill>
              </a:rPr>
              <a:t>(N=317)*</a:t>
            </a:r>
            <a:endParaRPr lang="en-US" i="1" dirty="0">
              <a:solidFill>
                <a:srgbClr val="FCDA7F"/>
              </a:solidFill>
            </a:endParaRPr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strRef>
              <c:f>rfop!$C$15</c:f>
              <c:strCache>
                <c:ptCount val="1"/>
                <c:pt idx="0">
                  <c:v>SH_EXP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rfop!$A$16:$A$24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rfop!$C$16:$C$24</c:f>
              <c:numCache>
                <c:formatCode>General</c:formatCode>
                <c:ptCount val="9"/>
                <c:pt idx="0">
                  <c:v>7.1483499999999989</c:v>
                </c:pt>
                <c:pt idx="1">
                  <c:v>240.20674999999997</c:v>
                </c:pt>
                <c:pt idx="2">
                  <c:v>59.960550000000012</c:v>
                </c:pt>
                <c:pt idx="3">
                  <c:v>8.6414200000000001</c:v>
                </c:pt>
                <c:pt idx="4">
                  <c:v>0.62449000000000143</c:v>
                </c:pt>
                <c:pt idx="5">
                  <c:v>0.10461000000000002</c:v>
                </c:pt>
                <c:pt idx="6">
                  <c:v>0.24409000000000036</c:v>
                </c:pt>
                <c:pt idx="7">
                  <c:v>6.9740000000000024E-2</c:v>
                </c:pt>
                <c:pt idx="8">
                  <c:v>0</c:v>
                </c:pt>
              </c:numCache>
            </c:numRef>
          </c:val>
        </c:ser>
        <c:ser>
          <c:idx val="2"/>
          <c:order val="1"/>
          <c:tx>
            <c:strRef>
              <c:f>rfop!$D$15</c:f>
              <c:strCache>
                <c:ptCount val="1"/>
                <c:pt idx="0">
                  <c:v>SH_OBS</c:v>
                </c:pt>
              </c:strCache>
            </c:strRef>
          </c:tx>
          <c:spPr>
            <a:solidFill>
              <a:srgbClr val="FCDA7F"/>
            </a:solidFill>
          </c:spPr>
          <c:cat>
            <c:strRef>
              <c:f>rfop!$A$16:$A$24</c:f>
              <c:strCache>
                <c:ptCount val="9"/>
                <c:pt idx="0">
                  <c:v>0-80</c:v>
                </c:pt>
                <c:pt idx="1">
                  <c:v>80-160</c:v>
                </c:pt>
                <c:pt idx="2">
                  <c:v>160-240</c:v>
                </c:pt>
                <c:pt idx="3">
                  <c:v>240-320</c:v>
                </c:pt>
                <c:pt idx="4">
                  <c:v>320-400</c:v>
                </c:pt>
                <c:pt idx="5">
                  <c:v>400-480</c:v>
                </c:pt>
                <c:pt idx="6">
                  <c:v>480-560</c:v>
                </c:pt>
                <c:pt idx="7">
                  <c:v>560-640</c:v>
                </c:pt>
                <c:pt idx="8">
                  <c:v>640-720</c:v>
                </c:pt>
              </c:strCache>
            </c:strRef>
          </c:cat>
          <c:val>
            <c:numRef>
              <c:f>rfop!$D$16:$D$24</c:f>
              <c:numCache>
                <c:formatCode>General</c:formatCode>
                <c:ptCount val="9"/>
                <c:pt idx="0">
                  <c:v>2.9988200000000003</c:v>
                </c:pt>
                <c:pt idx="1">
                  <c:v>146.00069000000002</c:v>
                </c:pt>
                <c:pt idx="2">
                  <c:v>131.00025000000002</c:v>
                </c:pt>
                <c:pt idx="3">
                  <c:v>34.001420000000003</c:v>
                </c:pt>
                <c:pt idx="4">
                  <c:v>2.00027</c:v>
                </c:pt>
                <c:pt idx="5">
                  <c:v>0.99854999999999949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gapWidth val="100"/>
        <c:axId val="52492928"/>
        <c:axId val="52502912"/>
      </c:barChart>
      <c:catAx>
        <c:axId val="5249292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502912"/>
        <c:crosses val="autoZero"/>
        <c:auto val="1"/>
        <c:lblAlgn val="ctr"/>
        <c:lblOffset val="100"/>
      </c:catAx>
      <c:valAx>
        <c:axId val="52502912"/>
        <c:scaling>
          <c:orientation val="minMax"/>
        </c:scaling>
        <c:axPos val="l"/>
        <c:numFmt formatCode="General" sourceLinked="1"/>
        <c:tickLblPos val="nextTo"/>
        <c:crossAx val="5249292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1294653957728973"/>
          <c:y val="0.19444444444444575"/>
          <c:w val="0.33855781185246769"/>
          <c:h val="0.17738043161271524"/>
        </c:manualLayout>
      </c:layout>
      <c:overlay val="1"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154BD03D-844C-47B6-924D-A7C02124F3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6A58E-16E1-494E-BECA-2A28CEE84EC5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Dimension reduction analyses of </a:t>
            </a:r>
            <a:r>
              <a:rPr lang="en-US" dirty="0" err="1" smtClean="0"/>
              <a:t>headboat</a:t>
            </a:r>
            <a:r>
              <a:rPr lang="en-US" dirty="0" smtClean="0"/>
              <a:t> data showed </a:t>
            </a:r>
            <a:r>
              <a:rPr lang="en-US" dirty="0" err="1" smtClean="0"/>
              <a:t>warsaw</a:t>
            </a:r>
            <a:r>
              <a:rPr lang="en-US" dirty="0" smtClean="0"/>
              <a:t> grouper and speckled hind were closely associated with each other.  These species were also associated with grunts and porgies.  </a:t>
            </a:r>
            <a:r>
              <a:rPr lang="en-US" dirty="0" err="1" smtClean="0"/>
              <a:t>Blueline</a:t>
            </a:r>
            <a:r>
              <a:rPr lang="en-US" dirty="0" smtClean="0"/>
              <a:t> tilefish was most closely associated with snowy grouper and </a:t>
            </a:r>
            <a:r>
              <a:rPr lang="en-US" dirty="0" err="1" smtClean="0"/>
              <a:t>yellowedge</a:t>
            </a:r>
            <a:r>
              <a:rPr lang="en-US" dirty="0" smtClean="0"/>
              <a:t> grouper.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26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27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28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29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Hierarchal cluster analyses of commercial logbook data indicated relatively low levels of association between </a:t>
            </a:r>
            <a:r>
              <a:rPr lang="en-US" dirty="0" err="1" smtClean="0"/>
              <a:t>warsaw</a:t>
            </a:r>
            <a:r>
              <a:rPr lang="en-US" dirty="0" smtClean="0"/>
              <a:t> grouper, speckled hind and other deep-water species.  Warsaw grouper was most closely associated with shallow-water groupers and speckled hind was most closely associated with vermilion snapper, red porgy, and scamp.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Hierarchal cluster analyses of </a:t>
            </a:r>
            <a:r>
              <a:rPr lang="en-US" dirty="0" err="1" smtClean="0"/>
              <a:t>headboat</a:t>
            </a:r>
            <a:r>
              <a:rPr lang="en-US" dirty="0" smtClean="0"/>
              <a:t> data indicated </a:t>
            </a:r>
            <a:r>
              <a:rPr lang="en-US" dirty="0" err="1" smtClean="0"/>
              <a:t>warsaw</a:t>
            </a:r>
            <a:r>
              <a:rPr lang="en-US" dirty="0" smtClean="0"/>
              <a:t> grouper most closely associated with shallow-water snappers and speckled hind were most closely associated with porgies and grunts.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34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F1A35-03AF-427B-9D7C-43542570F507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5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19E91-925A-4960-9D3A-011F78D4AFA6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F1A35-03AF-427B-9D7C-43542570F507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Percentage of catch where specific Florida trip ticket (FTT) location data and accumulated landing system (ALS) data were available.  Catch is in pounds gutted weight.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2010 NC Trip Ticket record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warsaw</a:t>
            </a:r>
            <a:r>
              <a:rPr lang="en-US" baseline="0" dirty="0" smtClean="0"/>
              <a:t> was coding error and has been removed in this table (A. Bianchi, NC-DENR).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D03D-844C-47B6-924D-A7C02124F3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 general, speckled hind and </a:t>
            </a:r>
            <a:r>
              <a:rPr lang="en-US" dirty="0" err="1" smtClean="0"/>
              <a:t>warsaw</a:t>
            </a:r>
            <a:r>
              <a:rPr lang="en-US" dirty="0" smtClean="0"/>
              <a:t> grouper rarely co-occurred with snowy grouper, </a:t>
            </a:r>
            <a:r>
              <a:rPr lang="en-US" dirty="0" err="1" smtClean="0"/>
              <a:t>blueline</a:t>
            </a:r>
            <a:r>
              <a:rPr lang="en-US" dirty="0" smtClean="0"/>
              <a:t> tilefish, </a:t>
            </a:r>
            <a:r>
              <a:rPr lang="en-US" dirty="0" err="1" smtClean="0"/>
              <a:t>yellowedge</a:t>
            </a:r>
            <a:r>
              <a:rPr lang="en-US" dirty="0" smtClean="0"/>
              <a:t> grouper, misty grouper, queen snapper, or silk snapper.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Dimension reduction analyses of commercial logbook data showed </a:t>
            </a:r>
            <a:r>
              <a:rPr lang="en-US" dirty="0" err="1" smtClean="0"/>
              <a:t>warsaw</a:t>
            </a:r>
            <a:r>
              <a:rPr lang="en-US" dirty="0" smtClean="0"/>
              <a:t> grouper was closely associated with misty grouper and </a:t>
            </a:r>
            <a:r>
              <a:rPr lang="en-US" smtClean="0"/>
              <a:t>slightly with snowy </a:t>
            </a:r>
            <a:r>
              <a:rPr lang="en-US" dirty="0" smtClean="0"/>
              <a:t>grouper, but not other deep-water species.  Speckled hind was closely associated with red grouper, scamp, and red porgy, slightly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blueline</a:t>
            </a:r>
            <a:r>
              <a:rPr lang="en-US" baseline="0" dirty="0" smtClean="0"/>
              <a:t> tilefish.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D39C1-BC9A-4195-A12F-71EA3611F9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0" name="Text Box 10"/>
          <p:cNvSpPr txBox="1">
            <a:spLocks noChangeArrowheads="1"/>
          </p:cNvSpPr>
          <p:nvPr userDrawn="1"/>
        </p:nvSpPr>
        <p:spPr bwMode="auto">
          <a:xfrm>
            <a:off x="685800" y="5257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1C167E54-D250-49B9-A2F3-69CC392C0F0D}" type="datetime4">
              <a:rPr lang="en-US" sz="140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</a:pPr>
              <a:t>June 8, 2011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134" name="Picture 14" descr="powerpoint_Int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3175"/>
            <a:ext cx="91503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fld id="{CD00F4DC-3915-42CF-9E9C-BB4906BBB263}" type="slidenum">
              <a:rPr lang="en-US" sz="1200"/>
              <a:pPr eaLnBrk="0" hangingPunct="0">
                <a:spcBef>
                  <a:spcPct val="50000"/>
                </a:spcBef>
              </a:pPr>
              <a:t>‹#›</a:t>
            </a:fld>
            <a:endParaRPr lang="en-US" sz="1200"/>
          </a:p>
        </p:txBody>
      </p:sp>
      <p:pic>
        <p:nvPicPr>
          <p:cNvPr id="1044" name="Picture 20" descr="powerpoint_intro_white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80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—"/>
        <a:defRPr sz="22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6705600" cy="838200"/>
          </a:xfrm>
        </p:spPr>
        <p:txBody>
          <a:bodyPr/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Regulatory Amendment 11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7162800" cy="4572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Speckled Hind and Warsaw Grouper Catch Data</a:t>
            </a:r>
          </a:p>
          <a:p>
            <a:endParaRPr lang="en-US" dirty="0" smtClean="0"/>
          </a:p>
          <a:p>
            <a:r>
              <a:rPr lang="en-US" dirty="0" smtClean="0"/>
              <a:t>Southeast Regional Office</a:t>
            </a:r>
          </a:p>
          <a:p>
            <a:r>
              <a:rPr lang="en-US" dirty="0" smtClean="0"/>
              <a:t>St. Petersburg, Florida</a:t>
            </a:r>
            <a:endParaRPr lang="en-US" dirty="0"/>
          </a:p>
        </p:txBody>
      </p:sp>
      <p:pic>
        <p:nvPicPr>
          <p:cNvPr id="4" name="Picture 3" descr="warsaw grou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49"/>
          <a:stretch>
            <a:fillRect/>
          </a:stretch>
        </p:blipFill>
        <p:spPr>
          <a:xfrm>
            <a:off x="5029200" y="1143000"/>
            <a:ext cx="28956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559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Images</a:t>
            </a:r>
            <a:r>
              <a:rPr lang="en-US" sz="1200" i="1" dirty="0" smtClean="0">
                <a:solidFill>
                  <a:srgbClr val="FFFFFF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Diane Rome Peebles </a:t>
            </a:r>
            <a:r>
              <a:rPr lang="en-US" sz="1200" i="1" dirty="0" smtClean="0">
                <a:solidFill>
                  <a:srgbClr val="FFFFFF"/>
                </a:solidFill>
              </a:rPr>
              <a:t>© 1992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6" name="Picture 5" descr="speckled hind 5in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1143000"/>
            <a:ext cx="2590800" cy="13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6858000" cy="838200"/>
          </a:xfrm>
        </p:spPr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SPATIAL DISTRIBUTION: </a:t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FLORIDA Trip Ticket (1986-1992)</a:t>
            </a:r>
            <a:r>
              <a:rPr lang="en-US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&amp; ALS (1962-2010)</a:t>
            </a:r>
            <a:endParaRPr lang="en-US" sz="2800" b="1" dirty="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895600"/>
          <a:ext cx="8763000" cy="16002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47800"/>
                <a:gridCol w="1295400"/>
                <a:gridCol w="1600200"/>
                <a:gridCol w="1371600"/>
                <a:gridCol w="968099"/>
                <a:gridCol w="1140591"/>
                <a:gridCol w="939310"/>
              </a:tblGrid>
              <a:tr h="77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SPECKLED HIND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Unknown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Jacksonville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Canaveral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West Palm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Miami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Keys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Trip Ticket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ALS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5029200"/>
          <a:ext cx="8763000" cy="16002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447800"/>
                <a:gridCol w="1295400"/>
                <a:gridCol w="1600200"/>
                <a:gridCol w="1371600"/>
                <a:gridCol w="968099"/>
                <a:gridCol w="1140591"/>
                <a:gridCol w="939310"/>
              </a:tblGrid>
              <a:tr h="77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WARSAW GROUPER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Unknown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Jacksonville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Canaveral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West Palm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Miami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Keys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0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Trip Ticket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32%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ALS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64%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438400"/>
            <a:ext cx="434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 n=2145; FL-TT n=205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434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ALS n=2309; FL-TT n=1731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38400" y="9144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Trip Ticket Data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819400"/>
          <a:ext cx="8763000" cy="200908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47800"/>
                <a:gridCol w="1905000"/>
                <a:gridCol w="1981200"/>
                <a:gridCol w="1981200"/>
                <a:gridCol w="1447800"/>
              </a:tblGrid>
              <a:tr h="777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#Records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2950"/>
                          </a:solidFill>
                        </a:rPr>
                        <a:t>FL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950"/>
                          </a:solidFill>
                          <a:latin typeface="Arial"/>
                        </a:rPr>
                        <a:t>(1986-1992)</a:t>
                      </a:r>
                      <a:endParaRPr lang="en-US" sz="2000" b="1" i="0" u="none" strike="noStrike" dirty="0">
                        <a:solidFill>
                          <a:srgbClr val="00295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2950"/>
                          </a:solidFill>
                        </a:rPr>
                        <a:t>GA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950"/>
                          </a:solidFill>
                          <a:latin typeface="Arial"/>
                        </a:rPr>
                        <a:t>(2004-2009)</a:t>
                      </a:r>
                      <a:endParaRPr lang="en-US" sz="2000" b="1" i="0" u="none" strike="noStrike" dirty="0">
                        <a:solidFill>
                          <a:srgbClr val="00295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2950"/>
                          </a:solidFill>
                        </a:rPr>
                        <a:t>SC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950"/>
                          </a:solidFill>
                          <a:latin typeface="Arial"/>
                        </a:rPr>
                        <a:t>(1989-2009)</a:t>
                      </a:r>
                      <a:endParaRPr lang="en-US" sz="2000" b="1" i="0" u="none" strike="noStrike" dirty="0">
                        <a:solidFill>
                          <a:srgbClr val="00295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2950"/>
                          </a:solidFill>
                        </a:rPr>
                        <a:t>NC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2950"/>
                          </a:solidFill>
                          <a:latin typeface="Arial"/>
                        </a:rPr>
                        <a:t>(1994-2010)</a:t>
                      </a:r>
                      <a:endParaRPr lang="en-US" sz="2000" b="1" i="0" u="none" strike="noStrike" dirty="0">
                        <a:solidFill>
                          <a:srgbClr val="00295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Speckled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Hind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205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350</a:t>
                      </a:r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Warsaw</a:t>
                      </a:r>
                      <a:r>
                        <a:rPr lang="en-US" sz="2000" u="none" strike="noStrike" baseline="0" dirty="0" smtClean="0"/>
                        <a:t> Grouper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1,731</a:t>
                      </a:r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95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43000"/>
            <a:ext cx="6019800" cy="838200"/>
          </a:xfrm>
        </p:spPr>
        <p:txBody>
          <a:bodyPr/>
          <a:lstStyle/>
          <a:p>
            <a:pPr algn="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Where are they caught? (Spatial)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0998" y="2362200"/>
          <a:ext cx="8534401" cy="4311330"/>
        </p:xfrm>
        <a:graphic>
          <a:graphicData uri="http://schemas.openxmlformats.org/drawingml/2006/table">
            <a:tbl>
              <a:tblPr/>
              <a:tblGrid>
                <a:gridCol w="2262069"/>
                <a:gridCol w="1683320"/>
                <a:gridCol w="1452846"/>
                <a:gridCol w="1683320"/>
                <a:gridCol w="1452846"/>
              </a:tblGrid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A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North of 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Cape Hatteras, NC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South of 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Cape Canaveral, FL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A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1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Dataset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Warsaw Grouper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Speckled Hind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Warsaw Grouper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Speckled Hind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7F"/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ALS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Trip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Ticket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Headboat Survey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MARMAP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RFOP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CLB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295400"/>
            <a:ext cx="6400800" cy="838200"/>
          </a:xfrm>
        </p:spPr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Caught Together?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3733800"/>
          </a:xfrm>
        </p:spPr>
        <p:txBody>
          <a:bodyPr/>
          <a:lstStyle/>
          <a:p>
            <a:r>
              <a:rPr lang="en-US" dirty="0" smtClean="0"/>
              <a:t>Sale of SH and WG prohibited since 1992.</a:t>
            </a:r>
          </a:p>
          <a:p>
            <a:endParaRPr lang="en-US" dirty="0" smtClean="0"/>
          </a:p>
          <a:p>
            <a:r>
              <a:rPr lang="en-US" dirty="0" smtClean="0"/>
              <a:t>SAFMC species groupings report approaches focused on highly resolved bins of data for encounters of </a:t>
            </a:r>
            <a:r>
              <a:rPr lang="en-US" u="sng" dirty="0" smtClean="0"/>
              <a:t>all</a:t>
            </a:r>
            <a:r>
              <a:rPr lang="en-US" dirty="0" smtClean="0"/>
              <a:t> species.</a:t>
            </a:r>
          </a:p>
          <a:p>
            <a:endParaRPr lang="en-US" sz="2400" dirty="0" smtClean="0"/>
          </a:p>
          <a:p>
            <a:r>
              <a:rPr lang="en-US" dirty="0" smtClean="0">
                <a:solidFill>
                  <a:srgbClr val="FCDA7F"/>
                </a:solidFill>
              </a:rPr>
              <a:t>Reg-11 analyses use longer, less-resolved time series of data and cluster only </a:t>
            </a:r>
            <a:r>
              <a:rPr lang="en-US" u="sng" dirty="0" smtClean="0">
                <a:solidFill>
                  <a:srgbClr val="FCDA7F"/>
                </a:solidFill>
              </a:rPr>
              <a:t>positive trips</a:t>
            </a:r>
            <a:r>
              <a:rPr lang="en-US" dirty="0" smtClean="0">
                <a:solidFill>
                  <a:srgbClr val="FCDA7F"/>
                </a:solidFill>
              </a:rPr>
              <a:t> (e.g., trips with encounter of SH or WG)</a:t>
            </a:r>
          </a:p>
          <a:p>
            <a:endParaRPr lang="en-US" sz="2400" dirty="0" smtClean="0"/>
          </a:p>
          <a:p>
            <a:r>
              <a:rPr lang="en-US" dirty="0" smtClean="0"/>
              <a:t>Clustering using HCA and Dimension Reduction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-18288"/>
            <a:ext cx="8991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Top Co-Occurring Species</a:t>
            </a:r>
            <a:endParaRPr kumimoji="0" lang="en-US" sz="3200" b="1" i="0" u="none" strike="noStrike" kern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45037"/>
          <a:ext cx="9144000" cy="6118241"/>
        </p:xfrm>
        <a:graphic>
          <a:graphicData uri="http://schemas.openxmlformats.org/drawingml/2006/table">
            <a:tbl>
              <a:tblPr/>
              <a:tblGrid>
                <a:gridCol w="685800"/>
                <a:gridCol w="2286000"/>
                <a:gridCol w="2209191"/>
                <a:gridCol w="1905609"/>
                <a:gridCol w="2057400"/>
              </a:tblGrid>
              <a:tr h="325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With Speckled Hind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With Warsaw Grouper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CDA7F"/>
                          </a:solidFill>
                          <a:latin typeface="+mn-lt"/>
                          <a:ea typeface="Calibri"/>
                          <a:cs typeface="Times New Roman"/>
                        </a:rPr>
                        <a:t>Rank</a:t>
                      </a:r>
                      <a:endParaRPr lang="en-US" sz="1800" dirty="0">
                        <a:solidFill>
                          <a:srgbClr val="FCDA7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CDA7F"/>
                          </a:solidFill>
                          <a:latin typeface="+mn-lt"/>
                          <a:ea typeface="Calibri"/>
                          <a:cs typeface="Times New Roman"/>
                        </a:rPr>
                        <a:t>Commercial</a:t>
                      </a:r>
                      <a:endParaRPr lang="en-US" sz="1800" dirty="0">
                        <a:solidFill>
                          <a:srgbClr val="FCDA7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CDA7F"/>
                          </a:solidFill>
                          <a:latin typeface="+mn-lt"/>
                          <a:ea typeface="Calibri"/>
                          <a:cs typeface="Times New Roman"/>
                        </a:rPr>
                        <a:t>Headboat</a:t>
                      </a:r>
                      <a:endParaRPr lang="en-US" sz="1800" dirty="0">
                        <a:solidFill>
                          <a:srgbClr val="FCDA7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CDA7F"/>
                          </a:solidFill>
                          <a:latin typeface="+mn-lt"/>
                          <a:ea typeface="Calibri"/>
                          <a:cs typeface="Times New Roman"/>
                        </a:rPr>
                        <a:t>Commercial</a:t>
                      </a:r>
                      <a:endParaRPr lang="en-US" sz="1800" dirty="0">
                        <a:solidFill>
                          <a:srgbClr val="FCDA7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CDA7F"/>
                          </a:solidFill>
                          <a:latin typeface="+mn-lt"/>
                          <a:ea typeface="Calibri"/>
                          <a:cs typeface="Times New Roman"/>
                        </a:rPr>
                        <a:t>Headboat</a:t>
                      </a:r>
                      <a:endParaRPr lang="en-US" sz="1800" dirty="0">
                        <a:solidFill>
                          <a:srgbClr val="FCDA7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porgy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vermilion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porgy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gray triggerfish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scamp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gray triggerfish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scamp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black sea bass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vermilion snapper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scamp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vermilion snapper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red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greater amberjack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porgy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greater amberjack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gag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snapper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tomtate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speckled hind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gray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gag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white grunt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snapper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lane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grouper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knobbed porgy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gag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vermilion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gray triggerfish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greater amberjack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gray triggerfish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tomtate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warsaw grouper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gag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grouper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scamp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rock sea bass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snapper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hind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whitebone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porgy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snowy grouper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black sea bass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greater amberjack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yellowtail snapper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whitebone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porgy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porgy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5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black grouper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+mn-lt"/>
                          <a:ea typeface="Calibri"/>
                          <a:cs typeface="Times New Roman"/>
                        </a:rPr>
                        <a:t>almaco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 jack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red grouper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en-US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blue runner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bank sea bass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white grunt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21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vert="vert27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7620" marR="7620" marT="7620" marB="0" vert="vert27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7620" marR="7620" marT="7620" marB="0" vert="vert27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latin typeface="+mn-lt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+mn-lt"/>
                          <a:ea typeface="Calibri"/>
                          <a:cs typeface="Times New Roman"/>
                        </a:rPr>
                        <a:t>blueline</a:t>
                      </a:r>
                      <a:r>
                        <a:rPr lang="en-US" sz="1800" b="1" i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i="1" dirty="0" smtClean="0">
                          <a:latin typeface="+mn-lt"/>
                          <a:ea typeface="Calibri"/>
                          <a:cs typeface="Times New Roman"/>
                        </a:rPr>
                        <a:t>tilefish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latin typeface="+mn-lt"/>
                          <a:ea typeface="Calibri"/>
                          <a:cs typeface="Times New Roman"/>
                        </a:rPr>
                        <a:t>(#</a:t>
                      </a:r>
                      <a:r>
                        <a:rPr lang="en-US" sz="1800" b="0" i="1" dirty="0">
                          <a:latin typeface="+mn-lt"/>
                          <a:ea typeface="Calibri"/>
                          <a:cs typeface="Times New Roman"/>
                        </a:rPr>
                        <a:t>22)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+mn-lt"/>
                          <a:ea typeface="Calibri"/>
                          <a:cs typeface="Times New Roman"/>
                        </a:rPr>
                        <a:t>blueline</a:t>
                      </a:r>
                      <a:r>
                        <a:rPr lang="en-US" sz="1800" b="1" i="1" dirty="0">
                          <a:latin typeface="+mn-lt"/>
                          <a:ea typeface="Calibri"/>
                          <a:cs typeface="Times New Roman"/>
                        </a:rPr>
                        <a:t> tilefish </a:t>
                      </a:r>
                      <a:r>
                        <a:rPr lang="en-US" sz="1800" b="0" i="1" dirty="0">
                          <a:latin typeface="+mn-lt"/>
                          <a:ea typeface="Calibri"/>
                          <a:cs typeface="Times New Roman"/>
                        </a:rPr>
                        <a:t>(#32)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smtClean="0">
                          <a:latin typeface="+mn-l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en-US" sz="1800" b="0" i="1" dirty="0" err="1" smtClean="0">
                          <a:latin typeface="+mn-lt"/>
                          <a:ea typeface="Calibri"/>
                          <a:cs typeface="Times New Roman"/>
                        </a:rPr>
                        <a:t>blueline</a:t>
                      </a:r>
                      <a:r>
                        <a:rPr lang="en-US" sz="1800" b="0" i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0" i="1" dirty="0">
                          <a:latin typeface="+mn-lt"/>
                          <a:ea typeface="Calibri"/>
                          <a:cs typeface="Times New Roman"/>
                        </a:rPr>
                        <a:t>tilefish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latin typeface="+mn-lt"/>
                          <a:ea typeface="Calibri"/>
                          <a:cs typeface="Times New Roman"/>
                        </a:rPr>
                        <a:t>blueline</a:t>
                      </a:r>
                      <a:r>
                        <a:rPr lang="en-US" sz="1800" b="1" i="1" dirty="0">
                          <a:latin typeface="+mn-lt"/>
                          <a:ea typeface="Calibri"/>
                          <a:cs typeface="Times New Roman"/>
                        </a:rPr>
                        <a:t> tilefish </a:t>
                      </a:r>
                      <a:r>
                        <a:rPr lang="en-US" sz="1800" b="0" i="1" dirty="0">
                          <a:latin typeface="+mn-lt"/>
                          <a:ea typeface="Calibri"/>
                          <a:cs typeface="Times New Roman"/>
                        </a:rPr>
                        <a:t>(#39)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DA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c Tree Graph Out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533400" y="2981960"/>
            <a:ext cx="10668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4983480"/>
            <a:ext cx="12954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200" y="1524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 Reduction: Commercial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Logbooks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(2001-2009)</a:t>
            </a:r>
            <a:endParaRPr kumimoji="0" lang="en-US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1640" y="3429000"/>
            <a:ext cx="12192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6400" y="4800600"/>
            <a:ext cx="12192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1320" y="5227320"/>
            <a:ext cx="12192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400" y="2219960"/>
            <a:ext cx="12192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 Tree Graph Outp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04800" y="4831080"/>
            <a:ext cx="137160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4658360"/>
            <a:ext cx="137160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1524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 Reduction: Headboat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Logbooks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(1973-2009)</a:t>
            </a:r>
            <a:endParaRPr kumimoji="0" lang="en-US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1000" y="570484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585724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8760" y="6029960"/>
            <a:ext cx="1427480" cy="19812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83032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6400800" cy="838200"/>
          </a:xfrm>
        </p:spPr>
        <p:txBody>
          <a:bodyPr/>
          <a:lstStyle/>
          <a:p>
            <a:pPr lvl="0" algn="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Caught Together?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733800"/>
          </a:xfrm>
        </p:spPr>
        <p:txBody>
          <a:bodyPr/>
          <a:lstStyle/>
          <a:p>
            <a:pPr marL="233363" lvl="0" indent="-233363">
              <a:spcAft>
                <a:spcPts val="1200"/>
              </a:spcAft>
            </a:pPr>
            <a:r>
              <a:rPr lang="en-US" dirty="0" smtClean="0"/>
              <a:t>Speckled hind and </a:t>
            </a:r>
            <a:r>
              <a:rPr lang="en-US" dirty="0" err="1" smtClean="0"/>
              <a:t>warsaw</a:t>
            </a:r>
            <a:r>
              <a:rPr lang="en-US" dirty="0" smtClean="0"/>
              <a:t> grouper closely associated </a:t>
            </a:r>
          </a:p>
          <a:p>
            <a:pPr marL="233363" lvl="0" indent="-233363">
              <a:spcAft>
                <a:spcPts val="1200"/>
              </a:spcAft>
            </a:pPr>
            <a:r>
              <a:rPr lang="en-US" dirty="0" smtClean="0"/>
              <a:t>Low association with </a:t>
            </a:r>
            <a:r>
              <a:rPr lang="en-US" dirty="0" err="1" smtClean="0"/>
              <a:t>blueline</a:t>
            </a:r>
            <a:r>
              <a:rPr lang="en-US" dirty="0" smtClean="0"/>
              <a:t> tilefish or snowy grouper</a:t>
            </a:r>
          </a:p>
          <a:p>
            <a:pPr marL="233363" lvl="0" indent="-233363">
              <a:spcAft>
                <a:spcPts val="1200"/>
              </a:spcAft>
            </a:pPr>
            <a:r>
              <a:rPr lang="en-US" dirty="0" smtClean="0">
                <a:solidFill>
                  <a:srgbClr val="FCDA7F"/>
                </a:solidFill>
              </a:rPr>
              <a:t>Warsaw grouper associated with misty grouper, shallow-water groupers.</a:t>
            </a:r>
          </a:p>
          <a:p>
            <a:pPr marL="233363" lvl="0" indent="-233363">
              <a:spcAft>
                <a:spcPts val="1200"/>
              </a:spcAft>
            </a:pPr>
            <a:r>
              <a:rPr lang="en-US" dirty="0" smtClean="0">
                <a:solidFill>
                  <a:srgbClr val="FCDA7F"/>
                </a:solidFill>
              </a:rPr>
              <a:t>Speckled hind associated with vermilion snapper, red grouper, scamp, porgies and grunts. 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Conclusions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733800"/>
          </a:xfrm>
        </p:spPr>
        <p:txBody>
          <a:bodyPr/>
          <a:lstStyle/>
          <a:p>
            <a:pPr marL="576263" indent="-347663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What data are available?</a:t>
            </a:r>
          </a:p>
          <a:p>
            <a:pPr marL="1376363" lvl="2" indent="-347663">
              <a:buNone/>
            </a:pPr>
            <a:r>
              <a:rPr lang="en-US" sz="2200" dirty="0" smtClean="0"/>
              <a:t>Extremely limited prior to 1992 prohibition of sale</a:t>
            </a:r>
          </a:p>
          <a:p>
            <a:pPr marL="1376363" lvl="2" indent="-347663">
              <a:buNone/>
            </a:pPr>
            <a:r>
              <a:rPr lang="en-US" sz="2200" dirty="0" smtClean="0"/>
              <a:t>Post-1992 data heavily biased (area, depth, under-reporting)</a:t>
            </a:r>
          </a:p>
          <a:p>
            <a:pPr marL="576263" indent="-347663">
              <a:buFont typeface="+mj-lt"/>
              <a:buAutoNum type="arabicPeriod"/>
            </a:pPr>
            <a:endParaRPr lang="en-US" sz="1400" dirty="0" smtClean="0">
              <a:solidFill>
                <a:srgbClr val="FCDA7F"/>
              </a:solidFill>
            </a:endParaRPr>
          </a:p>
          <a:p>
            <a:pPr marL="576263" indent="-347663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Where are they caught (area &amp; depths)?</a:t>
            </a:r>
          </a:p>
          <a:p>
            <a:pPr marL="976313" lvl="1" indent="-347663">
              <a:buNone/>
            </a:pPr>
            <a:r>
              <a:rPr lang="en-US" sz="2000" dirty="0" smtClean="0">
                <a:solidFill>
                  <a:srgbClr val="FCDA7F"/>
                </a:solidFill>
              </a:rPr>
              <a:t>	</a:t>
            </a:r>
            <a:r>
              <a:rPr lang="en-US" dirty="0" smtClean="0"/>
              <a:t>SH predominantly SC to south of Hatteras</a:t>
            </a:r>
          </a:p>
          <a:p>
            <a:pPr marL="976313" lvl="1" indent="-347663">
              <a:buNone/>
            </a:pPr>
            <a:r>
              <a:rPr lang="en-US" dirty="0" smtClean="0"/>
              <a:t>	WG mostly off FL and NC</a:t>
            </a:r>
          </a:p>
          <a:p>
            <a:pPr marL="976313" lvl="1" indent="-347663">
              <a:buNone/>
            </a:pPr>
            <a:r>
              <a:rPr lang="en-US" dirty="0" smtClean="0"/>
              <a:t>	Higher odds of encounter in &gt;240 ft depth</a:t>
            </a:r>
          </a:p>
          <a:p>
            <a:pPr marL="576263" indent="-347663">
              <a:buFont typeface="+mj-lt"/>
              <a:buAutoNum type="arabicPeriod" startAt="3"/>
            </a:pPr>
            <a:endParaRPr lang="en-US" sz="1400" dirty="0" smtClean="0">
              <a:solidFill>
                <a:srgbClr val="FCDA7F"/>
              </a:solidFill>
            </a:endParaRPr>
          </a:p>
          <a:p>
            <a:pPr marL="576263" indent="-347663">
              <a:buFont typeface="+mj-lt"/>
              <a:buAutoNum type="arabicPeriod" startAt="3"/>
            </a:pPr>
            <a:r>
              <a:rPr lang="en-US" dirty="0" smtClean="0">
                <a:solidFill>
                  <a:srgbClr val="FCDA7F"/>
                </a:solidFill>
              </a:rPr>
              <a:t>What species are caught with them?</a:t>
            </a:r>
          </a:p>
          <a:p>
            <a:pPr marL="976313" lvl="1" indent="-347663">
              <a:buNone/>
            </a:pPr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/>
              <a:t>Low association with </a:t>
            </a:r>
            <a:r>
              <a:rPr lang="en-US" dirty="0" err="1" smtClean="0"/>
              <a:t>blueline</a:t>
            </a:r>
            <a:r>
              <a:rPr lang="en-US" dirty="0" smtClean="0"/>
              <a:t> tilefish, snowy grouper</a:t>
            </a:r>
          </a:p>
          <a:p>
            <a:pPr marL="976313" lvl="1" indent="-347663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FCDA7F"/>
                </a:solidFill>
              </a:rPr>
              <a:t>CAVEATS: </a:t>
            </a:r>
          </a:p>
          <a:p>
            <a:pPr marL="1376363" lvl="2" indent="-347663">
              <a:buNone/>
            </a:pPr>
            <a:r>
              <a:rPr lang="en-US" sz="2200" i="1" dirty="0" smtClean="0">
                <a:solidFill>
                  <a:srgbClr val="FCDA7F"/>
                </a:solidFill>
              </a:rPr>
              <a:t>	Deep-water </a:t>
            </a:r>
            <a:r>
              <a:rPr lang="en-US" sz="2200" i="1" dirty="0" err="1" smtClean="0">
                <a:solidFill>
                  <a:srgbClr val="FCDA7F"/>
                </a:solidFill>
              </a:rPr>
              <a:t>undersampled</a:t>
            </a:r>
            <a:r>
              <a:rPr lang="en-US" sz="2200" i="1" dirty="0" smtClean="0">
                <a:solidFill>
                  <a:srgbClr val="FCDA7F"/>
                </a:solidFill>
              </a:rPr>
              <a:t> + under-reporting bias</a:t>
            </a:r>
          </a:p>
          <a:p>
            <a:pPr marL="1376363" lvl="2" indent="-347663">
              <a:buNone/>
            </a:pPr>
            <a:r>
              <a:rPr lang="en-US" sz="2200" i="1" dirty="0" smtClean="0">
                <a:solidFill>
                  <a:srgbClr val="FCDA7F"/>
                </a:solidFill>
              </a:rPr>
              <a:t>	Ontogenetic migration</a:t>
            </a:r>
            <a:endParaRPr lang="en-US" sz="2200" i="1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No action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</a:t>
            </a:r>
            <a:r>
              <a:rPr lang="en-US" u="sng" dirty="0" smtClean="0">
                <a:solidFill>
                  <a:srgbClr val="FCDA7F"/>
                </a:solidFill>
              </a:rPr>
              <a:t>reported</a:t>
            </a:r>
            <a:r>
              <a:rPr lang="en-US" dirty="0" smtClean="0">
                <a:solidFill>
                  <a:srgbClr val="FCDA7F"/>
                </a:solidFill>
              </a:rPr>
              <a:t> catches of </a:t>
            </a:r>
            <a:r>
              <a:rPr lang="en-US" dirty="0" err="1" smtClean="0">
                <a:solidFill>
                  <a:srgbClr val="FCDA7F"/>
                </a:solidFill>
              </a:rPr>
              <a:t>warsaw</a:t>
            </a:r>
            <a:r>
              <a:rPr lang="en-US" dirty="0" smtClean="0">
                <a:solidFill>
                  <a:srgbClr val="FCDA7F"/>
                </a:solidFill>
              </a:rPr>
              <a:t> grouper, speckled hind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Most </a:t>
            </a:r>
            <a:r>
              <a:rPr lang="en-US" u="sng" dirty="0" smtClean="0">
                <a:solidFill>
                  <a:srgbClr val="FCDA7F"/>
                </a:solidFill>
              </a:rPr>
              <a:t>reported</a:t>
            </a:r>
            <a:r>
              <a:rPr lang="en-US" dirty="0" smtClean="0">
                <a:solidFill>
                  <a:srgbClr val="FCDA7F"/>
                </a:solidFill>
              </a:rPr>
              <a:t> catches inside 240 feet.</a:t>
            </a:r>
          </a:p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2"/>
            </a:pPr>
            <a:r>
              <a:rPr lang="en-US" b="1" dirty="0" smtClean="0">
                <a:solidFill>
                  <a:schemeClr val="bg1"/>
                </a:solidFill>
              </a:rPr>
              <a:t>Allow harvest of </a:t>
            </a:r>
            <a:r>
              <a:rPr lang="en-US" b="1" dirty="0" err="1" smtClean="0">
                <a:solidFill>
                  <a:schemeClr val="bg1"/>
                </a:solidFill>
              </a:rPr>
              <a:t>blueline</a:t>
            </a:r>
            <a:r>
              <a:rPr lang="en-US" b="1" dirty="0" smtClean="0">
                <a:solidFill>
                  <a:schemeClr val="bg1"/>
                </a:solidFill>
              </a:rPr>
              <a:t> tilefish &gt;240 ft depth contour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with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 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rgbClr val="FCDA7F"/>
                </a:solidFill>
              </a:rPr>
              <a:t>Few </a:t>
            </a:r>
            <a:r>
              <a:rPr lang="en-US" u="sng" dirty="0" smtClean="0">
                <a:solidFill>
                  <a:srgbClr val="FCDA7F"/>
                </a:solidFill>
              </a:rPr>
              <a:t>reported</a:t>
            </a:r>
            <a:r>
              <a:rPr lang="en-US" dirty="0" smtClean="0">
                <a:solidFill>
                  <a:srgbClr val="FCDA7F"/>
                </a:solidFill>
              </a:rPr>
              <a:t> </a:t>
            </a:r>
            <a:r>
              <a:rPr lang="en-US" dirty="0" err="1" smtClean="0">
                <a:solidFill>
                  <a:srgbClr val="FCDA7F"/>
                </a:solidFill>
              </a:rPr>
              <a:t>warsaw</a:t>
            </a:r>
            <a:r>
              <a:rPr lang="en-US" dirty="0" smtClean="0">
                <a:solidFill>
                  <a:srgbClr val="FCDA7F"/>
                </a:solidFill>
              </a:rPr>
              <a:t> grouper, speckled hind &gt;240 ft 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Increased odds of encountering WG and SH &gt;240 ft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11430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Evaluation of Alternatives in Reg. Amendment 11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Reg. Amendment 11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adjust regulations implemented by Amendment 17B to alleviate social and economic impacts while maintaining reduced </a:t>
            </a:r>
            <a:r>
              <a:rPr lang="en-US" dirty="0" err="1" smtClean="0"/>
              <a:t>bycatch</a:t>
            </a:r>
            <a:r>
              <a:rPr lang="en-US" dirty="0" smtClean="0"/>
              <a:t> of speckled hind (SH) and </a:t>
            </a:r>
            <a:r>
              <a:rPr lang="en-US" dirty="0" err="1" smtClean="0"/>
              <a:t>warsaw</a:t>
            </a:r>
            <a:r>
              <a:rPr lang="en-US" dirty="0" smtClean="0"/>
              <a:t> grouper (WG).  </a:t>
            </a:r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FCDA7F"/>
                </a:solidFill>
              </a:rPr>
              <a:t>Questions:</a:t>
            </a:r>
          </a:p>
          <a:p>
            <a:pPr marL="576263" indent="-347663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What data are available?</a:t>
            </a:r>
          </a:p>
          <a:p>
            <a:pPr marL="576263" indent="-347663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Where are they caught (areas &amp; depths)?</a:t>
            </a:r>
          </a:p>
          <a:p>
            <a:pPr marL="576263" indent="-347663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What species are caught with them?</a:t>
            </a:r>
            <a:endParaRPr lang="en-US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9144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chemeClr val="bg1"/>
                </a:solidFill>
              </a:rPr>
              <a:t>Allow harvest of </a:t>
            </a:r>
            <a:r>
              <a:rPr lang="en-US" b="1" dirty="0" err="1" smtClean="0">
                <a:solidFill>
                  <a:schemeClr val="bg1"/>
                </a:solidFill>
              </a:rPr>
              <a:t>blueline</a:t>
            </a:r>
            <a:r>
              <a:rPr lang="en-US" b="1" dirty="0" smtClean="0">
                <a:solidFill>
                  <a:schemeClr val="bg1"/>
                </a:solidFill>
              </a:rPr>
              <a:t> tilefish &gt;240 ft in North Carolina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with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in available data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- </a:t>
            </a:r>
            <a:r>
              <a:rPr lang="en-US" dirty="0" smtClean="0">
                <a:solidFill>
                  <a:srgbClr val="FCDA7F"/>
                </a:solidFill>
              </a:rPr>
              <a:t>Odds of encountering WG or SH increase &gt;240 ft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High WG (HBS) and SH (MARMAP) encounters off NC</a:t>
            </a:r>
          </a:p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 startAt="4"/>
            </a:pPr>
            <a:r>
              <a:rPr lang="en-US" b="1" dirty="0" smtClean="0">
                <a:solidFill>
                  <a:schemeClr val="bg1"/>
                </a:solidFill>
              </a:rPr>
              <a:t>Allow harvest of </a:t>
            </a:r>
            <a:r>
              <a:rPr lang="en-US" b="1" dirty="0" err="1" smtClean="0">
                <a:solidFill>
                  <a:schemeClr val="bg1"/>
                </a:solidFill>
              </a:rPr>
              <a:t>blueline</a:t>
            </a:r>
            <a:r>
              <a:rPr lang="en-US" b="1" dirty="0" smtClean="0">
                <a:solidFill>
                  <a:schemeClr val="bg1"/>
                </a:solidFill>
              </a:rPr>
              <a:t> tilefish &gt;240 ft north of Cape Hatteras, NC 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Few </a:t>
            </a:r>
            <a:r>
              <a:rPr lang="en-US" u="sng" dirty="0" smtClean="0">
                <a:solidFill>
                  <a:srgbClr val="FCDA7F"/>
                </a:solidFill>
              </a:rPr>
              <a:t>reported</a:t>
            </a:r>
            <a:r>
              <a:rPr lang="en-US" dirty="0" smtClean="0">
                <a:solidFill>
                  <a:srgbClr val="FCDA7F"/>
                </a:solidFill>
              </a:rPr>
              <a:t> WG and SH &gt;240 ft north of Hatteras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Substantial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landings north of Hatteras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may occupy different habitats vs. SH &amp; WG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11430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Evaluation of Alternatives in Reg. Amendment 11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5814"/>
            <a:ext cx="91440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b="1" dirty="0" smtClean="0">
                <a:solidFill>
                  <a:schemeClr val="bg1"/>
                </a:solidFill>
              </a:rPr>
              <a:t>Exclude </a:t>
            </a:r>
            <a:r>
              <a:rPr lang="en-US" b="1" dirty="0" err="1" smtClean="0">
                <a:solidFill>
                  <a:schemeClr val="bg1"/>
                </a:solidFill>
              </a:rPr>
              <a:t>blueline</a:t>
            </a:r>
            <a:r>
              <a:rPr lang="en-US" b="1" dirty="0" smtClean="0">
                <a:solidFill>
                  <a:schemeClr val="bg1"/>
                </a:solidFill>
              </a:rPr>
              <a:t> tilefish from &gt;240 ft depth closure south of Cape Canaveral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in available data with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may occupy different habitats vs. SH &amp; WG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Some evidence of WG catches in SEFL and Keys</a:t>
            </a:r>
          </a:p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6.	</a:t>
            </a:r>
            <a:r>
              <a:rPr lang="en-US" b="1" dirty="0" smtClean="0">
                <a:solidFill>
                  <a:schemeClr val="bg1"/>
                </a:solidFill>
              </a:rPr>
              <a:t>Open closed area &gt;500 ft. 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Extremely low reported catches WG (~3%) or SH (~1%)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+/- </a:t>
            </a:r>
            <a:r>
              <a:rPr lang="en-US" dirty="0" smtClean="0">
                <a:solidFill>
                  <a:srgbClr val="FCDA7F"/>
                </a:solidFill>
              </a:rPr>
              <a:t>High snowy grouper (~60%), </a:t>
            </a:r>
            <a:r>
              <a:rPr lang="en-US" dirty="0" err="1" smtClean="0">
                <a:solidFill>
                  <a:srgbClr val="FCDA7F"/>
                </a:solidFill>
              </a:rPr>
              <a:t>blueline</a:t>
            </a:r>
            <a:r>
              <a:rPr lang="en-US" dirty="0" smtClean="0">
                <a:solidFill>
                  <a:srgbClr val="FCDA7F"/>
                </a:solidFill>
              </a:rPr>
              <a:t> tilefish (~40%) catch</a:t>
            </a:r>
            <a:endParaRPr lang="en-US" dirty="0">
              <a:solidFill>
                <a:srgbClr val="FCDA7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11430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Evaluation of Alternatives in Reg. Amendment 11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5284"/>
            <a:ext cx="9144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en-US" b="1" dirty="0" smtClean="0">
                <a:solidFill>
                  <a:schemeClr val="bg1"/>
                </a:solidFill>
              </a:rPr>
              <a:t>Allow harvest of snowy grouper &gt;240 ft depth contour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with snowy grouper in available data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- </a:t>
            </a:r>
            <a:r>
              <a:rPr lang="en-US" dirty="0" smtClean="0">
                <a:solidFill>
                  <a:srgbClr val="FCDA7F"/>
                </a:solidFill>
              </a:rPr>
              <a:t>The majority snowy grouper landings (67%) &gt;500 ft depth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rgbClr val="FCDA7F"/>
                </a:solidFill>
              </a:rPr>
              <a:t> Increased odds of WG and SH encounters &gt;240 ft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 </a:t>
            </a:r>
          </a:p>
          <a:p>
            <a:pPr marL="457200" indent="-457200">
              <a:buAutoNum type="arabicPeriod" startAt="8"/>
            </a:pPr>
            <a:r>
              <a:rPr lang="en-US" b="1" dirty="0" smtClean="0">
                <a:solidFill>
                  <a:schemeClr val="bg1"/>
                </a:solidFill>
              </a:rPr>
              <a:t>Allow harvest of snowy grouper &gt;240 ft depth contour off North Carolina 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with snowy grouper in available data </a:t>
            </a:r>
          </a:p>
          <a:p>
            <a:pPr marL="914400" lvl="1" indent="-457200"/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High WG (HBS) and SH (MARMAP) encounters off NC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11430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Evaluation of Alternatives in Reg. Amendment 11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098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9.	</a:t>
            </a:r>
            <a:r>
              <a:rPr lang="en-US" b="1" dirty="0" smtClean="0">
                <a:solidFill>
                  <a:schemeClr val="bg1"/>
                </a:solidFill>
              </a:rPr>
              <a:t>Allow harvest of snowy grouper &gt;240 ft depth contour north of Cape Hatteras</a:t>
            </a:r>
          </a:p>
          <a:p>
            <a:pPr marL="457200" lvl="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with snowy grouper in available data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Few </a:t>
            </a:r>
            <a:r>
              <a:rPr lang="en-US" u="sng" dirty="0" smtClean="0">
                <a:solidFill>
                  <a:srgbClr val="FCDA7F"/>
                </a:solidFill>
              </a:rPr>
              <a:t>reported</a:t>
            </a:r>
            <a:r>
              <a:rPr lang="en-US" dirty="0" smtClean="0">
                <a:solidFill>
                  <a:srgbClr val="FCDA7F"/>
                </a:solidFill>
              </a:rPr>
              <a:t> WG and SH &gt;240 ft north of Hatteras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 </a:t>
            </a:r>
          </a:p>
          <a:p>
            <a:pPr marL="457200" indent="-457200">
              <a:buAutoNum type="arabicPeriod" startAt="10"/>
            </a:pPr>
            <a:r>
              <a:rPr lang="en-US" b="1" dirty="0" smtClean="0">
                <a:solidFill>
                  <a:schemeClr val="bg1"/>
                </a:solidFill>
              </a:rPr>
              <a:t>Exclude snowy grouper from the deepwater closure south of Cape Canaveral  </a:t>
            </a: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+ </a:t>
            </a:r>
            <a:r>
              <a:rPr lang="en-US" dirty="0" smtClean="0">
                <a:solidFill>
                  <a:srgbClr val="FCDA7F"/>
                </a:solidFill>
              </a:rPr>
              <a:t>Low association in available data with snowy grouper</a:t>
            </a:r>
          </a:p>
          <a:p>
            <a:pPr marL="457200" indent="-457200"/>
            <a:r>
              <a:rPr lang="en-US" dirty="0" smtClean="0">
                <a:solidFill>
                  <a:srgbClr val="FCDA7F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rgbClr val="FCDA7F"/>
                </a:solidFill>
              </a:rPr>
              <a:t>Some evidence of WG catches in SEFL and Keys</a:t>
            </a:r>
          </a:p>
          <a:p>
            <a:pPr marL="457200" indent="-457200"/>
            <a:endParaRPr lang="en-US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14600" y="11430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Evaluation of Alternatives in Reg. Amendment 11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32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arsaw group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49"/>
          <a:stretch>
            <a:fillRect/>
          </a:stretch>
        </p:blipFill>
        <p:spPr>
          <a:xfrm>
            <a:off x="6248400" y="0"/>
            <a:ext cx="2895600" cy="1600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16200000" flipV="1">
            <a:off x="923544" y="3496056"/>
            <a:ext cx="4876800" cy="18288"/>
          </a:xfrm>
          <a:prstGeom prst="line">
            <a:avLst/>
          </a:prstGeom>
          <a:noFill/>
          <a:ln w="317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speckled hind 5in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0"/>
            <a:ext cx="2590800" cy="1383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48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Images</a:t>
            </a:r>
            <a:r>
              <a:rPr lang="en-US" sz="1200" i="1" dirty="0" smtClean="0">
                <a:solidFill>
                  <a:srgbClr val="FFFFFF"/>
                </a:solidFill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</a:rPr>
              <a:t>Diane Rome Peebles </a:t>
            </a:r>
            <a:r>
              <a:rPr lang="en-US" sz="1200" i="1" dirty="0" smtClean="0">
                <a:solidFill>
                  <a:srgbClr val="FFFFFF"/>
                </a:solidFill>
              </a:rPr>
              <a:t>© 1992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MARMAP (1977-2009)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NOTE: Fishery-independent; Limited gears and sets for DWG.</a:t>
            </a:r>
            <a:endParaRPr lang="en-US" dirty="0">
              <a:solidFill>
                <a:srgbClr val="FCDA7F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CDA7F"/>
                </a:solidFill>
              </a:rPr>
              <a:t>*Significantly different distribution (p&lt;0.05)</a:t>
            </a:r>
            <a:endParaRPr lang="en-US" sz="1800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Commercial Logbook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NOTE: 1992 Harvest Prohibition would impact these results.</a:t>
            </a:r>
            <a:endParaRPr lang="en-US" dirty="0">
              <a:solidFill>
                <a:srgbClr val="FCDA7F"/>
              </a:solidFill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524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CDA7F"/>
                </a:solidFill>
              </a:rPr>
              <a:t>*Significantly different distribution (p&lt;0.05)</a:t>
            </a:r>
            <a:endParaRPr lang="en-US" sz="1800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Discard Logbook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NOTE: Only 20% of commercial fishery (self-reported).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524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72000" y="1371600"/>
          <a:ext cx="434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CDA7F"/>
                </a:solidFill>
              </a:rPr>
              <a:t>*Significantly different distribution (p&lt;0.05)</a:t>
            </a:r>
            <a:endParaRPr lang="en-US" sz="1800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RESULTS: Reef Fish Observer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NOTE: Voluntary program, limited sampling at &gt;240 ft.</a:t>
            </a:r>
            <a:endParaRPr lang="en-US" dirty="0">
              <a:solidFill>
                <a:srgbClr val="FCDA7F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295400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72000" y="1219200"/>
          <a:ext cx="441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CDA7F"/>
                </a:solidFill>
              </a:rPr>
              <a:t>*Significantly different distribution (p&lt;0.05)</a:t>
            </a:r>
            <a:endParaRPr lang="en-US" sz="1800" dirty="0">
              <a:solidFill>
                <a:srgbClr val="FCDA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Analytical Challenges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534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Limited fishery-independent sampling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Few data available prior to 1992, no area or depth info.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Post-1992 data biased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CDA7F"/>
                </a:solidFill>
              </a:rPr>
              <a:t>Prohibition of sale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CDA7F"/>
                </a:solidFill>
              </a:rPr>
              <a:t>Limited discard information</a:t>
            </a:r>
            <a:endParaRPr lang="en-US" dirty="0" smtClean="0">
              <a:solidFill>
                <a:srgbClr val="FCDA7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CDA7F"/>
                </a:solidFill>
              </a:rPr>
              <a:t>Lack of depth-specific, spatially-resolved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CDA7F"/>
                </a:solidFill>
              </a:rPr>
              <a:t>Disproportional effort (limited &gt;240 ft)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CDA7F"/>
                </a:solidFill>
              </a:rPr>
              <a:t>Ontogenetic shifts in life history (habitat, depth)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-76200"/>
            <a:ext cx="5974080" cy="701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929640" y="990600"/>
            <a:ext cx="76200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29640" y="2057400"/>
            <a:ext cx="7620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3200" y="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HCA: Commercial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Logbooks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(2001-2009)</a:t>
            </a:r>
            <a:endParaRPr kumimoji="0" lang="en-US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HCA: Positive Trips</a:t>
            </a:r>
          </a:p>
          <a:p>
            <a:endParaRPr lang="en-US" sz="1800" dirty="0" smtClean="0"/>
          </a:p>
          <a:p>
            <a:r>
              <a:rPr lang="en-US" sz="1800" i="1" dirty="0" smtClean="0"/>
              <a:t>Aggregation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Year, Month, Trip, Area</a:t>
            </a:r>
          </a:p>
          <a:p>
            <a:endParaRPr lang="en-US" sz="1800" dirty="0" smtClean="0"/>
          </a:p>
          <a:p>
            <a:r>
              <a:rPr lang="en-US" sz="1800" i="1" dirty="0" smtClean="0"/>
              <a:t>Linkage Method</a:t>
            </a:r>
            <a:r>
              <a:rPr lang="en-US" sz="1800" dirty="0" smtClean="0"/>
              <a:t>: Average</a:t>
            </a:r>
          </a:p>
          <a:p>
            <a:endParaRPr lang="en-US" sz="1800" dirty="0" smtClean="0"/>
          </a:p>
          <a:p>
            <a:r>
              <a:rPr lang="en-US" sz="1800" i="1" dirty="0" smtClean="0"/>
              <a:t>Similarity Measure</a:t>
            </a:r>
            <a:r>
              <a:rPr lang="en-US" sz="1800" dirty="0" smtClean="0"/>
              <a:t>: Sorenson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Transformation</a:t>
            </a:r>
            <a:r>
              <a:rPr lang="en-US" sz="1800" dirty="0" smtClean="0"/>
              <a:t>: Binary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9000" y="612648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04240" y="630936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14400" y="381000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04240" y="4856480"/>
            <a:ext cx="762000" cy="24892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0"/>
            <a:ext cx="498836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43200" y="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HCA: Headboat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Logbooks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(1973-2009)</a:t>
            </a:r>
            <a:endParaRPr kumimoji="0" lang="en-US" sz="32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13080" y="3611880"/>
            <a:ext cx="762000" cy="19812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" y="2326640"/>
            <a:ext cx="7620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752600"/>
            <a:ext cx="22860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Positive Trips Only</a:t>
            </a:r>
          </a:p>
          <a:p>
            <a:endParaRPr lang="en-US" sz="1800" dirty="0" smtClean="0"/>
          </a:p>
          <a:p>
            <a:r>
              <a:rPr lang="en-US" sz="1800" i="1" dirty="0" smtClean="0"/>
              <a:t>Aggregation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Year, Month, Trip, Area</a:t>
            </a:r>
          </a:p>
          <a:p>
            <a:endParaRPr lang="en-US" sz="1800" dirty="0" smtClean="0"/>
          </a:p>
          <a:p>
            <a:r>
              <a:rPr lang="en-US" sz="1800" i="1" dirty="0" smtClean="0"/>
              <a:t>Linkage Method</a:t>
            </a:r>
            <a:r>
              <a:rPr lang="en-US" sz="1800" dirty="0" smtClean="0"/>
              <a:t>: Average</a:t>
            </a:r>
          </a:p>
          <a:p>
            <a:endParaRPr lang="en-US" sz="1800" dirty="0" smtClean="0"/>
          </a:p>
          <a:p>
            <a:r>
              <a:rPr lang="en-US" sz="1800" i="1" dirty="0" smtClean="0"/>
              <a:t>Similarity Measure</a:t>
            </a:r>
            <a:r>
              <a:rPr lang="en-US" sz="1800" dirty="0" smtClean="0"/>
              <a:t>: Sorenson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Transformation</a:t>
            </a:r>
            <a:r>
              <a:rPr lang="en-US" sz="1800" dirty="0" smtClean="0"/>
              <a:t>: Binary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449580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472440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4876800"/>
            <a:ext cx="7620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5582920"/>
            <a:ext cx="762000" cy="2286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c Tree Graph 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25120" y="3225800"/>
            <a:ext cx="1371600" cy="1524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2286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 Reduction: MARMAP</a:t>
            </a:r>
            <a:endParaRPr kumimoji="0" lang="en-US" b="1" u="none" strike="noStrike" kern="0" cap="none" spc="0" normalizeH="0" baseline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(1977-2009)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&lt;50 observations</a:t>
            </a:r>
            <a:endParaRPr kumimoji="0" lang="en-US" sz="2000" b="1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567436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" y="383032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2296160"/>
            <a:ext cx="146304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107696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c Tree Graph 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40640" y="5781040"/>
            <a:ext cx="1371600" cy="381000"/>
          </a:xfrm>
          <a:prstGeom prst="rect">
            <a:avLst/>
          </a:pr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2286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Dimension Reduction: RFOP</a:t>
            </a:r>
            <a:endParaRPr kumimoji="0" lang="en-US" b="1" i="0" u="none" strike="noStrike" kern="0" cap="none" spc="0" normalizeH="0" baseline="0" noProof="0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5">
                      <a:lumMod val="75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50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(2006-2009)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&lt;200 observations</a:t>
            </a:r>
            <a:endParaRPr kumimoji="0" lang="en-US" sz="2000" b="1" i="0" u="none" strike="noStrike" kern="0" cap="none" spc="0" normalizeH="0" baseline="0" noProof="0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2080" y="531368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7000" y="4135120"/>
            <a:ext cx="12954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320" y="1600200"/>
            <a:ext cx="13716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560" y="1371600"/>
            <a:ext cx="1371600" cy="152400"/>
          </a:xfrm>
          <a:prstGeom prst="rect">
            <a:avLst/>
          </a:prstGeom>
          <a:solidFill>
            <a:srgbClr val="66FF33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WHERE ARE THEY CAUGHT?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All Observations, Pooled Across Data Sources</a:t>
            </a:r>
            <a:endParaRPr lang="en-US" dirty="0">
              <a:solidFill>
                <a:srgbClr val="FCDA7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6200000" flipV="1">
            <a:off x="1750786" y="3314990"/>
            <a:ext cx="4050175" cy="10995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4899968" y="3844746"/>
            <a:ext cx="2983377" cy="18287"/>
          </a:xfrm>
          <a:prstGeom prst="line">
            <a:avLst/>
          </a:prstGeom>
          <a:noFill/>
          <a:ln w="317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28599"/>
          <a:ext cx="8610600" cy="6096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2120"/>
                <a:gridCol w="1478280"/>
                <a:gridCol w="1965960"/>
                <a:gridCol w="1722120"/>
                <a:gridCol w="172212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dirty="0" smtClean="0">
                          <a:solidFill>
                            <a:sysClr val="windowText" lastClr="000000"/>
                          </a:solidFill>
                        </a:rPr>
                        <a:t>Data Source</a:t>
                      </a:r>
                      <a:endParaRPr lang="en-US" sz="20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dirty="0" smtClean="0">
                          <a:solidFill>
                            <a:sysClr val="windowText" lastClr="000000"/>
                          </a:solidFill>
                        </a:rPr>
                        <a:t>Years</a:t>
                      </a:r>
                      <a:endParaRPr lang="en-US" sz="20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dirty="0" smtClean="0">
                          <a:solidFill>
                            <a:sysClr val="windowText" lastClr="000000"/>
                          </a:solidFill>
                        </a:rPr>
                        <a:t>Spatial</a:t>
                      </a:r>
                      <a:r>
                        <a:rPr lang="en-US" sz="2000" cap="small" baseline="0" dirty="0" smtClean="0">
                          <a:solidFill>
                            <a:sysClr val="windowText" lastClr="000000"/>
                          </a:solidFill>
                        </a:rPr>
                        <a:t> Resolution</a:t>
                      </a:r>
                      <a:endParaRPr lang="en-US" sz="20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dirty="0" smtClean="0">
                          <a:solidFill>
                            <a:sysClr val="windowText" lastClr="000000"/>
                          </a:solidFill>
                        </a:rPr>
                        <a:t>Discard Info</a:t>
                      </a:r>
                      <a:endParaRPr lang="en-US" sz="20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cap="small" dirty="0" smtClean="0">
                          <a:solidFill>
                            <a:sysClr val="windowText" lastClr="000000"/>
                          </a:solidFill>
                        </a:rPr>
                        <a:t>Depth Info</a:t>
                      </a:r>
                      <a:endParaRPr lang="en-US" sz="2000" b="1" cap="smal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Commercial Logbooks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2001-2009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1° X 1° area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 of records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2005-present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Headboat Logbook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1973-2009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Variable; broad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to 0.17° X 0.17°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2004-present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Reef Fish Observer Program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Lat/Long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(limited</a:t>
                      </a:r>
                      <a:r>
                        <a:rPr lang="en-US" sz="1800" baseline="0" dirty="0" smtClean="0"/>
                        <a:t> samples)</a:t>
                      </a:r>
                      <a:endParaRPr lang="en-US" sz="18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MARMAP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1977-2009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Lat/Long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(limited samples)</a:t>
                      </a:r>
                      <a:endParaRPr lang="en-US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1962-2009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State Sub-Regions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 Trip Ticket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1986-1992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State Sub-Regions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GA &amp; SC </a:t>
                      </a:r>
                      <a:r>
                        <a:rPr lang="en-US" dirty="0" smtClean="0"/>
                        <a:t>Trip Ticket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1989-2009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State Sub-Regions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NC Trip Ticket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1994-2010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State Sub-Regions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0" y="1066799"/>
          <a:ext cx="91440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WHERE ARE THEY CAUGHT?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4114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CDA7F"/>
                </a:solidFill>
              </a:rPr>
              <a:t>All Observations, Pooled Across Data Sources</a:t>
            </a:r>
            <a:endParaRPr lang="en-US" dirty="0">
              <a:solidFill>
                <a:srgbClr val="FCDA7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 flipH="1" flipV="1">
            <a:off x="2209800" y="3352800"/>
            <a:ext cx="28956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3314700" y="2933700"/>
            <a:ext cx="2209800" cy="0"/>
          </a:xfrm>
          <a:prstGeom prst="line">
            <a:avLst/>
          </a:prstGeom>
          <a:noFill/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4702098" y="3635298"/>
            <a:ext cx="2895600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5634152" y="3139998"/>
            <a:ext cx="2209800" cy="0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lvl="0" algn="ctr"/>
            <a:r>
              <a:rPr lang="en-US" sz="3200" kern="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WHERE ARE THEY CAUGHT?</a:t>
            </a:r>
            <a:endParaRPr lang="en-US" sz="32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73024"/>
            <a:ext cx="8382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CDA7F"/>
                </a:solidFill>
              </a:rPr>
              <a:t>Available data sources are biased towards depths &lt;240 ft:</a:t>
            </a:r>
            <a:endParaRPr lang="en-US" dirty="0">
              <a:solidFill>
                <a:srgbClr val="FCDA7F"/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381000" y="60960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/>
            <a:r>
              <a:rPr lang="el-GR" sz="2000" kern="0" dirty="0" smtClean="0">
                <a:solidFill>
                  <a:srgbClr val="FCDA7F"/>
                </a:solidFill>
                <a:latin typeface="Times New Roman"/>
                <a:ea typeface="+mn-ea"/>
                <a:cs typeface="Times New Roman"/>
              </a:rPr>
              <a:t>χ</a:t>
            </a:r>
            <a:r>
              <a:rPr lang="en-US" sz="2000" kern="0" baseline="30000" dirty="0" smtClean="0">
                <a:solidFill>
                  <a:srgbClr val="FCDA7F"/>
                </a:solidFill>
                <a:latin typeface="+mn-lt"/>
                <a:ea typeface="+mn-ea"/>
              </a:rPr>
              <a:t>2</a:t>
            </a:r>
            <a:r>
              <a:rPr lang="en-US" sz="2000" kern="0" dirty="0" smtClean="0">
                <a:solidFill>
                  <a:srgbClr val="FCDA7F"/>
                </a:solidFill>
                <a:latin typeface="+mn-lt"/>
                <a:ea typeface="+mn-ea"/>
              </a:rPr>
              <a:t> / Fisher Exact Tests: </a:t>
            </a:r>
            <a:r>
              <a:rPr lang="en-US" sz="2000" i="1" kern="0" dirty="0" smtClean="0">
                <a:solidFill>
                  <a:schemeClr val="bg1"/>
                </a:solidFill>
                <a:latin typeface="+mn-lt"/>
                <a:ea typeface="+mn-ea"/>
              </a:rPr>
              <a:t>Encounters of SH and WG are deeper than would be expected by sampling program’s depth distribution.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32" descr="Histogram for dept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" y="3624214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istogram for DEPT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32" y="1066800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istogram for depth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101" y="3624214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istogram for depth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066800"/>
            <a:ext cx="438912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8"/>
          <p:cNvSpPr txBox="1"/>
          <p:nvPr/>
        </p:nvSpPr>
        <p:spPr>
          <a:xfrm>
            <a:off x="2465832" y="3886200"/>
            <a:ext cx="1828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9pPr>
          </a:lstStyle>
          <a:p>
            <a:pPr algn="r"/>
            <a:r>
              <a:rPr lang="en-US" b="1" dirty="0" smtClean="0"/>
              <a:t>Discard Logbook</a:t>
            </a:r>
          </a:p>
          <a:p>
            <a:pPr algn="r"/>
            <a:r>
              <a:rPr lang="en-US" i="1" dirty="0" smtClean="0"/>
              <a:t>(N=17,085)</a:t>
            </a:r>
            <a:endParaRPr lang="en-US" i="1" dirty="0"/>
          </a:p>
        </p:txBody>
      </p:sp>
      <p:sp>
        <p:nvSpPr>
          <p:cNvPr id="38" name="TextBox 9"/>
          <p:cNvSpPr txBox="1"/>
          <p:nvPr/>
        </p:nvSpPr>
        <p:spPr>
          <a:xfrm>
            <a:off x="2313432" y="1371600"/>
            <a:ext cx="2057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9pPr>
          </a:lstStyle>
          <a:p>
            <a:pPr algn="r"/>
            <a:r>
              <a:rPr lang="en-US" b="1" dirty="0" smtClean="0"/>
              <a:t>Commercial Logbook</a:t>
            </a:r>
          </a:p>
          <a:p>
            <a:pPr algn="r"/>
            <a:r>
              <a:rPr lang="en-US" i="1" dirty="0" smtClean="0"/>
              <a:t>(N=844,748)</a:t>
            </a:r>
            <a:endParaRPr lang="en-US" i="1" dirty="0"/>
          </a:p>
        </p:txBody>
      </p:sp>
      <p:sp>
        <p:nvSpPr>
          <p:cNvPr id="39" name="TextBox 10"/>
          <p:cNvSpPr txBox="1"/>
          <p:nvPr/>
        </p:nvSpPr>
        <p:spPr>
          <a:xfrm>
            <a:off x="6781799" y="3886200"/>
            <a:ext cx="20574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9pPr>
          </a:lstStyle>
          <a:p>
            <a:pPr algn="r"/>
            <a:r>
              <a:rPr lang="en-US" b="1" dirty="0" smtClean="0"/>
              <a:t>MARMAP</a:t>
            </a:r>
          </a:p>
          <a:p>
            <a:pPr algn="r"/>
            <a:r>
              <a:rPr lang="en-US" i="1" dirty="0" smtClean="0"/>
              <a:t>(N=25,346)</a:t>
            </a:r>
            <a:endParaRPr lang="en-US" i="1" dirty="0"/>
          </a:p>
        </p:txBody>
      </p:sp>
      <p:sp>
        <p:nvSpPr>
          <p:cNvPr id="40" name="TextBox 11"/>
          <p:cNvSpPr txBox="1"/>
          <p:nvPr/>
        </p:nvSpPr>
        <p:spPr>
          <a:xfrm>
            <a:off x="6781799" y="1295400"/>
            <a:ext cx="20574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0" charset="-128"/>
                <a:cs typeface="+mn-cs"/>
              </a:defRPr>
            </a:lvl9pPr>
          </a:lstStyle>
          <a:p>
            <a:pPr algn="r"/>
            <a:r>
              <a:rPr lang="en-US" b="1" dirty="0" smtClean="0"/>
              <a:t>Reef Fish Observer</a:t>
            </a:r>
          </a:p>
          <a:p>
            <a:pPr algn="r"/>
            <a:r>
              <a:rPr lang="en-US" i="1" dirty="0" smtClean="0"/>
              <a:t>(N=18,299)</a:t>
            </a:r>
            <a:endParaRPr lang="en-US" i="1" dirty="0"/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 flipH="1" flipV="1">
            <a:off x="920425" y="2231207"/>
            <a:ext cx="1871614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865632" y="4800600"/>
            <a:ext cx="1981200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372099" y="4838700"/>
            <a:ext cx="2057400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5457372" y="2238827"/>
            <a:ext cx="1886854" cy="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143000"/>
            <a:ext cx="6019800" cy="838200"/>
          </a:xfrm>
        </p:spPr>
        <p:txBody>
          <a:bodyPr/>
          <a:lstStyle/>
          <a:p>
            <a:pPr lvl="0" algn="r"/>
            <a: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Where are they caught?</a:t>
            </a:r>
            <a:b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kern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(Depth)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Infrequent observations of speckled hind (0-640 ft) and </a:t>
            </a:r>
            <a:r>
              <a:rPr lang="en-US" dirty="0" err="1" smtClean="0"/>
              <a:t>warsaw</a:t>
            </a:r>
            <a:r>
              <a:rPr lang="en-US" dirty="0" smtClean="0"/>
              <a:t> grouper (80-480 ft).</a:t>
            </a:r>
          </a:p>
          <a:p>
            <a:r>
              <a:rPr lang="en-US" dirty="0" smtClean="0"/>
              <a:t>Encounters more likely deeper than 160 ft.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CDA7F"/>
                </a:solidFill>
              </a:rPr>
              <a:t>Analysis confounded by: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Biased Sampling (area, depth, gear, self-reported)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1992 Harvest Prohibition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Ontogenetic Migration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CDA7F"/>
                </a:solidFill>
              </a:rPr>
              <a:t>Rarity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_Reg11_SpeciesPresenceMaps_hbs_LL_SH_WG_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733252"/>
            <a:ext cx="4495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3079 Warsaw</a:t>
            </a:r>
          </a:p>
          <a:p>
            <a:pPr algn="r"/>
            <a:r>
              <a:rPr lang="en-U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95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24715 Speckled Hind</a:t>
            </a:r>
          </a:p>
          <a:p>
            <a:pPr algn="r"/>
            <a:r>
              <a:rPr lang="en-U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19886 </a:t>
            </a:r>
            <a:r>
              <a:rPr lang="en-US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Blueline</a:t>
            </a:r>
            <a:r>
              <a:rPr lang="en-U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Tilefish</a:t>
            </a:r>
          </a:p>
          <a:p>
            <a:pPr algn="r"/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224" y="304800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Where are they caught?</a:t>
            </a:r>
            <a:r>
              <a:rPr kumimoji="0" lang="en-US" sz="3200" b="1" i="0" u="none" strike="noStrike" kern="0" cap="none" spc="0" normalizeH="0" noProof="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(Spatial)</a:t>
            </a:r>
            <a:endParaRPr kumimoji="0" lang="en-US" sz="2800" b="1" i="0" u="none" strike="noStrike" kern="0" cap="none" spc="0" normalizeH="0" baseline="0" noProof="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016276"/>
            <a:ext cx="2133600" cy="193899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Low historical participation North of Hatteras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_Reg11_SpeciesPresenceMaps_SH_WG_B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3024" y="256032"/>
            <a:ext cx="64008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Where are they caught?</a:t>
            </a:r>
            <a:r>
              <a:rPr kumimoji="0" lang="en-US" sz="3200" b="1" i="0" u="none" strike="noStrike" kern="0" cap="none" spc="0" normalizeH="0" noProof="0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(Spatial)</a:t>
            </a:r>
            <a:endParaRPr kumimoji="0" lang="en-US" sz="2800" b="1" i="0" u="none" strike="noStrike" kern="0" cap="none" spc="0" normalizeH="0" baseline="0" noProof="0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2438400"/>
            <a:ext cx="2971800" cy="15696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Low sampling North of Hatteras, South of Canaveral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 G5 E:Applications:Microsoft Office 2004:Templates:Presentations:Designs:Blank Presentation</Template>
  <TotalTime>1014</TotalTime>
  <Words>1485</Words>
  <Application>Microsoft Office PowerPoint</Application>
  <PresentationFormat>On-screen Show (4:3)</PresentationFormat>
  <Paragraphs>457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Blank Presentation</vt:lpstr>
      <vt:lpstr>Regulatory Amendment 11</vt:lpstr>
      <vt:lpstr>Reg. Amendment 11</vt:lpstr>
      <vt:lpstr>Analytical Challenges</vt:lpstr>
      <vt:lpstr>Slide 4</vt:lpstr>
      <vt:lpstr>WHERE ARE THEY CAUGHT?</vt:lpstr>
      <vt:lpstr>WHERE ARE THEY CAUGHT?</vt:lpstr>
      <vt:lpstr>Where are they caught?  (Depth)</vt:lpstr>
      <vt:lpstr>Slide 8</vt:lpstr>
      <vt:lpstr>Slide 9</vt:lpstr>
      <vt:lpstr>SPATIAL DISTRIBUTION:  FLORIDA Trip Ticket (1986-1992) &amp; ALS (1962-2010)</vt:lpstr>
      <vt:lpstr>Slide 11</vt:lpstr>
      <vt:lpstr>Where are they caught? (Spatial)</vt:lpstr>
      <vt:lpstr>What is Caught Together?</vt:lpstr>
      <vt:lpstr>Slide 14</vt:lpstr>
      <vt:lpstr>Slide 15</vt:lpstr>
      <vt:lpstr>Slide 16</vt:lpstr>
      <vt:lpstr>What is Caught Together?</vt:lpstr>
      <vt:lpstr>Conclusions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RESULTS: MARMAP (1977-2009)</vt:lpstr>
      <vt:lpstr>RESULTS: Commercial Logbook</vt:lpstr>
      <vt:lpstr>RESULTS: Discard Logbook</vt:lpstr>
      <vt:lpstr>RESULTS: Reef Fish Observer</vt:lpstr>
      <vt:lpstr>Slide 30</vt:lpstr>
      <vt:lpstr>Slide 31</vt:lpstr>
      <vt:lpstr>Slide 32</vt:lpstr>
      <vt:lpstr>Slide 33</vt:lpstr>
      <vt:lpstr>WHERE ARE THEY CAUGHT?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Nicholas A. Farmer, Ph.D.</cp:lastModifiedBy>
  <cp:revision>133</cp:revision>
  <dcterms:created xsi:type="dcterms:W3CDTF">2008-02-21T19:24:07Z</dcterms:created>
  <dcterms:modified xsi:type="dcterms:W3CDTF">2011-06-08T20:32:32Z</dcterms:modified>
</cp:coreProperties>
</file>