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2" r:id="rId4"/>
    <p:sldId id="257" r:id="rId5"/>
    <p:sldId id="267" r:id="rId6"/>
    <p:sldId id="261" r:id="rId7"/>
    <p:sldId id="269" r:id="rId8"/>
    <p:sldId id="258" r:id="rId9"/>
    <p:sldId id="259" r:id="rId10"/>
    <p:sldId id="270" r:id="rId11"/>
    <p:sldId id="263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5864-44C1-4642-A5AE-B3F86E1F7E40}" type="datetimeFigureOut">
              <a:rPr lang="en-US" smtClean="0"/>
              <a:t>6/8/15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0E67-3EBE-9241-B280-70414806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0E67-3EBE-9241-B280-704148066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 </a:t>
            </a:r>
            <a:r>
              <a:rPr lang="en-US" dirty="0" err="1" smtClean="0"/>
              <a:t>Halpen</a:t>
            </a:r>
            <a:r>
              <a:rPr lang="en-US" dirty="0" smtClean="0"/>
              <a:t>,</a:t>
            </a:r>
            <a:r>
              <a:rPr lang="en-US" baseline="0" dirty="0" smtClean="0"/>
              <a:t> Duke is a member, in coordination with SALCC, we are looking to add a grad student to assist.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0E67-3EBE-9241-B280-7041480662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2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5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6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3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7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1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4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6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189C-CA3D-374F-9ADF-814087238CE0}" type="datetimeFigureOut">
              <a:rPr lang="en-US" smtClean="0"/>
              <a:t>6/8/15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E755-7C53-D042-8BC0-762677A4600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7273" y="150646"/>
            <a:ext cx="1757815" cy="17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185" y="0"/>
            <a:ext cx="10633829" cy="710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0" y="1077188"/>
            <a:ext cx="5541819" cy="1097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Atlantic Ecosystem Model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459181"/>
            <a:ext cx="7613073" cy="146165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the Future: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Refined and Focused South Atlantic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Model/Model Suite &amp;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Companion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Modeling Requirements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1" y="4190999"/>
            <a:ext cx="8409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Protection and Ecosystem-Based Management Committee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West, Florida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8, 2015</a:t>
            </a:r>
          </a:p>
          <a:p>
            <a:pPr algn="ctr"/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Brett Boston – Workshop Facilitator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7" y="138446"/>
            <a:ext cx="1915156" cy="19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2055550"/>
            <a:ext cx="8985242" cy="467040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Model Features</a:t>
            </a:r>
          </a:p>
          <a:p>
            <a:pPr lvl="0"/>
            <a:r>
              <a:rPr lang="en-US" dirty="0" smtClean="0"/>
              <a:t>Evolve </a:t>
            </a:r>
            <a:r>
              <a:rPr lang="en-US" dirty="0"/>
              <a:t>spatial capabilities of the modeling</a:t>
            </a:r>
          </a:p>
          <a:p>
            <a:pPr lvl="0"/>
            <a:r>
              <a:rPr lang="en-US" dirty="0" smtClean="0"/>
              <a:t>Expand utilization of existing data sets</a:t>
            </a:r>
          </a:p>
          <a:p>
            <a:pPr lvl="0"/>
            <a:r>
              <a:rPr lang="en-US" dirty="0" smtClean="0"/>
              <a:t>Integrate </a:t>
            </a:r>
            <a:r>
              <a:rPr lang="en-US" dirty="0"/>
              <a:t>habitat layers</a:t>
            </a:r>
          </a:p>
          <a:p>
            <a:pPr lvl="0"/>
            <a:r>
              <a:rPr lang="en-US" dirty="0"/>
              <a:t>Define ongoing and future data needs - define the collection process</a:t>
            </a:r>
          </a:p>
          <a:p>
            <a:pPr lvl="0"/>
            <a:r>
              <a:rPr lang="en-US" dirty="0" smtClean="0"/>
              <a:t>Develop </a:t>
            </a:r>
            <a:r>
              <a:rPr lang="en-US" dirty="0"/>
              <a:t>indicators to incorporate movement from estuaries to oceans, and also along the coast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Outcome:</a:t>
            </a:r>
            <a:r>
              <a:rPr lang="en-US" dirty="0" smtClean="0"/>
              <a:t> Full</a:t>
            </a:r>
            <a:r>
              <a:rPr lang="en-US" dirty="0"/>
              <a:t>-scale South Atlantic Model/Model Suite completed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9126" y="574535"/>
            <a:ext cx="62268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Model 2.0</a:t>
            </a:r>
            <a:br>
              <a:rPr lang="en-US" sz="4000" b="1" dirty="0" smtClean="0"/>
            </a:br>
            <a:r>
              <a:rPr lang="en-US" sz="4000" dirty="0" smtClean="0"/>
              <a:t>Develop the next generation of ecosystem models</a:t>
            </a:r>
            <a:br>
              <a:rPr lang="en-US" sz="4000" dirty="0" smtClean="0"/>
            </a:br>
            <a:r>
              <a:rPr lang="en-US" sz="4000" b="1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247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88" y="274638"/>
            <a:ext cx="6781712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Create the best possible information for use by managers and decision-makers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50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 with managers and decision-makers to ensure models meet their needs </a:t>
            </a:r>
          </a:p>
          <a:p>
            <a:r>
              <a:rPr lang="en-US" dirty="0" smtClean="0"/>
              <a:t>Recruit top researchers to assist in an inclusive, long-term management effort</a:t>
            </a:r>
          </a:p>
          <a:p>
            <a:r>
              <a:rPr lang="en-US" dirty="0" smtClean="0"/>
              <a:t>Build an ecosystem technical advisory group that ensures our approach includes both practical science and leading-edge thinking</a:t>
            </a:r>
          </a:p>
          <a:p>
            <a:r>
              <a:rPr lang="en-US" dirty="0" smtClean="0"/>
              <a:t>Multi-year modeling that seeks the best available science from all disciplines</a:t>
            </a:r>
          </a:p>
          <a:p>
            <a:r>
              <a:rPr lang="en-US" dirty="0" smtClean="0"/>
              <a:t>Establish linkages to coastal/ocean ecosystems, estuarine and riverine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8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88" y="274638"/>
            <a:ext cx="6781712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Funding Sources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939637"/>
            <a:ext cx="8451273" cy="46628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South Atlantic LCC has committed to coastal integration funding as part of completing the connectivity of Blueprint 2.1 and enhancing linkages with developing SAFMC FEP II</a:t>
            </a:r>
          </a:p>
          <a:p>
            <a:endParaRPr lang="en-US" dirty="0" smtClean="0"/>
          </a:p>
          <a:p>
            <a:r>
              <a:rPr lang="en-US" dirty="0" smtClean="0"/>
              <a:t>The Southeast Coastal Ocean Observing Regional Association (SECOORA) is funding refined oceanographic models to support ecosystem modeling ,enhance ecosystem condition forecasting  and ecosystem-based fishery management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b="1" i="1" dirty="0" smtClean="0"/>
              <a:t>A robust plan and expert model development team leaves us well positioned to leverage </a:t>
            </a:r>
            <a:r>
              <a:rPr lang="en-US" sz="3800" b="1" i="1" dirty="0"/>
              <a:t>available ecosystem </a:t>
            </a:r>
            <a:r>
              <a:rPr lang="en-US" sz="3800" b="1" i="1" dirty="0" smtClean="0"/>
              <a:t>partner funding to create the next generation of South Atlantic Ecosystem Models which support and enhance regional Conservation and Management.</a:t>
            </a:r>
            <a:endParaRPr lang="en-US" sz="3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691" y="4064721"/>
            <a:ext cx="1954213" cy="63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978" y="2597728"/>
            <a:ext cx="24844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6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mit_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2939" y="0"/>
            <a:ext cx="1013290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2786634"/>
            <a:ext cx="5070764" cy="129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FFFFFF"/>
                </a:solidFill>
              </a:rPr>
              <a:t>Questions</a:t>
            </a:r>
            <a:r>
              <a:rPr lang="en-US" sz="8000" b="1" dirty="0" smtClean="0"/>
              <a:t>?</a:t>
            </a:r>
            <a:endParaRPr 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" y="138446"/>
            <a:ext cx="1915156" cy="19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166" y="309920"/>
            <a:ext cx="5979872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Our Team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0" y="2050473"/>
            <a:ext cx="8631382" cy="43503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Tom Okey,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Victoria, Ocean Integrity Research</a:t>
            </a:r>
          </a:p>
          <a:p>
            <a:r>
              <a:rPr lang="en-US" dirty="0"/>
              <a:t>Jerry Ault, University of Miami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/>
              <a:t>Rua Mordecai, </a:t>
            </a:r>
            <a:r>
              <a:rPr lang="en-US" dirty="0" smtClean="0"/>
              <a:t>South Atlantic Landscape Conservation Cooperative, (</a:t>
            </a:r>
            <a:r>
              <a:rPr lang="en-US" dirty="0" smtClean="0">
                <a:effectLst/>
              </a:rPr>
              <a:t>SALCC)</a:t>
            </a:r>
          </a:p>
          <a:p>
            <a:pPr lvl="0"/>
            <a:r>
              <a:rPr lang="en-US" dirty="0"/>
              <a:t>Vembu Subramanian, SECOORA</a:t>
            </a:r>
          </a:p>
          <a:p>
            <a:r>
              <a:rPr lang="en-US" dirty="0"/>
              <a:t>Ruoying He, North Carolina State </a:t>
            </a:r>
            <a:r>
              <a:rPr lang="en-US" dirty="0" smtClean="0"/>
              <a:t>University</a:t>
            </a:r>
          </a:p>
          <a:p>
            <a:r>
              <a:rPr lang="en-US" dirty="0"/>
              <a:t>Peter Sheng, University of Florida, </a:t>
            </a:r>
            <a:r>
              <a:rPr lang="en-US" dirty="0" smtClean="0"/>
              <a:t>Gainesville</a:t>
            </a:r>
          </a:p>
          <a:p>
            <a:pPr lvl="0"/>
            <a:r>
              <a:rPr lang="en-US" dirty="0"/>
              <a:t>Mitchell Roffer, </a:t>
            </a:r>
            <a:r>
              <a:rPr lang="en-US" dirty="0" smtClean="0"/>
              <a:t>ROFF's </a:t>
            </a:r>
            <a:r>
              <a:rPr lang="en-US" dirty="0"/>
              <a:t>Ocean Fishing Forecasting Service, Inc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Luiz Barbieri, FWRI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r>
              <a:rPr lang="en-US" dirty="0"/>
              <a:t>Marcel Reichert, SCDNR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/>
              <a:t>Roger Pugliese, South Atlantic Fishery Management Council</a:t>
            </a:r>
            <a:r>
              <a:rPr lang="en-US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47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128" y="319937"/>
            <a:ext cx="6887552" cy="1143000"/>
          </a:xfrm>
        </p:spPr>
        <p:txBody>
          <a:bodyPr>
            <a:noAutofit/>
          </a:bodyPr>
          <a:lstStyle/>
          <a:p>
            <a:r>
              <a:rPr lang="en-US" sz="6000" b="1" dirty="0"/>
              <a:t>The </a:t>
            </a:r>
            <a:r>
              <a:rPr lang="en-US" sz="6000" b="1" dirty="0" smtClean="0"/>
              <a:t>Models </a:t>
            </a:r>
            <a:r>
              <a:rPr lang="en-US" sz="6000" b="1" dirty="0"/>
              <a:t>s</a:t>
            </a:r>
            <a:r>
              <a:rPr lang="en-US" sz="6000" b="1" dirty="0" smtClean="0"/>
              <a:t>hould: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40" y="2111789"/>
            <a:ext cx="4834722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Link to hydrodynamic oceanographic models and satellite data</a:t>
            </a:r>
          </a:p>
          <a:p>
            <a:pPr lvl="0"/>
            <a:r>
              <a:rPr lang="en-US" dirty="0"/>
              <a:t>Provide more realistic predictions about spatial policy options</a:t>
            </a:r>
          </a:p>
          <a:p>
            <a:pPr lvl="0"/>
            <a:r>
              <a:rPr lang="en-US" dirty="0"/>
              <a:t>Predict impacts of </a:t>
            </a:r>
            <a:r>
              <a:rPr lang="en-US" dirty="0" smtClean="0"/>
              <a:t>episodic events </a:t>
            </a:r>
            <a:r>
              <a:rPr lang="en-US" dirty="0"/>
              <a:t>that are limited in space (oil spills, red </a:t>
            </a:r>
            <a:r>
              <a:rPr lang="en-US" dirty="0" smtClean="0"/>
              <a:t>tides, upwelling)</a:t>
            </a:r>
            <a:endParaRPr lang="en-US" dirty="0"/>
          </a:p>
          <a:p>
            <a:pPr lvl="0"/>
            <a:r>
              <a:rPr lang="en-US" dirty="0"/>
              <a:t>Meet the immediate needs of </a:t>
            </a:r>
            <a:r>
              <a:rPr lang="en-US" dirty="0" smtClean="0"/>
              <a:t>the SSC and </a:t>
            </a:r>
            <a:r>
              <a:rPr lang="en-US" dirty="0"/>
              <a:t>the needs of the </a:t>
            </a:r>
            <a:r>
              <a:rPr lang="en-US" dirty="0" smtClean="0"/>
              <a:t>South Atlantic Council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368" y="1612899"/>
            <a:ext cx="3753528" cy="24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366" y="3429000"/>
            <a:ext cx="3753529" cy="320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6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wfish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2790" y="0"/>
            <a:ext cx="1032552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88" y="451048"/>
            <a:ext cx="6781712" cy="147473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Refined and Focused South Atlantic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Ecopath/Ecosim/Ecospace Model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the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Companion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Modeling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96" y="2693943"/>
            <a:ext cx="8423564" cy="335697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Support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SAFMC SSC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assessment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useful tools for the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Council initial focus to include red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snapper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gray trigger fish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and desired data technology needs and coverage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" y="138446"/>
            <a:ext cx="1915156" cy="19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9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88" y="451048"/>
            <a:ext cx="6781712" cy="1474734"/>
          </a:xfrm>
        </p:spPr>
        <p:txBody>
          <a:bodyPr>
            <a:noAutofit/>
          </a:bodyPr>
          <a:lstStyle/>
          <a:p>
            <a:r>
              <a:rPr lang="en-US" sz="3200" b="1" dirty="0"/>
              <a:t>Develop Refined and Focused South Atlantic </a:t>
            </a:r>
            <a:r>
              <a:rPr lang="en-US" sz="3200" b="1" dirty="0" smtClean="0"/>
              <a:t>Ecopath/Ecosim/Ecospace Model </a:t>
            </a:r>
            <a:r>
              <a:rPr lang="en-US" sz="3200" b="1" dirty="0"/>
              <a:t>&amp; the </a:t>
            </a:r>
            <a:r>
              <a:rPr lang="en-US" sz="3200" b="1" dirty="0" smtClean="0"/>
              <a:t>Companion </a:t>
            </a:r>
            <a:r>
              <a:rPr lang="en-US" sz="3200" b="1" dirty="0"/>
              <a:t>Physical Modeling </a:t>
            </a:r>
            <a:r>
              <a:rPr lang="en-US" sz="3200" b="1" dirty="0" smtClean="0"/>
              <a:t>Requirements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6" y="2358763"/>
            <a:ext cx="8880764" cy="293358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/>
              <a:t>Model Features</a:t>
            </a:r>
          </a:p>
          <a:p>
            <a:pPr lvl="0"/>
            <a:r>
              <a:rPr lang="en-US" dirty="0" smtClean="0"/>
              <a:t>Provide </a:t>
            </a:r>
            <a:r>
              <a:rPr lang="en-US" dirty="0"/>
              <a:t>enhanced spatial management capabilities</a:t>
            </a:r>
          </a:p>
          <a:p>
            <a:pPr lvl="0"/>
            <a:r>
              <a:rPr lang="en-US" dirty="0"/>
              <a:t>Link </a:t>
            </a:r>
            <a:r>
              <a:rPr lang="en-US" dirty="0" smtClean="0"/>
              <a:t>Ecopath </a:t>
            </a:r>
            <a:r>
              <a:rPr lang="en-US" dirty="0"/>
              <a:t>to physical </a:t>
            </a:r>
            <a:r>
              <a:rPr lang="en-US" dirty="0" smtClean="0"/>
              <a:t>and chemical </a:t>
            </a:r>
            <a:r>
              <a:rPr lang="en-US" dirty="0"/>
              <a:t>oceanographic models</a:t>
            </a:r>
          </a:p>
          <a:p>
            <a:pPr lvl="0"/>
            <a:r>
              <a:rPr lang="en-US" dirty="0" smtClean="0"/>
              <a:t>Link </a:t>
            </a:r>
            <a:r>
              <a:rPr lang="en-US" dirty="0"/>
              <a:t>to </a:t>
            </a:r>
            <a:r>
              <a:rPr lang="en-US" dirty="0" smtClean="0"/>
              <a:t>the South Atlantic Landscape Conservation Cooperative’s </a:t>
            </a:r>
            <a:r>
              <a:rPr lang="en-US" dirty="0"/>
              <a:t>connectivity of </a:t>
            </a:r>
            <a:r>
              <a:rPr lang="en-US" dirty="0" smtClean="0"/>
              <a:t>systems</a:t>
            </a:r>
            <a:endParaRPr lang="en-US" dirty="0"/>
          </a:p>
          <a:p>
            <a:pPr lvl="0"/>
            <a:r>
              <a:rPr lang="en-US" dirty="0"/>
              <a:t>Refine </a:t>
            </a:r>
            <a:r>
              <a:rPr lang="en-US" dirty="0" smtClean="0"/>
              <a:t>Essential </a:t>
            </a:r>
            <a:r>
              <a:rPr lang="en-US" dirty="0"/>
              <a:t>F</a:t>
            </a:r>
            <a:r>
              <a:rPr lang="en-US" dirty="0" smtClean="0"/>
              <a:t>ish Habitat </a:t>
            </a:r>
            <a:r>
              <a:rPr lang="en-US" dirty="0"/>
              <a:t>and modeling </a:t>
            </a:r>
          </a:p>
        </p:txBody>
      </p:sp>
    </p:spTree>
    <p:extLst>
      <p:ext uri="{BB962C8B-B14F-4D97-AF65-F5344CB8AC3E}">
        <p14:creationId xmlns:p14="http://schemas.microsoft.com/office/powerpoint/2010/main" val="197863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48" y="627457"/>
            <a:ext cx="6781712" cy="1381451"/>
          </a:xfrm>
        </p:spPr>
        <p:txBody>
          <a:bodyPr>
            <a:noAutofit/>
          </a:bodyPr>
          <a:lstStyle/>
          <a:p>
            <a:r>
              <a:rPr lang="en-US" sz="2800" b="1" dirty="0"/>
              <a:t>Goal: Create a blueprint for examining and refining fish ecosystem modeling tools that will be used to help sustain natural and cultural resources to be used for: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2353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Decision Support</a:t>
            </a:r>
          </a:p>
          <a:p>
            <a:pPr lvl="0"/>
            <a:r>
              <a:rPr lang="en-US" dirty="0" smtClean="0"/>
              <a:t>Creating </a:t>
            </a:r>
            <a:r>
              <a:rPr lang="en-US" dirty="0"/>
              <a:t>tools to conduct ecosystem-based evaluations of fisheries policies and tradeoffs</a:t>
            </a:r>
          </a:p>
          <a:p>
            <a:r>
              <a:rPr lang="en-US" dirty="0" smtClean="0"/>
              <a:t>Identifying </a:t>
            </a:r>
            <a:r>
              <a:rPr lang="en-US" dirty="0"/>
              <a:t>tradeoffs among conflicting management objectives , e.g. conservation vs. </a:t>
            </a:r>
            <a:r>
              <a:rPr lang="en-US" dirty="0" smtClean="0"/>
              <a:t>profits</a:t>
            </a:r>
          </a:p>
          <a:p>
            <a:r>
              <a:rPr lang="en-US" dirty="0" smtClean="0"/>
              <a:t>Integrating </a:t>
            </a:r>
            <a:r>
              <a:rPr lang="en-US" dirty="0"/>
              <a:t>environmental data into the stock management process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648" y="627457"/>
            <a:ext cx="6781712" cy="1381451"/>
          </a:xfrm>
        </p:spPr>
        <p:txBody>
          <a:bodyPr>
            <a:noAutofit/>
          </a:bodyPr>
          <a:lstStyle/>
          <a:p>
            <a:r>
              <a:rPr lang="en-US" sz="2800" b="1" dirty="0"/>
              <a:t>Goal: Create a blueprint for examining and refining fish ecosystem modeling tools that will be used to help sustain natural and cultural resources to be used for: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712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Model Features</a:t>
            </a:r>
          </a:p>
          <a:p>
            <a:pPr lvl="0"/>
            <a:r>
              <a:rPr lang="en-US" dirty="0" smtClean="0"/>
              <a:t>Helping </a:t>
            </a:r>
            <a:r>
              <a:rPr lang="en-US" dirty="0"/>
              <a:t>elucidate the natural variability of the physical and biological components.</a:t>
            </a:r>
          </a:p>
          <a:p>
            <a:pPr lvl="0"/>
            <a:r>
              <a:rPr lang="en-US" dirty="0" smtClean="0"/>
              <a:t>Characterizing </a:t>
            </a:r>
            <a:r>
              <a:rPr lang="en-US" dirty="0"/>
              <a:t>environmental uncertainty in stock projections</a:t>
            </a:r>
          </a:p>
          <a:p>
            <a:pPr lvl="0"/>
            <a:r>
              <a:rPr lang="en-US" dirty="0"/>
              <a:t>Developing </a:t>
            </a:r>
            <a:r>
              <a:rPr lang="en-US" dirty="0" smtClean="0"/>
              <a:t>habitat</a:t>
            </a:r>
            <a:r>
              <a:rPr lang="en-US" dirty="0"/>
              <a:t>, environmental and ecosystem dynamics views</a:t>
            </a:r>
          </a:p>
          <a:p>
            <a:pPr lvl="0"/>
            <a:r>
              <a:rPr lang="en-US" dirty="0" smtClean="0"/>
              <a:t>Planning </a:t>
            </a:r>
            <a:r>
              <a:rPr lang="en-US" dirty="0"/>
              <a:t>and evaluating spatial policy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0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126" y="574535"/>
            <a:ext cx="6226828" cy="1143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Model 1.0</a:t>
            </a:r>
            <a:br>
              <a:rPr lang="en-US" sz="4000" b="1" dirty="0" smtClean="0"/>
            </a:br>
            <a:r>
              <a:rPr lang="en-US" sz="4000" dirty="0"/>
              <a:t>Better utilize existing datasets and assessments: </a:t>
            </a:r>
            <a:br>
              <a:rPr lang="en-US" sz="4000" dirty="0"/>
            </a:br>
            <a:r>
              <a:rPr lang="en-US" sz="4000" b="1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57" y="2081649"/>
            <a:ext cx="8651523" cy="47763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Define the essential data needed for the first generation of the model</a:t>
            </a:r>
          </a:p>
          <a:p>
            <a:pPr lvl="0"/>
            <a:r>
              <a:rPr lang="en-US" dirty="0" smtClean="0"/>
              <a:t>Leverage existing analytical tools &amp; metrics for evaluation of fishery management alternatives (including the environmental portion)</a:t>
            </a:r>
          </a:p>
          <a:p>
            <a:pPr lvl="0"/>
            <a:r>
              <a:rPr lang="en-US" dirty="0" smtClean="0"/>
              <a:t>Integrate available data and updated stock assessments to expand risk assessment capabilities</a:t>
            </a:r>
          </a:p>
          <a:p>
            <a:pPr lvl="0"/>
            <a:r>
              <a:rPr lang="en-US" dirty="0" smtClean="0"/>
              <a:t>Enhance description of interactive influences - stock, productivity, uncertainty</a:t>
            </a:r>
          </a:p>
          <a:p>
            <a:pPr lvl="0"/>
            <a:r>
              <a:rPr lang="en-US" dirty="0" smtClean="0"/>
              <a:t>Conduct a team review and analysis of existing data</a:t>
            </a:r>
          </a:p>
          <a:p>
            <a:pPr lvl="0"/>
            <a:r>
              <a:rPr lang="en-US" dirty="0" smtClean="0"/>
              <a:t>Ensure connectivity data is included: estuaries and rivers (food web</a:t>
            </a:r>
            <a:r>
              <a:rPr lang="en-US" dirty="0"/>
              <a:t>) </a:t>
            </a: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Outcome: </a:t>
            </a:r>
            <a:r>
              <a:rPr lang="en-US" dirty="0" smtClean="0"/>
              <a:t>New SA Ecopath/Ecosim/Ecospace Model completed</a:t>
            </a:r>
          </a:p>
        </p:txBody>
      </p:sp>
    </p:spTree>
    <p:extLst>
      <p:ext uri="{BB962C8B-B14F-4D97-AF65-F5344CB8AC3E}">
        <p14:creationId xmlns:p14="http://schemas.microsoft.com/office/powerpoint/2010/main" val="29795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2055550"/>
            <a:ext cx="8985242" cy="46704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Decision Support</a:t>
            </a:r>
          </a:p>
          <a:p>
            <a:pPr lvl="0"/>
            <a:r>
              <a:rPr lang="en-US" dirty="0" smtClean="0"/>
              <a:t>Enable </a:t>
            </a:r>
            <a:r>
              <a:rPr lang="en-US" dirty="0"/>
              <a:t>the evaluation of </a:t>
            </a:r>
            <a:r>
              <a:rPr lang="en-US" dirty="0" smtClean="0"/>
              <a:t>Council Managed </a:t>
            </a:r>
            <a:r>
              <a:rPr lang="en-US" dirty="0"/>
              <a:t>A</a:t>
            </a:r>
            <a:r>
              <a:rPr lang="en-US" dirty="0" smtClean="0"/>
              <a:t>reas (i.e., MPAs, Spawning SMZs, HAPCs) and Regional Conservation Priorities</a:t>
            </a:r>
          </a:p>
          <a:p>
            <a:pPr lvl="0"/>
            <a:r>
              <a:rPr lang="en-US" dirty="0" smtClean="0"/>
              <a:t>Promote better stock </a:t>
            </a:r>
            <a:r>
              <a:rPr lang="en-US" dirty="0"/>
              <a:t>a</a:t>
            </a:r>
            <a:r>
              <a:rPr lang="en-US" dirty="0" smtClean="0"/>
              <a:t>ssessments</a:t>
            </a:r>
            <a:endParaRPr lang="en-US" dirty="0"/>
          </a:p>
          <a:p>
            <a:pPr lvl="0"/>
            <a:r>
              <a:rPr lang="en-US" dirty="0"/>
              <a:t>Develop useful tools that enable evaluation of </a:t>
            </a:r>
            <a:r>
              <a:rPr lang="en-US" dirty="0" smtClean="0"/>
              <a:t>fishery projections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99126" y="574535"/>
            <a:ext cx="62268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Model 2.0</a:t>
            </a:r>
            <a:br>
              <a:rPr lang="en-US" sz="4000" b="1" dirty="0" smtClean="0"/>
            </a:br>
            <a:r>
              <a:rPr lang="en-US" sz="4000" dirty="0" smtClean="0"/>
              <a:t>Develop the next generation of ecosystem models</a:t>
            </a:r>
            <a:br>
              <a:rPr lang="en-US" sz="4000" dirty="0" smtClean="0"/>
            </a:br>
            <a:r>
              <a:rPr lang="en-US" sz="4000" b="1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185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753</Words>
  <Application>Microsoft Macintosh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South Atlantic Ecosystem Model Workshop</vt:lpstr>
      <vt:lpstr>Our Team</vt:lpstr>
      <vt:lpstr>The Models should:</vt:lpstr>
      <vt:lpstr>Develop Refined and Focused South Atlantic Ecopath/Ecosim/Ecospace Model &amp; the Companion Physical Modeling Requirements </vt:lpstr>
      <vt:lpstr>Develop Refined and Focused South Atlantic Ecopath/Ecosim/Ecospace Model &amp; the Companion Physical Modeling Requirements </vt:lpstr>
      <vt:lpstr>Goal: Create a blueprint for examining and refining fish ecosystem modeling tools that will be used to help sustain natural and cultural resources to be used for: </vt:lpstr>
      <vt:lpstr>Goal: Create a blueprint for examining and refining fish ecosystem modeling tools that will be used to help sustain natural and cultural resources to be used for: </vt:lpstr>
      <vt:lpstr>Model 1.0 Better utilize existing datasets and assessments:   </vt:lpstr>
      <vt:lpstr>PowerPoint Presentation</vt:lpstr>
      <vt:lpstr>PowerPoint Presentation</vt:lpstr>
      <vt:lpstr>Create the best possible information for use by managers and decision-makers</vt:lpstr>
      <vt:lpstr>Funding Sources</vt:lpstr>
      <vt:lpstr>PowerPoint Presentation</vt:lpstr>
    </vt:vector>
  </TitlesOfParts>
  <Company>Group Solutions,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Atlantic Ecosystem Model Workshop</dc:title>
  <dc:creator>Brett Boston</dc:creator>
  <cp:lastModifiedBy>Brett Boston</cp:lastModifiedBy>
  <cp:revision>45</cp:revision>
  <dcterms:created xsi:type="dcterms:W3CDTF">2015-06-06T17:51:40Z</dcterms:created>
  <dcterms:modified xsi:type="dcterms:W3CDTF">2015-06-08T12:54:01Z</dcterms:modified>
</cp:coreProperties>
</file>