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23"/>
  </p:notesMasterIdLst>
  <p:sldIdLst>
    <p:sldId id="261" r:id="rId2"/>
    <p:sldId id="413" r:id="rId3"/>
    <p:sldId id="291" r:id="rId4"/>
    <p:sldId id="379" r:id="rId5"/>
    <p:sldId id="296" r:id="rId6"/>
    <p:sldId id="414" r:id="rId7"/>
    <p:sldId id="415" r:id="rId8"/>
    <p:sldId id="399" r:id="rId9"/>
    <p:sldId id="385" r:id="rId10"/>
    <p:sldId id="407" r:id="rId11"/>
    <p:sldId id="406" r:id="rId12"/>
    <p:sldId id="395" r:id="rId13"/>
    <p:sldId id="410" r:id="rId14"/>
    <p:sldId id="411" r:id="rId15"/>
    <p:sldId id="412" r:id="rId16"/>
    <p:sldId id="408" r:id="rId17"/>
    <p:sldId id="409" r:id="rId18"/>
    <p:sldId id="398" r:id="rId19"/>
    <p:sldId id="352" r:id="rId20"/>
    <p:sldId id="390" r:id="rId21"/>
    <p:sldId id="391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99FF99"/>
    <a:srgbClr val="000000"/>
    <a:srgbClr val="66FF33"/>
    <a:srgbClr val="FF5959"/>
    <a:srgbClr val="FF5050"/>
    <a:srgbClr val="66FF66"/>
    <a:srgbClr val="FFFF00"/>
    <a:srgbClr val="000066"/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56" autoAdjust="0"/>
    <p:restoredTop sz="88171" autoAdjust="0"/>
  </p:normalViewPr>
  <p:slideViewPr>
    <p:cSldViewPr>
      <p:cViewPr>
        <p:scale>
          <a:sx n="75" d="100"/>
          <a:sy n="75" d="100"/>
        </p:scale>
        <p:origin x="-917" y="-23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3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/>
            </a:lvl1pPr>
          </a:lstStyle>
          <a:p>
            <a:fld id="{1D1D39C1-BC9A-4195-A12F-71EA3611F9E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A70B11-B51F-439E-9102-4335B0178888}" type="slidenum">
              <a:rPr lang="en-US"/>
              <a:pPr/>
              <a:t>1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Bycatch</a:t>
            </a:r>
            <a:r>
              <a:rPr lang="en-US" dirty="0" smtClean="0"/>
              <a:t>, species associations </a:t>
            </a:r>
            <a:r>
              <a:rPr lang="en-US" smtClean="0"/>
              <a:t>for regulations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D39C1-BC9A-4195-A12F-71EA3611F9E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200400"/>
            <a:ext cx="5410200" cy="1143000"/>
          </a:xfrm>
        </p:spPr>
        <p:txBody>
          <a:bodyPr/>
          <a:lstStyle>
            <a:lvl1pPr>
              <a:defRPr>
                <a:solidFill>
                  <a:srgbClr val="FCDA7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495800"/>
            <a:ext cx="4876800" cy="457200"/>
          </a:xfrm>
        </p:spPr>
        <p:txBody>
          <a:bodyPr/>
          <a:lstStyle>
            <a:lvl1pPr marL="0" indent="0">
              <a:defRPr>
                <a:solidFill>
                  <a:srgbClr val="FCDA7F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130" name="Text Box 10"/>
          <p:cNvSpPr txBox="1">
            <a:spLocks noChangeArrowheads="1"/>
          </p:cNvSpPr>
          <p:nvPr userDrawn="1"/>
        </p:nvSpPr>
        <p:spPr bwMode="auto">
          <a:xfrm>
            <a:off x="685800" y="5257800"/>
            <a:ext cx="3733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fld id="{E7F2E069-58A9-4F26-8104-5023B3F654AC}" type="datetime4">
              <a:rPr lang="en-US" sz="1400" b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</a:pPr>
              <a:t>September 3, 2010</a:t>
            </a:fld>
            <a:endParaRPr lang="en-US" sz="1400" b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62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2362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1143000"/>
            <a:ext cx="194310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143000"/>
            <a:ext cx="567690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362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0" y="1143000"/>
            <a:ext cx="6019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8610600" y="6477000"/>
            <a:ext cx="762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fld id="{EC2363DF-9FB2-4C9A-9358-B98396B9BCEB}" type="slidenum">
              <a:rPr lang="en-US" sz="1200" b="0"/>
              <a:pPr eaLnBrk="0" hangingPunct="0">
                <a:spcBef>
                  <a:spcPct val="50000"/>
                </a:spcBef>
              </a:pPr>
              <a:t>‹#›</a:t>
            </a:fld>
            <a:endParaRPr lang="en-US" sz="1200" b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 thruBlk="1"/>
  </p:transition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—"/>
        <a:defRPr sz="22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7162800" cy="838200"/>
          </a:xfrm>
        </p:spPr>
        <p:txBody>
          <a:bodyPr/>
          <a:lstStyle/>
          <a:p>
            <a:r>
              <a:rPr lang="en-US" sz="3200" dirty="0" smtClean="0"/>
              <a:t>Species groupings for management of the SAFMC Snapper-Grouper FMU</a:t>
            </a:r>
            <a:endParaRPr lang="en-US" sz="32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114800"/>
            <a:ext cx="5791200" cy="457200"/>
          </a:xfrm>
        </p:spPr>
        <p:txBody>
          <a:bodyPr/>
          <a:lstStyle/>
          <a:p>
            <a:endParaRPr lang="en-US" sz="2000" dirty="0" smtClean="0"/>
          </a:p>
          <a:p>
            <a:r>
              <a:rPr lang="en-US" sz="2000" dirty="0" smtClean="0"/>
              <a:t>Southeast Regional Office</a:t>
            </a:r>
          </a:p>
          <a:p>
            <a:r>
              <a:rPr lang="en-US" sz="2000" dirty="0" smtClean="0"/>
              <a:t>St. Petersburg, Florida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962400" y="0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DRAFT – Under SEFSC Review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These results and conclusions are preliminary and subject to revision.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Report is currently under review at SERO.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Will be reviewed by SEFSC and SAFMC SSC.</a:t>
            </a:r>
          </a:p>
          <a:p>
            <a:pPr>
              <a:buFont typeface="Arial" pitchFamily="34" charset="0"/>
              <a:buChar char="•"/>
            </a:pPr>
            <a:r>
              <a:rPr lang="en-US" b="1" dirty="0" smtClean="0"/>
              <a:t>Final report should be available for Dec 2010 meeting.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2286000" y="1143000"/>
            <a:ext cx="6629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Caveats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62200"/>
            <a:ext cx="8001000" cy="4114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Under June 2010 Preferred Alternative, Council will need to establish ACLs for </a:t>
            </a:r>
            <a:r>
              <a:rPr lang="en-US" sz="2800" dirty="0" smtClean="0"/>
              <a:t>24 </a:t>
            </a:r>
            <a:r>
              <a:rPr lang="en-US" sz="2800" dirty="0" smtClean="0"/>
              <a:t>unassessed species.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Assigning species to assemblages may: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Mitigate uncertainty in species identification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Reduce regulatory impacts of fluctuations in landings for incidentally-caught species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Simplify management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Address some ecosystem dynamics</a:t>
            </a:r>
            <a:endParaRPr lang="en-US" sz="24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2286000" y="1143000"/>
            <a:ext cx="6629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Why Group</a:t>
            </a:r>
            <a:r>
              <a:rPr kumimoji="0" lang="en-US" sz="3600" b="1" i="0" u="none" strike="noStrike" kern="0" cap="none" spc="0" normalizeH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Species</a:t>
            </a: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305800" cy="4191000"/>
          </a:xfrm>
        </p:spPr>
        <p:txBody>
          <a:bodyPr/>
          <a:lstStyle/>
          <a:p>
            <a:r>
              <a:rPr lang="en-US" sz="2800" dirty="0" smtClean="0"/>
              <a:t>“Stock complexes may be comprised of: </a:t>
            </a:r>
          </a:p>
          <a:p>
            <a:pPr marL="509588" indent="-509588"/>
            <a:r>
              <a:rPr lang="en-US" dirty="0" smtClean="0"/>
              <a:t>	</a:t>
            </a:r>
            <a:r>
              <a:rPr lang="en-US" sz="2800" dirty="0" smtClean="0"/>
              <a:t>1) One or more indicator stocks, each of which has SDC and ACLs, and several other stocks;</a:t>
            </a:r>
          </a:p>
          <a:p>
            <a:pPr marL="509588" indent="-509588"/>
            <a:r>
              <a:rPr lang="en-US" sz="2800" dirty="0" smtClean="0"/>
              <a:t>	2) Several stocks without an indicator stock, with SDC and an ACL for the complex as a whole; or</a:t>
            </a:r>
          </a:p>
          <a:p>
            <a:pPr marL="509588" indent="-509588"/>
            <a:r>
              <a:rPr lang="en-US" sz="2800" dirty="0" smtClean="0"/>
              <a:t>	3) One of more indicator stocks, each of which has SDC and management objectives, with an ACL for the complex as a whole…”</a:t>
            </a:r>
          </a:p>
          <a:p>
            <a:r>
              <a:rPr lang="en-US" sz="2800" dirty="0" smtClean="0"/>
              <a:t>							</a:t>
            </a:r>
            <a:r>
              <a:rPr lang="en-US" i="1" dirty="0" smtClean="0"/>
              <a:t>ACL Final Rule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2286000" y="1143000"/>
            <a:ext cx="6629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What’s a Stock Complex?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0"/>
            <a:ext cx="8839200" cy="4114800"/>
          </a:xfrm>
        </p:spPr>
        <p:txBody>
          <a:bodyPr/>
          <a:lstStyle/>
          <a:p>
            <a:r>
              <a:rPr lang="en-US" b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GOALS:</a:t>
            </a:r>
            <a:r>
              <a:rPr lang="en-US" dirty="0" smtClean="0"/>
              <a:t> </a:t>
            </a:r>
            <a:r>
              <a:rPr lang="en-US" b="1" dirty="0" smtClean="0"/>
              <a:t>Provide guidance to SAFMC for setting ACLs within Snapper-Grouper FMU.</a:t>
            </a:r>
          </a:p>
          <a:p>
            <a:endParaRPr lang="en-US" sz="1400" dirty="0" smtClean="0"/>
          </a:p>
          <a:p>
            <a:r>
              <a:rPr lang="en-US" b="1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OBJECTIVES: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400" b="1" dirty="0" smtClean="0"/>
              <a:t>Identify species assemblages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400" b="1" dirty="0" smtClean="0"/>
              <a:t>Evaluate consistency across sectors 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sz="2400" b="1" dirty="0" smtClean="0"/>
              <a:t>To develop species complexes that are “</a:t>
            </a:r>
            <a:r>
              <a:rPr lang="en-US" sz="2400" b="1" dirty="0" smtClean="0">
                <a:solidFill>
                  <a:srgbClr val="0000CC"/>
                </a:solidFill>
              </a:rPr>
              <a:t>sufficiently similar in geographic distribution, life history, and vulnerabilities to the fishery such that the impact of management actions on the stocks is similar</a:t>
            </a:r>
            <a:r>
              <a:rPr lang="en-US" sz="2400" b="1" dirty="0" smtClean="0"/>
              <a:t>.” (</a:t>
            </a:r>
            <a:r>
              <a:rPr lang="en-US" sz="2400" b="1" i="1" dirty="0" smtClean="0"/>
              <a:t>NS1</a:t>
            </a:r>
            <a:r>
              <a:rPr lang="en-US" sz="2400" b="1" dirty="0" smtClean="0"/>
              <a:t>)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2286000" y="1143000"/>
            <a:ext cx="6629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Goals</a:t>
            </a:r>
            <a:r>
              <a:rPr kumimoji="0" lang="en-US" sz="3600" b="1" i="0" u="none" strike="noStrike" kern="0" cap="none" spc="0" normalizeH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&amp; Objectives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2286000" y="1143000"/>
            <a:ext cx="6629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Data Sources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762000" y="2590800"/>
            <a:ext cx="8077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kern="0" dirty="0" smtClean="0"/>
              <a:t>SEFSC Coastal Logbook </a:t>
            </a:r>
            <a:r>
              <a:rPr lang="en-US" kern="0" dirty="0" smtClean="0">
                <a:solidFill>
                  <a:srgbClr val="0000CC"/>
                </a:solidFill>
              </a:rPr>
              <a:t>[vertical line] </a:t>
            </a:r>
            <a:r>
              <a:rPr lang="en-US" kern="0" dirty="0" smtClean="0">
                <a:solidFill>
                  <a:schemeClr val="bg1">
                    <a:lumMod val="50000"/>
                  </a:schemeClr>
                </a:solidFill>
              </a:rPr>
              <a:t>(2005-2009)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kern="0" dirty="0" smtClean="0"/>
              <a:t>SEFSC </a:t>
            </a:r>
            <a:r>
              <a:rPr lang="en-US" kern="0" dirty="0" smtClean="0"/>
              <a:t>Coastal </a:t>
            </a:r>
            <a:r>
              <a:rPr lang="en-US" kern="0" dirty="0" smtClean="0">
                <a:latin typeface="+mn-lt"/>
                <a:ea typeface="+mn-ea"/>
              </a:rPr>
              <a:t>Logbook </a:t>
            </a:r>
            <a:r>
              <a:rPr lang="en-US" kern="0" dirty="0" smtClean="0">
                <a:solidFill>
                  <a:srgbClr val="0000CC"/>
                </a:solidFill>
                <a:latin typeface="+mn-lt"/>
                <a:ea typeface="+mn-ea"/>
              </a:rPr>
              <a:t>[longline] 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(2005-2009)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Reef Fish Observer Program 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(2006-2009)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lang="en-US" kern="0" dirty="0" smtClean="0">
                <a:latin typeface="+mn-lt"/>
                <a:ea typeface="+mn-ea"/>
              </a:rPr>
              <a:t>SEFSC Headboat Survey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(2004-2009)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Marine Recreational</a:t>
            </a:r>
            <a:r>
              <a:rPr kumimoji="0" lang="en-US" sz="240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Fisheries Statistics Survey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(2000-2009)</a:t>
            </a:r>
          </a:p>
          <a:p>
            <a:pPr marL="457200" lvl="0" indent="-457200">
              <a:buFont typeface="+mj-lt"/>
              <a:buAutoNum type="arabicPeriod" startAt="4"/>
              <a:defRPr/>
            </a:pPr>
            <a:r>
              <a:rPr lang="en-US" kern="0" dirty="0" smtClean="0">
                <a:latin typeface="+mn-lt"/>
                <a:ea typeface="+mn-ea"/>
              </a:rPr>
              <a:t>Marine Resources Monitoring, Assessment and </a:t>
            </a:r>
            <a:r>
              <a:rPr lang="en-US" kern="0" dirty="0" smtClean="0">
                <a:latin typeface="+mn-lt"/>
                <a:ea typeface="+mn-ea"/>
              </a:rPr>
              <a:t>Prediction Survey </a:t>
            </a: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(1978-2009)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2286000" y="1143000"/>
            <a:ext cx="6629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Methods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762000" y="2209800"/>
            <a:ext cx="8077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 smtClean="0"/>
              <a:t>Life history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smtClean="0"/>
              <a:t>Vulnerability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smtClean="0"/>
              <a:t>Percent encounters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smtClean="0"/>
              <a:t>Dimension reduction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smtClean="0"/>
              <a:t>Hierarchical clustering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smtClean="0"/>
              <a:t>WMCA Index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 err="1" smtClean="0"/>
              <a:t>Biogeographic</a:t>
            </a:r>
            <a:r>
              <a:rPr lang="en-US" sz="3200" dirty="0" smtClean="0"/>
              <a:t> distribution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_ACL_3_Region_Logbook Grids_wH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52401"/>
            <a:ext cx="9144000" cy="70658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0" y="533400"/>
            <a:ext cx="1742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45 species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33800" y="2438400"/>
            <a:ext cx="1742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65 species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200400" y="5181600"/>
            <a:ext cx="1742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70 species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72200" y="5425547"/>
            <a:ext cx="2011680" cy="457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Biogeographic</a:t>
            </a:r>
            <a:r>
              <a:rPr lang="en-US" sz="1400" dirty="0" smtClean="0"/>
              <a:t> Zones</a:t>
            </a:r>
            <a:endParaRPr lang="en-US" sz="1400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mrfss_bPC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 bwMode="auto">
          <a:xfrm>
            <a:off x="0" y="380999"/>
            <a:ext cx="6705600" cy="879675"/>
          </a:xfrm>
          <a:prstGeom prst="rect">
            <a:avLst/>
          </a:prstGeom>
          <a:solidFill>
            <a:srgbClr val="FFFF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0" y="1272250"/>
            <a:ext cx="6248400" cy="685800"/>
          </a:xfrm>
          <a:prstGeom prst="rect">
            <a:avLst/>
          </a:prstGeom>
          <a:solidFill>
            <a:srgbClr val="00B05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0" y="1962874"/>
            <a:ext cx="4724400" cy="627925"/>
          </a:xfrm>
          <a:prstGeom prst="rect">
            <a:avLst/>
          </a:prstGeom>
          <a:solidFill>
            <a:schemeClr val="accent4">
              <a:lumMod val="75000"/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0" y="2625525"/>
            <a:ext cx="4724400" cy="838200"/>
          </a:xfrm>
          <a:prstGeom prst="rect">
            <a:avLst/>
          </a:prstGeom>
          <a:solidFill>
            <a:srgbClr val="0070C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0" y="3475300"/>
            <a:ext cx="5029200" cy="510250"/>
          </a:xfrm>
          <a:prstGeom prst="rect">
            <a:avLst/>
          </a:prstGeom>
          <a:solidFill>
            <a:srgbClr val="FF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0" y="4156275"/>
            <a:ext cx="3505200" cy="685800"/>
          </a:xfrm>
          <a:prstGeom prst="rect">
            <a:avLst/>
          </a:prstGeom>
          <a:solidFill>
            <a:srgbClr val="66FF33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0" y="5357150"/>
            <a:ext cx="4876800" cy="815050"/>
          </a:xfrm>
          <a:prstGeom prst="rect">
            <a:avLst/>
          </a:prstGeom>
          <a:solidFill>
            <a:srgbClr val="000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86600" y="5334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DEEP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86600" y="1290935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NC/EFL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4724400" y="2052935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JACKS</a:t>
            </a:r>
            <a:endParaRPr lang="en-US" dirty="0"/>
          </a:p>
        </p:txBody>
      </p:sp>
      <p:sp>
        <p:nvSpPr>
          <p:cNvPr id="39" name="Title 1"/>
          <p:cNvSpPr txBox="1">
            <a:spLocks/>
          </p:cNvSpPr>
          <p:nvPr/>
        </p:nvSpPr>
        <p:spPr bwMode="auto">
          <a:xfrm>
            <a:off x="0" y="0"/>
            <a:ext cx="9144000" cy="38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HCA of MRFSS</a:t>
            </a:r>
            <a:r>
              <a:rPr kumimoji="0" lang="en-US" sz="2800" b="1" i="0" u="none" strike="noStrike" kern="0" cap="none" spc="0" normalizeH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b="1" i="0" u="none" strike="noStrike" kern="0" cap="none" spc="0" normalizeH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bg2">
                        <a:lumMod val="2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by Year, Month, State, Mode, Wave</a:t>
            </a:r>
            <a:endParaRPr kumimoji="0" lang="en-US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bg2">
                      <a:lumMod val="25000"/>
                    </a:schemeClr>
                  </a:gs>
                  <a:gs pos="50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953000" y="2738735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EFL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334000" y="36576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NC/NEFL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581400" y="41910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SEFL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5867400" y="56388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SEFL/NC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 bwMode="auto">
          <a:xfrm>
            <a:off x="0" y="6248400"/>
            <a:ext cx="4648200" cy="609600"/>
          </a:xfrm>
          <a:prstGeom prst="rect">
            <a:avLst/>
          </a:prstGeom>
          <a:gradFill flip="none" rotWithShape="1">
            <a:gsLst>
              <a:gs pos="0">
                <a:schemeClr val="accent5">
                  <a:shade val="30000"/>
                  <a:satMod val="115000"/>
                </a:schemeClr>
              </a:gs>
              <a:gs pos="50000">
                <a:schemeClr val="accent5">
                  <a:shade val="67500"/>
                  <a:satMod val="115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57875" y="5691850"/>
            <a:ext cx="1097280" cy="109728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pic>
        <p:nvPicPr>
          <p:cNvPr id="10" name="Picture 9" descr="NOAA%20color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5638800"/>
            <a:ext cx="1219200" cy="1219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19200" y="6243935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NOAA </a:t>
            </a:r>
            <a:r>
              <a:rPr lang="en-US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Fisheries</a:t>
            </a:r>
            <a:endParaRPr lang="en-US" sz="2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152400" y="152400"/>
            <a:ext cx="3810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MRAG</a:t>
            </a:r>
            <a:r>
              <a:rPr kumimoji="0" lang="en-US" sz="3600" b="1" i="0" u="none" strike="noStrike" kern="0" cap="none" spc="0" normalizeH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PSA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7696200" y="6248400"/>
            <a:ext cx="1447800" cy="609600"/>
          </a:xfrm>
          <a:prstGeom prst="rect">
            <a:avLst/>
          </a:prstGeom>
          <a:gradFill flip="none" rotWithShape="1">
            <a:gsLst>
              <a:gs pos="0">
                <a:schemeClr val="accent5">
                  <a:shade val="30000"/>
                  <a:satMod val="115000"/>
                </a:schemeClr>
              </a:gs>
              <a:gs pos="50000">
                <a:schemeClr val="accent5">
                  <a:shade val="67500"/>
                  <a:satMod val="115000"/>
                </a:schemeClr>
              </a:gs>
              <a:gs pos="100000">
                <a:schemeClr val="accent5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400" y="5029200"/>
            <a:ext cx="396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CC"/>
                </a:solidFill>
              </a:rPr>
              <a:t>Source: PSA_SA-Results_MRAG.pdf</a:t>
            </a:r>
            <a:endParaRPr lang="en-US" sz="1400" dirty="0">
              <a:solidFill>
                <a:srgbClr val="0000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64775" y="28194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107575" y="2819400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638800" y="2667000"/>
            <a:ext cx="53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R,S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6202100"/>
            <a:ext cx="861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DRAFT: Table of SAFMC Snapper-Grouper FMU species, indicating species with completed or pending assessments and top five most associated species, by species, per weighted mean cluster association index.  Productivity-Susceptibility Analysis (PSA) scores of overall risk from MRAG Americas South Atlantic Final Report provided when available (MRAG 2009a,b).  Color-coding denotes associations; dashed lines denote distinct life histories between associated species.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286000"/>
            <a:ext cx="2664191" cy="29238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u="sng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 smtClean="0">
                <a:solidFill>
                  <a:srgbClr val="FFFF00"/>
                </a:solidFill>
                <a:latin typeface="Calibri" pitchFamily="34" charset="0"/>
              </a:rPr>
              <a:t>DEEP-WATER COMPLEX</a:t>
            </a:r>
            <a:endParaRPr lang="en-US" sz="2000" b="1" u="sng" dirty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WARSAW </a:t>
            </a:r>
            <a:r>
              <a:rPr lang="en-US" sz="1800" dirty="0" smtClean="0">
                <a:latin typeface="Calibri" pitchFamily="34" charset="0"/>
              </a:rPr>
              <a:t>GROUPER₂</a:t>
            </a:r>
            <a:endParaRPr lang="en-US" sz="1800" dirty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YELLOWEDGE </a:t>
            </a:r>
            <a:r>
              <a:rPr lang="en-US" sz="1800" dirty="0" smtClean="0">
                <a:latin typeface="Calibri" pitchFamily="34" charset="0"/>
              </a:rPr>
              <a:t>GROUPER</a:t>
            </a:r>
            <a:endParaRPr lang="en-US" sz="1800" dirty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SNOWY </a:t>
            </a:r>
            <a:r>
              <a:rPr lang="en-US" sz="1800" dirty="0">
                <a:latin typeface="Calibri" pitchFamily="34" charset="0"/>
              </a:rPr>
              <a:t>GROUPER₁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BLUELINE TILEFISH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SAND TILEFISH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GOLDEN </a:t>
            </a:r>
            <a:r>
              <a:rPr lang="en-US" sz="1800" dirty="0" smtClean="0">
                <a:latin typeface="Calibri" pitchFamily="34" charset="0"/>
              </a:rPr>
              <a:t>TILEFISH₁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SILK SNAPPER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72047" y="2513012"/>
            <a:ext cx="27432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WARSAW </a:t>
            </a:r>
            <a:r>
              <a:rPr lang="en-US" sz="1800" dirty="0" smtClean="0">
                <a:latin typeface="Calibri" pitchFamily="34" charset="0"/>
              </a:rPr>
              <a:t>GROUPER₂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YELLOWEDGE </a:t>
            </a:r>
            <a:r>
              <a:rPr lang="en-US" sz="1800" dirty="0" smtClean="0">
                <a:latin typeface="Calibri" pitchFamily="34" charset="0"/>
              </a:rPr>
              <a:t>GROUPER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SNOWY GROUPER₁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8202" name="TextBox 10"/>
          <p:cNvSpPr txBox="1">
            <a:spLocks noChangeArrowheads="1"/>
          </p:cNvSpPr>
          <p:nvPr/>
        </p:nvSpPr>
        <p:spPr bwMode="auto">
          <a:xfrm>
            <a:off x="4780593" y="3579812"/>
            <a:ext cx="27432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BLUELINE TILEFISH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SAND TILEFISH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GOLDEN </a:t>
            </a:r>
            <a:r>
              <a:rPr lang="en-US" sz="1800" dirty="0" smtClean="0">
                <a:latin typeface="Calibri" pitchFamily="34" charset="0"/>
              </a:rPr>
              <a:t>TILEFISH₁</a:t>
            </a:r>
            <a:endParaRPr lang="en-US" sz="1800" dirty="0" smtClean="0">
              <a:latin typeface="Calibri" pitchFamily="34" charset="0"/>
            </a:endParaRPr>
          </a:p>
        </p:txBody>
      </p:sp>
      <p:sp>
        <p:nvSpPr>
          <p:cNvPr id="8203" name="TextBox 11"/>
          <p:cNvSpPr txBox="1">
            <a:spLocks noChangeArrowheads="1"/>
          </p:cNvSpPr>
          <p:nvPr/>
        </p:nvSpPr>
        <p:spPr bwMode="auto">
          <a:xfrm>
            <a:off x="7676193" y="2495920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1A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8204" name="TextBox 12"/>
          <p:cNvSpPr txBox="1">
            <a:spLocks noChangeArrowheads="1"/>
          </p:cNvSpPr>
          <p:nvPr/>
        </p:nvSpPr>
        <p:spPr bwMode="auto">
          <a:xfrm>
            <a:off x="7676193" y="3588742"/>
            <a:ext cx="7080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1B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4010047" y="2858240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010047" y="3909587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28600" y="5315320"/>
            <a:ext cx="2819400" cy="914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Assessed Species₁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Most Vulnerable Species₂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 rot="10800000" flipV="1">
            <a:off x="6096001" y="6176670"/>
            <a:ext cx="2139696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WRECKFISH₁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304800" y="6090570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</a:pPr>
            <a:r>
              <a:rPr lang="en-US" sz="3200" b="1" dirty="0" smtClean="0">
                <a:latin typeface="Calibri" pitchFamily="34" charset="0"/>
              </a:rPr>
              <a:t>ADDITIONAL COMPLEX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00424" y="0"/>
            <a:ext cx="7443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u="sng" dirty="0" smtClean="0">
                <a:solidFill>
                  <a:schemeClr val="bg1"/>
                </a:solidFill>
              </a:rPr>
              <a:t>PRELIMINARY RESULTS – PENDING SEFSC &amp; SSC REVIEW</a:t>
            </a:r>
            <a:endParaRPr lang="en-US" sz="2000" u="sng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87314" y="4655542"/>
            <a:ext cx="27432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SILK </a:t>
            </a:r>
            <a:r>
              <a:rPr lang="en-US" sz="1800" dirty="0" smtClean="0">
                <a:latin typeface="Calibri" pitchFamily="34" charset="0"/>
              </a:rPr>
              <a:t>SNAPPER (?)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6" name="Right Arrow 25"/>
          <p:cNvSpPr/>
          <p:nvPr/>
        </p:nvSpPr>
        <p:spPr>
          <a:xfrm>
            <a:off x="4018593" y="4713062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27" name="TextBox 12"/>
          <p:cNvSpPr txBox="1">
            <a:spLocks noChangeArrowheads="1"/>
          </p:cNvSpPr>
          <p:nvPr/>
        </p:nvSpPr>
        <p:spPr bwMode="auto">
          <a:xfrm>
            <a:off x="7676193" y="4667210"/>
            <a:ext cx="7080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1C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5257800" y="6252870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 bwMode="auto">
          <a:xfrm>
            <a:off x="5029200" y="990600"/>
            <a:ext cx="3810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DEEP-WATER</a:t>
            </a:r>
            <a:r>
              <a:rPr kumimoji="0" lang="en-US" sz="3600" b="1" i="0" u="none" strike="noStrike" kern="0" cap="none" spc="0" normalizeH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COMPLEX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5334" y="2286000"/>
            <a:ext cx="2289921" cy="26468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u="sng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u="sng" dirty="0" smtClean="0">
                <a:solidFill>
                  <a:srgbClr val="FFFF00"/>
                </a:solidFill>
                <a:latin typeface="Calibri" pitchFamily="34" charset="0"/>
              </a:rPr>
              <a:t>SWG</a:t>
            </a:r>
            <a:r>
              <a:rPr lang="en-US" sz="2000" b="1" u="sng" dirty="0" smtClean="0">
                <a:solidFill>
                  <a:srgbClr val="FFFF00"/>
                </a:solidFill>
                <a:latin typeface="Calibri" pitchFamily="34" charset="0"/>
              </a:rPr>
              <a:t> COMPLEX</a:t>
            </a:r>
            <a:endParaRPr lang="en-US" sz="2000" b="1" u="sng" dirty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GAG</a:t>
            </a:r>
            <a:r>
              <a:rPr lang="en-US" sz="1800" baseline="-25000" dirty="0" smtClean="0">
                <a:latin typeface="Calibri" pitchFamily="34" charset="0"/>
              </a:rPr>
              <a:t>1,2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RED </a:t>
            </a:r>
            <a:r>
              <a:rPr lang="en-US" sz="1800" dirty="0" smtClean="0">
                <a:latin typeface="Calibri" pitchFamily="34" charset="0"/>
              </a:rPr>
              <a:t>GROUPER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SCAMP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BLACK </a:t>
            </a:r>
            <a:r>
              <a:rPr lang="en-US" sz="1800" dirty="0" smtClean="0">
                <a:latin typeface="Calibri" pitchFamily="34" charset="0"/>
              </a:rPr>
              <a:t>GROUPER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YELLOWFIN GROUPER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SPECKLED HIND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72047" y="2543267"/>
            <a:ext cx="27432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GAG</a:t>
            </a:r>
            <a:r>
              <a:rPr lang="en-US" sz="1800" baseline="-25000" dirty="0" smtClean="0">
                <a:latin typeface="Calibri" pitchFamily="34" charset="0"/>
              </a:rPr>
              <a:t>1,2</a:t>
            </a:r>
          </a:p>
        </p:txBody>
      </p:sp>
      <p:sp>
        <p:nvSpPr>
          <p:cNvPr id="8202" name="TextBox 10"/>
          <p:cNvSpPr txBox="1">
            <a:spLocks noChangeArrowheads="1"/>
          </p:cNvSpPr>
          <p:nvPr/>
        </p:nvSpPr>
        <p:spPr bwMode="auto">
          <a:xfrm>
            <a:off x="4780593" y="4267788"/>
            <a:ext cx="2743200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YELLOWFIN GROUPER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SPECKLED HIND</a:t>
            </a:r>
          </a:p>
        </p:txBody>
      </p:sp>
      <p:sp>
        <p:nvSpPr>
          <p:cNvPr id="8203" name="TextBox 11"/>
          <p:cNvSpPr txBox="1">
            <a:spLocks noChangeArrowheads="1"/>
          </p:cNvSpPr>
          <p:nvPr/>
        </p:nvSpPr>
        <p:spPr bwMode="auto">
          <a:xfrm>
            <a:off x="7676193" y="2526175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1A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8204" name="TextBox 12"/>
          <p:cNvSpPr txBox="1">
            <a:spLocks noChangeArrowheads="1"/>
          </p:cNvSpPr>
          <p:nvPr/>
        </p:nvSpPr>
        <p:spPr bwMode="auto">
          <a:xfrm>
            <a:off x="7676193" y="4276718"/>
            <a:ext cx="7080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1D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4010047" y="2621055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010047" y="4479296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28600" y="5029200"/>
            <a:ext cx="2819400" cy="914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Assessed Species₁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Most Vulnerable Species₂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0" y="5552182"/>
            <a:ext cx="251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3200" b="1" dirty="0" smtClean="0">
                <a:latin typeface="Calibri" pitchFamily="34" charset="0"/>
              </a:rPr>
              <a:t>ADDITIONAL</a:t>
            </a:r>
          </a:p>
          <a:p>
            <a:pPr algn="ctr">
              <a:spcBef>
                <a:spcPts val="0"/>
              </a:spcBef>
            </a:pPr>
            <a:r>
              <a:rPr lang="en-US" sz="3200" b="1" dirty="0" smtClean="0">
                <a:latin typeface="Calibri" pitchFamily="34" charset="0"/>
              </a:rPr>
              <a:t>COMPLEXES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00424" y="0"/>
            <a:ext cx="7443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u="sng" dirty="0" smtClean="0">
                <a:solidFill>
                  <a:schemeClr val="bg1"/>
                </a:solidFill>
              </a:rPr>
              <a:t>PRELIMINARY RESULTS – PENDING SEFSC &amp; SSC REVIEW</a:t>
            </a:r>
            <a:endParaRPr lang="en-US" sz="2000" u="sng" dirty="0">
              <a:solidFill>
                <a:schemeClr val="bg1"/>
              </a:solidFill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4876800" y="6412020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 bwMode="auto">
          <a:xfrm>
            <a:off x="2971800" y="1066800"/>
            <a:ext cx="5943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SHALLOW-WATER</a:t>
            </a:r>
            <a:r>
              <a:rPr kumimoji="0" lang="en-US" sz="3600" b="1" i="0" u="none" strike="noStrike" kern="0" cap="none" spc="0" normalizeH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GROUPER COMPLEX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70700" y="3013723"/>
            <a:ext cx="274320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RED </a:t>
            </a:r>
            <a:r>
              <a:rPr lang="en-US" sz="1800" dirty="0" smtClean="0">
                <a:latin typeface="Calibri" pitchFamily="34" charset="0"/>
              </a:rPr>
              <a:t>GROUPER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SCAMP</a:t>
            </a:r>
            <a:endParaRPr lang="en-US" sz="1800" baseline="-25000" dirty="0" smtClean="0">
              <a:latin typeface="Calibri" pitchFamily="34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/>
        </p:nvSpPr>
        <p:spPr bwMode="auto">
          <a:xfrm>
            <a:off x="7674846" y="2996631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1B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4008700" y="3091511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68904" y="3771212"/>
            <a:ext cx="27432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BLACK GROUPER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</a:p>
        </p:txBody>
      </p:sp>
      <p:sp>
        <p:nvSpPr>
          <p:cNvPr id="28" name="TextBox 11"/>
          <p:cNvSpPr txBox="1">
            <a:spLocks noChangeArrowheads="1"/>
          </p:cNvSpPr>
          <p:nvPr/>
        </p:nvSpPr>
        <p:spPr bwMode="auto">
          <a:xfrm>
            <a:off x="7673050" y="3754120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1C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4006904" y="3849000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10800000" flipV="1">
            <a:off x="5791200" y="5421867"/>
            <a:ext cx="27432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GOLIATH GROUPER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10800000" flipV="1">
            <a:off x="5791200" y="5879067"/>
            <a:ext cx="27432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NASSAU GROUPER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 rot="10800000" flipV="1">
            <a:off x="5791200" y="6336267"/>
            <a:ext cx="27432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BLACK SEA BASS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4876800" y="5943600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36" name="Right Arrow 35"/>
          <p:cNvSpPr/>
          <p:nvPr/>
        </p:nvSpPr>
        <p:spPr>
          <a:xfrm>
            <a:off x="4876800" y="5486400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5005" y="2286000"/>
            <a:ext cx="2350579" cy="181588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u="sng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u="sng" dirty="0" smtClean="0">
                <a:solidFill>
                  <a:srgbClr val="FFFF00"/>
                </a:solidFill>
                <a:latin typeface="Calibri" pitchFamily="34" charset="0"/>
              </a:rPr>
              <a:t>JACKS</a:t>
            </a:r>
            <a:r>
              <a:rPr lang="en-US" sz="2000" b="1" u="sng" dirty="0" smtClean="0">
                <a:solidFill>
                  <a:srgbClr val="FFFF00"/>
                </a:solidFill>
                <a:latin typeface="Calibri" pitchFamily="34" charset="0"/>
              </a:rPr>
              <a:t> COMPLEX</a:t>
            </a:r>
            <a:endParaRPr lang="en-US" sz="2000" b="1" u="sng" dirty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GREATER AMBERJACK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ALMACO JACK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BANDED RUDDERFISH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8202" name="TextBox 10"/>
          <p:cNvSpPr txBox="1">
            <a:spLocks noChangeArrowheads="1"/>
          </p:cNvSpPr>
          <p:nvPr/>
        </p:nvSpPr>
        <p:spPr bwMode="auto">
          <a:xfrm>
            <a:off x="4780593" y="3239869"/>
            <a:ext cx="2743200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ALMACO JACK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BANDED RUDDERFISH</a:t>
            </a:r>
          </a:p>
        </p:txBody>
      </p:sp>
      <p:sp>
        <p:nvSpPr>
          <p:cNvPr id="8204" name="TextBox 12"/>
          <p:cNvSpPr txBox="1">
            <a:spLocks noChangeArrowheads="1"/>
          </p:cNvSpPr>
          <p:nvPr/>
        </p:nvSpPr>
        <p:spPr bwMode="auto">
          <a:xfrm>
            <a:off x="7676193" y="3248799"/>
            <a:ext cx="7080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1B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010047" y="3451377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28600" y="4267200"/>
            <a:ext cx="2819400" cy="914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Assessed Species₁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Most Vulnerable Species₂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00424" y="0"/>
            <a:ext cx="7443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u="sng" dirty="0" smtClean="0">
                <a:solidFill>
                  <a:schemeClr val="bg1"/>
                </a:solidFill>
              </a:rPr>
              <a:t>PRELIMINARY RESULTS – PENDING SEFSC &amp; SSC REVIEW</a:t>
            </a:r>
            <a:endParaRPr lang="en-US" sz="2000" u="sng" dirty="0">
              <a:solidFill>
                <a:schemeClr val="bg1"/>
              </a:solidFill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 bwMode="auto">
          <a:xfrm>
            <a:off x="2971800" y="1066800"/>
            <a:ext cx="5943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JACKS </a:t>
            </a:r>
            <a:r>
              <a:rPr kumimoji="0" lang="en-US" sz="3600" b="1" i="0" u="none" strike="noStrike" kern="0" cap="none" spc="0" normalizeH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COMPLEX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70700" y="2672192"/>
            <a:ext cx="27432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GREATER AMBERJACK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</a:p>
        </p:txBody>
      </p:sp>
      <p:sp>
        <p:nvSpPr>
          <p:cNvPr id="19" name="TextBox 11"/>
          <p:cNvSpPr txBox="1">
            <a:spLocks noChangeArrowheads="1"/>
          </p:cNvSpPr>
          <p:nvPr/>
        </p:nvSpPr>
        <p:spPr bwMode="auto">
          <a:xfrm>
            <a:off x="7674846" y="2655100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1A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4008700" y="2749980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pic>
        <p:nvPicPr>
          <p:cNvPr id="25" name="Picture 10" descr="\\sls3\sf\sfdata\SF Division\Diane Peebles Fish Pictures\grt.amberja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4267200"/>
            <a:ext cx="1741963" cy="1022004"/>
          </a:xfrm>
          <a:prstGeom prst="rect">
            <a:avLst/>
          </a:prstGeom>
          <a:noFill/>
        </p:spPr>
      </p:pic>
      <p:pic>
        <p:nvPicPr>
          <p:cNvPr id="27" name="Picture 7" descr="\\sls3\sf\sfdata\SF Division\Diane Peebles Fish Pictures\banded rudderfis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71405" y="4191000"/>
            <a:ext cx="1672595" cy="1071977"/>
          </a:xfrm>
          <a:prstGeom prst="rect">
            <a:avLst/>
          </a:prstGeom>
          <a:noFill/>
        </p:spPr>
      </p:pic>
      <p:pic>
        <p:nvPicPr>
          <p:cNvPr id="37" name="Picture 8" descr="\\sls3\sf\sfdata\SF Division\Diane Peebles Fish Pictures\almaco jac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4114800"/>
            <a:ext cx="1600199" cy="117917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 rot="10800000" flipV="1">
            <a:off x="6096001" y="6176670"/>
            <a:ext cx="2139696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BAR JACK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304800" y="6090570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</a:pPr>
            <a:r>
              <a:rPr lang="en-US" sz="3200" b="1" dirty="0" smtClean="0">
                <a:latin typeface="Calibri" pitchFamily="34" charset="0"/>
              </a:rPr>
              <a:t>ADDITIONAL COMPLEX</a:t>
            </a:r>
            <a:endParaRPr lang="en-US" sz="3200" b="1" dirty="0">
              <a:latin typeface="Calibri" pitchFamily="34" charset="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5257800" y="6252870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7179" y="2286000"/>
            <a:ext cx="2386231" cy="181588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u="sng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u="sng" dirty="0" smtClean="0">
                <a:solidFill>
                  <a:srgbClr val="FFFF00"/>
                </a:solidFill>
                <a:latin typeface="Calibri" pitchFamily="34" charset="0"/>
              </a:rPr>
              <a:t>SWS </a:t>
            </a:r>
            <a:r>
              <a:rPr lang="en-US" sz="2000" b="1" u="sng" dirty="0" smtClean="0">
                <a:solidFill>
                  <a:srgbClr val="FFFF00"/>
                </a:solidFill>
                <a:latin typeface="Calibri" pitchFamily="34" charset="0"/>
              </a:rPr>
              <a:t>COMPLEX</a:t>
            </a:r>
            <a:endParaRPr lang="en-US" sz="2000" b="1" u="sng" dirty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YELLOWTAIL SNAPPER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GRAY SNAPPER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LANE SNAPPER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8202" name="TextBox 10"/>
          <p:cNvSpPr txBox="1">
            <a:spLocks noChangeArrowheads="1"/>
          </p:cNvSpPr>
          <p:nvPr/>
        </p:nvSpPr>
        <p:spPr bwMode="auto">
          <a:xfrm>
            <a:off x="4780593" y="3239869"/>
            <a:ext cx="2743200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GRAY SNAPPER</a:t>
            </a:r>
            <a:r>
              <a:rPr lang="en-US" sz="1800" baseline="-25000" dirty="0" smtClean="0">
                <a:latin typeface="Calibri" pitchFamily="34" charset="0"/>
              </a:rPr>
              <a:t>2</a:t>
            </a:r>
            <a:endParaRPr lang="en-US" sz="1800" dirty="0" smtClean="0"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LANE SNAPPER</a:t>
            </a:r>
          </a:p>
        </p:txBody>
      </p:sp>
      <p:sp>
        <p:nvSpPr>
          <p:cNvPr id="8204" name="TextBox 12"/>
          <p:cNvSpPr txBox="1">
            <a:spLocks noChangeArrowheads="1"/>
          </p:cNvSpPr>
          <p:nvPr/>
        </p:nvSpPr>
        <p:spPr bwMode="auto">
          <a:xfrm>
            <a:off x="7676193" y="3248799"/>
            <a:ext cx="7080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1B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010047" y="3451377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28600" y="4267200"/>
            <a:ext cx="2819400" cy="914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Assessed Species₁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Most Vulnerable Species₂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00424" y="0"/>
            <a:ext cx="7443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u="sng" dirty="0" smtClean="0">
                <a:solidFill>
                  <a:schemeClr val="bg1"/>
                </a:solidFill>
              </a:rPr>
              <a:t>PRELIMINARY RESULTS – PENDING SEFSC &amp; SSC REVIEW</a:t>
            </a:r>
            <a:endParaRPr lang="en-US" sz="2000" u="sng" dirty="0">
              <a:solidFill>
                <a:schemeClr val="bg1"/>
              </a:solidFill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 bwMode="auto">
          <a:xfrm>
            <a:off x="2971800" y="1066800"/>
            <a:ext cx="5943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SHALLOW-WATER</a:t>
            </a:r>
            <a:r>
              <a:rPr kumimoji="0" lang="en-US" sz="3600" b="1" i="0" u="none" strike="noStrike" kern="0" cap="none" spc="0" normalizeH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SNAPPER COMPLEX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70700" y="2672192"/>
            <a:ext cx="27432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YELLOWTAIL SNAPPER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</a:p>
        </p:txBody>
      </p:sp>
      <p:sp>
        <p:nvSpPr>
          <p:cNvPr id="19" name="TextBox 11"/>
          <p:cNvSpPr txBox="1">
            <a:spLocks noChangeArrowheads="1"/>
          </p:cNvSpPr>
          <p:nvPr/>
        </p:nvSpPr>
        <p:spPr bwMode="auto">
          <a:xfrm>
            <a:off x="7674846" y="2655100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1A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4008700" y="2749980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0285" y="2286000"/>
            <a:ext cx="2180019" cy="29238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u="sng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u="sng" dirty="0" smtClean="0">
                <a:solidFill>
                  <a:srgbClr val="FFFF00"/>
                </a:solidFill>
                <a:latin typeface="Calibri" pitchFamily="34" charset="0"/>
              </a:rPr>
              <a:t>PGH</a:t>
            </a:r>
            <a:r>
              <a:rPr lang="en-US" sz="2000" b="1" u="sng" dirty="0" smtClean="0">
                <a:solidFill>
                  <a:srgbClr val="FFFF00"/>
                </a:solidFill>
                <a:latin typeface="Calibri" pitchFamily="34" charset="0"/>
              </a:rPr>
              <a:t> COMPLEX</a:t>
            </a:r>
            <a:endParaRPr lang="en-US" sz="2000" b="1" u="sng" dirty="0">
              <a:solidFill>
                <a:srgbClr val="FFFF00"/>
              </a:solidFill>
              <a:latin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WHITEBONE PORGY₂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KNOBBED PORGY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JOLTHEAD PORGY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RED HIND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ROCK HIND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TOMTATE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WHITE GRUNT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72047" y="2513012"/>
            <a:ext cx="2743200" cy="92333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WHITEBONE PORGY₂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KNOBBED PORGY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JOLTHEAD PORGY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8202" name="TextBox 10"/>
          <p:cNvSpPr txBox="1">
            <a:spLocks noChangeArrowheads="1"/>
          </p:cNvSpPr>
          <p:nvPr/>
        </p:nvSpPr>
        <p:spPr bwMode="auto">
          <a:xfrm>
            <a:off x="4780593" y="3579812"/>
            <a:ext cx="2743200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RED HIND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ROCK HIND</a:t>
            </a:r>
          </a:p>
        </p:txBody>
      </p:sp>
      <p:sp>
        <p:nvSpPr>
          <p:cNvPr id="8203" name="TextBox 11"/>
          <p:cNvSpPr txBox="1">
            <a:spLocks noChangeArrowheads="1"/>
          </p:cNvSpPr>
          <p:nvPr/>
        </p:nvSpPr>
        <p:spPr bwMode="auto">
          <a:xfrm>
            <a:off x="7676193" y="2495920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1A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8204" name="TextBox 12"/>
          <p:cNvSpPr txBox="1">
            <a:spLocks noChangeArrowheads="1"/>
          </p:cNvSpPr>
          <p:nvPr/>
        </p:nvSpPr>
        <p:spPr bwMode="auto">
          <a:xfrm>
            <a:off x="7676193" y="3588742"/>
            <a:ext cx="7080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1B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4010047" y="2858240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010047" y="3791320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28600" y="5315320"/>
            <a:ext cx="2819400" cy="914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Assessed Species₁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Most Vulnerable Species₂</a:t>
            </a:r>
            <a:b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00424" y="0"/>
            <a:ext cx="7443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u="sng" dirty="0" smtClean="0">
                <a:solidFill>
                  <a:schemeClr val="bg1"/>
                </a:solidFill>
              </a:rPr>
              <a:t>PRELIMINARY RESULTS – PENDING SEFSC &amp; SSC REVIEW</a:t>
            </a:r>
            <a:endParaRPr lang="en-US" sz="2000" u="sng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87314" y="4382869"/>
            <a:ext cx="2743200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TOMTATE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 smtClean="0">
                <a:latin typeface="Calibri" pitchFamily="34" charset="0"/>
              </a:rPr>
              <a:t>WHITE GRUNT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4018593" y="4595150"/>
            <a:ext cx="609600" cy="24728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Calibri" pitchFamily="34" charset="0"/>
            </a:endParaRPr>
          </a:p>
        </p:txBody>
      </p:sp>
      <p:sp>
        <p:nvSpPr>
          <p:cNvPr id="27" name="TextBox 12"/>
          <p:cNvSpPr txBox="1">
            <a:spLocks noChangeArrowheads="1"/>
          </p:cNvSpPr>
          <p:nvPr/>
        </p:nvSpPr>
        <p:spPr bwMode="auto">
          <a:xfrm>
            <a:off x="7676193" y="4667210"/>
            <a:ext cx="7080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1C</a:t>
            </a:r>
            <a:endParaRPr lang="en-US" sz="1800" dirty="0">
              <a:latin typeface="Calibri" pitchFamily="34" charset="0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 bwMode="auto">
          <a:xfrm>
            <a:off x="2971800" y="1066800"/>
            <a:ext cx="5943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PORGIES, GRUNTS,</a:t>
            </a:r>
            <a:r>
              <a:rPr kumimoji="0" lang="en-US" sz="3600" b="1" i="0" u="none" strike="noStrike" kern="0" cap="none" spc="0" normalizeH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&amp; HINDS COMPLEX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>
          <a:xfrm>
            <a:off x="5486400" y="5334000"/>
            <a:ext cx="2819400" cy="914400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Assessed Species₁</a:t>
            </a:r>
          </a:p>
        </p:txBody>
      </p:sp>
      <p:sp>
        <p:nvSpPr>
          <p:cNvPr id="20" name="TextBox 19"/>
          <p:cNvSpPr txBox="1"/>
          <p:nvPr/>
        </p:nvSpPr>
        <p:spPr>
          <a:xfrm rot="10800000" flipV="1">
            <a:off x="1758696" y="2286001"/>
            <a:ext cx="27432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RED SNAPPER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700424" y="0"/>
            <a:ext cx="7443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u="sng" dirty="0" smtClean="0">
                <a:solidFill>
                  <a:schemeClr val="bg1"/>
                </a:solidFill>
              </a:rPr>
              <a:t>PRELIMINARY RESULTS – PENDING SEFSC &amp; SSC REVIEW</a:t>
            </a:r>
            <a:endParaRPr lang="en-US" sz="2000" u="sng" dirty="0">
              <a:solidFill>
                <a:schemeClr val="bg1"/>
              </a:solidFill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 bwMode="auto">
          <a:xfrm>
            <a:off x="2971800" y="1066800"/>
            <a:ext cx="5943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INDIVIDUAL ACLs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 rot="10800000" flipV="1">
            <a:off x="1758697" y="2856384"/>
            <a:ext cx="27432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VERMILION SNAPPER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0800000" flipV="1">
            <a:off x="1752600" y="3440668"/>
            <a:ext cx="27432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GRAY TRIGGERFISH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rot="10800000" flipV="1">
            <a:off x="1752600" y="4038601"/>
            <a:ext cx="27432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RED PORGY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 rot="10800000" flipV="1">
            <a:off x="4724400" y="2286001"/>
            <a:ext cx="27432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GOLIATH GROUPER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10800000" flipV="1">
            <a:off x="4724400" y="2854126"/>
            <a:ext cx="27432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NASSAU GROUPER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0800000" flipV="1">
            <a:off x="4724400" y="3440668"/>
            <a:ext cx="27432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BLACK SEA BASS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10800000" flipV="1">
            <a:off x="4724400" y="4038693"/>
            <a:ext cx="27432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WRECKFISH</a:t>
            </a:r>
            <a:r>
              <a:rPr lang="en-US" sz="1800" baseline="-25000" dirty="0" smtClean="0">
                <a:latin typeface="Calibri" pitchFamily="34" charset="0"/>
              </a:rPr>
              <a:t>1</a:t>
            </a:r>
            <a:endParaRPr lang="en-US" sz="1800" baseline="-25000" dirty="0">
              <a:latin typeface="Calibri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 rot="10800000" flipV="1">
            <a:off x="1752600" y="4583669"/>
            <a:ext cx="274320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800" dirty="0" smtClean="0">
                <a:latin typeface="Calibri" pitchFamily="34" charset="0"/>
              </a:rPr>
              <a:t>BAR JACK</a:t>
            </a:r>
            <a:endParaRPr lang="en-US" sz="1800" baseline="-25000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0"/>
            <a:ext cx="8305800" cy="35814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SAFMC jurisdiction covers broad range of latitudes with 2-3 </a:t>
            </a:r>
            <a:r>
              <a:rPr lang="en-US" sz="2800" b="1" dirty="0" err="1" smtClean="0"/>
              <a:t>biogeographic</a:t>
            </a:r>
            <a:r>
              <a:rPr lang="en-US" sz="2800" b="1" dirty="0" smtClean="0"/>
              <a:t> regions.</a:t>
            </a:r>
          </a:p>
          <a:p>
            <a:pPr>
              <a:buFont typeface="Arial" pitchFamily="34" charset="0"/>
              <a:buChar char="•"/>
            </a:pPr>
            <a:endParaRPr lang="en-US" sz="2800" b="1" dirty="0" smtClean="0"/>
          </a:p>
          <a:p>
            <a:pPr>
              <a:buFont typeface="Arial" pitchFamily="34" charset="0"/>
              <a:buChar char="•"/>
            </a:pPr>
            <a:r>
              <a:rPr lang="en-US" sz="2800" b="1" dirty="0" smtClean="0"/>
              <a:t>Extreme bathymetric </a:t>
            </a:r>
            <a:r>
              <a:rPr lang="en-US" sz="2800" b="1" dirty="0" smtClean="0"/>
              <a:t>slope on continental </a:t>
            </a:r>
            <a:r>
              <a:rPr lang="en-US" sz="2800" b="1" dirty="0" smtClean="0"/>
              <a:t>shelf </a:t>
            </a:r>
            <a:r>
              <a:rPr lang="en-US" sz="2800" b="1" dirty="0" smtClean="0"/>
              <a:t>results </a:t>
            </a:r>
            <a:r>
              <a:rPr lang="en-US" sz="2800" b="1" dirty="0" smtClean="0"/>
              <a:t>in: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1" dirty="0" smtClean="0"/>
              <a:t>broad </a:t>
            </a:r>
            <a:r>
              <a:rPr lang="en-US" sz="2800" b="1" dirty="0" smtClean="0"/>
              <a:t>depth range available to fishers on a single </a:t>
            </a:r>
            <a:r>
              <a:rPr lang="en-US" sz="2800" b="1" dirty="0" smtClean="0"/>
              <a:t>trip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b="1" dirty="0" smtClean="0"/>
              <a:t>less </a:t>
            </a:r>
            <a:r>
              <a:rPr lang="en-US" sz="2800" b="1" dirty="0" smtClean="0"/>
              <a:t>distinct depth separation </a:t>
            </a:r>
            <a:r>
              <a:rPr lang="en-US" sz="2800" b="1" dirty="0" smtClean="0"/>
              <a:t>by sector vs. Gulf</a:t>
            </a:r>
            <a:endParaRPr lang="en-US" sz="2800" b="1" dirty="0" smtClean="0"/>
          </a:p>
          <a:p>
            <a:pPr>
              <a:buFont typeface="Arial" pitchFamily="34" charset="0"/>
              <a:buChar char="•"/>
            </a:pPr>
            <a:endParaRPr lang="en-US" sz="2800" b="1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2971800" y="1066800"/>
            <a:ext cx="5943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SAFMC </a:t>
            </a:r>
            <a:r>
              <a:rPr lang="en-US" sz="3600" kern="0" dirty="0" smtClean="0">
                <a:ln w="1905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tx2">
                        <a:lumMod val="60000"/>
                        <a:lumOff val="40000"/>
                      </a:schemeClr>
                    </a:gs>
                    <a:gs pos="50000">
                      <a:schemeClr val="accent5">
                        <a:lumMod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vs. GULF</a:t>
            </a:r>
            <a:endParaRPr kumimoji="0" lang="en-US" sz="3600" b="1" i="0" u="none" strike="noStrike" kern="0" cap="none" spc="0" normalizeH="0" baseline="0" noProof="0" dirty="0">
              <a:ln w="19050">
                <a:solidFill>
                  <a:schemeClr val="tx2">
                    <a:satMod val="155000"/>
                  </a:schemeClr>
                </a:solidFill>
                <a:prstDash val="solid"/>
              </a:ln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50000">
                    <a:schemeClr val="accent5">
                      <a:lumMod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  <a:tileRect/>
              </a:gra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Callout 5"/>
          <p:cNvSpPr/>
          <p:nvPr/>
        </p:nvSpPr>
        <p:spPr bwMode="auto">
          <a:xfrm>
            <a:off x="228600" y="228600"/>
            <a:ext cx="3962400" cy="914400"/>
          </a:xfrm>
          <a:prstGeom prst="wedgeEllipseCallout">
            <a:avLst>
              <a:gd name="adj1" fmla="val -9836"/>
              <a:gd name="adj2" fmla="val 308373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dirty="0" smtClean="0">
                <a:latin typeface="Calibri" pitchFamily="34" charset="0"/>
              </a:rPr>
              <a:t>Any questions?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>ADVANTAGES OF </a:t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3200" dirty="0" smtClean="0">
                <a:solidFill>
                  <a:srgbClr val="0000CC"/>
                </a:solidFill>
              </a:rPr>
              <a:t>STOCK COMPLEXES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57400"/>
            <a:ext cx="8763000" cy="4114800"/>
          </a:xfrm>
        </p:spPr>
        <p:txBody>
          <a:bodyPr/>
          <a:lstStyle/>
          <a:p>
            <a:pPr marL="514350" indent="-457200"/>
            <a:r>
              <a:rPr lang="en-US" dirty="0" smtClean="0">
                <a:solidFill>
                  <a:srgbClr val="000000"/>
                </a:solidFill>
              </a:rPr>
              <a:t>Stock complexes achieve management goals: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Avoids AMs associated with exceeding ACL for species whose landings fluctuate widely due to rarity / ID issues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Allow primary data collection and enforcement focus on economically-important species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Promotes regulations considering multispecies context; prelude to ecosystem-based management</a:t>
            </a:r>
          </a:p>
          <a:p>
            <a:pPr marL="514350" indent="-457200"/>
            <a:endParaRPr lang="en-US" sz="1000" dirty="0" smtClean="0">
              <a:solidFill>
                <a:srgbClr val="000000"/>
              </a:solidFill>
            </a:endParaRPr>
          </a:p>
          <a:p>
            <a:pPr marL="514350" indent="-457200"/>
            <a:r>
              <a:rPr lang="en-US" dirty="0" smtClean="0">
                <a:solidFill>
                  <a:srgbClr val="000000"/>
                </a:solidFill>
              </a:rPr>
              <a:t>Ideally, stock complexes would: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Be adaptive management, modified by new data/assessment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</a:rPr>
              <a:t>Use indicator species to trigger AMs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>DISADVANTAGES OF STOCK COMPLEXES</a:t>
            </a:r>
            <a:endParaRPr lang="en-US" sz="3200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362200"/>
            <a:ext cx="8763000" cy="4114800"/>
          </a:xfrm>
        </p:spPr>
        <p:txBody>
          <a:bodyPr/>
          <a:lstStyle/>
          <a:p>
            <a:pPr marL="514350" indent="-457200"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Main goal of a stock complex is to place rarely caught species with some indicator, but these species are the most difficult to cluster.</a:t>
            </a:r>
          </a:p>
          <a:p>
            <a:pPr marL="514350" indent="-457200"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Use of assessed species as indicator species may be only practical way to set ACL, but assessed species may not be the most vulnerable species in the complex.</a:t>
            </a:r>
          </a:p>
          <a:p>
            <a:pPr marL="514350" indent="-457200"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Most vulnerable species in complex may still be prone to overfishing, although no SDC exists to determine this.</a:t>
            </a:r>
          </a:p>
          <a:p>
            <a:pPr marL="514350" indent="-457200">
              <a:buFont typeface="Arial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Current assemblages may not be natural, as overexploitation may alter community structure.</a:t>
            </a: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Arial Black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PM G5 E:Applications:Microsoft Office 2004:Templates:Presentations:Designs:Blank Presentation</Template>
  <TotalTime>4844</TotalTime>
  <Words>825</Words>
  <Application>Microsoft Office PowerPoint</Application>
  <PresentationFormat>On-screen Show (4:3)</PresentationFormat>
  <Paragraphs>201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Blank Presentation</vt:lpstr>
      <vt:lpstr>Species groupings for management of the SAFMC Snapper-Grouper FMU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ADVANTAGES OF  STOCK COMPLEXES</vt:lpstr>
      <vt:lpstr>DISADVANTAGES OF STOCK COMPLEXES</vt:lpstr>
    </vt:vector>
  </TitlesOfParts>
  <Company>Design Studio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Design Studio</dc:creator>
  <cp:lastModifiedBy>Nicholas A. Farmer, Ph.D.</cp:lastModifiedBy>
  <cp:revision>346</cp:revision>
  <dcterms:created xsi:type="dcterms:W3CDTF">2008-02-21T19:24:07Z</dcterms:created>
  <dcterms:modified xsi:type="dcterms:W3CDTF">2010-09-03T13:59:36Z</dcterms:modified>
</cp:coreProperties>
</file>