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sldIdLst>
    <p:sldId id="447" r:id="rId2"/>
    <p:sldId id="467" r:id="rId3"/>
    <p:sldId id="468" r:id="rId4"/>
    <p:sldId id="439" r:id="rId5"/>
    <p:sldId id="291" r:id="rId6"/>
    <p:sldId id="453" r:id="rId7"/>
    <p:sldId id="455" r:id="rId8"/>
    <p:sldId id="395" r:id="rId9"/>
    <p:sldId id="410" r:id="rId10"/>
    <p:sldId id="463" r:id="rId11"/>
    <p:sldId id="464" r:id="rId12"/>
    <p:sldId id="408" r:id="rId13"/>
    <p:sldId id="465" r:id="rId14"/>
    <p:sldId id="466" r:id="rId15"/>
    <p:sldId id="461" r:id="rId16"/>
    <p:sldId id="441" r:id="rId17"/>
    <p:sldId id="352" r:id="rId18"/>
    <p:sldId id="469" r:id="rId19"/>
    <p:sldId id="4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FF99"/>
    <a:srgbClr val="FFFF99"/>
    <a:srgbClr val="0000CC"/>
    <a:srgbClr val="FFFF00"/>
    <a:srgbClr val="000000"/>
    <a:srgbClr val="66FF33"/>
    <a:srgbClr val="FF5959"/>
    <a:srgbClr val="FF5050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6" autoAdjust="0"/>
    <p:restoredTop sz="95544" autoAdjust="0"/>
  </p:normalViewPr>
  <p:slideViewPr>
    <p:cSldViewPr>
      <p:cViewPr>
        <p:scale>
          <a:sx n="75" d="100"/>
          <a:sy n="75" d="100"/>
        </p:scale>
        <p:origin x="-1906" y="-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/>
            </a:lvl1pPr>
          </a:lstStyle>
          <a:p>
            <a:fld id="{1D1D39C1-BC9A-4195-A12F-71EA3611F9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70B11-B51F-439E-9102-4335B0178888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17 COMPLEXES</a:t>
            </a:r>
            <a:r>
              <a:rPr lang="en-US" b="1" u="sng" baseline="0" dirty="0" smtClean="0"/>
              <a:t> + 15 SUBCOMPLEXES = 32 ACLS FOR 42 SPECIES.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Concerns: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species groupings creates disincentive for moving species up through the tier system through improved data collection and assessment.</a:t>
            </a:r>
          </a:p>
          <a:p>
            <a:r>
              <a:rPr lang="en-US" dirty="0" smtClean="0"/>
              <a:t>Unable to predict population responses to management using this approach (e.g., no indices of abundance, no index of mortality trends, no predator-prey dynamics, no tracking of correlations of changes in mean size through time).</a:t>
            </a:r>
          </a:p>
          <a:p>
            <a:r>
              <a:rPr lang="en-US" dirty="0" smtClean="0"/>
              <a:t>No sensitivity runs where you drop assessed species.</a:t>
            </a:r>
          </a:p>
          <a:p>
            <a:r>
              <a:rPr lang="en-US" dirty="0" smtClean="0"/>
              <a:t>No boosted regression trees to examine cross-validation error; temporal autocorrelation may be high.</a:t>
            </a:r>
          </a:p>
          <a:p>
            <a:r>
              <a:rPr lang="en-US" dirty="0" smtClean="0"/>
              <a:t>No examination of retrospective error: How many years of "new" data do you need to see changes in clusters?</a:t>
            </a:r>
          </a:p>
          <a:p>
            <a:r>
              <a:rPr lang="en-US" dirty="0" smtClean="0"/>
              <a:t>Would require an additional buffer for management uncertainty to make sure the entire catch from a member of a sub-complex is not actually coming from one species, and if it is, that would not crush that species.</a:t>
            </a:r>
          </a:p>
          <a:p>
            <a:r>
              <a:rPr lang="en-US" dirty="0" smtClean="0"/>
              <a:t>If price varies between species within a complex or sub-complex, would be harder to economically evaluate impacts if species aggregated.</a:t>
            </a:r>
          </a:p>
          <a:p>
            <a:r>
              <a:rPr lang="en-US" dirty="0" smtClean="0"/>
              <a:t>Catch groups do not necessarily correspond to functional groups; lacks ecosystem context that would give predictive use with regards to population dynamic impacts of change in F upon complex's members.</a:t>
            </a:r>
          </a:p>
          <a:p>
            <a:r>
              <a:rPr lang="en-US" dirty="0" smtClean="0"/>
              <a:t>Confounding variables in catch data (e.g., management, environmental forcing, ecological niche, market forcing, etc.) make it difficult to predict dynamics of species within a complex.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Positives: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Useful for mitigating species identification issues; this is the only appropriate application for complexes.</a:t>
            </a:r>
          </a:p>
          <a:p>
            <a:r>
              <a:rPr lang="en-US" dirty="0" smtClean="0"/>
              <a:t>Valuable in that gives guidance as to what species are likely to be impacted by management action upon another species.</a:t>
            </a:r>
          </a:p>
          <a:p>
            <a:r>
              <a:rPr lang="en-US" dirty="0" smtClean="0"/>
              <a:t>Adds to our understanding of the ecology of the system.</a:t>
            </a:r>
          </a:p>
          <a:p>
            <a:r>
              <a:rPr lang="en-US" dirty="0" smtClean="0"/>
              <a:t>Fisherman knowledge and behavior are incorporated.</a:t>
            </a:r>
          </a:p>
          <a:p>
            <a:r>
              <a:rPr lang="en-US" dirty="0" smtClean="0"/>
              <a:t>Well-explained, simple to understand, helpful to the Council and laypersons.</a:t>
            </a:r>
          </a:p>
          <a:p>
            <a:r>
              <a:rPr lang="en-US" dirty="0" smtClean="0"/>
              <a:t>Useful as guidance for dealing with data-poor species.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Positives: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Useful for mitigating species identification issues; this is the only appropriate application for complexes.</a:t>
            </a:r>
          </a:p>
          <a:p>
            <a:r>
              <a:rPr lang="en-US" dirty="0" smtClean="0"/>
              <a:t>Valuable in that gives guidance as to what species are likely to be impacted by management action upon another species.</a:t>
            </a:r>
          </a:p>
          <a:p>
            <a:r>
              <a:rPr lang="en-US" dirty="0" smtClean="0"/>
              <a:t>Adds to our understanding of the ecology of the system.</a:t>
            </a:r>
          </a:p>
          <a:p>
            <a:r>
              <a:rPr lang="en-US" dirty="0" smtClean="0"/>
              <a:t>Fisherman knowledge and behavior are incorporated.</a:t>
            </a:r>
          </a:p>
          <a:p>
            <a:r>
              <a:rPr lang="en-US" dirty="0" smtClean="0"/>
              <a:t>Well-explained, simple to understand, helpful to the Council and laypersons.</a:t>
            </a:r>
          </a:p>
          <a:p>
            <a:r>
              <a:rPr lang="en-US" dirty="0" smtClean="0"/>
              <a:t>Useful as guidance for dealing with data-poor species.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Bycatch</a:t>
            </a:r>
            <a:r>
              <a:rPr lang="en-US" dirty="0" smtClean="0"/>
              <a:t>, species associations </a:t>
            </a:r>
            <a:r>
              <a:rPr lang="en-US" smtClean="0"/>
              <a:t>for regulations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Bycatch</a:t>
            </a:r>
            <a:r>
              <a:rPr lang="en-US" dirty="0" smtClean="0"/>
              <a:t>, species associations </a:t>
            </a:r>
            <a:r>
              <a:rPr lang="en-US" smtClean="0"/>
              <a:t>for regulations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5410200" cy="1143000"/>
          </a:xfrm>
        </p:spPr>
        <p:txBody>
          <a:bodyPr/>
          <a:lstStyle>
            <a:lvl1pPr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4876800" cy="457200"/>
          </a:xfrm>
        </p:spPr>
        <p:txBody>
          <a:bodyPr/>
          <a:lstStyle>
            <a:lvl1pPr marL="0" indent="0"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 userDrawn="1"/>
        </p:nvSpPr>
        <p:spPr bwMode="auto">
          <a:xfrm>
            <a:off x="685800" y="52578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fld id="{E7F2E069-58A9-4F26-8104-5023B3F654AC}" type="datetime4">
              <a:rPr lang="en-US" sz="1400" b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</a:pPr>
              <a:t>December 2, 2010</a:t>
            </a:fld>
            <a:endParaRPr lang="en-US" sz="1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143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43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610600" y="6477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fld id="{EC2363DF-9FB2-4C9A-9358-B98396B9BCEB}" type="slidenum">
              <a:rPr lang="en-US" sz="1200" b="0"/>
              <a:pPr eaLnBrk="0" hangingPunct="0">
                <a:spcBef>
                  <a:spcPct val="50000"/>
                </a:spcBef>
              </a:pPr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—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10840"/>
            <a:ext cx="7162800" cy="838200"/>
          </a:xfrm>
        </p:spPr>
        <p:txBody>
          <a:bodyPr/>
          <a:lstStyle/>
          <a:p>
            <a:r>
              <a:rPr lang="en-US" sz="3200" dirty="0" smtClean="0"/>
              <a:t>Species groupings for management of the SAFMC Snapper-Grouper FMU:</a:t>
            </a:r>
            <a:br>
              <a:rPr lang="en-US" sz="3200" dirty="0" smtClean="0"/>
            </a:br>
            <a:r>
              <a:rPr lang="en-US" sz="3200" i="1" dirty="0" smtClean="0"/>
              <a:t>ACL</a:t>
            </a:r>
            <a:r>
              <a:rPr lang="en-US" sz="3200" dirty="0" smtClean="0"/>
              <a:t> </a:t>
            </a:r>
            <a:r>
              <a:rPr lang="en-US" sz="3200" i="1" dirty="0" smtClean="0"/>
              <a:t>Management Applications</a:t>
            </a:r>
            <a:endParaRPr lang="en-US" sz="3200" i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14800"/>
            <a:ext cx="5791200" cy="4572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b="1" dirty="0" smtClean="0"/>
              <a:t>Dr. Nick Farmer</a:t>
            </a:r>
          </a:p>
          <a:p>
            <a:r>
              <a:rPr lang="en-US" sz="2000" dirty="0" smtClean="0"/>
              <a:t>Southeast Regional Office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‘JACKS’</a:t>
            </a:r>
            <a:endParaRPr kumimoji="0" lang="en-US" sz="3600" b="1" i="0" u="none" strike="noStrike" kern="0" cap="none" spc="0" normalizeH="0" noProof="0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838200"/>
            <a:ext cx="6400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(Option 1)			  (Option 2)</a:t>
            </a:r>
          </a:p>
          <a:p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8600" y="62484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 = Assessed species,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2 = Most vulnerable (PSA), 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+ = SSC recommendation for ACL,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* = ACL specified in Am. 17A,       ** = ACL specified in Am. 17B, *** = ACL specified in Am. 15A, Otherwise, ABC proxy = 75% OFL 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446" y="1447800"/>
            <a:ext cx="2743200" cy="1508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JACKS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 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GREATER AMBERJACK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ALMACO JACK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BANDED RUDDERFISH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LESSER AMBERJACK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4446" y="3124200"/>
            <a:ext cx="274320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GREATER AMBERJACK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3429000" y="3124200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1968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664446" y="4195470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BAR JACK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0800000" flipV="1">
            <a:off x="664446" y="3733800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BLUE RUNNER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0800000" flipV="1">
            <a:off x="664446" y="4659867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ATLANTIC SPADEFISH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>
            <a:off x="3429000" y="1981200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2198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52" name="TextBox 11"/>
          <p:cNvSpPr txBox="1">
            <a:spLocks noChangeArrowheads="1"/>
          </p:cNvSpPr>
          <p:nvPr/>
        </p:nvSpPr>
        <p:spPr bwMode="auto">
          <a:xfrm>
            <a:off x="3429000" y="3733800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666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3429000" y="4162028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8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54" name="TextBox 11"/>
          <p:cNvSpPr txBox="1">
            <a:spLocks noChangeArrowheads="1"/>
          </p:cNvSpPr>
          <p:nvPr/>
        </p:nvSpPr>
        <p:spPr bwMode="auto">
          <a:xfrm>
            <a:off x="3429000" y="4659868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167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87058" y="1978858"/>
            <a:ext cx="2743200" cy="92333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ALMACO JACK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BANDED RUDDERFISH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LESSER AMBERJACK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7638" y="3019028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GREATER AMBERJACK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57" name="TextBox 11"/>
          <p:cNvSpPr txBox="1">
            <a:spLocks noChangeArrowheads="1"/>
          </p:cNvSpPr>
          <p:nvPr/>
        </p:nvSpPr>
        <p:spPr bwMode="auto">
          <a:xfrm>
            <a:off x="7882092" y="3001936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1968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0800000" flipV="1">
            <a:off x="5088092" y="3966870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BAR JACK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0800000" flipV="1">
            <a:off x="5088092" y="3505200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BLUE RUNNER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0800000" flipV="1">
            <a:off x="5088092" y="4431267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ATLANTIC SPADEFISH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7903446" y="2207458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230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>
            <a:off x="7928846" y="3505200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666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>
            <a:off x="7928846" y="3933428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8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>
            <a:off x="7928846" y="4431268"/>
            <a:ext cx="1316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167 TP</a:t>
            </a:r>
            <a:endParaRPr lang="en-US" sz="1800" baseline="30000" dirty="0"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2590800" y="2971800"/>
            <a:ext cx="4267200" cy="0"/>
          </a:xfrm>
          <a:prstGeom prst="line">
            <a:avLst/>
          </a:prstGeom>
          <a:noFill/>
          <a:ln w="635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6" name="Elbow Connector 25"/>
          <p:cNvCxnSpPr>
            <a:stCxn id="31" idx="1"/>
            <a:endCxn id="45" idx="1"/>
          </p:cNvCxnSpPr>
          <p:nvPr/>
        </p:nvCxnSpPr>
        <p:spPr bwMode="auto">
          <a:xfrm rot="10800000" flipV="1">
            <a:off x="664446" y="2201852"/>
            <a:ext cx="1588" cy="1107013"/>
          </a:xfrm>
          <a:prstGeom prst="bentConnector3">
            <a:avLst>
              <a:gd name="adj1" fmla="val 28471042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33" name="Picture 7" descr="\\sls3\sf\sfdata\SF Division\Diane Peebles Fish Pictures\banded rudderfis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181600"/>
            <a:ext cx="1672595" cy="1071977"/>
          </a:xfrm>
          <a:prstGeom prst="rect">
            <a:avLst/>
          </a:prstGeom>
          <a:noFill/>
        </p:spPr>
      </p:pic>
      <p:pic>
        <p:nvPicPr>
          <p:cNvPr id="34" name="Picture 8" descr="\\sls3\sf\sfdata\SF Division\Diane Peebles Fish Pictures\almaco jac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05400"/>
            <a:ext cx="1600199" cy="1179175"/>
          </a:xfrm>
          <a:prstGeom prst="rect">
            <a:avLst/>
          </a:prstGeom>
          <a:noFill/>
        </p:spPr>
      </p:pic>
      <p:pic>
        <p:nvPicPr>
          <p:cNvPr id="35" name="Picture 34" descr="lesser amberjac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5181600"/>
            <a:ext cx="1752600" cy="1183395"/>
          </a:xfrm>
          <a:prstGeom prst="rect">
            <a:avLst/>
          </a:prstGeom>
        </p:spPr>
      </p:pic>
      <p:pic>
        <p:nvPicPr>
          <p:cNvPr id="36" name="Picture 35" descr="grt.amberjac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5181600"/>
            <a:ext cx="1818367" cy="1066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‘SNAPPERS’</a:t>
            </a:r>
            <a:endParaRPr kumimoji="0" lang="en-US" sz="3600" b="1" i="0" u="none" strike="noStrike" kern="0" cap="none" spc="0" normalizeH="0" noProof="0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685800"/>
            <a:ext cx="6400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(Option 1)			  (Option 2)</a:t>
            </a:r>
          </a:p>
          <a:p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8600" y="62484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 = Assessed species,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2 = Most vulnerable (PSA), 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+ = SSC recommendation for ACL,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* = ACL specified in Am. 17A,       ** = ACL specified in Am. 17B, *** = ACL specified in Am. 15A, Otherwise, ABC proxy = 75% OFL 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447800"/>
            <a:ext cx="2743200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SWS 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YELLOWTAIL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GRAY SNAPPER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LANE SNAPPER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MUTTON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CUBERA SNAPPER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481308"/>
            <a:ext cx="274320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YELLOWTAIL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352800" y="3486388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2899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0800000" flipV="1">
            <a:off x="624840" y="5389796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HOGFISH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794" y="3956976"/>
            <a:ext cx="274320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MUTTON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3362960" y="3950044"/>
            <a:ext cx="1076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1155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0800000" flipV="1">
            <a:off x="609600" y="4419600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RED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0800000" flipV="1">
            <a:off x="609601" y="4902116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VERMILION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3352800" y="4419600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3362960" y="4897120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1078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3388360" y="5383292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100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1738590"/>
            <a:ext cx="2743200" cy="92333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GRAY SNAPPER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LANE SNAPPER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CUBERA SNAPPER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05400" y="2760292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YELLOWTAIL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7866272" y="2760292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2899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0800000" flipV="1">
            <a:off x="5120640" y="4663700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HOGFISH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05400" y="3236304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MUTTON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7877466" y="3230880"/>
            <a:ext cx="1076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1155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7857726" y="2043390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682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10800000" flipV="1">
            <a:off x="5105400" y="3693504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RED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0800000" flipV="1">
            <a:off x="5105401" y="4176020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VERMILION SNAPPER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>
            <a:off x="7857726" y="3693504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>
            <a:off x="7853680" y="4171024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1078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>
            <a:off x="7848600" y="4657196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100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 flipH="1" flipV="1">
            <a:off x="2209800" y="3505200"/>
            <a:ext cx="5029200" cy="0"/>
          </a:xfrm>
          <a:prstGeom prst="line">
            <a:avLst/>
          </a:prstGeom>
          <a:noFill/>
          <a:ln w="635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3352800" y="2133600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4735 TP</a:t>
            </a:r>
            <a:endParaRPr lang="en-US" sz="1800" baseline="30000" dirty="0">
              <a:latin typeface="Calibri" pitchFamily="34" charset="0"/>
            </a:endParaRPr>
          </a:p>
        </p:txBody>
      </p:sp>
      <p:cxnSp>
        <p:nvCxnSpPr>
          <p:cNvPr id="33" name="Elbow Connector 32"/>
          <p:cNvCxnSpPr>
            <a:stCxn id="25" idx="1"/>
            <a:endCxn id="26" idx="1"/>
          </p:cNvCxnSpPr>
          <p:nvPr/>
        </p:nvCxnSpPr>
        <p:spPr bwMode="auto">
          <a:xfrm rot="10800000" flipV="1">
            <a:off x="609600" y="2340352"/>
            <a:ext cx="1588" cy="1325622"/>
          </a:xfrm>
          <a:prstGeom prst="bentConnector3">
            <a:avLst>
              <a:gd name="adj1" fmla="val 14395466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8" name="Elbow Connector 47"/>
          <p:cNvCxnSpPr>
            <a:stCxn id="25" idx="1"/>
            <a:endCxn id="30" idx="1"/>
          </p:cNvCxnSpPr>
          <p:nvPr/>
        </p:nvCxnSpPr>
        <p:spPr bwMode="auto">
          <a:xfrm rot="10800000" flipH="1" flipV="1">
            <a:off x="609600" y="2340352"/>
            <a:ext cx="11194" cy="1801290"/>
          </a:xfrm>
          <a:prstGeom prst="bentConnector3">
            <a:avLst>
              <a:gd name="adj1" fmla="val -3766662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828800"/>
            <a:ext cx="2180019" cy="23391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PGH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 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WHITEBONE PORGY₂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KNOBBED PORGY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JOLTHEAD PORGY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RED HIND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ROCK HIND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TOMTATE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WHITE GRUNT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371600" y="3810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PORGIES, GRUNTS,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&amp; HINDS COMPLEX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791200" y="2819400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420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352800" y="4876800"/>
            <a:ext cx="22098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RED PORGY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791200" y="4876800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395 TP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352800" y="4343400"/>
            <a:ext cx="2209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SPECKLED HIND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791200" y="4343400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62484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 = Assessed species,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2 = Most vulnerable (PSA), 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+ = SSC recommendation for ACL,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* = ACL specified in Am. 17A,       ** = ACL specified in Am. 17B, *** = ACL specified in Am. 15A, Otherwise, ABC proxy = 75% OFL 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 bwMode="auto">
          <a:xfrm>
            <a:off x="1371600" y="3810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TRIGGERFISH</a:t>
            </a:r>
            <a:r>
              <a:rPr kumimoji="0" lang="en-US" sz="36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COMPLEX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62484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 = Assessed species,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2 = Most vulnerable (PSA), 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+ = SSC recommendation for ACL,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* = ACL specified in Am. 17A,       ** = ACL specified in Am. 17B, *** = ACL specified in Am. 15A, Otherwise, ABC proxy = 75% OFL 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2590800"/>
            <a:ext cx="2726489" cy="15388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TRIGGERFISH 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GRAY TRIGGERFISH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OCEAN TRIGGERFISH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867400" y="3124200"/>
            <a:ext cx="1469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215 TP</a:t>
            </a:r>
            <a:endParaRPr lang="en-US" sz="1800" baseline="30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>
              <a:defRPr/>
            </a:pPr>
            <a:r>
              <a:rPr lang="en-US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</a:t>
            </a:r>
            <a:endParaRPr lang="en-US" sz="32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153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42</a:t>
            </a:r>
            <a:r>
              <a:rPr lang="en-US" dirty="0" smtClean="0"/>
              <a:t> snapper-grouper species requiring ACL 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Current preferred alternative in Comp. ACL Amendment would monitor these species with </a:t>
            </a:r>
            <a:r>
              <a:rPr lang="en-US" b="1" dirty="0" smtClean="0"/>
              <a:t>32</a:t>
            </a:r>
            <a:r>
              <a:rPr lang="en-US" dirty="0" smtClean="0"/>
              <a:t> ACLs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 complex + 15 sub-complex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11 individual ACLs (5 ACLs = 0 lbs)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alternative grouping approaches described would monitor these species with </a:t>
            </a:r>
            <a:r>
              <a:rPr lang="en-US" b="1" dirty="0" smtClean="0"/>
              <a:t>26</a:t>
            </a:r>
            <a:r>
              <a:rPr lang="en-US" dirty="0" smtClean="0"/>
              <a:t> ACLs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 complex ACLs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20 species-specific ACLs (5 ACLs = 0 lbs)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4114800"/>
          </a:xfrm>
        </p:spPr>
        <p:txBody>
          <a:bodyPr/>
          <a:lstStyle/>
          <a:p>
            <a:pPr marL="514350" indent="-457200"/>
            <a:r>
              <a:rPr lang="en-US" b="1" dirty="0" smtClean="0">
                <a:solidFill>
                  <a:srgbClr val="000000"/>
                </a:solidFill>
              </a:rPr>
              <a:t>Option 1: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Promotes sustainable harvest of highly productive species by separating their ACL from less productive species.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Aggregates species whose landings fluctuate widely due to rarity or identification issues into major complexes; similar to using highly productive species as indicator stocks.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May allow individual ABC recommendations to be exceeded for stocks in major complex.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Primary data collection and enforcement focus on economically-important species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Promotes regulations considering multispecies context; prelude to ecosystem-based management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4114800"/>
          </a:xfrm>
        </p:spPr>
        <p:txBody>
          <a:bodyPr/>
          <a:lstStyle/>
          <a:p>
            <a:pPr marL="514350" indent="-457200"/>
            <a:r>
              <a:rPr lang="en-US" b="1" dirty="0" smtClean="0">
                <a:solidFill>
                  <a:srgbClr val="000000"/>
                </a:solidFill>
              </a:rPr>
              <a:t>Option 2: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Promotes sustainable harvest of highly productive species by separating their ACL from less productive species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Aggregates species whose landings fluctuate widely due to rarity or identification issues into sub-complexes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Primary data collection and enforcement focus on economically-important species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Promotes regulations considering multispecies context; prelude to ecosystem-based management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 bwMode="auto">
          <a:xfrm>
            <a:off x="228600" y="228600"/>
            <a:ext cx="3962400" cy="914400"/>
          </a:xfrm>
          <a:prstGeom prst="wedgeEllipseCallout">
            <a:avLst>
              <a:gd name="adj1" fmla="val -9836"/>
              <a:gd name="adj2" fmla="val 30837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itchFamily="34" charset="0"/>
              </a:rPr>
              <a:t>Any questions?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21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DRAFT: Table of SAFMC Snapper-Grouper FMU species, indicating species with completed or pending assessments and top five most associated species, by species, per weighted mean cluster association index.  Productivity-Susceptibility Analysis (PSA) scores of overall risk from MRAG Americas South Atlantic Final Report provided when available (MRAG 2009a,b).  Color-coding denotes associations; dashed lines denote distinct life histories between associated species.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5080"/>
            <a:ext cx="6019800" cy="1077218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OFL/ABC/ACL Specifications in Amendment 17B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34230" cy="51816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6019800" cy="838200"/>
          </a:xfrm>
        </p:spPr>
        <p:txBody>
          <a:bodyPr/>
          <a:lstStyle/>
          <a:p>
            <a:pPr lvl="0" algn="r">
              <a:defRPr/>
            </a:pPr>
            <a:r>
              <a:rPr lang="en-US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32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Current preferred alternative uses combination of single species ACLs, sub-complex ACLs, and full complex ACLs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approach results in 32 ACLs for 42 species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 complexes, 15 sub-complexes (5 contain one species), and 11 individual species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495800"/>
            <a:ext cx="2740391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YELLOWEDGE GROUPER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WARSAW GROUPER SNOWY </a:t>
            </a:r>
            <a:r>
              <a:rPr lang="en-US" sz="1800" dirty="0">
                <a:latin typeface="Calibri" pitchFamily="34" charset="0"/>
              </a:rPr>
              <a:t>GROUPER₁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BLUELINE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SAND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GOLDEN TILEFISH₁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SILK SNAPPER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191000"/>
            <a:ext cx="2740391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YELLOWEDGE GROUPER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baseline="-250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WARSAW GROUPER SNOWY </a:t>
            </a:r>
            <a:r>
              <a:rPr lang="en-US" sz="1800" dirty="0">
                <a:latin typeface="Calibri" pitchFamily="34" charset="0"/>
              </a:rPr>
              <a:t>GROUPER</a:t>
            </a:r>
            <a:r>
              <a:rPr lang="en-US" sz="1800" dirty="0" smtClean="0">
                <a:latin typeface="Calibri" pitchFamily="34" charset="0"/>
              </a:rPr>
              <a:t>₁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114800"/>
            <a:ext cx="1528880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800" dirty="0" smtClean="0">
                <a:solidFill>
                  <a:srgbClr val="0000CC"/>
                </a:solidFill>
                <a:latin typeface="Calibri" pitchFamily="34" charset="0"/>
              </a:rPr>
              <a:t>DW COMPLEX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257800"/>
            <a:ext cx="2740391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BLUELINE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SAND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GOLDEN TILEFISH₁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6324600"/>
            <a:ext cx="274039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SILK SNAPPER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810000"/>
            <a:ext cx="2207912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800" dirty="0" smtClean="0">
                <a:solidFill>
                  <a:srgbClr val="0000CC"/>
                </a:solidFill>
                <a:latin typeface="Calibri" pitchFamily="34" charset="0"/>
              </a:rPr>
              <a:t>DW SUB-COMPLEXES</a:t>
            </a:r>
          </a:p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 rot="19967202">
            <a:off x="4119958" y="4812658"/>
            <a:ext cx="769808" cy="20888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114800" y="5410200"/>
            <a:ext cx="769808" cy="20888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436580" flipV="1">
            <a:off x="4130691" y="6013212"/>
            <a:ext cx="769808" cy="24153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497840"/>
          <a:ext cx="8839201" cy="6300859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71587"/>
                <a:gridCol w="2429191"/>
                <a:gridCol w="1895023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2a. DW Complex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 Black"/>
                        </a:rPr>
                        <a:t>Sub-Complex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2e. PGH Complex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 Black"/>
                        </a:rPr>
                        <a:t>Sub-Complex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Warsaw grouper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2a(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Whitebone porgy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2e(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Yellowedge grouper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Knobbed porgy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Snowy grouper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Jolthead porgy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Blueline tilefish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2a(ii)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Red hind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2e(ii)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Sand tilefish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Rock hind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Golden tilefish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Tomtate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2e(iii)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Silk snapper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2a(iii)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White grunt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2b. SWG Complex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 Black"/>
                        </a:rPr>
                        <a:t>Sub-Complex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2f.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 Black"/>
                        </a:rPr>
                        <a:t>TF Complex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Gag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1,2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2b(i)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Gray triggerfish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Red grouper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2b(ii)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Ocean triggerfish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Scamp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3911" marR="3911" marT="391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Black grouper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2b(iii)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2g. Individual ACLs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Yellowfin grouper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2b(iv)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Red snapper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Speckled hind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Vermilion snapper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Red porgy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2c. Jacks Complex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 Black"/>
                        </a:rPr>
                        <a:t>Sub-Complex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Goliath grouper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Greater amberjack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2c(i)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Black sea bass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Almaco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 jack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2c(ii)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Wreckfish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Banded rudderfish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Bar jack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Lesser amberjack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Nassau grouper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3911" marR="3911" marT="391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3911" marR="3911" marT="39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Hogfish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2d. SWS Complex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 Black"/>
                        </a:rPr>
                        <a:t>Sub-Complex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Atlantic spadefish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Yellowtail snapper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2d(i)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Blue runner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Gray snapper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2d(ii)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Lane snapper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Mutton snapper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latin typeface="Arial Black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2d(iii)</a:t>
                      </a:r>
                    </a:p>
                  </a:txBody>
                  <a:tcPr marL="3911" marR="3911" marT="39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Cubera snapper</a:t>
                      </a: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3911" marR="3911" marT="39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9000" y="3352800"/>
            <a:ext cx="1905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 species,</a:t>
            </a:r>
          </a:p>
          <a:p>
            <a:r>
              <a:rPr lang="en-US" dirty="0" smtClean="0"/>
              <a:t>32 ACLs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Complexes: </a:t>
            </a: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Current Preferred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943600"/>
            <a:ext cx="44196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6 complex + 15 sub-complex</a:t>
            </a:r>
          </a:p>
          <a:p>
            <a:r>
              <a:rPr lang="en-US" sz="2000" dirty="0" smtClean="0"/>
              <a:t> + 11 individual ACLs (5 ACL = 0)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>
              <a:defRPr/>
            </a:pPr>
            <a:r>
              <a:rPr lang="en-US" sz="32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SSC RECOMMENDATION</a:t>
            </a:r>
            <a:endParaRPr lang="en-US" sz="32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The SSC recommended against using species complexes unless they are used to aid with issues of species identification. The SSC feels the single-species approach provides the best solution for </a:t>
            </a:r>
            <a:r>
              <a:rPr lang="en-US" sz="2200" dirty="0" err="1" smtClean="0"/>
              <a:t>unassessed</a:t>
            </a:r>
            <a:r>
              <a:rPr lang="en-US" sz="2200" dirty="0" smtClean="0"/>
              <a:t> stocks. 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Species-specific ACLs for 42 stocks may be unrealistic due to: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Inadequate or insufficient data for monitoring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problems with species identification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fluctuations in landings through time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extra burden on science and enforcement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3820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Difficult to predict population responses to management due to confounding variables (e.g., management, environmental forcing, ecological niche, market forcing, etc.).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Catch groups do not necessarily correspond to functional groups; lacks ecosystem context that would give predictive use with regards to population dynamic impacts of change in F upon complex's members.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May create disincentive for moving species up through the tier system.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May require an additional buffer for management uncertainty.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May be harder to economically evaluate impacts.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SERO analysis should better assess uncertainty.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SSC Discussion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(Negatives)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010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Useful for mitigating species identification issues.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Gives guidance as to what species are likely to be impacted by management action upon another species.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Adds to our understanding of the ecology of the system.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Fisherman knowledge and behavior are incorporated.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Well-explained, simple to understand, helpful to the Council and laypersons.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Useful as guidance for dealing with data-poor species.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SSC Discussion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(Positives)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686800" cy="4114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Option 1</a:t>
            </a:r>
            <a:r>
              <a:rPr lang="en-US" sz="2400" dirty="0" smtClean="0">
                <a:solidFill>
                  <a:srgbClr val="000000"/>
                </a:solidFill>
              </a:rPr>
              <a:t> – Targeted species get individual ACLs, other stocks lumped into major complex with targeted species</a:t>
            </a:r>
          </a:p>
          <a:p>
            <a:pPr marL="342900" lvl="1" indent="-34290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Option 2</a:t>
            </a:r>
            <a:r>
              <a:rPr lang="en-US" sz="2400" dirty="0" smtClean="0">
                <a:solidFill>
                  <a:srgbClr val="000000"/>
                </a:solidFill>
              </a:rPr>
              <a:t> – Targeted species get individual ACLs, other stocks lumped into smaller complexes with each other.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1430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Alternative Approaches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76400"/>
            <a:ext cx="2740391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DWG 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YELLOWEDGE GROUPER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baseline="-250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SNOWY </a:t>
            </a:r>
            <a:r>
              <a:rPr lang="en-US" sz="1800" dirty="0">
                <a:latin typeface="Calibri" pitchFamily="34" charset="0"/>
              </a:rPr>
              <a:t>GROUPER₁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BLUELINE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SAND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GOLDEN TILEFISH₁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SILK SNAPPER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353560"/>
            <a:ext cx="236220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SNOWY GROUPER₁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1066800" y="3886200"/>
            <a:ext cx="236220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GOLDEN TILEFISH₁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429000" y="4362212"/>
            <a:ext cx="1163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103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3429000" y="3886200"/>
            <a:ext cx="1163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331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1066799" y="5479202"/>
            <a:ext cx="237003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WRECKFISH₁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DEEP-WATER</a:t>
            </a:r>
            <a:r>
              <a:rPr kumimoji="0" lang="en-US" sz="3500" b="1" i="0" u="none" strike="noStrike" kern="0" cap="none" spc="0" normalizeH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GROUPER &amp; TILEFISH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00" y="4984988"/>
            <a:ext cx="2362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WARSAW GROUPER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429000" y="2526268"/>
            <a:ext cx="934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581 TP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3429000" y="4984988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429000" y="54864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250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28600" y="61722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 = Assessed species,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2 = Most vulnerable (PSA), 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+ = SSC recommendation for ACL,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* = ACL specified in Am. 17A,       ** = ACL specified in Am. 17B, *** = ACL specified in Am. 15A, Otherwise, ABC proxy = 75% OFL 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990600"/>
            <a:ext cx="6400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(Option 1)			      (Option 2)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1676400"/>
            <a:ext cx="2560320" cy="1200329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YELLOWEDGE GROUPER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BLUELINE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SAND TILEFISH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SILK SNAPPER</a:t>
            </a:r>
            <a:r>
              <a:rPr lang="en-US" sz="1800" baseline="-25000" dirty="0" smtClean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3048000"/>
            <a:ext cx="25603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SNOWY GROUPER₁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5105400" y="3585726"/>
            <a:ext cx="25603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GOLDEN TILEFISH₁</a:t>
            </a: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5105401" y="4641002"/>
            <a:ext cx="25603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WRECKFISH₁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4114800"/>
            <a:ext cx="25603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WARSAW GROUPER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2400" y="3048000"/>
            <a:ext cx="1163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103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7772401" y="3611748"/>
            <a:ext cx="1163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331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7772400" y="1981200"/>
            <a:ext cx="1163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147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7800954" y="4133532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7800954" y="4678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250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cxnSp>
        <p:nvCxnSpPr>
          <p:cNvPr id="37" name="Elbow Connector 36"/>
          <p:cNvCxnSpPr>
            <a:stCxn id="2" idx="1"/>
            <a:endCxn id="3" idx="1"/>
          </p:cNvCxnSpPr>
          <p:nvPr/>
        </p:nvCxnSpPr>
        <p:spPr bwMode="auto">
          <a:xfrm rot="10800000" flipH="1" flipV="1">
            <a:off x="685800" y="2707452"/>
            <a:ext cx="381000" cy="1830774"/>
          </a:xfrm>
          <a:prstGeom prst="bentConnector3">
            <a:avLst>
              <a:gd name="adj1" fmla="val -113333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8" name="Elbow Connector 37"/>
          <p:cNvCxnSpPr>
            <a:stCxn id="2" idx="1"/>
            <a:endCxn id="8202" idx="1"/>
          </p:cNvCxnSpPr>
          <p:nvPr/>
        </p:nvCxnSpPr>
        <p:spPr bwMode="auto">
          <a:xfrm rot="10800000" flipH="1" flipV="1">
            <a:off x="685800" y="2707452"/>
            <a:ext cx="381000" cy="1363414"/>
          </a:xfrm>
          <a:prstGeom prst="bentConnector3">
            <a:avLst>
              <a:gd name="adj1" fmla="val -60000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0" name="Straight Connector 49"/>
          <p:cNvCxnSpPr>
            <a:endCxn id="19" idx="0"/>
          </p:cNvCxnSpPr>
          <p:nvPr/>
        </p:nvCxnSpPr>
        <p:spPr bwMode="auto">
          <a:xfrm rot="5400000" flipH="1" flipV="1">
            <a:off x="2209800" y="3505200"/>
            <a:ext cx="5029200" cy="0"/>
          </a:xfrm>
          <a:prstGeom prst="line">
            <a:avLst/>
          </a:prstGeom>
          <a:noFill/>
          <a:ln w="635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447" y="1447800"/>
            <a:ext cx="2743200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FFFF00"/>
                </a:solidFill>
                <a:latin typeface="Calibri" pitchFamily="34" charset="0"/>
              </a:rPr>
              <a:t>SWG</a:t>
            </a:r>
            <a:r>
              <a:rPr lang="en-US" sz="2000" b="1" u="sng" dirty="0" smtClean="0">
                <a:solidFill>
                  <a:srgbClr val="FFFF00"/>
                </a:solidFill>
                <a:latin typeface="Calibri" pitchFamily="34" charset="0"/>
              </a:rPr>
              <a:t> COMPLEX</a:t>
            </a:r>
            <a:endParaRPr lang="en-US" sz="2000" b="1" u="sng" dirty="0">
              <a:solidFill>
                <a:srgbClr val="FFFF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GAG</a:t>
            </a:r>
            <a:r>
              <a:rPr lang="en-US" sz="1800" baseline="-25000" dirty="0" smtClean="0">
                <a:latin typeface="Calibri" pitchFamily="34" charset="0"/>
              </a:rPr>
              <a:t>1,2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RED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SCAMP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BLACK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YELLOWFIN GROUPER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447" y="3339544"/>
            <a:ext cx="274320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GAG</a:t>
            </a:r>
            <a:r>
              <a:rPr lang="en-US" sz="1800" baseline="-25000" dirty="0" smtClean="0">
                <a:latin typeface="Calibri" pitchFamily="34" charset="0"/>
              </a:rPr>
              <a:t>1,2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495040" y="3344148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950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100" y="3810000"/>
            <a:ext cx="274320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RED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3505200" y="3823388"/>
            <a:ext cx="1088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622 TP</a:t>
            </a:r>
            <a:r>
              <a:rPr lang="en-US" sz="1800" baseline="30000" dirty="0" smtClean="0">
                <a:latin typeface="Calibri" pitchFamily="34" charset="0"/>
              </a:rPr>
              <a:t> **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0800000" flipV="1">
            <a:off x="733447" y="4431267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GOLIATH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733447" y="4888467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NASSAU GROUPER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0800000" flipV="1">
            <a:off x="733447" y="5345667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BLACK SEA BASS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3505200" y="2133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2715 TP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3505200" y="4431268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505200" y="4876800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3505200" y="5345668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847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SHALLOW-WATER GROUPER</a:t>
            </a:r>
            <a:endParaRPr kumimoji="0" lang="en-US" sz="3600" b="1" i="0" u="none" strike="noStrike" kern="0" cap="none" spc="0" normalizeH="0" noProof="0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847737"/>
            <a:ext cx="6400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(Option 1)			  (Option 2)</a:t>
            </a:r>
          </a:p>
          <a:p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8600" y="62484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 = Assessed species,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2 = Most vulnerable (PSA), 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+ = SSC recommendation for ACL, </a:t>
            </a:r>
            <a:r>
              <a:rPr lang="en-US" sz="1400" i="1" dirty="0" smtClean="0">
                <a:latin typeface="Calibri" pitchFamily="34" charset="0"/>
                <a:ea typeface="+mj-ea"/>
                <a:cs typeface="+mj-cs"/>
              </a:rPr>
              <a:t>* = ACL specified in Am. 17A,       ** = ACL specified in Am. 17B, *** = ACL specified in Am. 15A, Otherwise, ABC proxy = 75% OFL 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9040" y="1828800"/>
            <a:ext cx="2743200" cy="923330"/>
          </a:xfrm>
          <a:prstGeom prst="rect">
            <a:avLst/>
          </a:prstGeom>
          <a:solidFill>
            <a:srgbClr val="99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SCAMP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BLACK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YELLOWFIN GROUPER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1127" y="2860794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GAG</a:t>
            </a:r>
            <a:r>
              <a:rPr lang="en-US" sz="1800" baseline="-25000" dirty="0" smtClean="0">
                <a:latin typeface="Calibri" pitchFamily="34" charset="0"/>
              </a:rPr>
              <a:t>1,2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7807960" y="2843702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950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780" y="3331250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RED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7812006" y="3314158"/>
            <a:ext cx="1088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622 TP</a:t>
            </a:r>
            <a:r>
              <a:rPr lang="en-US" sz="1800" baseline="30000" dirty="0" smtClean="0">
                <a:latin typeface="Calibri" pitchFamily="34" charset="0"/>
              </a:rPr>
              <a:t> **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5029200" y="3827224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GOLIATH GROUPER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0800000" flipV="1">
            <a:off x="5029200" y="4284424"/>
            <a:ext cx="2743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NASSAU GROUPER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0800000" flipV="1">
            <a:off x="5029200" y="4741624"/>
            <a:ext cx="2743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libri" pitchFamily="34" charset="0"/>
              </a:rPr>
              <a:t>BLACK SEA BASS</a:t>
            </a:r>
            <a:r>
              <a:rPr lang="en-US" sz="1800" baseline="-25000" dirty="0" smtClean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7772400" y="20574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603 TP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7777480" y="3827225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7777480" y="4272757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0 TP</a:t>
            </a:r>
            <a:r>
              <a:rPr lang="en-US" sz="1800" baseline="30000" dirty="0" smtClean="0">
                <a:latin typeface="Calibri" pitchFamily="34" charset="0"/>
              </a:rPr>
              <a:t>+</a:t>
            </a:r>
            <a:endParaRPr lang="en-US" sz="1800" baseline="30000" dirty="0">
              <a:latin typeface="Calibri" pitchFamily="34" charset="0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7777480" y="4741625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847 TP</a:t>
            </a:r>
            <a:r>
              <a:rPr lang="en-US" sz="1800" baseline="30000" dirty="0" smtClean="0">
                <a:latin typeface="Calibri" pitchFamily="34" charset="0"/>
              </a:rPr>
              <a:t>**</a:t>
            </a:r>
            <a:endParaRPr lang="en-US" sz="1800" baseline="30000" dirty="0">
              <a:latin typeface="Calibri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2209800" y="3505200"/>
            <a:ext cx="5029200" cy="0"/>
          </a:xfrm>
          <a:prstGeom prst="line">
            <a:avLst/>
          </a:prstGeom>
          <a:noFill/>
          <a:ln w="635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45" name="Elbow Connector 44"/>
          <p:cNvCxnSpPr>
            <a:stCxn id="2" idx="1"/>
            <a:endCxn id="3" idx="1"/>
          </p:cNvCxnSpPr>
          <p:nvPr/>
        </p:nvCxnSpPr>
        <p:spPr bwMode="auto">
          <a:xfrm rot="10800000" flipV="1">
            <a:off x="733447" y="2340352"/>
            <a:ext cx="1588" cy="1183858"/>
          </a:xfrm>
          <a:prstGeom prst="bentConnector3">
            <a:avLst>
              <a:gd name="adj1" fmla="val 14395466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8" name="Elbow Connector 47"/>
          <p:cNvCxnSpPr>
            <a:stCxn id="2" idx="1"/>
            <a:endCxn id="18" idx="1"/>
          </p:cNvCxnSpPr>
          <p:nvPr/>
        </p:nvCxnSpPr>
        <p:spPr bwMode="auto">
          <a:xfrm rot="10800000" flipV="1">
            <a:off x="732101" y="2340352"/>
            <a:ext cx="1347" cy="1654314"/>
          </a:xfrm>
          <a:prstGeom prst="bentConnector3">
            <a:avLst>
              <a:gd name="adj1" fmla="val 29139356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 G5 E:Applications:Microsoft Office 2004:Templates:Presentations:Designs:Blank Presentation</Template>
  <TotalTime>6215</TotalTime>
  <Words>1511</Words>
  <Application>Microsoft Office PowerPoint</Application>
  <PresentationFormat>On-screen Show (4:3)</PresentationFormat>
  <Paragraphs>335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Species groupings for management of the SAFMC Snapper-Grouper FMU: ACL Management Applications</vt:lpstr>
      <vt:lpstr>INTRODUCTION</vt:lpstr>
      <vt:lpstr>Slide 3</vt:lpstr>
      <vt:lpstr>SSC RECOMMENDATION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DISCUSSION</vt:lpstr>
      <vt:lpstr>DISCUSSION</vt:lpstr>
      <vt:lpstr>DISCUSSION</vt:lpstr>
      <vt:lpstr>Slide 17</vt:lpstr>
      <vt:lpstr>Slide 18</vt:lpstr>
      <vt:lpstr>Slide 19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Nicholas A. Farmer, Ph.D.</cp:lastModifiedBy>
  <cp:revision>492</cp:revision>
  <dcterms:created xsi:type="dcterms:W3CDTF">2008-02-21T19:24:07Z</dcterms:created>
  <dcterms:modified xsi:type="dcterms:W3CDTF">2010-12-02T14:48:15Z</dcterms:modified>
</cp:coreProperties>
</file>