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1"/>
  </p:notesMasterIdLst>
  <p:sldIdLst>
    <p:sldId id="447" r:id="rId2"/>
    <p:sldId id="467" r:id="rId3"/>
    <p:sldId id="468" r:id="rId4"/>
    <p:sldId id="439" r:id="rId5"/>
    <p:sldId id="291" r:id="rId6"/>
    <p:sldId id="453" r:id="rId7"/>
    <p:sldId id="455" r:id="rId8"/>
    <p:sldId id="395" r:id="rId9"/>
    <p:sldId id="410" r:id="rId10"/>
    <p:sldId id="463" r:id="rId11"/>
    <p:sldId id="464" r:id="rId12"/>
    <p:sldId id="408" r:id="rId13"/>
    <p:sldId id="465" r:id="rId14"/>
    <p:sldId id="466" r:id="rId15"/>
    <p:sldId id="461" r:id="rId16"/>
    <p:sldId id="441" r:id="rId17"/>
    <p:sldId id="352" r:id="rId18"/>
    <p:sldId id="469" r:id="rId19"/>
    <p:sldId id="470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2000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99FF99"/>
    <a:srgbClr val="FFFF99"/>
    <a:srgbClr val="0000CC"/>
    <a:srgbClr val="FFFF00"/>
    <a:srgbClr val="000000"/>
    <a:srgbClr val="66FF33"/>
    <a:srgbClr val="FF5959"/>
    <a:srgbClr val="FF5050"/>
    <a:srgbClr val="66FF66"/>
  </p:clrMru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56" autoAdjust="0"/>
    <p:restoredTop sz="95544" autoAdjust="0"/>
  </p:normalViewPr>
  <p:slideViewPr>
    <p:cSldViewPr>
      <p:cViewPr>
        <p:scale>
          <a:sx n="75" d="100"/>
          <a:sy n="75" d="100"/>
        </p:scale>
        <p:origin x="-1906" y="-3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3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/>
            </a:lvl1pPr>
          </a:lstStyle>
          <a:p>
            <a:fld id="{1D1D39C1-BC9A-4195-A12F-71EA3611F9E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A70B11-B51F-439E-9102-4335B0178888}" type="slidenum">
              <a:rPr lang="en-US"/>
              <a:pPr/>
              <a:t>1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u="sng" dirty="0" smtClean="0"/>
              <a:t>17 COMPLEXES</a:t>
            </a:r>
            <a:r>
              <a:rPr lang="en-US" b="1" u="sng" baseline="0" dirty="0" smtClean="0"/>
              <a:t> + 15 SUBCOMPLEXES = 32 ACLS FOR 42 SPECIES.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D39C1-BC9A-4195-A12F-71EA3611F9E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u="sng" dirty="0" smtClean="0"/>
              <a:t>Concerns: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Using species groupings creates disincentive for moving species up through the tier system through improved data collection and assessment.</a:t>
            </a:r>
          </a:p>
          <a:p>
            <a:r>
              <a:rPr lang="en-US" dirty="0" smtClean="0"/>
              <a:t>Unable to predict population responses to management using this approach (e.g., no indices of abundance, no index of mortality trends, no predator-prey dynamics, no tracking of correlations of changes in mean size through time).</a:t>
            </a:r>
          </a:p>
          <a:p>
            <a:r>
              <a:rPr lang="en-US" dirty="0" smtClean="0"/>
              <a:t>No sensitivity runs where you drop assessed species.</a:t>
            </a:r>
          </a:p>
          <a:p>
            <a:r>
              <a:rPr lang="en-US" dirty="0" smtClean="0"/>
              <a:t>No boosted regression trees to examine cross-validation error; temporal autocorrelation may be high.</a:t>
            </a:r>
          </a:p>
          <a:p>
            <a:r>
              <a:rPr lang="en-US" dirty="0" smtClean="0"/>
              <a:t>No examination of retrospective error: How many years of "new" data do you need to see changes in clusters?</a:t>
            </a:r>
          </a:p>
          <a:p>
            <a:r>
              <a:rPr lang="en-US" dirty="0" smtClean="0"/>
              <a:t>Would require an additional buffer for management uncertainty to make sure the entire catch from a member of a sub-complex is not actually coming from one species, and if it is, that would not crush that species.</a:t>
            </a:r>
          </a:p>
          <a:p>
            <a:r>
              <a:rPr lang="en-US" dirty="0" smtClean="0"/>
              <a:t>If price varies between species within a complex or sub-complex, would be harder to economically evaluate impacts if species aggregated.</a:t>
            </a:r>
          </a:p>
          <a:p>
            <a:r>
              <a:rPr lang="en-US" dirty="0" smtClean="0"/>
              <a:t>Catch groups do not necessarily correspond to functional groups; lacks ecosystem context that would give predictive use with regards to population dynamic impacts of change in F upon complex's members.</a:t>
            </a:r>
          </a:p>
          <a:p>
            <a:r>
              <a:rPr lang="en-US" dirty="0" smtClean="0"/>
              <a:t>Confounding variables in catch data (e.g., management, environmental forcing, ecological niche, market forcing, etc.) make it difficult to predict dynamics of species within a complex.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u="sng" dirty="0" smtClean="0"/>
              <a:t>Positives: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Useful for mitigating species identification issues; this is the only appropriate application for complexes.</a:t>
            </a:r>
          </a:p>
          <a:p>
            <a:r>
              <a:rPr lang="en-US" dirty="0" smtClean="0"/>
              <a:t>Valuable in that gives guidance as to what species are likely to be impacted by management action upon another species.</a:t>
            </a:r>
          </a:p>
          <a:p>
            <a:r>
              <a:rPr lang="en-US" dirty="0" smtClean="0"/>
              <a:t>Adds to our understanding of the ecology of the system.</a:t>
            </a:r>
          </a:p>
          <a:p>
            <a:r>
              <a:rPr lang="en-US" dirty="0" smtClean="0"/>
              <a:t>Fisherman knowledge and behavior are incorporated.</a:t>
            </a:r>
          </a:p>
          <a:p>
            <a:r>
              <a:rPr lang="en-US" dirty="0" smtClean="0"/>
              <a:t>Well-explained, simple to understand, helpful to the Council and laypersons.</a:t>
            </a:r>
          </a:p>
          <a:p>
            <a:r>
              <a:rPr lang="en-US" dirty="0" smtClean="0"/>
              <a:t>Useful as guidance for dealing with data-poor species.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D39C1-BC9A-4195-A12F-71EA3611F9E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u="sng" dirty="0" smtClean="0"/>
              <a:t>Positives: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Useful for mitigating species identification issues; this is the only appropriate application for complexes.</a:t>
            </a:r>
          </a:p>
          <a:p>
            <a:r>
              <a:rPr lang="en-US" dirty="0" smtClean="0"/>
              <a:t>Valuable in that gives guidance as to what species are likely to be impacted by management action upon another species.</a:t>
            </a:r>
          </a:p>
          <a:p>
            <a:r>
              <a:rPr lang="en-US" dirty="0" smtClean="0"/>
              <a:t>Adds to our understanding of the ecology of the system.</a:t>
            </a:r>
          </a:p>
          <a:p>
            <a:r>
              <a:rPr lang="en-US" dirty="0" smtClean="0"/>
              <a:t>Fisherman knowledge and behavior are incorporated.</a:t>
            </a:r>
          </a:p>
          <a:p>
            <a:r>
              <a:rPr lang="en-US" dirty="0" smtClean="0"/>
              <a:t>Well-explained, simple to understand, helpful to the Council and laypersons.</a:t>
            </a:r>
          </a:p>
          <a:p>
            <a:r>
              <a:rPr lang="en-US" dirty="0" smtClean="0"/>
              <a:t>Useful as guidance for dealing with data-poor species.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D39C1-BC9A-4195-A12F-71EA3611F9E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D39C1-BC9A-4195-A12F-71EA3611F9E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Bycatch</a:t>
            </a:r>
            <a:r>
              <a:rPr lang="en-US" dirty="0" smtClean="0"/>
              <a:t>, species associations </a:t>
            </a:r>
            <a:r>
              <a:rPr lang="en-US" smtClean="0"/>
              <a:t>for regulations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D39C1-BC9A-4195-A12F-71EA3611F9E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Bycatch</a:t>
            </a:r>
            <a:r>
              <a:rPr lang="en-US" dirty="0" smtClean="0"/>
              <a:t>, species associations </a:t>
            </a:r>
            <a:r>
              <a:rPr lang="en-US" smtClean="0"/>
              <a:t>for regulations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D39C1-BC9A-4195-A12F-71EA3611F9E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200400"/>
            <a:ext cx="5410200" cy="1143000"/>
          </a:xfrm>
        </p:spPr>
        <p:txBody>
          <a:bodyPr/>
          <a:lstStyle>
            <a:lvl1pPr>
              <a:defRPr>
                <a:solidFill>
                  <a:srgbClr val="FCDA7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495800"/>
            <a:ext cx="4876800" cy="457200"/>
          </a:xfrm>
        </p:spPr>
        <p:txBody>
          <a:bodyPr/>
          <a:lstStyle>
            <a:lvl1pPr marL="0" indent="0">
              <a:defRPr>
                <a:solidFill>
                  <a:srgbClr val="FCDA7F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30" name="Text Box 10"/>
          <p:cNvSpPr txBox="1">
            <a:spLocks noChangeArrowheads="1"/>
          </p:cNvSpPr>
          <p:nvPr userDrawn="1"/>
        </p:nvSpPr>
        <p:spPr bwMode="auto">
          <a:xfrm>
            <a:off x="685800" y="5257800"/>
            <a:ext cx="3733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fld id="{E7F2E069-58A9-4F26-8104-5023B3F654AC}" type="datetime4">
              <a:rPr lang="en-US" sz="1400" b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</a:pPr>
              <a:t>December 2, 2010</a:t>
            </a:fld>
            <a:endParaRPr lang="en-US" sz="14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62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2362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1143000"/>
            <a:ext cx="194310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1143000"/>
            <a:ext cx="567690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362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0" y="1143000"/>
            <a:ext cx="6019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8610600" y="6477000"/>
            <a:ext cx="762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fld id="{EC2363DF-9FB2-4C9A-9358-B98396B9BCEB}" type="slidenum">
              <a:rPr lang="en-US" sz="1200" b="0"/>
              <a:pPr eaLnBrk="0" hangingPunct="0">
                <a:spcBef>
                  <a:spcPct val="50000"/>
                </a:spcBef>
              </a:pPr>
              <a:t>‹#›</a:t>
            </a:fld>
            <a:endParaRPr lang="en-US" sz="1200" b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 thruBlk="1"/>
  </p:transition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—"/>
        <a:defRPr sz="22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910840"/>
            <a:ext cx="7162800" cy="838200"/>
          </a:xfrm>
        </p:spPr>
        <p:txBody>
          <a:bodyPr/>
          <a:lstStyle/>
          <a:p>
            <a:r>
              <a:rPr lang="en-US" sz="3200" dirty="0" smtClean="0"/>
              <a:t>Species groupings for management of the SAFMC Snapper-Grouper FMU:</a:t>
            </a:r>
            <a:br>
              <a:rPr lang="en-US" sz="3200" dirty="0" smtClean="0"/>
            </a:br>
            <a:r>
              <a:rPr lang="en-US" sz="3200" i="1" dirty="0" smtClean="0"/>
              <a:t>ACL</a:t>
            </a:r>
            <a:r>
              <a:rPr lang="en-US" sz="3200" dirty="0" smtClean="0"/>
              <a:t> </a:t>
            </a:r>
            <a:r>
              <a:rPr lang="en-US" sz="3200" i="1" dirty="0" smtClean="0"/>
              <a:t>Management Applications</a:t>
            </a:r>
            <a:endParaRPr lang="en-US" sz="3200" i="1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114800"/>
            <a:ext cx="5791200" cy="457200"/>
          </a:xfrm>
        </p:spPr>
        <p:txBody>
          <a:bodyPr/>
          <a:lstStyle/>
          <a:p>
            <a:endParaRPr lang="en-US" sz="2000" dirty="0" smtClean="0"/>
          </a:p>
          <a:p>
            <a:r>
              <a:rPr lang="en-US" sz="2000" b="1" dirty="0" smtClean="0"/>
              <a:t>Dr. Nick Farmer</a:t>
            </a:r>
          </a:p>
          <a:p>
            <a:r>
              <a:rPr lang="en-US" sz="2000" dirty="0" smtClean="0"/>
              <a:t>Southeast Regional Office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990600"/>
            <a:ext cx="6019800" cy="838200"/>
          </a:xfrm>
        </p:spPr>
        <p:txBody>
          <a:bodyPr/>
          <a:lstStyle/>
          <a:p>
            <a:pPr lvl="0" algn="r">
              <a:defRPr/>
            </a:pPr>
            <a:r>
              <a:rPr lang="en-US" sz="3200" b="1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INTRODUCTION</a:t>
            </a:r>
            <a:endParaRPr lang="en-US" sz="3200" b="1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305800" cy="4114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200" dirty="0" smtClean="0"/>
              <a:t>Current preferred alternative uses combination of single species ACLs, sub-complex ACLs, and full complex ACLs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This approach results in 32 ACLs for 42 species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6 complexes, 15 sub-complexes (5 contain one species), and 11 individual species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4495800"/>
            <a:ext cx="2740391" cy="20313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YELLOWEDGE GROUPER</a:t>
            </a:r>
            <a:r>
              <a:rPr lang="en-US" sz="1800" baseline="-25000" dirty="0" smtClean="0">
                <a:latin typeface="Calibri" pitchFamily="34" charset="0"/>
              </a:rPr>
              <a:t>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WARSAW GROUPER SNOWY </a:t>
            </a:r>
            <a:r>
              <a:rPr lang="en-US" sz="1800" dirty="0">
                <a:latin typeface="Calibri" pitchFamily="34" charset="0"/>
              </a:rPr>
              <a:t>GROUPER₁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BLUELINE TILEFISH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SAND TILEFISH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GOLDEN TILEFISH₁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SILK SNAPPER</a:t>
            </a:r>
            <a:r>
              <a:rPr lang="en-US" sz="1800" baseline="-25000" dirty="0" smtClean="0">
                <a:latin typeface="Calibri" pitchFamily="34" charset="0"/>
              </a:rPr>
              <a:t>2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5400" y="4191000"/>
            <a:ext cx="2740391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YELLOWEDGE GROUPER</a:t>
            </a:r>
            <a:r>
              <a:rPr lang="en-US" sz="1800" baseline="-25000" dirty="0" smtClean="0">
                <a:latin typeface="Calibri" pitchFamily="34" charset="0"/>
              </a:rPr>
              <a:t>2</a:t>
            </a:r>
            <a:endParaRPr lang="en-US" sz="1800" baseline="-25000" dirty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WARSAW GROUPER SNOWY </a:t>
            </a:r>
            <a:r>
              <a:rPr lang="en-US" sz="1800" dirty="0">
                <a:latin typeface="Calibri" pitchFamily="34" charset="0"/>
              </a:rPr>
              <a:t>GROUPER</a:t>
            </a:r>
            <a:r>
              <a:rPr lang="en-US" sz="1800" dirty="0" smtClean="0">
                <a:latin typeface="Calibri" pitchFamily="34" charset="0"/>
              </a:rPr>
              <a:t>₁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0200" y="4114800"/>
            <a:ext cx="1528880" cy="812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1800" dirty="0" smtClean="0">
                <a:solidFill>
                  <a:srgbClr val="0000CC"/>
                </a:solidFill>
                <a:latin typeface="Calibri" pitchFamily="34" charset="0"/>
              </a:rPr>
              <a:t>DW COMPLEX</a:t>
            </a: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05400" y="5257800"/>
            <a:ext cx="2740391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BLUELINE TILEFISH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SAND TILEFISH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GOLDEN TILEFISH₁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05400" y="6324600"/>
            <a:ext cx="2740391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SILK SNAPPER</a:t>
            </a:r>
            <a:r>
              <a:rPr lang="en-US" sz="1800" baseline="-25000" dirty="0" smtClean="0">
                <a:latin typeface="Calibri" pitchFamily="34" charset="0"/>
              </a:rPr>
              <a:t>2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57800" y="3810000"/>
            <a:ext cx="2207912" cy="812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sz="1800" dirty="0" smtClean="0">
                <a:solidFill>
                  <a:srgbClr val="0000CC"/>
                </a:solidFill>
                <a:latin typeface="Calibri" pitchFamily="34" charset="0"/>
              </a:rPr>
              <a:t>DW SUB-COMPLEXES</a:t>
            </a:r>
          </a:p>
          <a:p>
            <a:endParaRPr lang="en-US" dirty="0"/>
          </a:p>
        </p:txBody>
      </p:sp>
      <p:sp>
        <p:nvSpPr>
          <p:cNvPr id="12" name="Right Arrow 11"/>
          <p:cNvSpPr/>
          <p:nvPr/>
        </p:nvSpPr>
        <p:spPr bwMode="auto">
          <a:xfrm rot="19967202">
            <a:off x="4119958" y="4812658"/>
            <a:ext cx="769808" cy="208887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3" name="Right Arrow 12"/>
          <p:cNvSpPr/>
          <p:nvPr/>
        </p:nvSpPr>
        <p:spPr bwMode="auto">
          <a:xfrm>
            <a:off x="4114800" y="5410200"/>
            <a:ext cx="769808" cy="208887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4" name="Right Arrow 13"/>
          <p:cNvSpPr/>
          <p:nvPr/>
        </p:nvSpPr>
        <p:spPr bwMode="auto">
          <a:xfrm rot="1436580" flipV="1">
            <a:off x="4130691" y="6013212"/>
            <a:ext cx="769808" cy="241539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effectLst/>
              <a:latin typeface="Arial" charset="0"/>
              <a:ea typeface="ヒラギノ角ゴ Pro W3" pitchFamily="1" charset="-12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" y="497840"/>
          <a:ext cx="8839201" cy="6300859"/>
        </p:xfrm>
        <a:graphic>
          <a:graphicData uri="http://schemas.openxmlformats.org/drawingml/2006/table">
            <a:tbl>
              <a:tblPr/>
              <a:tblGrid>
                <a:gridCol w="2362200"/>
                <a:gridCol w="1981200"/>
                <a:gridCol w="171587"/>
                <a:gridCol w="2429191"/>
                <a:gridCol w="1895023"/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latin typeface="Arial Black"/>
                        </a:rPr>
                        <a:t>2a. DW Complex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latin typeface="Arial Black"/>
                        </a:rPr>
                        <a:t>Sub-Complex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FFFFFF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latin typeface="Arial Black"/>
                        </a:rPr>
                        <a:t>2e. PGH Complex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latin typeface="Arial Black"/>
                        </a:rPr>
                        <a:t>Sub-Complex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Warsaw grouper</a:t>
                      </a:r>
                      <a:r>
                        <a:rPr lang="en-US" sz="1400" b="1" i="0" u="none" strike="noStrike" baseline="-25000">
                          <a:solidFill>
                            <a:srgbClr val="000000"/>
                          </a:solidFill>
                          <a:latin typeface="Arial Black"/>
                        </a:rPr>
                        <a:t>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5E0E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2a(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Arial Black"/>
                        </a:rPr>
                        <a:t>i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)</a:t>
                      </a:r>
                    </a:p>
                  </a:txBody>
                  <a:tcPr marL="3911" marR="3911" marT="39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Whitebone porgy</a:t>
                      </a:r>
                      <a:r>
                        <a:rPr lang="en-US" sz="1400" b="1" i="0" u="none" strike="noStrike" baseline="-25000">
                          <a:solidFill>
                            <a:srgbClr val="000000"/>
                          </a:solidFill>
                          <a:latin typeface="Arial Black"/>
                        </a:rPr>
                        <a:t>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3CDDD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2e(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Arial Black"/>
                        </a:rPr>
                        <a:t>i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)</a:t>
                      </a:r>
                    </a:p>
                  </a:txBody>
                  <a:tcPr marL="3911" marR="3911" marT="39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Yellowedge grouper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5E0E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Knobbed porgy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3CD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Snowy grouper</a:t>
                      </a:r>
                      <a:r>
                        <a:rPr lang="en-US" sz="1400" b="1" i="0" u="none" strike="noStrike" baseline="-25000">
                          <a:solidFill>
                            <a:srgbClr val="000000"/>
                          </a:solidFill>
                          <a:latin typeface="Arial Black"/>
                        </a:rPr>
                        <a:t>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Jolthead porgy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Blueline tilefish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2A1C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2a(ii)</a:t>
                      </a:r>
                    </a:p>
                  </a:txBody>
                  <a:tcPr marL="3911" marR="3911" marT="39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Red hind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EF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2e(ii)</a:t>
                      </a:r>
                    </a:p>
                  </a:txBody>
                  <a:tcPr marL="3911" marR="3911" marT="39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Sand tilefish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2A1C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Rock hind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Golden tilefish</a:t>
                      </a:r>
                      <a:r>
                        <a:rPr lang="en-US" sz="1400" b="1" i="0" u="none" strike="noStrike" baseline="-25000">
                          <a:solidFill>
                            <a:srgbClr val="000000"/>
                          </a:solidFill>
                          <a:latin typeface="Arial Black"/>
                        </a:rPr>
                        <a:t>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Tomtate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2e(iii)</a:t>
                      </a:r>
                    </a:p>
                  </a:txBody>
                  <a:tcPr marL="3911" marR="3911" marT="39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Silk snapper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2a(iii)</a:t>
                      </a:r>
                    </a:p>
                  </a:txBody>
                  <a:tcPr marL="3911" marR="3911" marT="39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White grunt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latin typeface="Arial Black"/>
                        </a:rPr>
                        <a:t>2b. SWG Complex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latin typeface="Arial Black"/>
                        </a:rPr>
                        <a:t>Sub-Complex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 Black"/>
                      </a:endParaRPr>
                    </a:p>
                  </a:txBody>
                  <a:tcPr marL="3911" marR="3911" marT="39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FFFFFF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latin typeface="Arial Black"/>
                        </a:rPr>
                        <a:t>2f. </a:t>
                      </a:r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latin typeface="Arial Black"/>
                        </a:rPr>
                        <a:t>TF Complex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Gag</a:t>
                      </a:r>
                      <a:r>
                        <a:rPr lang="en-US" sz="1400" b="1" i="0" u="none" strike="noStrike" baseline="-25000">
                          <a:solidFill>
                            <a:srgbClr val="000000"/>
                          </a:solidFill>
                          <a:latin typeface="Arial Black"/>
                        </a:rPr>
                        <a:t>1,2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2b(i)</a:t>
                      </a:r>
                    </a:p>
                  </a:txBody>
                  <a:tcPr marL="3911" marR="3911" marT="39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Gray triggerfish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Red grouper</a:t>
                      </a:r>
                      <a:r>
                        <a:rPr lang="en-US" sz="1400" b="1" i="0" u="none" strike="noStrike" baseline="-25000">
                          <a:solidFill>
                            <a:srgbClr val="000000"/>
                          </a:solidFill>
                          <a:latin typeface="Arial Black"/>
                        </a:rPr>
                        <a:t>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DDD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2b(ii)</a:t>
                      </a:r>
                    </a:p>
                  </a:txBody>
                  <a:tcPr marL="3911" marR="3911" marT="39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Ocean triggerfish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Scamp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 </a:t>
                      </a:r>
                    </a:p>
                  </a:txBody>
                  <a:tcPr marL="3911" marR="3911" marT="3911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Black grouper</a:t>
                      </a:r>
                      <a:r>
                        <a:rPr lang="en-US" sz="1400" b="1" i="0" u="none" strike="noStrike" baseline="-25000">
                          <a:solidFill>
                            <a:srgbClr val="000000"/>
                          </a:solidFill>
                          <a:latin typeface="Arial Black"/>
                        </a:rPr>
                        <a:t>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2b(iii)</a:t>
                      </a:r>
                    </a:p>
                  </a:txBody>
                  <a:tcPr marL="3911" marR="3911" marT="39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latin typeface="Arial Black"/>
                        </a:rPr>
                        <a:t>2g. Individual ACLs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Yellowfin grouper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2b(iv)</a:t>
                      </a:r>
                    </a:p>
                  </a:txBody>
                  <a:tcPr marL="3911" marR="3911" marT="39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Red snapper</a:t>
                      </a:r>
                      <a:r>
                        <a:rPr lang="en-US" sz="1400" b="1" i="0" u="none" strike="noStrike" baseline="-25000" dirty="0">
                          <a:solidFill>
                            <a:srgbClr val="000000"/>
                          </a:solidFill>
                          <a:latin typeface="Arial Black"/>
                        </a:rPr>
                        <a:t>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Speckled hind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Vermilion snapper</a:t>
                      </a:r>
                      <a:r>
                        <a:rPr lang="en-US" sz="1400" b="1" i="0" u="none" strike="noStrike" baseline="-25000" dirty="0">
                          <a:solidFill>
                            <a:srgbClr val="000000"/>
                          </a:solidFill>
                          <a:latin typeface="Arial Black"/>
                        </a:rPr>
                        <a:t>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FFFFFF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Red porgy</a:t>
                      </a:r>
                      <a:r>
                        <a:rPr lang="en-US" sz="1400" b="1" i="0" u="none" strike="noStrike" baseline="-25000" dirty="0">
                          <a:solidFill>
                            <a:srgbClr val="000000"/>
                          </a:solidFill>
                          <a:latin typeface="Arial Black"/>
                        </a:rPr>
                        <a:t>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latin typeface="Arial Black"/>
                        </a:rPr>
                        <a:t>2c. Jacks Complex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latin typeface="Arial Black"/>
                        </a:rPr>
                        <a:t>Sub-Complex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 Black"/>
                      </a:endParaRPr>
                    </a:p>
                  </a:txBody>
                  <a:tcPr marL="3911" marR="3911" marT="39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Goliath grouper</a:t>
                      </a:r>
                      <a:r>
                        <a:rPr lang="en-US" sz="1400" b="1" i="0" u="none" strike="noStrike" baseline="-25000" dirty="0">
                          <a:solidFill>
                            <a:srgbClr val="000000"/>
                          </a:solidFill>
                          <a:latin typeface="Arial Black"/>
                        </a:rPr>
                        <a:t>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Greater amberjack</a:t>
                      </a:r>
                      <a:r>
                        <a:rPr lang="en-US" sz="1400" b="1" i="0" u="none" strike="noStrike" baseline="-25000" dirty="0">
                          <a:solidFill>
                            <a:srgbClr val="000000"/>
                          </a:solidFill>
                          <a:latin typeface="Arial Black"/>
                        </a:rPr>
                        <a:t>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2c(i)</a:t>
                      </a:r>
                    </a:p>
                  </a:txBody>
                  <a:tcPr marL="3911" marR="3911" marT="39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Black sea bass</a:t>
                      </a:r>
                      <a:r>
                        <a:rPr lang="en-US" sz="1400" b="1" i="0" u="none" strike="noStrike" baseline="-25000" dirty="0">
                          <a:solidFill>
                            <a:srgbClr val="000000"/>
                          </a:solidFill>
                          <a:latin typeface="Arial Black"/>
                        </a:rPr>
                        <a:t>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Arial Black"/>
                        </a:rPr>
                        <a:t>Almaco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 jack</a:t>
                      </a:r>
                      <a:r>
                        <a:rPr lang="en-US" sz="1400" b="1" i="0" u="none" strike="noStrike" baseline="-25000" dirty="0">
                          <a:solidFill>
                            <a:srgbClr val="000000"/>
                          </a:solidFill>
                          <a:latin typeface="Arial Black"/>
                        </a:rPr>
                        <a:t>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2c(ii)</a:t>
                      </a:r>
                    </a:p>
                  </a:txBody>
                  <a:tcPr marL="3911" marR="3911" marT="39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Wreckfish</a:t>
                      </a:r>
                      <a:r>
                        <a:rPr lang="en-US" sz="1400" b="1" i="0" u="none" strike="noStrike" baseline="-25000" dirty="0">
                          <a:solidFill>
                            <a:srgbClr val="000000"/>
                          </a:solidFill>
                          <a:latin typeface="Arial Black"/>
                        </a:rPr>
                        <a:t>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Banded rudderfish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Bar jack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Lesser amberjack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FFFFFF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Nassau grouper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 </a:t>
                      </a:r>
                    </a:p>
                  </a:txBody>
                  <a:tcPr marL="3911" marR="3911" marT="391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 </a:t>
                      </a:r>
                    </a:p>
                  </a:txBody>
                  <a:tcPr marL="3911" marR="3911" marT="391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Hogfish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latin typeface="Arial Black"/>
                        </a:rPr>
                        <a:t>2d. SWS Complex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FFFFFF"/>
                          </a:solidFill>
                          <a:latin typeface="Arial Black"/>
                        </a:rPr>
                        <a:t>Sub-Complex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latin typeface="Arial Black"/>
                      </a:endParaRPr>
                    </a:p>
                  </a:txBody>
                  <a:tcPr marL="3911" marR="3911" marT="39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Atlantic spadefish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Yellowtail snapper</a:t>
                      </a:r>
                      <a:r>
                        <a:rPr lang="en-US" sz="1400" b="1" i="0" u="none" strike="noStrike" baseline="-25000">
                          <a:solidFill>
                            <a:srgbClr val="000000"/>
                          </a:solidFill>
                          <a:latin typeface="Arial Black"/>
                        </a:rPr>
                        <a:t>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2d(i)</a:t>
                      </a:r>
                    </a:p>
                  </a:txBody>
                  <a:tcPr marL="3911" marR="3911" marT="39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6D0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Blue runner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Gray snapper</a:t>
                      </a:r>
                      <a:r>
                        <a:rPr lang="en-US" sz="1400" b="1" i="0" u="none" strike="noStrike" baseline="-25000">
                          <a:solidFill>
                            <a:srgbClr val="000000"/>
                          </a:solidFill>
                          <a:latin typeface="Arial Black"/>
                        </a:rPr>
                        <a:t>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DE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2d(ii)</a:t>
                      </a:r>
                    </a:p>
                  </a:txBody>
                  <a:tcPr marL="3911" marR="3911" marT="39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Lane snapper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Mutton snapper</a:t>
                      </a:r>
                      <a:r>
                        <a:rPr lang="en-US" sz="1400" b="1" i="0" u="none" strike="noStrike" baseline="-25000">
                          <a:solidFill>
                            <a:srgbClr val="000000"/>
                          </a:solidFill>
                          <a:latin typeface="Arial Black"/>
                        </a:rPr>
                        <a:t>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C09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Arial Black"/>
                        </a:rPr>
                        <a:t>2d(iii)</a:t>
                      </a:r>
                    </a:p>
                  </a:txBody>
                  <a:tcPr marL="3911" marR="3911" marT="39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Arial Black"/>
                        </a:rPr>
                        <a:t>Cubera snapper</a:t>
                      </a: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09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Arial Black"/>
                      </a:endParaRPr>
                    </a:p>
                  </a:txBody>
                  <a:tcPr marL="3911" marR="3911" marT="39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239000" y="3352800"/>
            <a:ext cx="1905000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42 species,</a:t>
            </a:r>
          </a:p>
          <a:p>
            <a:r>
              <a:rPr lang="en-US" dirty="0" smtClean="0"/>
              <a:t>32 ACLs</a:t>
            </a:r>
            <a:r>
              <a:rPr lang="en-US" baseline="30000" dirty="0" smtClean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0" y="-15240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Complexes: </a:t>
            </a: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Current Preferred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5943600"/>
            <a:ext cx="441960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*</a:t>
            </a:r>
            <a:r>
              <a:rPr lang="en-US" sz="2000" dirty="0" smtClean="0"/>
              <a:t>6 complex + 15 sub-complex</a:t>
            </a:r>
          </a:p>
          <a:p>
            <a:r>
              <a:rPr lang="en-US" sz="2000" dirty="0" smtClean="0"/>
              <a:t> + 11 individual ACLs (5 ACL = 0)</a:t>
            </a:r>
          </a:p>
          <a:p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r">
              <a:defRPr/>
            </a:pPr>
            <a:r>
              <a:rPr lang="en-US" sz="3200" b="1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SSC RECOMMENDATION</a:t>
            </a:r>
            <a:endParaRPr lang="en-US" sz="3200" b="1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305800" cy="4114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endParaRPr lang="en-US" sz="800" dirty="0" smtClean="0"/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The SSC recommended against using species complexes unless they are used to aid with issues of species identification. The SSC feels the single-species approach provides the best solution for </a:t>
            </a:r>
            <a:r>
              <a:rPr lang="en-US" sz="2200" dirty="0" err="1" smtClean="0"/>
              <a:t>unassessed</a:t>
            </a:r>
            <a:r>
              <a:rPr lang="en-US" sz="2200" dirty="0" smtClean="0"/>
              <a:t> stocks. </a:t>
            </a:r>
          </a:p>
          <a:p>
            <a:pPr>
              <a:buFont typeface="Arial" pitchFamily="34" charset="0"/>
              <a:buChar char="•"/>
            </a:pPr>
            <a:endParaRPr lang="en-US" sz="800" dirty="0" smtClean="0"/>
          </a:p>
          <a:p>
            <a:pPr>
              <a:buFont typeface="Arial" pitchFamily="34" charset="0"/>
              <a:buChar char="•"/>
            </a:pPr>
            <a:r>
              <a:rPr lang="en-US" sz="2200" dirty="0" smtClean="0"/>
              <a:t>Species-specific ACLs for 42 stocks may be unrealistic due to: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Inadequate or insufficient data for monitoring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problems with species identification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fluctuations in landings through time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extra burden on science and enforcement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62200"/>
            <a:ext cx="8382000" cy="4114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Difficult to predict population responses to management due to confounding variables (e.g., management, environmental forcing, ecological niche, market forcing, etc.).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Catch groups do not necessarily correspond to functional groups; lacks ecosystem context that would give predictive use with regards to population dynamic impacts of change in F upon complex's members.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May create disincentive for moving species up through the tier system.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May require an additional buffer for management uncertainty.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May be harder to economically evaluate impacts. 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SERO analysis should better assess uncertainty.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2286000" y="1143000"/>
            <a:ext cx="6629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SSC Discussion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(Negatives)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62200"/>
            <a:ext cx="8001000" cy="4114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Useful for mitigating species identification issues.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Gives guidance as to what species are likely to be impacted by management action upon another species.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Adds to our understanding of the ecology of the system.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Fisherman knowledge and behavior are incorporated.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Well-explained, simple to understand, helpful to the Council and laypersons.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Useful as guidance for dealing with data-poor species.</a:t>
            </a:r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2286000" y="1143000"/>
            <a:ext cx="6629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SSC Discussion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(Positives)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686800" cy="4114800"/>
          </a:xfrm>
        </p:spPr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00000"/>
                </a:solidFill>
              </a:rPr>
              <a:t>Option 1</a:t>
            </a:r>
            <a:r>
              <a:rPr lang="en-US" sz="2400" dirty="0" smtClean="0">
                <a:solidFill>
                  <a:srgbClr val="000000"/>
                </a:solidFill>
              </a:rPr>
              <a:t> – Targeted species get individual ACLs, other stocks lumped into major complex with targeted species</a:t>
            </a:r>
          </a:p>
          <a:p>
            <a:pPr marL="342900" lvl="1" indent="-342900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000000"/>
                </a:solidFill>
              </a:rPr>
              <a:t>Option 2</a:t>
            </a:r>
            <a:r>
              <a:rPr lang="en-US" sz="2400" dirty="0" smtClean="0">
                <a:solidFill>
                  <a:srgbClr val="000000"/>
                </a:solidFill>
              </a:rPr>
              <a:t> – Targeted species get individual ACLs, other stocks lumped into smaller complexes with each other.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2286000" y="1143000"/>
            <a:ext cx="6629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Alternative Approaches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676400"/>
            <a:ext cx="2740391" cy="206210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sng" dirty="0" smtClean="0">
                <a:solidFill>
                  <a:srgbClr val="FFFF00"/>
                </a:solidFill>
                <a:latin typeface="Calibri" pitchFamily="34" charset="0"/>
              </a:rPr>
              <a:t>DWG COMPLEX</a:t>
            </a:r>
            <a:endParaRPr lang="en-US" sz="2000" b="1" u="sng" dirty="0">
              <a:solidFill>
                <a:srgbClr val="FFFF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YELLOWEDGE GROUPER</a:t>
            </a:r>
            <a:r>
              <a:rPr lang="en-US" sz="1800" baseline="-25000" dirty="0" smtClean="0">
                <a:latin typeface="Calibri" pitchFamily="34" charset="0"/>
              </a:rPr>
              <a:t>2</a:t>
            </a:r>
            <a:endParaRPr lang="en-US" sz="1800" baseline="-25000" dirty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SNOWY </a:t>
            </a:r>
            <a:r>
              <a:rPr lang="en-US" sz="1800" dirty="0">
                <a:latin typeface="Calibri" pitchFamily="34" charset="0"/>
              </a:rPr>
              <a:t>GROUPER₁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BLUELINE TILEFISH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SAND TILEFISH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GOLDEN TILEFISH₁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SILK SNAPPER</a:t>
            </a:r>
            <a:r>
              <a:rPr lang="en-US" sz="1800" baseline="-25000" dirty="0" smtClean="0">
                <a:latin typeface="Calibri" pitchFamily="34" charset="0"/>
              </a:rPr>
              <a:t>2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4353560"/>
            <a:ext cx="2362200" cy="36933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SNOWY GROUPER₁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8202" name="TextBox 10"/>
          <p:cNvSpPr txBox="1">
            <a:spLocks noChangeArrowheads="1"/>
          </p:cNvSpPr>
          <p:nvPr/>
        </p:nvSpPr>
        <p:spPr bwMode="auto">
          <a:xfrm>
            <a:off x="1066800" y="3886200"/>
            <a:ext cx="2362200" cy="36933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GOLDEN TILEFISH₁</a:t>
            </a:r>
          </a:p>
        </p:txBody>
      </p:sp>
      <p:sp>
        <p:nvSpPr>
          <p:cNvPr id="8203" name="TextBox 11"/>
          <p:cNvSpPr txBox="1">
            <a:spLocks noChangeArrowheads="1"/>
          </p:cNvSpPr>
          <p:nvPr/>
        </p:nvSpPr>
        <p:spPr bwMode="auto">
          <a:xfrm>
            <a:off x="3429000" y="4362212"/>
            <a:ext cx="11630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103 TP</a:t>
            </a:r>
            <a:r>
              <a:rPr lang="en-US" sz="1800" baseline="30000" dirty="0" smtClean="0">
                <a:latin typeface="Calibri" pitchFamily="34" charset="0"/>
              </a:rPr>
              <a:t>**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8204" name="TextBox 12"/>
          <p:cNvSpPr txBox="1">
            <a:spLocks noChangeArrowheads="1"/>
          </p:cNvSpPr>
          <p:nvPr/>
        </p:nvSpPr>
        <p:spPr bwMode="auto">
          <a:xfrm>
            <a:off x="3429000" y="3886200"/>
            <a:ext cx="11630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331 TP</a:t>
            </a:r>
            <a:r>
              <a:rPr lang="en-US" sz="1800" baseline="30000" dirty="0" smtClean="0">
                <a:latin typeface="Calibri" pitchFamily="34" charset="0"/>
              </a:rPr>
              <a:t>**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10800000" flipV="1">
            <a:off x="1066799" y="5479202"/>
            <a:ext cx="2370039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WRECKFISH₁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DEEP-WATER</a:t>
            </a:r>
            <a:r>
              <a:rPr kumimoji="0" lang="en-US" sz="3500" b="1" i="0" u="none" strike="noStrike" kern="0" cap="none" spc="0" normalizeH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GROUPER &amp; TILEFISH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6800" y="4984988"/>
            <a:ext cx="23622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WARSAW GROUPER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5" name="TextBox 12"/>
          <p:cNvSpPr txBox="1">
            <a:spLocks noChangeArrowheads="1"/>
          </p:cNvSpPr>
          <p:nvPr/>
        </p:nvSpPr>
        <p:spPr bwMode="auto">
          <a:xfrm>
            <a:off x="3429000" y="2526268"/>
            <a:ext cx="9344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581 TP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3429000" y="4984988"/>
            <a:ext cx="838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0 TP</a:t>
            </a:r>
            <a:r>
              <a:rPr lang="en-US" sz="1800" baseline="30000" dirty="0" smtClean="0">
                <a:latin typeface="Calibri" pitchFamily="34" charset="0"/>
              </a:rPr>
              <a:t>**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27" name="TextBox 11"/>
          <p:cNvSpPr txBox="1">
            <a:spLocks noChangeArrowheads="1"/>
          </p:cNvSpPr>
          <p:nvPr/>
        </p:nvSpPr>
        <p:spPr bwMode="auto">
          <a:xfrm>
            <a:off x="3429000" y="5486400"/>
            <a:ext cx="990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250 TP</a:t>
            </a:r>
            <a:r>
              <a:rPr lang="en-US" sz="1800" baseline="30000" dirty="0" smtClean="0">
                <a:latin typeface="Calibri" pitchFamily="34" charset="0"/>
              </a:rPr>
              <a:t>+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228600" y="6172200"/>
            <a:ext cx="8686800" cy="914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1 = Assessed species, </a:t>
            </a:r>
            <a:r>
              <a:rPr lang="en-US" sz="1400" i="1" dirty="0" smtClean="0">
                <a:latin typeface="Calibri" pitchFamily="34" charset="0"/>
                <a:ea typeface="+mj-ea"/>
                <a:cs typeface="+mj-cs"/>
              </a:rPr>
              <a:t>2 = Most vulnerable (PSA), </a:t>
            </a:r>
            <a:r>
              <a:rPr kumimoji="0" lang="en-US" sz="14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+ = SSC recommendation for ACL, </a:t>
            </a:r>
            <a:r>
              <a:rPr lang="en-US" sz="1400" i="1" dirty="0" smtClean="0">
                <a:latin typeface="Calibri" pitchFamily="34" charset="0"/>
                <a:ea typeface="+mj-ea"/>
                <a:cs typeface="+mj-cs"/>
              </a:rPr>
              <a:t>* = ACL specified in Am. 17A,       ** = ACL specified in Am. 17B, *** = ACL specified in Am. 15A, Otherwise, ABC proxy = 75% OFL </a:t>
            </a:r>
            <a:endParaRPr kumimoji="0" lang="en-US" sz="140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24000" y="990600"/>
            <a:ext cx="6400800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kern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(Option 1)			      (Option 2)</a:t>
            </a:r>
          </a:p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105400" y="1676400"/>
            <a:ext cx="2560320" cy="1200329"/>
          </a:xfrm>
          <a:prstGeom prst="rect">
            <a:avLst/>
          </a:prstGeom>
          <a:solidFill>
            <a:srgbClr val="99FF99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YELLOWEDGE GROUPER</a:t>
            </a:r>
            <a:r>
              <a:rPr lang="en-US" sz="1800" baseline="-25000" dirty="0" smtClean="0">
                <a:latin typeface="Calibri" pitchFamily="34" charset="0"/>
              </a:rPr>
              <a:t>2</a:t>
            </a:r>
            <a:endParaRPr lang="en-US" sz="1800" dirty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BLUELINE TILEFISH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SAND TILEFISH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SILK SNAPPER</a:t>
            </a:r>
            <a:r>
              <a:rPr lang="en-US" sz="1800" baseline="-25000" dirty="0" smtClean="0">
                <a:latin typeface="Calibri" pitchFamily="34" charset="0"/>
              </a:rPr>
              <a:t>2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05400" y="3048000"/>
            <a:ext cx="256032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SNOWY GROUPER₁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" name="TextBox 10"/>
          <p:cNvSpPr txBox="1">
            <a:spLocks noChangeArrowheads="1"/>
          </p:cNvSpPr>
          <p:nvPr/>
        </p:nvSpPr>
        <p:spPr bwMode="auto">
          <a:xfrm>
            <a:off x="5105400" y="3585726"/>
            <a:ext cx="256032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GOLDEN TILEFISH₁</a:t>
            </a:r>
          </a:p>
        </p:txBody>
      </p:sp>
      <p:sp>
        <p:nvSpPr>
          <p:cNvPr id="24" name="TextBox 23"/>
          <p:cNvSpPr txBox="1"/>
          <p:nvPr/>
        </p:nvSpPr>
        <p:spPr>
          <a:xfrm rot="10800000" flipV="1">
            <a:off x="5105401" y="4641002"/>
            <a:ext cx="256032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WRECKFISH₁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05400" y="4114800"/>
            <a:ext cx="256032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WARSAW GROUPER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30" name="TextBox 11"/>
          <p:cNvSpPr txBox="1">
            <a:spLocks noChangeArrowheads="1"/>
          </p:cNvSpPr>
          <p:nvPr/>
        </p:nvSpPr>
        <p:spPr bwMode="auto">
          <a:xfrm>
            <a:off x="7772400" y="3048000"/>
            <a:ext cx="11630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103 TP</a:t>
            </a:r>
            <a:r>
              <a:rPr lang="en-US" sz="1800" baseline="30000" dirty="0" smtClean="0">
                <a:latin typeface="Calibri" pitchFamily="34" charset="0"/>
              </a:rPr>
              <a:t>**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32" name="TextBox 12"/>
          <p:cNvSpPr txBox="1">
            <a:spLocks noChangeArrowheads="1"/>
          </p:cNvSpPr>
          <p:nvPr/>
        </p:nvSpPr>
        <p:spPr bwMode="auto">
          <a:xfrm>
            <a:off x="7772401" y="3611748"/>
            <a:ext cx="11630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331 TP</a:t>
            </a:r>
            <a:r>
              <a:rPr lang="en-US" sz="1800" baseline="30000" dirty="0" smtClean="0">
                <a:latin typeface="Calibri" pitchFamily="34" charset="0"/>
              </a:rPr>
              <a:t>**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33" name="TextBox 12"/>
          <p:cNvSpPr txBox="1">
            <a:spLocks noChangeArrowheads="1"/>
          </p:cNvSpPr>
          <p:nvPr/>
        </p:nvSpPr>
        <p:spPr bwMode="auto">
          <a:xfrm>
            <a:off x="7772400" y="1981200"/>
            <a:ext cx="11630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147 TP</a:t>
            </a:r>
            <a:r>
              <a:rPr lang="en-US" sz="1800" baseline="30000" dirty="0" smtClean="0">
                <a:latin typeface="Calibri" pitchFamily="34" charset="0"/>
              </a:rPr>
              <a:t>**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34" name="TextBox 11"/>
          <p:cNvSpPr txBox="1">
            <a:spLocks noChangeArrowheads="1"/>
          </p:cNvSpPr>
          <p:nvPr/>
        </p:nvSpPr>
        <p:spPr bwMode="auto">
          <a:xfrm>
            <a:off x="7800954" y="4133532"/>
            <a:ext cx="838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0 TP</a:t>
            </a:r>
            <a:r>
              <a:rPr lang="en-US" sz="1800" baseline="30000" dirty="0" smtClean="0">
                <a:latin typeface="Calibri" pitchFamily="34" charset="0"/>
              </a:rPr>
              <a:t>**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35" name="TextBox 11"/>
          <p:cNvSpPr txBox="1">
            <a:spLocks noChangeArrowheads="1"/>
          </p:cNvSpPr>
          <p:nvPr/>
        </p:nvSpPr>
        <p:spPr bwMode="auto">
          <a:xfrm>
            <a:off x="7800954" y="4678600"/>
            <a:ext cx="990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250 TP</a:t>
            </a:r>
            <a:r>
              <a:rPr lang="en-US" sz="1800" baseline="30000" dirty="0" smtClean="0">
                <a:latin typeface="Calibri" pitchFamily="34" charset="0"/>
              </a:rPr>
              <a:t>+</a:t>
            </a:r>
            <a:endParaRPr lang="en-US" sz="1800" baseline="30000" dirty="0">
              <a:latin typeface="Calibri" pitchFamily="34" charset="0"/>
            </a:endParaRPr>
          </a:p>
        </p:txBody>
      </p:sp>
      <p:cxnSp>
        <p:nvCxnSpPr>
          <p:cNvPr id="37" name="Elbow Connector 36"/>
          <p:cNvCxnSpPr>
            <a:stCxn id="2" idx="1"/>
            <a:endCxn id="3" idx="1"/>
          </p:cNvCxnSpPr>
          <p:nvPr/>
        </p:nvCxnSpPr>
        <p:spPr bwMode="auto">
          <a:xfrm rot="10800000" flipH="1" flipV="1">
            <a:off x="685800" y="2707452"/>
            <a:ext cx="381000" cy="1830774"/>
          </a:xfrm>
          <a:prstGeom prst="bentConnector3">
            <a:avLst>
              <a:gd name="adj1" fmla="val -113333"/>
            </a:avLst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38" name="Elbow Connector 37"/>
          <p:cNvCxnSpPr>
            <a:stCxn id="2" idx="1"/>
            <a:endCxn id="8202" idx="1"/>
          </p:cNvCxnSpPr>
          <p:nvPr/>
        </p:nvCxnSpPr>
        <p:spPr bwMode="auto">
          <a:xfrm rot="10800000" flipH="1" flipV="1">
            <a:off x="685800" y="2707452"/>
            <a:ext cx="381000" cy="1363414"/>
          </a:xfrm>
          <a:prstGeom prst="bentConnector3">
            <a:avLst>
              <a:gd name="adj1" fmla="val -60000"/>
            </a:avLst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50" name="Straight Connector 49"/>
          <p:cNvCxnSpPr>
            <a:endCxn id="19" idx="0"/>
          </p:cNvCxnSpPr>
          <p:nvPr/>
        </p:nvCxnSpPr>
        <p:spPr bwMode="auto">
          <a:xfrm rot="5400000" flipH="1" flipV="1">
            <a:off x="2209800" y="3505200"/>
            <a:ext cx="5029200" cy="0"/>
          </a:xfrm>
          <a:prstGeom prst="line">
            <a:avLst/>
          </a:prstGeom>
          <a:noFill/>
          <a:ln w="635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</p:cxn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3447" y="1447800"/>
            <a:ext cx="2743200" cy="178510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u="sng" dirty="0" smtClean="0">
                <a:solidFill>
                  <a:srgbClr val="FFFF00"/>
                </a:solidFill>
                <a:latin typeface="Calibri" pitchFamily="34" charset="0"/>
              </a:rPr>
              <a:t>SWG</a:t>
            </a:r>
            <a:r>
              <a:rPr lang="en-US" sz="2000" b="1" u="sng" dirty="0" smtClean="0">
                <a:solidFill>
                  <a:srgbClr val="FFFF00"/>
                </a:solidFill>
                <a:latin typeface="Calibri" pitchFamily="34" charset="0"/>
              </a:rPr>
              <a:t> COMPLEX</a:t>
            </a:r>
            <a:endParaRPr lang="en-US" sz="2000" b="1" u="sng" dirty="0">
              <a:solidFill>
                <a:srgbClr val="FFFF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GAG</a:t>
            </a:r>
            <a:r>
              <a:rPr lang="en-US" sz="1800" baseline="-25000" dirty="0" smtClean="0">
                <a:latin typeface="Calibri" pitchFamily="34" charset="0"/>
              </a:rPr>
              <a:t>1,2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RED GROUPER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SCAMP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BLACK GROUPER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YELLOWFIN GROUPER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3447" y="3339544"/>
            <a:ext cx="2743200" cy="36933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GAG</a:t>
            </a:r>
            <a:r>
              <a:rPr lang="en-US" sz="1800" baseline="-25000" dirty="0" smtClean="0">
                <a:latin typeface="Calibri" pitchFamily="34" charset="0"/>
              </a:rPr>
              <a:t>1,2</a:t>
            </a:r>
          </a:p>
        </p:txBody>
      </p:sp>
      <p:sp>
        <p:nvSpPr>
          <p:cNvPr id="8203" name="TextBox 11"/>
          <p:cNvSpPr txBox="1">
            <a:spLocks noChangeArrowheads="1"/>
          </p:cNvSpPr>
          <p:nvPr/>
        </p:nvSpPr>
        <p:spPr bwMode="auto">
          <a:xfrm>
            <a:off x="3495040" y="3344148"/>
            <a:ext cx="1244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950 TP</a:t>
            </a:r>
            <a:r>
              <a:rPr lang="en-US" sz="1800" baseline="30000" dirty="0" smtClean="0">
                <a:latin typeface="Calibri" pitchFamily="34" charset="0"/>
              </a:rPr>
              <a:t>**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2100" y="3810000"/>
            <a:ext cx="2743200" cy="36933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RED GROUPER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</a:p>
        </p:txBody>
      </p:sp>
      <p:sp>
        <p:nvSpPr>
          <p:cNvPr id="19" name="TextBox 11"/>
          <p:cNvSpPr txBox="1">
            <a:spLocks noChangeArrowheads="1"/>
          </p:cNvSpPr>
          <p:nvPr/>
        </p:nvSpPr>
        <p:spPr bwMode="auto">
          <a:xfrm>
            <a:off x="3505200" y="3823388"/>
            <a:ext cx="10881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622 TP</a:t>
            </a:r>
            <a:r>
              <a:rPr lang="en-US" sz="1800" baseline="30000" dirty="0" smtClean="0">
                <a:latin typeface="Calibri" pitchFamily="34" charset="0"/>
              </a:rPr>
              <a:t> **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10800000" flipV="1">
            <a:off x="733447" y="4431267"/>
            <a:ext cx="274320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GOLIATH GROUPER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 rot="10800000" flipV="1">
            <a:off x="733447" y="4888467"/>
            <a:ext cx="27432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NASSAU GROUPER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10800000" flipV="1">
            <a:off x="733447" y="5345667"/>
            <a:ext cx="274320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BLACK SEA BASS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37" name="TextBox 11"/>
          <p:cNvSpPr txBox="1">
            <a:spLocks noChangeArrowheads="1"/>
          </p:cNvSpPr>
          <p:nvPr/>
        </p:nvSpPr>
        <p:spPr bwMode="auto">
          <a:xfrm>
            <a:off x="3505200" y="2133600"/>
            <a:ext cx="990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dirty="0" smtClean="0">
                <a:latin typeface="Calibri" pitchFamily="34" charset="0"/>
              </a:rPr>
              <a:t>2715 TP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39" name="TextBox 11"/>
          <p:cNvSpPr txBox="1">
            <a:spLocks noChangeArrowheads="1"/>
          </p:cNvSpPr>
          <p:nvPr/>
        </p:nvSpPr>
        <p:spPr bwMode="auto">
          <a:xfrm>
            <a:off x="3505200" y="4431268"/>
            <a:ext cx="1244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0 TP</a:t>
            </a:r>
            <a:r>
              <a:rPr lang="en-US" sz="1800" baseline="30000" dirty="0" smtClean="0">
                <a:latin typeface="Calibri" pitchFamily="34" charset="0"/>
              </a:rPr>
              <a:t>+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40" name="TextBox 11"/>
          <p:cNvSpPr txBox="1">
            <a:spLocks noChangeArrowheads="1"/>
          </p:cNvSpPr>
          <p:nvPr/>
        </p:nvSpPr>
        <p:spPr bwMode="auto">
          <a:xfrm>
            <a:off x="3505200" y="4876800"/>
            <a:ext cx="1244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0 TP</a:t>
            </a:r>
            <a:r>
              <a:rPr lang="en-US" sz="1800" baseline="30000" dirty="0" smtClean="0">
                <a:latin typeface="Calibri" pitchFamily="34" charset="0"/>
              </a:rPr>
              <a:t>+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41" name="TextBox 11"/>
          <p:cNvSpPr txBox="1">
            <a:spLocks noChangeArrowheads="1"/>
          </p:cNvSpPr>
          <p:nvPr/>
        </p:nvSpPr>
        <p:spPr bwMode="auto">
          <a:xfrm>
            <a:off x="3505200" y="5345668"/>
            <a:ext cx="1244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847 TP</a:t>
            </a:r>
            <a:r>
              <a:rPr lang="en-US" sz="1800" baseline="30000" dirty="0" smtClean="0">
                <a:latin typeface="Calibri" pitchFamily="34" charset="0"/>
              </a:rPr>
              <a:t>**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 bwMode="auto">
          <a:xfrm>
            <a:off x="685800" y="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SHALLOW-WATER GROUPER</a:t>
            </a:r>
            <a:endParaRPr kumimoji="0" lang="en-US" sz="3600" b="1" i="0" u="none" strike="noStrike" kern="0" cap="none" spc="0" normalizeH="0" noProof="0" dirty="0" smtClean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24000" y="847737"/>
            <a:ext cx="6400800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kern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(Option 1)			  (Option 2)</a:t>
            </a:r>
          </a:p>
          <a:p>
            <a:endParaRPr lang="en-US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28600" y="6248400"/>
            <a:ext cx="8686800" cy="914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1 = Assessed species, </a:t>
            </a:r>
            <a:r>
              <a:rPr lang="en-US" sz="1400" i="1" dirty="0" smtClean="0">
                <a:latin typeface="Calibri" pitchFamily="34" charset="0"/>
                <a:ea typeface="+mj-ea"/>
                <a:cs typeface="+mj-cs"/>
              </a:rPr>
              <a:t>2 = Most vulnerable (PSA), </a:t>
            </a:r>
            <a:r>
              <a:rPr kumimoji="0" lang="en-US" sz="14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+ = SSC recommendation for ACL, </a:t>
            </a:r>
            <a:r>
              <a:rPr lang="en-US" sz="1400" i="1" dirty="0" smtClean="0">
                <a:latin typeface="Calibri" pitchFamily="34" charset="0"/>
                <a:ea typeface="+mj-ea"/>
                <a:cs typeface="+mj-cs"/>
              </a:rPr>
              <a:t>* = ACL specified in Am. 17A,       ** = ACL specified in Am. 17B, *** = ACL specified in Am. 15A, Otherwise, ABC proxy = 75% OFL </a:t>
            </a:r>
            <a:endParaRPr kumimoji="0" lang="en-US" sz="140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19040" y="1828800"/>
            <a:ext cx="2743200" cy="923330"/>
          </a:xfrm>
          <a:prstGeom prst="rect">
            <a:avLst/>
          </a:prstGeom>
          <a:solidFill>
            <a:srgbClr val="99FF99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SCAMP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BLACK GROUPER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YELLOWFIN GROUPER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31127" y="2860794"/>
            <a:ext cx="274320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GAG</a:t>
            </a:r>
            <a:r>
              <a:rPr lang="en-US" sz="1800" baseline="-25000" dirty="0" smtClean="0">
                <a:latin typeface="Calibri" pitchFamily="34" charset="0"/>
              </a:rPr>
              <a:t>1,2</a:t>
            </a:r>
          </a:p>
        </p:txBody>
      </p:sp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7807960" y="2843702"/>
            <a:ext cx="1244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950 TP</a:t>
            </a:r>
            <a:r>
              <a:rPr lang="en-US" sz="1800" baseline="30000" dirty="0" smtClean="0">
                <a:latin typeface="Calibri" pitchFamily="34" charset="0"/>
              </a:rPr>
              <a:t>**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29780" y="3331250"/>
            <a:ext cx="274320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RED GROUPER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</a:p>
        </p:txBody>
      </p:sp>
      <p:sp>
        <p:nvSpPr>
          <p:cNvPr id="29" name="TextBox 11"/>
          <p:cNvSpPr txBox="1">
            <a:spLocks noChangeArrowheads="1"/>
          </p:cNvSpPr>
          <p:nvPr/>
        </p:nvSpPr>
        <p:spPr bwMode="auto">
          <a:xfrm>
            <a:off x="7812006" y="3314158"/>
            <a:ext cx="10881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622 TP</a:t>
            </a:r>
            <a:r>
              <a:rPr lang="en-US" sz="1800" baseline="30000" dirty="0" smtClean="0">
                <a:latin typeface="Calibri" pitchFamily="34" charset="0"/>
              </a:rPr>
              <a:t> **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10800000" flipV="1">
            <a:off x="5029200" y="3827224"/>
            <a:ext cx="274320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GOLIATH GROUPER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rot="10800000" flipV="1">
            <a:off x="5029200" y="4284424"/>
            <a:ext cx="27432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NASSAU GROUPER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 rot="10800000" flipV="1">
            <a:off x="5029200" y="4741624"/>
            <a:ext cx="274320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BLACK SEA BASS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38" name="TextBox 11"/>
          <p:cNvSpPr txBox="1">
            <a:spLocks noChangeArrowheads="1"/>
          </p:cNvSpPr>
          <p:nvPr/>
        </p:nvSpPr>
        <p:spPr bwMode="auto">
          <a:xfrm>
            <a:off x="7772400" y="2057400"/>
            <a:ext cx="990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603 TP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42" name="TextBox 11"/>
          <p:cNvSpPr txBox="1">
            <a:spLocks noChangeArrowheads="1"/>
          </p:cNvSpPr>
          <p:nvPr/>
        </p:nvSpPr>
        <p:spPr bwMode="auto">
          <a:xfrm>
            <a:off x="7777480" y="3827225"/>
            <a:ext cx="1244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0 TP</a:t>
            </a:r>
            <a:r>
              <a:rPr lang="en-US" sz="1800" baseline="30000" dirty="0" smtClean="0">
                <a:latin typeface="Calibri" pitchFamily="34" charset="0"/>
              </a:rPr>
              <a:t>+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43" name="TextBox 11"/>
          <p:cNvSpPr txBox="1">
            <a:spLocks noChangeArrowheads="1"/>
          </p:cNvSpPr>
          <p:nvPr/>
        </p:nvSpPr>
        <p:spPr bwMode="auto">
          <a:xfrm>
            <a:off x="7777480" y="4272757"/>
            <a:ext cx="1244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0 TP</a:t>
            </a:r>
            <a:r>
              <a:rPr lang="en-US" sz="1800" baseline="30000" dirty="0" smtClean="0">
                <a:latin typeface="Calibri" pitchFamily="34" charset="0"/>
              </a:rPr>
              <a:t>+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44" name="TextBox 11"/>
          <p:cNvSpPr txBox="1">
            <a:spLocks noChangeArrowheads="1"/>
          </p:cNvSpPr>
          <p:nvPr/>
        </p:nvSpPr>
        <p:spPr bwMode="auto">
          <a:xfrm>
            <a:off x="7777480" y="4741625"/>
            <a:ext cx="1244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847 TP</a:t>
            </a:r>
            <a:r>
              <a:rPr lang="en-US" sz="1800" baseline="30000" dirty="0" smtClean="0">
                <a:latin typeface="Calibri" pitchFamily="34" charset="0"/>
              </a:rPr>
              <a:t>**</a:t>
            </a:r>
            <a:endParaRPr lang="en-US" sz="1800" baseline="30000" dirty="0">
              <a:latin typeface="Calibri" pitchFamily="34" charset="0"/>
            </a:endParaRPr>
          </a:p>
        </p:txBody>
      </p:sp>
      <p:cxnSp>
        <p:nvCxnSpPr>
          <p:cNvPr id="31" name="Straight Connector 30"/>
          <p:cNvCxnSpPr/>
          <p:nvPr/>
        </p:nvCxnSpPr>
        <p:spPr bwMode="auto">
          <a:xfrm rot="5400000" flipH="1" flipV="1">
            <a:off x="2209800" y="3505200"/>
            <a:ext cx="5029200" cy="0"/>
          </a:xfrm>
          <a:prstGeom prst="line">
            <a:avLst/>
          </a:prstGeom>
          <a:noFill/>
          <a:ln w="635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45" name="Elbow Connector 44"/>
          <p:cNvCxnSpPr>
            <a:stCxn id="2" idx="1"/>
            <a:endCxn id="3" idx="1"/>
          </p:cNvCxnSpPr>
          <p:nvPr/>
        </p:nvCxnSpPr>
        <p:spPr bwMode="auto">
          <a:xfrm rot="10800000" flipV="1">
            <a:off x="733447" y="2340352"/>
            <a:ext cx="1588" cy="1183858"/>
          </a:xfrm>
          <a:prstGeom prst="bentConnector3">
            <a:avLst>
              <a:gd name="adj1" fmla="val 14395466"/>
            </a:avLst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48" name="Elbow Connector 47"/>
          <p:cNvCxnSpPr>
            <a:stCxn id="2" idx="1"/>
            <a:endCxn id="18" idx="1"/>
          </p:cNvCxnSpPr>
          <p:nvPr/>
        </p:nvCxnSpPr>
        <p:spPr bwMode="auto">
          <a:xfrm rot="10800000" flipV="1">
            <a:off x="732101" y="2340352"/>
            <a:ext cx="1347" cy="1654314"/>
          </a:xfrm>
          <a:prstGeom prst="bentConnector3">
            <a:avLst>
              <a:gd name="adj1" fmla="val 29139356"/>
            </a:avLst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 txBox="1">
            <a:spLocks/>
          </p:cNvSpPr>
          <p:nvPr/>
        </p:nvSpPr>
        <p:spPr bwMode="auto">
          <a:xfrm>
            <a:off x="685800" y="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‘JACKS’</a:t>
            </a:r>
            <a:endParaRPr kumimoji="0" lang="en-US" sz="3600" b="1" i="0" u="none" strike="noStrike" kern="0" cap="none" spc="0" normalizeH="0" noProof="0" dirty="0" smtClean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24000" y="838200"/>
            <a:ext cx="6400800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kern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(Option 1)			  (Option 2)</a:t>
            </a:r>
          </a:p>
          <a:p>
            <a:endParaRPr lang="en-US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28600" y="6248400"/>
            <a:ext cx="8686800" cy="914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1 = Assessed species, </a:t>
            </a:r>
            <a:r>
              <a:rPr lang="en-US" sz="1400" i="1" dirty="0" smtClean="0">
                <a:latin typeface="Calibri" pitchFamily="34" charset="0"/>
                <a:ea typeface="+mj-ea"/>
                <a:cs typeface="+mj-cs"/>
              </a:rPr>
              <a:t>2 = Most vulnerable (PSA), </a:t>
            </a:r>
            <a:r>
              <a:rPr kumimoji="0" lang="en-US" sz="14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+ = SSC recommendation for ACL, </a:t>
            </a:r>
            <a:r>
              <a:rPr lang="en-US" sz="1400" i="1" dirty="0" smtClean="0">
                <a:latin typeface="Calibri" pitchFamily="34" charset="0"/>
                <a:ea typeface="+mj-ea"/>
                <a:cs typeface="+mj-cs"/>
              </a:rPr>
              <a:t>* = ACL specified in Am. 17A,       ** = ACL specified in Am. 17B, *** = ACL specified in Am. 15A, Otherwise, ABC proxy = 75% OFL </a:t>
            </a:r>
            <a:endParaRPr kumimoji="0" lang="en-US" sz="140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4446" y="1447800"/>
            <a:ext cx="2743200" cy="150810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u="sng" dirty="0" smtClean="0">
                <a:solidFill>
                  <a:srgbClr val="FFFF00"/>
                </a:solidFill>
                <a:latin typeface="Calibri" pitchFamily="34" charset="0"/>
              </a:rPr>
              <a:t>JACKS</a:t>
            </a:r>
            <a:r>
              <a:rPr lang="en-US" sz="2000" b="1" u="sng" dirty="0" smtClean="0">
                <a:solidFill>
                  <a:srgbClr val="FFFF00"/>
                </a:solidFill>
                <a:latin typeface="Calibri" pitchFamily="34" charset="0"/>
              </a:rPr>
              <a:t> COMPLEX</a:t>
            </a:r>
            <a:endParaRPr lang="en-US" sz="2000" b="1" u="sng" dirty="0">
              <a:solidFill>
                <a:srgbClr val="FFFF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GREATER AMBERJACK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ALMACO JACK</a:t>
            </a:r>
            <a:r>
              <a:rPr lang="en-US" sz="1800" baseline="-25000" dirty="0" smtClean="0">
                <a:latin typeface="Calibri" pitchFamily="34" charset="0"/>
              </a:rPr>
              <a:t>2</a:t>
            </a:r>
            <a:endParaRPr lang="en-US" sz="180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BANDED RUDDERFISH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LESSER AMBERJACK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4446" y="3124200"/>
            <a:ext cx="2743200" cy="36933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GREATER AMBERJACK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</a:p>
        </p:txBody>
      </p:sp>
      <p:sp>
        <p:nvSpPr>
          <p:cNvPr id="46" name="TextBox 11"/>
          <p:cNvSpPr txBox="1">
            <a:spLocks noChangeArrowheads="1"/>
          </p:cNvSpPr>
          <p:nvPr/>
        </p:nvSpPr>
        <p:spPr bwMode="auto">
          <a:xfrm>
            <a:off x="3429000" y="3124200"/>
            <a:ext cx="1316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1968 TP</a:t>
            </a:r>
            <a:r>
              <a:rPr lang="en-US" sz="1800" baseline="30000" dirty="0" smtClean="0">
                <a:latin typeface="Calibri" pitchFamily="34" charset="0"/>
              </a:rPr>
              <a:t>+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 rot="10800000" flipV="1">
            <a:off x="664446" y="4195470"/>
            <a:ext cx="27432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BAR JACK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 rot="10800000" flipV="1">
            <a:off x="664446" y="3733800"/>
            <a:ext cx="27432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BLUE RUNNER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 rot="10800000" flipV="1">
            <a:off x="664446" y="4659867"/>
            <a:ext cx="27432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ATLANTIC SPADEFISH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51" name="TextBox 11"/>
          <p:cNvSpPr txBox="1">
            <a:spLocks noChangeArrowheads="1"/>
          </p:cNvSpPr>
          <p:nvPr/>
        </p:nvSpPr>
        <p:spPr bwMode="auto">
          <a:xfrm>
            <a:off x="3429000" y="1981200"/>
            <a:ext cx="1316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2198 TP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52" name="TextBox 11"/>
          <p:cNvSpPr txBox="1">
            <a:spLocks noChangeArrowheads="1"/>
          </p:cNvSpPr>
          <p:nvPr/>
        </p:nvSpPr>
        <p:spPr bwMode="auto">
          <a:xfrm>
            <a:off x="3429000" y="3733800"/>
            <a:ext cx="1316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666 TP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53" name="TextBox 11"/>
          <p:cNvSpPr txBox="1">
            <a:spLocks noChangeArrowheads="1"/>
          </p:cNvSpPr>
          <p:nvPr/>
        </p:nvSpPr>
        <p:spPr bwMode="auto">
          <a:xfrm>
            <a:off x="3429000" y="4162028"/>
            <a:ext cx="1316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8 TP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54" name="TextBox 11"/>
          <p:cNvSpPr txBox="1">
            <a:spLocks noChangeArrowheads="1"/>
          </p:cNvSpPr>
          <p:nvPr/>
        </p:nvSpPr>
        <p:spPr bwMode="auto">
          <a:xfrm>
            <a:off x="3429000" y="4659868"/>
            <a:ext cx="1316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167 TP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087058" y="1978858"/>
            <a:ext cx="2743200" cy="923330"/>
          </a:xfrm>
          <a:prstGeom prst="rect">
            <a:avLst/>
          </a:prstGeom>
          <a:solidFill>
            <a:srgbClr val="99FF99"/>
          </a:solid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ALMACO JACK</a:t>
            </a:r>
            <a:r>
              <a:rPr lang="en-US" sz="1800" baseline="-25000" dirty="0" smtClean="0">
                <a:latin typeface="Calibri" pitchFamily="34" charset="0"/>
              </a:rPr>
              <a:t>2</a:t>
            </a:r>
            <a:endParaRPr lang="en-US" sz="180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BANDED RUDDERFISH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LESSER AMBERJACK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087638" y="3019028"/>
            <a:ext cx="274320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GREATER AMBERJACK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</a:p>
        </p:txBody>
      </p:sp>
      <p:sp>
        <p:nvSpPr>
          <p:cNvPr id="57" name="TextBox 11"/>
          <p:cNvSpPr txBox="1">
            <a:spLocks noChangeArrowheads="1"/>
          </p:cNvSpPr>
          <p:nvPr/>
        </p:nvSpPr>
        <p:spPr bwMode="auto">
          <a:xfrm>
            <a:off x="7882092" y="3001936"/>
            <a:ext cx="1316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1968 TP</a:t>
            </a:r>
            <a:r>
              <a:rPr lang="en-US" sz="1800" baseline="30000" dirty="0" smtClean="0">
                <a:latin typeface="Calibri" pitchFamily="34" charset="0"/>
              </a:rPr>
              <a:t>+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 rot="10800000" flipV="1">
            <a:off x="5088092" y="3966870"/>
            <a:ext cx="27432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BAR JACK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 rot="10800000" flipV="1">
            <a:off x="5088092" y="3505200"/>
            <a:ext cx="27432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BLUE RUNNER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 rot="10800000" flipV="1">
            <a:off x="5088092" y="4431267"/>
            <a:ext cx="27432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ATLANTIC SPADEFISH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61" name="TextBox 11"/>
          <p:cNvSpPr txBox="1">
            <a:spLocks noChangeArrowheads="1"/>
          </p:cNvSpPr>
          <p:nvPr/>
        </p:nvSpPr>
        <p:spPr bwMode="auto">
          <a:xfrm>
            <a:off x="7903446" y="2207458"/>
            <a:ext cx="1316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230 TP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62" name="TextBox 11"/>
          <p:cNvSpPr txBox="1">
            <a:spLocks noChangeArrowheads="1"/>
          </p:cNvSpPr>
          <p:nvPr/>
        </p:nvSpPr>
        <p:spPr bwMode="auto">
          <a:xfrm>
            <a:off x="7928846" y="3505200"/>
            <a:ext cx="1316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666 TP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63" name="TextBox 11"/>
          <p:cNvSpPr txBox="1">
            <a:spLocks noChangeArrowheads="1"/>
          </p:cNvSpPr>
          <p:nvPr/>
        </p:nvSpPr>
        <p:spPr bwMode="auto">
          <a:xfrm>
            <a:off x="7928846" y="3933428"/>
            <a:ext cx="1316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8 TP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64" name="TextBox 11"/>
          <p:cNvSpPr txBox="1">
            <a:spLocks noChangeArrowheads="1"/>
          </p:cNvSpPr>
          <p:nvPr/>
        </p:nvSpPr>
        <p:spPr bwMode="auto">
          <a:xfrm>
            <a:off x="7928846" y="4431268"/>
            <a:ext cx="1316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167 TP</a:t>
            </a:r>
            <a:endParaRPr lang="en-US" sz="1800" baseline="30000" dirty="0">
              <a:latin typeface="Calibri" pitchFamily="34" charset="0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 rot="5400000" flipH="1" flipV="1">
            <a:off x="2590800" y="2971800"/>
            <a:ext cx="4267200" cy="0"/>
          </a:xfrm>
          <a:prstGeom prst="line">
            <a:avLst/>
          </a:prstGeom>
          <a:noFill/>
          <a:ln w="635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26" name="Elbow Connector 25"/>
          <p:cNvCxnSpPr>
            <a:stCxn id="31" idx="1"/>
            <a:endCxn id="45" idx="1"/>
          </p:cNvCxnSpPr>
          <p:nvPr/>
        </p:nvCxnSpPr>
        <p:spPr bwMode="auto">
          <a:xfrm rot="10800000" flipV="1">
            <a:off x="664446" y="2201852"/>
            <a:ext cx="1588" cy="1107013"/>
          </a:xfrm>
          <a:prstGeom prst="bentConnector3">
            <a:avLst>
              <a:gd name="adj1" fmla="val 28471042"/>
            </a:avLst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pic>
        <p:nvPicPr>
          <p:cNvPr id="33" name="Picture 7" descr="\\sls3\sf\sfdata\SF Division\Diane Peebles Fish Pictures\banded rudderfish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0" y="5181600"/>
            <a:ext cx="1672595" cy="1071977"/>
          </a:xfrm>
          <a:prstGeom prst="rect">
            <a:avLst/>
          </a:prstGeom>
          <a:noFill/>
        </p:spPr>
      </p:pic>
      <p:pic>
        <p:nvPicPr>
          <p:cNvPr id="34" name="Picture 8" descr="\\sls3\sf\sfdata\SF Division\Diane Peebles Fish Pictures\almaco jack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5105400"/>
            <a:ext cx="1600199" cy="1179175"/>
          </a:xfrm>
          <a:prstGeom prst="rect">
            <a:avLst/>
          </a:prstGeom>
          <a:noFill/>
        </p:spPr>
      </p:pic>
      <p:pic>
        <p:nvPicPr>
          <p:cNvPr id="35" name="Picture 34" descr="lesser amberjack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29400" y="5181600"/>
            <a:ext cx="1752600" cy="1183395"/>
          </a:xfrm>
          <a:prstGeom prst="rect">
            <a:avLst/>
          </a:prstGeom>
        </p:spPr>
      </p:pic>
      <p:pic>
        <p:nvPicPr>
          <p:cNvPr id="36" name="Picture 35" descr="grt.amberjack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24400" y="5181600"/>
            <a:ext cx="1818367" cy="1066800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 txBox="1">
            <a:spLocks/>
          </p:cNvSpPr>
          <p:nvPr/>
        </p:nvSpPr>
        <p:spPr bwMode="auto">
          <a:xfrm>
            <a:off x="685800" y="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‘SNAPPERS’</a:t>
            </a:r>
            <a:endParaRPr kumimoji="0" lang="en-US" sz="3600" b="1" i="0" u="none" strike="noStrike" kern="0" cap="none" spc="0" normalizeH="0" noProof="0" dirty="0" smtClean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24000" y="685800"/>
            <a:ext cx="6400800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kern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(Option 1)			  (Option 2)</a:t>
            </a:r>
          </a:p>
          <a:p>
            <a:endParaRPr lang="en-US" dirty="0"/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228600" y="6248400"/>
            <a:ext cx="8686800" cy="914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1 = Assessed species, </a:t>
            </a:r>
            <a:r>
              <a:rPr lang="en-US" sz="1400" i="1" dirty="0" smtClean="0">
                <a:latin typeface="Calibri" pitchFamily="34" charset="0"/>
                <a:ea typeface="+mj-ea"/>
                <a:cs typeface="+mj-cs"/>
              </a:rPr>
              <a:t>2 = Most vulnerable (PSA), </a:t>
            </a:r>
            <a:r>
              <a:rPr kumimoji="0" lang="en-US" sz="14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+ = SSC recommendation for ACL, </a:t>
            </a:r>
            <a:r>
              <a:rPr lang="en-US" sz="1400" i="1" dirty="0" smtClean="0">
                <a:latin typeface="Calibri" pitchFamily="34" charset="0"/>
                <a:ea typeface="+mj-ea"/>
                <a:cs typeface="+mj-cs"/>
              </a:rPr>
              <a:t>* = ACL specified in Am. 17A,       ** = ACL specified in Am. 17B, *** = ACL specified in Am. 15A, Otherwise, ABC proxy = 75% OFL </a:t>
            </a:r>
            <a:endParaRPr kumimoji="0" lang="en-US" sz="140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9600" y="1447800"/>
            <a:ext cx="2743200" cy="178510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u="sng" dirty="0" smtClean="0">
                <a:solidFill>
                  <a:srgbClr val="FFFF00"/>
                </a:solidFill>
                <a:latin typeface="Calibri" pitchFamily="34" charset="0"/>
              </a:rPr>
              <a:t>SWS </a:t>
            </a:r>
            <a:r>
              <a:rPr lang="en-US" sz="2000" b="1" u="sng" dirty="0" smtClean="0">
                <a:solidFill>
                  <a:srgbClr val="FFFF00"/>
                </a:solidFill>
                <a:latin typeface="Calibri" pitchFamily="34" charset="0"/>
              </a:rPr>
              <a:t>COMPLEX</a:t>
            </a:r>
            <a:endParaRPr lang="en-US" sz="2000" b="1" u="sng" dirty="0">
              <a:solidFill>
                <a:srgbClr val="FFFF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YELLOWTAIL SNAPPER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GRAY SNAPPER</a:t>
            </a:r>
            <a:r>
              <a:rPr lang="en-US" sz="1800" baseline="-25000" dirty="0" smtClean="0">
                <a:latin typeface="Calibri" pitchFamily="34" charset="0"/>
              </a:rPr>
              <a:t>2</a:t>
            </a:r>
            <a:endParaRPr lang="en-US" sz="180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LANE SNAPPER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MUTTON SNAPPER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CUBERA SNAPPER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9600" y="3481308"/>
            <a:ext cx="2743200" cy="36933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YELLOWTAIL SNAPPER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</a:p>
        </p:txBody>
      </p:sp>
      <p:sp>
        <p:nvSpPr>
          <p:cNvPr id="27" name="TextBox 11"/>
          <p:cNvSpPr txBox="1">
            <a:spLocks noChangeArrowheads="1"/>
          </p:cNvSpPr>
          <p:nvPr/>
        </p:nvSpPr>
        <p:spPr bwMode="auto">
          <a:xfrm>
            <a:off x="3352800" y="3486388"/>
            <a:ext cx="14691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2899 TP</a:t>
            </a:r>
            <a:r>
              <a:rPr lang="en-US" sz="1800" baseline="30000" dirty="0" smtClean="0">
                <a:latin typeface="Calibri" pitchFamily="34" charset="0"/>
              </a:rPr>
              <a:t>+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0800000" flipV="1">
            <a:off x="624840" y="5389796"/>
            <a:ext cx="27432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HOGFISH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0794" y="3956976"/>
            <a:ext cx="2743200" cy="36933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MUTTON SNAPPER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</a:p>
        </p:txBody>
      </p:sp>
      <p:sp>
        <p:nvSpPr>
          <p:cNvPr id="32" name="TextBox 11"/>
          <p:cNvSpPr txBox="1">
            <a:spLocks noChangeArrowheads="1"/>
          </p:cNvSpPr>
          <p:nvPr/>
        </p:nvSpPr>
        <p:spPr bwMode="auto">
          <a:xfrm>
            <a:off x="3362960" y="3950044"/>
            <a:ext cx="10769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1155 TP</a:t>
            </a:r>
            <a:r>
              <a:rPr lang="en-US" sz="1800" baseline="30000" dirty="0" smtClean="0">
                <a:latin typeface="Calibri" pitchFamily="34" charset="0"/>
              </a:rPr>
              <a:t>+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10800000" flipV="1">
            <a:off x="609600" y="4419600"/>
            <a:ext cx="274320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RED SNAPPER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rot="10800000" flipV="1">
            <a:off x="609601" y="4902116"/>
            <a:ext cx="274320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VERMILION SNAPPER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36" name="TextBox 11"/>
          <p:cNvSpPr txBox="1">
            <a:spLocks noChangeArrowheads="1"/>
          </p:cNvSpPr>
          <p:nvPr/>
        </p:nvSpPr>
        <p:spPr bwMode="auto">
          <a:xfrm>
            <a:off x="3352800" y="4419600"/>
            <a:ext cx="14691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0 TP</a:t>
            </a:r>
            <a:r>
              <a:rPr lang="en-US" sz="1800" baseline="30000" dirty="0" smtClean="0">
                <a:latin typeface="Calibri" pitchFamily="34" charset="0"/>
              </a:rPr>
              <a:t>*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37" name="TextBox 11"/>
          <p:cNvSpPr txBox="1">
            <a:spLocks noChangeArrowheads="1"/>
          </p:cNvSpPr>
          <p:nvPr/>
        </p:nvSpPr>
        <p:spPr bwMode="auto">
          <a:xfrm>
            <a:off x="3362960" y="4897120"/>
            <a:ext cx="14691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1078 TP</a:t>
            </a:r>
            <a:r>
              <a:rPr lang="en-US" sz="1800" baseline="30000" dirty="0" smtClean="0">
                <a:latin typeface="Calibri" pitchFamily="34" charset="0"/>
              </a:rPr>
              <a:t>**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38" name="TextBox 11"/>
          <p:cNvSpPr txBox="1">
            <a:spLocks noChangeArrowheads="1"/>
          </p:cNvSpPr>
          <p:nvPr/>
        </p:nvSpPr>
        <p:spPr bwMode="auto">
          <a:xfrm>
            <a:off x="3388360" y="5383292"/>
            <a:ext cx="14691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100 TP</a:t>
            </a:r>
            <a:r>
              <a:rPr lang="en-US" sz="1800" baseline="30000" dirty="0" smtClean="0">
                <a:latin typeface="Calibri" pitchFamily="34" charset="0"/>
              </a:rPr>
              <a:t>**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105400" y="1738590"/>
            <a:ext cx="2743200" cy="923330"/>
          </a:xfrm>
          <a:prstGeom prst="rect">
            <a:avLst/>
          </a:prstGeom>
          <a:solidFill>
            <a:srgbClr val="99FF99"/>
          </a:solid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GRAY SNAPPER</a:t>
            </a:r>
            <a:r>
              <a:rPr lang="en-US" sz="1800" baseline="-25000" dirty="0" smtClean="0">
                <a:latin typeface="Calibri" pitchFamily="34" charset="0"/>
              </a:rPr>
              <a:t>2</a:t>
            </a:r>
            <a:endParaRPr lang="en-US" sz="180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LANE SNAPPER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CUBERA SNAPPER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105400" y="2760292"/>
            <a:ext cx="274320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YELLOWTAIL SNAPPER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</a:p>
        </p:txBody>
      </p:sp>
      <p:sp>
        <p:nvSpPr>
          <p:cNvPr id="41" name="TextBox 11"/>
          <p:cNvSpPr txBox="1">
            <a:spLocks noChangeArrowheads="1"/>
          </p:cNvSpPr>
          <p:nvPr/>
        </p:nvSpPr>
        <p:spPr bwMode="auto">
          <a:xfrm>
            <a:off x="7866272" y="2760292"/>
            <a:ext cx="14691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2899 TP</a:t>
            </a:r>
            <a:r>
              <a:rPr lang="en-US" sz="1800" baseline="30000" dirty="0" smtClean="0">
                <a:latin typeface="Calibri" pitchFamily="34" charset="0"/>
              </a:rPr>
              <a:t>+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 rot="10800000" flipV="1">
            <a:off x="5120640" y="4663700"/>
            <a:ext cx="27432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HOGFISH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105400" y="3236304"/>
            <a:ext cx="274320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MUTTON SNAPPER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</a:p>
        </p:txBody>
      </p:sp>
      <p:sp>
        <p:nvSpPr>
          <p:cNvPr id="44" name="TextBox 11"/>
          <p:cNvSpPr txBox="1">
            <a:spLocks noChangeArrowheads="1"/>
          </p:cNvSpPr>
          <p:nvPr/>
        </p:nvSpPr>
        <p:spPr bwMode="auto">
          <a:xfrm>
            <a:off x="7877466" y="3230880"/>
            <a:ext cx="10769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1155 TP</a:t>
            </a:r>
            <a:r>
              <a:rPr lang="en-US" sz="1800" baseline="30000" dirty="0" smtClean="0">
                <a:latin typeface="Calibri" pitchFamily="34" charset="0"/>
              </a:rPr>
              <a:t>+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47" name="TextBox 11"/>
          <p:cNvSpPr txBox="1">
            <a:spLocks noChangeArrowheads="1"/>
          </p:cNvSpPr>
          <p:nvPr/>
        </p:nvSpPr>
        <p:spPr bwMode="auto">
          <a:xfrm>
            <a:off x="7857726" y="2043390"/>
            <a:ext cx="14691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682 TP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 rot="10800000" flipV="1">
            <a:off x="5105400" y="3693504"/>
            <a:ext cx="274320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RED SNAPPER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 rot="10800000" flipV="1">
            <a:off x="5105401" y="4176020"/>
            <a:ext cx="274320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VERMILION SNAPPER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67" name="TextBox 11"/>
          <p:cNvSpPr txBox="1">
            <a:spLocks noChangeArrowheads="1"/>
          </p:cNvSpPr>
          <p:nvPr/>
        </p:nvSpPr>
        <p:spPr bwMode="auto">
          <a:xfrm>
            <a:off x="7857726" y="3693504"/>
            <a:ext cx="14691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0 TP</a:t>
            </a:r>
            <a:r>
              <a:rPr lang="en-US" sz="1800" baseline="30000" dirty="0" smtClean="0">
                <a:latin typeface="Calibri" pitchFamily="34" charset="0"/>
              </a:rPr>
              <a:t>*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68" name="TextBox 11"/>
          <p:cNvSpPr txBox="1">
            <a:spLocks noChangeArrowheads="1"/>
          </p:cNvSpPr>
          <p:nvPr/>
        </p:nvSpPr>
        <p:spPr bwMode="auto">
          <a:xfrm>
            <a:off x="7853680" y="4171024"/>
            <a:ext cx="14691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1078 TP</a:t>
            </a:r>
            <a:r>
              <a:rPr lang="en-US" sz="1800" baseline="30000" dirty="0" smtClean="0">
                <a:latin typeface="Calibri" pitchFamily="34" charset="0"/>
              </a:rPr>
              <a:t>**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69" name="TextBox 11"/>
          <p:cNvSpPr txBox="1">
            <a:spLocks noChangeArrowheads="1"/>
          </p:cNvSpPr>
          <p:nvPr/>
        </p:nvSpPr>
        <p:spPr bwMode="auto">
          <a:xfrm>
            <a:off x="7848600" y="4657196"/>
            <a:ext cx="14691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100 TP</a:t>
            </a:r>
            <a:r>
              <a:rPr lang="en-US" sz="1800" baseline="30000" dirty="0" smtClean="0">
                <a:latin typeface="Calibri" pitchFamily="34" charset="0"/>
              </a:rPr>
              <a:t>**</a:t>
            </a:r>
            <a:endParaRPr lang="en-US" sz="1800" baseline="30000" dirty="0">
              <a:latin typeface="Calibri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 bwMode="auto">
          <a:xfrm rot="5400000" flipH="1" flipV="1">
            <a:off x="2209800" y="3505200"/>
            <a:ext cx="5029200" cy="0"/>
          </a:xfrm>
          <a:prstGeom prst="line">
            <a:avLst/>
          </a:prstGeom>
          <a:noFill/>
          <a:ln w="635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</p:cxnSp>
      <p:sp>
        <p:nvSpPr>
          <p:cNvPr id="31" name="TextBox 11"/>
          <p:cNvSpPr txBox="1">
            <a:spLocks noChangeArrowheads="1"/>
          </p:cNvSpPr>
          <p:nvPr/>
        </p:nvSpPr>
        <p:spPr bwMode="auto">
          <a:xfrm>
            <a:off x="3352800" y="2133600"/>
            <a:ext cx="14691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4735 TP</a:t>
            </a:r>
            <a:endParaRPr lang="en-US" sz="1800" baseline="30000" dirty="0">
              <a:latin typeface="Calibri" pitchFamily="34" charset="0"/>
            </a:endParaRPr>
          </a:p>
        </p:txBody>
      </p:sp>
      <p:cxnSp>
        <p:nvCxnSpPr>
          <p:cNvPr id="33" name="Elbow Connector 32"/>
          <p:cNvCxnSpPr>
            <a:stCxn id="25" idx="1"/>
            <a:endCxn id="26" idx="1"/>
          </p:cNvCxnSpPr>
          <p:nvPr/>
        </p:nvCxnSpPr>
        <p:spPr bwMode="auto">
          <a:xfrm rot="10800000" flipV="1">
            <a:off x="609600" y="2340352"/>
            <a:ext cx="1588" cy="1325622"/>
          </a:xfrm>
          <a:prstGeom prst="bentConnector3">
            <a:avLst>
              <a:gd name="adj1" fmla="val 14395466"/>
            </a:avLst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48" name="Elbow Connector 47"/>
          <p:cNvCxnSpPr>
            <a:stCxn id="25" idx="1"/>
            <a:endCxn id="30" idx="1"/>
          </p:cNvCxnSpPr>
          <p:nvPr/>
        </p:nvCxnSpPr>
        <p:spPr bwMode="auto">
          <a:xfrm rot="10800000" flipH="1" flipV="1">
            <a:off x="609600" y="2340352"/>
            <a:ext cx="11194" cy="1801290"/>
          </a:xfrm>
          <a:prstGeom prst="bentConnector3">
            <a:avLst>
              <a:gd name="adj1" fmla="val -3766662"/>
            </a:avLst>
          </a:prstGeom>
          <a:noFill/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1828800"/>
            <a:ext cx="2180019" cy="233910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u="sng" dirty="0" smtClean="0">
                <a:solidFill>
                  <a:srgbClr val="FFFF00"/>
                </a:solidFill>
                <a:latin typeface="Calibri" pitchFamily="34" charset="0"/>
              </a:rPr>
              <a:t>PGH</a:t>
            </a:r>
            <a:r>
              <a:rPr lang="en-US" sz="2000" b="1" u="sng" dirty="0" smtClean="0">
                <a:solidFill>
                  <a:srgbClr val="FFFF00"/>
                </a:solidFill>
                <a:latin typeface="Calibri" pitchFamily="34" charset="0"/>
              </a:rPr>
              <a:t> COMPLEX</a:t>
            </a:r>
            <a:endParaRPr lang="en-US" sz="2000" b="1" u="sng" dirty="0">
              <a:solidFill>
                <a:srgbClr val="FFFF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WHITEBONE PORGY₂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KNOBBED PORGY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JOLTHEAD PORGY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RED HIND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ROCK HIND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TOMTATE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WHITE GRUNT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 bwMode="auto">
          <a:xfrm>
            <a:off x="1371600" y="381000"/>
            <a:ext cx="5943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PORGIES, GRUNTS,</a:t>
            </a:r>
            <a:r>
              <a:rPr kumimoji="0" lang="en-US" sz="3600" b="1" i="0" u="none" strike="noStrike" kern="0" cap="none" spc="0" normalizeH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&amp; HINDS COMPLEX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5791200" y="2819400"/>
            <a:ext cx="14691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420 TP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0800000" flipV="1">
            <a:off x="3352800" y="4876800"/>
            <a:ext cx="220980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RED PORGY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5791200" y="4876800"/>
            <a:ext cx="14691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395 TP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0800000" flipV="1">
            <a:off x="3352800" y="4343400"/>
            <a:ext cx="22098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SPECKLED HIND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5791200" y="4343400"/>
            <a:ext cx="1244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0 TP</a:t>
            </a:r>
            <a:r>
              <a:rPr lang="en-US" sz="1800" baseline="30000" dirty="0" smtClean="0">
                <a:latin typeface="Calibri" pitchFamily="34" charset="0"/>
              </a:rPr>
              <a:t>**</a:t>
            </a:r>
            <a:endParaRPr lang="en-US" sz="1800" baseline="30000" dirty="0">
              <a:latin typeface="Calibr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228600" y="6248400"/>
            <a:ext cx="8686800" cy="914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1 = Assessed species, </a:t>
            </a:r>
            <a:r>
              <a:rPr lang="en-US" sz="1400" i="1" dirty="0" smtClean="0">
                <a:latin typeface="Calibri" pitchFamily="34" charset="0"/>
                <a:ea typeface="+mj-ea"/>
                <a:cs typeface="+mj-cs"/>
              </a:rPr>
              <a:t>2 = Most vulnerable (PSA), </a:t>
            </a:r>
            <a:r>
              <a:rPr kumimoji="0" lang="en-US" sz="14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+ = SSC recommendation for ACL, </a:t>
            </a:r>
            <a:r>
              <a:rPr lang="en-US" sz="1400" i="1" dirty="0" smtClean="0">
                <a:latin typeface="Calibri" pitchFamily="34" charset="0"/>
                <a:ea typeface="+mj-ea"/>
                <a:cs typeface="+mj-cs"/>
              </a:rPr>
              <a:t>* = ACL specified in Am. 17A,       ** = ACL specified in Am. 17B, *** = ACL specified in Am. 15A, Otherwise, ABC proxy = 75% OFL </a:t>
            </a:r>
            <a:endParaRPr kumimoji="0" lang="en-US" sz="140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>
            <a:spLocks/>
          </p:cNvSpPr>
          <p:nvPr/>
        </p:nvSpPr>
        <p:spPr bwMode="auto">
          <a:xfrm>
            <a:off x="1371600" y="381000"/>
            <a:ext cx="5943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TRIGGERFISH</a:t>
            </a:r>
            <a:r>
              <a:rPr kumimoji="0" lang="en-US" sz="3600" b="1" i="0" u="none" strike="noStrike" kern="0" cap="none" spc="0" normalizeH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COMPLEX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228600" y="6248400"/>
            <a:ext cx="8686800" cy="914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1 = Assessed species, </a:t>
            </a:r>
            <a:r>
              <a:rPr lang="en-US" sz="1400" i="1" dirty="0" smtClean="0">
                <a:latin typeface="Calibri" pitchFamily="34" charset="0"/>
                <a:ea typeface="+mj-ea"/>
                <a:cs typeface="+mj-cs"/>
              </a:rPr>
              <a:t>2 = Most vulnerable (PSA), </a:t>
            </a:r>
            <a:r>
              <a:rPr kumimoji="0" lang="en-US" sz="14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+ = SSC recommendation for ACL, </a:t>
            </a:r>
            <a:r>
              <a:rPr lang="en-US" sz="1400" i="1" dirty="0" smtClean="0">
                <a:latin typeface="Calibri" pitchFamily="34" charset="0"/>
                <a:ea typeface="+mj-ea"/>
                <a:cs typeface="+mj-cs"/>
              </a:rPr>
              <a:t>* = ACL specified in Am. 17A,       ** = ACL specified in Am. 17B, *** = ACL specified in Am. 15A, Otherwise, ABC proxy = 75% OFL </a:t>
            </a:r>
            <a:endParaRPr kumimoji="0" lang="en-US" sz="140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0" y="2590800"/>
            <a:ext cx="2726489" cy="153888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u="sng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u="sng" dirty="0" smtClean="0">
                <a:solidFill>
                  <a:srgbClr val="FFFF00"/>
                </a:solidFill>
                <a:latin typeface="Calibri" pitchFamily="34" charset="0"/>
              </a:rPr>
              <a:t>TRIGGERFISH </a:t>
            </a:r>
            <a:r>
              <a:rPr lang="en-US" sz="2000" b="1" u="sng" dirty="0" smtClean="0">
                <a:solidFill>
                  <a:srgbClr val="FFFF00"/>
                </a:solidFill>
                <a:latin typeface="Calibri" pitchFamily="34" charset="0"/>
              </a:rPr>
              <a:t>COMPLEX</a:t>
            </a:r>
            <a:endParaRPr lang="en-US" sz="2000" b="1" u="sng" dirty="0">
              <a:solidFill>
                <a:srgbClr val="FFFF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GRAY TRIGGERFISH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OCEAN TRIGGERFISH</a:t>
            </a:r>
            <a:r>
              <a:rPr lang="en-US" sz="1800" baseline="-25000" dirty="0" smtClean="0">
                <a:latin typeface="Calibri" pitchFamily="34" charset="0"/>
              </a:rPr>
              <a:t>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6" name="TextBox 11"/>
          <p:cNvSpPr txBox="1">
            <a:spLocks noChangeArrowheads="1"/>
          </p:cNvSpPr>
          <p:nvPr/>
        </p:nvSpPr>
        <p:spPr bwMode="auto">
          <a:xfrm>
            <a:off x="5867400" y="3124200"/>
            <a:ext cx="14691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dirty="0" smtClean="0">
                <a:latin typeface="Calibri" pitchFamily="34" charset="0"/>
              </a:rPr>
              <a:t>215 TP</a:t>
            </a:r>
            <a:endParaRPr lang="en-US" sz="1800" baseline="30000" dirty="0">
              <a:latin typeface="Calibri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r">
              <a:defRPr/>
            </a:pPr>
            <a:r>
              <a:rPr lang="en-US" sz="3200" b="1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DISCUSSION</a:t>
            </a:r>
            <a:endParaRPr lang="en-US" sz="3200" b="1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09800"/>
            <a:ext cx="8153400" cy="4114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b="1" dirty="0" smtClean="0"/>
              <a:t>42</a:t>
            </a:r>
            <a:r>
              <a:rPr lang="en-US" dirty="0" smtClean="0"/>
              <a:t> snapper-grouper species requiring ACL management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Current preferred alternative in Comp. ACL Amendment would monitor these species with </a:t>
            </a:r>
            <a:r>
              <a:rPr lang="en-US" b="1" dirty="0" smtClean="0"/>
              <a:t>32</a:t>
            </a:r>
            <a:r>
              <a:rPr lang="en-US" dirty="0" smtClean="0"/>
              <a:t> ACLs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6 complex + 15 sub-complex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11 individual ACLs (5 ACLs = 0 lbs)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alternative grouping approaches described would monitor these species with </a:t>
            </a:r>
            <a:r>
              <a:rPr lang="en-US" b="1" dirty="0" smtClean="0"/>
              <a:t>26</a:t>
            </a:r>
            <a:r>
              <a:rPr lang="en-US" dirty="0" smtClean="0"/>
              <a:t> ACLs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6 complex ACLs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20 species-specific ACLs (5 ACLs = 0 lbs)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200" b="1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DISCUSSION</a:t>
            </a:r>
            <a:endParaRPr lang="en-US" sz="3200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09800"/>
            <a:ext cx="8763000" cy="4114800"/>
          </a:xfrm>
        </p:spPr>
        <p:txBody>
          <a:bodyPr/>
          <a:lstStyle/>
          <a:p>
            <a:pPr marL="514350" indent="-457200"/>
            <a:r>
              <a:rPr lang="en-US" b="1" dirty="0" smtClean="0">
                <a:solidFill>
                  <a:srgbClr val="000000"/>
                </a:solidFill>
              </a:rPr>
              <a:t>Option 1: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Promotes sustainable harvest of highly productive species by separating their ACL from less productive species.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Aggregates species whose landings fluctuate widely due to rarity or identification issues into major complexes; similar to using highly productive species as indicator stocks.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May allow individual ABC recommendations to be exceeded for stocks in major complex.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Primary data collection and enforcement focus on economically-important species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Promotes regulations considering multispecies context; prelude to ecosystem-based management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200" b="1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DISCUSSION</a:t>
            </a:r>
            <a:endParaRPr lang="en-US" sz="3200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09800"/>
            <a:ext cx="8763000" cy="4114800"/>
          </a:xfrm>
        </p:spPr>
        <p:txBody>
          <a:bodyPr/>
          <a:lstStyle/>
          <a:p>
            <a:pPr marL="514350" indent="-457200"/>
            <a:r>
              <a:rPr lang="en-US" b="1" dirty="0" smtClean="0">
                <a:solidFill>
                  <a:srgbClr val="000000"/>
                </a:solidFill>
              </a:rPr>
              <a:t>Option 2: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Promotes sustainable harvest of highly productive species by separating their ACL from less productive species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Aggregates species whose landings fluctuate widely due to rarity or identification issues into sub-complexes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Primary data collection and enforcement focus on economically-important species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Promotes regulations considering multispecies context; prelude to ecosystem-based management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Callout 5"/>
          <p:cNvSpPr/>
          <p:nvPr/>
        </p:nvSpPr>
        <p:spPr bwMode="auto">
          <a:xfrm>
            <a:off x="228600" y="228600"/>
            <a:ext cx="3962400" cy="914400"/>
          </a:xfrm>
          <a:prstGeom prst="wedgeEllipseCallout">
            <a:avLst>
              <a:gd name="adj1" fmla="val -9836"/>
              <a:gd name="adj2" fmla="val 308373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 smtClean="0">
                <a:latin typeface="Calibri" pitchFamily="34" charset="0"/>
              </a:rPr>
              <a:t>Any questions?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6202100"/>
            <a:ext cx="861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DRAFT: Table of SAFMC Snapper-Grouper FMU species, indicating species with completed or pending assessments and top five most associated species, by species, per weighted mean cluster association index.  Productivity-Susceptibility Analysis (PSA) scores of overall risk from MRAG Americas South Atlantic Final Report provided when available (MRAG 2009a,b).  Color-coding denotes associations; dashed lines denote distinct life histories between associated species.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24200" y="5080"/>
            <a:ext cx="6019800" cy="1077218"/>
          </a:xfrm>
          <a:prstGeom prst="rect">
            <a:avLst/>
          </a:prstGeom>
          <a:solidFill>
            <a:srgbClr val="008080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3200" dirty="0" smtClean="0">
                <a:solidFill>
                  <a:schemeClr val="bg1"/>
                </a:solidFill>
              </a:rPr>
              <a:t>OFL/ABC/ACL Specifications in Amendment 17B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9134230" cy="5181600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Blank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 Presentation">
      <a:majorFont>
        <a:latin typeface="Arial Black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PM G5 E:Applications:Microsoft Office 2004:Templates:Presentations:Designs:Blank Presentation</Template>
  <TotalTime>6215</TotalTime>
  <Words>1511</Words>
  <Application>Microsoft Office PowerPoint</Application>
  <PresentationFormat>On-screen Show (4:3)</PresentationFormat>
  <Paragraphs>335</Paragraphs>
  <Slides>19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Blank Presentation</vt:lpstr>
      <vt:lpstr>Species groupings for management of the SAFMC Snapper-Grouper FMU: ACL Management Applications</vt:lpstr>
      <vt:lpstr>INTRODUCTION</vt:lpstr>
      <vt:lpstr>Slide 3</vt:lpstr>
      <vt:lpstr>SSC RECOMMENDATION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DISCUSSION</vt:lpstr>
      <vt:lpstr>DISCUSSION</vt:lpstr>
      <vt:lpstr>DISCUSSION</vt:lpstr>
      <vt:lpstr>Slide 17</vt:lpstr>
      <vt:lpstr>Slide 18</vt:lpstr>
      <vt:lpstr>Slide 19</vt:lpstr>
    </vt:vector>
  </TitlesOfParts>
  <Company>Design Studio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Design Studio</dc:creator>
  <cp:lastModifiedBy>Nicholas A. Farmer, Ph.D.</cp:lastModifiedBy>
  <cp:revision>492</cp:revision>
  <dcterms:created xsi:type="dcterms:W3CDTF">2008-02-21T19:24:07Z</dcterms:created>
  <dcterms:modified xsi:type="dcterms:W3CDTF">2010-12-02T14:48:15Z</dcterms:modified>
</cp:coreProperties>
</file>