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96" r:id="rId2"/>
    <p:sldId id="384" r:id="rId3"/>
    <p:sldId id="364" r:id="rId4"/>
    <p:sldId id="416" r:id="rId5"/>
    <p:sldId id="417" r:id="rId6"/>
    <p:sldId id="270" r:id="rId7"/>
    <p:sldId id="418" r:id="rId8"/>
    <p:sldId id="420" r:id="rId9"/>
    <p:sldId id="422" r:id="rId10"/>
    <p:sldId id="419" r:id="rId11"/>
    <p:sldId id="394" r:id="rId12"/>
    <p:sldId id="449" r:id="rId13"/>
    <p:sldId id="425" r:id="rId14"/>
    <p:sldId id="438" r:id="rId15"/>
    <p:sldId id="426" r:id="rId16"/>
    <p:sldId id="448" r:id="rId17"/>
    <p:sldId id="428" r:id="rId18"/>
    <p:sldId id="429" r:id="rId19"/>
    <p:sldId id="430" r:id="rId20"/>
    <p:sldId id="432" r:id="rId21"/>
    <p:sldId id="44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DBD600"/>
    <a:srgbClr val="FF0000"/>
    <a:srgbClr val="009900"/>
    <a:srgbClr val="3399FF"/>
    <a:srgbClr val="FF9999"/>
    <a:srgbClr val="EAEAEA"/>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8017" autoAdjust="0"/>
  </p:normalViewPr>
  <p:slideViewPr>
    <p:cSldViewPr>
      <p:cViewPr>
        <p:scale>
          <a:sx n="50" d="100"/>
          <a:sy n="50" d="100"/>
        </p:scale>
        <p:origin x="1956"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AE5BEDA-FF88-4335-9063-B1565791A881}" type="slidenum">
              <a:rPr lang="en-US"/>
              <a:pPr/>
              <a:t>‹#›</a:t>
            </a:fld>
            <a:endParaRPr lang="en-US"/>
          </a:p>
        </p:txBody>
      </p:sp>
    </p:spTree>
    <p:extLst>
      <p:ext uri="{BB962C8B-B14F-4D97-AF65-F5344CB8AC3E}">
        <p14:creationId xmlns:p14="http://schemas.microsoft.com/office/powerpoint/2010/main" val="20841897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DE0CE-CDA3-4F66-B0A3-62D45ADA5280}" type="slidenum">
              <a:rPr lang="en-US"/>
              <a:pPr/>
              <a:t>1</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t>This is the distillation of the Consensus statement used in the evaluation.  It is repeated here to provide context for the evaluation’s assessment of the input we received and the synthesis of that input to generate the construct of  5 basic tenets of EBM.</a:t>
            </a:r>
          </a:p>
        </p:txBody>
      </p:sp>
    </p:spTree>
    <p:extLst>
      <p:ext uri="{BB962C8B-B14F-4D97-AF65-F5344CB8AC3E}">
        <p14:creationId xmlns:p14="http://schemas.microsoft.com/office/powerpoint/2010/main" val="170999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E5BEDA-FF88-4335-9063-B1565791A881}" type="slidenum">
              <a:rPr lang="en-US" smtClean="0"/>
              <a:pPr/>
              <a:t>10</a:t>
            </a:fld>
            <a:endParaRPr lang="en-US"/>
          </a:p>
        </p:txBody>
      </p:sp>
    </p:spTree>
    <p:extLst>
      <p:ext uri="{BB962C8B-B14F-4D97-AF65-F5344CB8AC3E}">
        <p14:creationId xmlns:p14="http://schemas.microsoft.com/office/powerpoint/2010/main" val="2434154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E5BEDA-FF88-4335-9063-B1565791A881}" type="slidenum">
              <a:rPr lang="en-US" smtClean="0"/>
              <a:pPr/>
              <a:t>11</a:t>
            </a:fld>
            <a:endParaRPr lang="en-US"/>
          </a:p>
        </p:txBody>
      </p:sp>
    </p:spTree>
    <p:extLst>
      <p:ext uri="{BB962C8B-B14F-4D97-AF65-F5344CB8AC3E}">
        <p14:creationId xmlns:p14="http://schemas.microsoft.com/office/powerpoint/2010/main" val="1919977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E5BEDA-FF88-4335-9063-B1565791A881}" type="slidenum">
              <a:rPr lang="en-US" smtClean="0"/>
              <a:pPr/>
              <a:t>13</a:t>
            </a:fld>
            <a:endParaRPr lang="en-US"/>
          </a:p>
        </p:txBody>
      </p:sp>
    </p:spTree>
    <p:extLst>
      <p:ext uri="{BB962C8B-B14F-4D97-AF65-F5344CB8AC3E}">
        <p14:creationId xmlns:p14="http://schemas.microsoft.com/office/powerpoint/2010/main" val="3642978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E5BEDA-FF88-4335-9063-B1565791A881}" type="slidenum">
              <a:rPr lang="en-US" smtClean="0"/>
              <a:pPr/>
              <a:t>15</a:t>
            </a:fld>
            <a:endParaRPr lang="en-US"/>
          </a:p>
        </p:txBody>
      </p:sp>
    </p:spTree>
    <p:extLst>
      <p:ext uri="{BB962C8B-B14F-4D97-AF65-F5344CB8AC3E}">
        <p14:creationId xmlns:p14="http://schemas.microsoft.com/office/powerpoint/2010/main" val="690417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E5BEDA-FF88-4335-9063-B1565791A881}" type="slidenum">
              <a:rPr lang="en-US" smtClean="0"/>
              <a:pPr/>
              <a:t>17</a:t>
            </a:fld>
            <a:endParaRPr lang="en-US"/>
          </a:p>
        </p:txBody>
      </p:sp>
    </p:spTree>
    <p:extLst>
      <p:ext uri="{BB962C8B-B14F-4D97-AF65-F5344CB8AC3E}">
        <p14:creationId xmlns:p14="http://schemas.microsoft.com/office/powerpoint/2010/main" val="1179244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E5BEDA-FF88-4335-9063-B1565791A881}" type="slidenum">
              <a:rPr lang="en-US" smtClean="0"/>
              <a:pPr/>
              <a:t>18</a:t>
            </a:fld>
            <a:endParaRPr lang="en-US"/>
          </a:p>
        </p:txBody>
      </p:sp>
    </p:spTree>
    <p:extLst>
      <p:ext uri="{BB962C8B-B14F-4D97-AF65-F5344CB8AC3E}">
        <p14:creationId xmlns:p14="http://schemas.microsoft.com/office/powerpoint/2010/main" val="3270394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E5BEDA-FF88-4335-9063-B1565791A881}" type="slidenum">
              <a:rPr lang="en-US" smtClean="0"/>
              <a:pPr/>
              <a:t>19</a:t>
            </a:fld>
            <a:endParaRPr lang="en-US"/>
          </a:p>
        </p:txBody>
      </p:sp>
    </p:spTree>
    <p:extLst>
      <p:ext uri="{BB962C8B-B14F-4D97-AF65-F5344CB8AC3E}">
        <p14:creationId xmlns:p14="http://schemas.microsoft.com/office/powerpoint/2010/main" val="4223683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E5BEDA-FF88-4335-9063-B1565791A881}" type="slidenum">
              <a:rPr lang="en-US" smtClean="0"/>
              <a:pPr/>
              <a:t>20</a:t>
            </a:fld>
            <a:endParaRPr lang="en-US"/>
          </a:p>
        </p:txBody>
      </p:sp>
    </p:spTree>
    <p:extLst>
      <p:ext uri="{BB962C8B-B14F-4D97-AF65-F5344CB8AC3E}">
        <p14:creationId xmlns:p14="http://schemas.microsoft.com/office/powerpoint/2010/main" val="143729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E5BEDA-FF88-4335-9063-B1565791A881}" type="slidenum">
              <a:rPr lang="en-US" smtClean="0"/>
              <a:pPr/>
              <a:t>2</a:t>
            </a:fld>
            <a:endParaRPr lang="en-US"/>
          </a:p>
        </p:txBody>
      </p:sp>
    </p:spTree>
    <p:extLst>
      <p:ext uri="{BB962C8B-B14F-4D97-AF65-F5344CB8AC3E}">
        <p14:creationId xmlns:p14="http://schemas.microsoft.com/office/powerpoint/2010/main" val="388919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826EA-EC98-4025-B01F-D60C69D75FE7}" type="slidenum">
              <a:rPr lang="en-US"/>
              <a:pPr/>
              <a:t>3</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8598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9EF06-47C4-47D1-9E37-383B484265D6}" type="slidenum">
              <a:rPr lang="en-US"/>
              <a:pPr/>
              <a:t>4</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2763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53E4A-DA3D-47B1-8FDF-FEFFAEC96E2F}" type="slidenum">
              <a:rPr lang="en-US"/>
              <a:pPr/>
              <a:t>5</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22147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8283810-19FB-4DB9-B40F-BCCC81441C08}" type="slidenum">
              <a:rPr lang="en-US"/>
              <a:pPr/>
              <a:t>6</a:t>
            </a:fld>
            <a:endParaRPr lang="en-US"/>
          </a:p>
        </p:txBody>
      </p:sp>
      <p:sp>
        <p:nvSpPr>
          <p:cNvPr id="337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644C01-98A0-4196-9D7D-AF2E8974AE22}" type="slidenum">
              <a:rPr lang="en-US" sz="1200"/>
              <a:pPr algn="r"/>
              <a:t>6</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0886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E5BEDA-FF88-4335-9063-B1565791A881}" type="slidenum">
              <a:rPr lang="en-US" smtClean="0"/>
              <a:pPr/>
              <a:t>7</a:t>
            </a:fld>
            <a:endParaRPr lang="en-US"/>
          </a:p>
        </p:txBody>
      </p:sp>
    </p:spTree>
    <p:extLst>
      <p:ext uri="{BB962C8B-B14F-4D97-AF65-F5344CB8AC3E}">
        <p14:creationId xmlns:p14="http://schemas.microsoft.com/office/powerpoint/2010/main" val="2899720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E5BEDA-FF88-4335-9063-B1565791A881}" type="slidenum">
              <a:rPr lang="en-US" smtClean="0"/>
              <a:pPr/>
              <a:t>8</a:t>
            </a:fld>
            <a:endParaRPr lang="en-US"/>
          </a:p>
        </p:txBody>
      </p:sp>
    </p:spTree>
    <p:extLst>
      <p:ext uri="{BB962C8B-B14F-4D97-AF65-F5344CB8AC3E}">
        <p14:creationId xmlns:p14="http://schemas.microsoft.com/office/powerpoint/2010/main" val="561894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E5BEDA-FF88-4335-9063-B1565791A881}" type="slidenum">
              <a:rPr lang="en-US" smtClean="0"/>
              <a:pPr/>
              <a:t>9</a:t>
            </a:fld>
            <a:endParaRPr lang="en-US"/>
          </a:p>
        </p:txBody>
      </p:sp>
    </p:spTree>
    <p:extLst>
      <p:ext uri="{BB962C8B-B14F-4D97-AF65-F5344CB8AC3E}">
        <p14:creationId xmlns:p14="http://schemas.microsoft.com/office/powerpoint/2010/main" val="280073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10473E-F143-4EA2-BA59-C4FB71A7811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5A2F09-0061-4441-B452-853D110868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FAAC17-8B93-4FC7-A64B-985CA8C8342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BC4CFC-56DC-4BE5-813A-97B6721216D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3ECF0B-AE3B-4765-B129-DA54B0A176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173E29-B132-4629-BEA5-B022033B5ED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263B8CB-C85D-41DC-A683-6F95945AA3E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924FF7C-B6F6-412E-90E9-D7CD5FAD57B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5DDF577-7E09-4C54-80EC-F9F9F2C73CE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A216B0-5566-498A-89FB-E5030476DAC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C18470-0F5C-450B-934E-88645104B16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61C767B-0DD8-4884-BF53-404D8A0D257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carl@vims.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04800"/>
            <a:ext cx="8153400" cy="1143000"/>
          </a:xfrm>
        </p:spPr>
        <p:txBody>
          <a:bodyPr/>
          <a:lstStyle/>
          <a:p>
            <a:r>
              <a:rPr lang="en-US" sz="4000" b="1" dirty="0" smtClean="0"/>
              <a:t>Ecosystem Based Management</a:t>
            </a:r>
            <a:endParaRPr lang="en-US" sz="4000" b="1" dirty="0"/>
          </a:p>
        </p:txBody>
      </p:sp>
      <p:sp>
        <p:nvSpPr>
          <p:cNvPr id="65539" name="Rectangle 3"/>
          <p:cNvSpPr>
            <a:spLocks noGrp="1" noChangeArrowheads="1"/>
          </p:cNvSpPr>
          <p:nvPr>
            <p:ph type="body" idx="1"/>
          </p:nvPr>
        </p:nvSpPr>
        <p:spPr>
          <a:xfrm>
            <a:off x="838200" y="1905000"/>
            <a:ext cx="8077200" cy="4114800"/>
          </a:xfrm>
        </p:spPr>
        <p:txBody>
          <a:bodyPr/>
          <a:lstStyle/>
          <a:p>
            <a:r>
              <a:rPr lang="en-US" dirty="0">
                <a:solidFill>
                  <a:schemeClr val="bg1">
                    <a:lumMod val="65000"/>
                  </a:schemeClr>
                </a:solidFill>
              </a:rPr>
              <a:t>Place based</a:t>
            </a:r>
          </a:p>
          <a:p>
            <a:r>
              <a:rPr lang="en-US" dirty="0">
                <a:solidFill>
                  <a:schemeClr val="bg1">
                    <a:lumMod val="65000"/>
                  </a:schemeClr>
                </a:solidFill>
              </a:rPr>
              <a:t>Focused on sustaining valued ecosystem services by protecting ecosystem structure and function</a:t>
            </a:r>
            <a:r>
              <a:rPr lang="en-US" dirty="0"/>
              <a:t>,</a:t>
            </a:r>
          </a:p>
          <a:p>
            <a:r>
              <a:rPr lang="en-US" dirty="0">
                <a:solidFill>
                  <a:srgbClr val="CC3300"/>
                </a:solidFill>
              </a:rPr>
              <a:t>Recognizes internal and external linkages of the whole system, and </a:t>
            </a:r>
          </a:p>
          <a:p>
            <a:r>
              <a:rPr lang="en-US" dirty="0">
                <a:solidFill>
                  <a:srgbClr val="CC3300"/>
                </a:solidFill>
              </a:rPr>
              <a:t>Specifically considers economic, social and institutional aspects of the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program framework</a:t>
            </a:r>
            <a:endParaRPr lang="en-US" dirty="0"/>
          </a:p>
        </p:txBody>
      </p:sp>
      <p:sp>
        <p:nvSpPr>
          <p:cNvPr id="7" name="Content Placeholder 6"/>
          <p:cNvSpPr>
            <a:spLocks noGrp="1"/>
          </p:cNvSpPr>
          <p:nvPr>
            <p:ph idx="1"/>
          </p:nvPr>
        </p:nvSpPr>
        <p:spPr>
          <a:xfrm>
            <a:off x="914400" y="1447800"/>
            <a:ext cx="8229600" cy="4525963"/>
          </a:xfrm>
        </p:spPr>
        <p:txBody>
          <a:bodyPr/>
          <a:lstStyle/>
          <a:p>
            <a:pPr marL="514350" indent="-514350">
              <a:buFont typeface="+mj-lt"/>
              <a:buAutoNum type="arabicPeriod"/>
            </a:pPr>
            <a:r>
              <a:rPr lang="en-US" dirty="0" smtClean="0"/>
              <a:t>Articulate program goals</a:t>
            </a:r>
          </a:p>
          <a:p>
            <a:pPr marL="514350" indent="-514350">
              <a:buFont typeface="+mj-lt"/>
              <a:buAutoNum type="arabicPeriod"/>
            </a:pPr>
            <a:r>
              <a:rPr lang="en-US" dirty="0" smtClean="0">
                <a:solidFill>
                  <a:srgbClr val="FF0000"/>
                </a:solidFill>
              </a:rPr>
              <a:t>Describe factors influencing goal attainment</a:t>
            </a:r>
          </a:p>
          <a:p>
            <a:pPr marL="514350" indent="-514350">
              <a:buFont typeface="+mj-lt"/>
              <a:buAutoNum type="arabicPeriod"/>
            </a:pPr>
            <a:r>
              <a:rPr lang="en-US" dirty="0" smtClean="0"/>
              <a:t>Assess current management efforts – identify gaps</a:t>
            </a:r>
          </a:p>
          <a:p>
            <a:pPr marL="514350" indent="-514350">
              <a:buFont typeface="+mj-lt"/>
              <a:buAutoNum type="arabicPeriod"/>
            </a:pPr>
            <a:r>
              <a:rPr lang="en-US" dirty="0" smtClean="0"/>
              <a:t>Develop management strategy</a:t>
            </a:r>
          </a:p>
          <a:p>
            <a:pPr marL="514350" indent="-514350">
              <a:buFont typeface="+mj-lt"/>
              <a:buAutoNum type="arabicPeriod"/>
            </a:pPr>
            <a:r>
              <a:rPr lang="en-US" dirty="0" smtClean="0"/>
              <a:t>Develop monitoring program</a:t>
            </a:r>
          </a:p>
          <a:p>
            <a:pPr marL="514350" indent="-514350">
              <a:buFont typeface="+mj-lt"/>
              <a:buAutoNum type="arabicPeriod"/>
            </a:pPr>
            <a:r>
              <a:rPr lang="en-US" dirty="0" smtClean="0"/>
              <a:t>Assess performance</a:t>
            </a:r>
          </a:p>
          <a:p>
            <a:pPr marL="514350" indent="-514350">
              <a:buFont typeface="+mj-lt"/>
              <a:buAutoNum type="arabicPeriod"/>
            </a:pPr>
            <a:r>
              <a:rPr lang="en-US" dirty="0" smtClean="0"/>
              <a:t>Manage adaptively</a:t>
            </a:r>
            <a:endParaRPr lang="en-US" dirty="0"/>
          </a:p>
        </p:txBody>
      </p:sp>
    </p:spTree>
    <p:extLst>
      <p:ext uri="{BB962C8B-B14F-4D97-AF65-F5344CB8AC3E}">
        <p14:creationId xmlns:p14="http://schemas.microsoft.com/office/powerpoint/2010/main" val="1192412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modeling</a:t>
            </a:r>
            <a:br>
              <a:rPr lang="en-US" dirty="0" smtClean="0"/>
            </a:br>
            <a:r>
              <a:rPr lang="en-US" sz="2400" dirty="0" smtClean="0"/>
              <a:t>identification of factors potentially affecting attainment</a:t>
            </a:r>
            <a:endParaRPr lang="en-US" sz="2400" dirty="0"/>
          </a:p>
        </p:txBody>
      </p:sp>
      <p:sp>
        <p:nvSpPr>
          <p:cNvPr id="3" name="Content Placeholder 2"/>
          <p:cNvSpPr>
            <a:spLocks noGrp="1"/>
          </p:cNvSpPr>
          <p:nvPr>
            <p:ph sz="half" idx="1"/>
          </p:nvPr>
        </p:nvSpPr>
        <p:spPr>
          <a:xfrm>
            <a:off x="838200" y="1600200"/>
            <a:ext cx="4038600" cy="4525963"/>
          </a:xfrm>
        </p:spPr>
        <p:txBody>
          <a:bodyPr/>
          <a:lstStyle/>
          <a:p>
            <a:pPr>
              <a:buNone/>
            </a:pPr>
            <a:r>
              <a:rPr lang="en-US" dirty="0" smtClean="0">
                <a:solidFill>
                  <a:srgbClr val="FF0000"/>
                </a:solidFill>
              </a:rPr>
              <a:t>biological</a:t>
            </a:r>
            <a:r>
              <a:rPr lang="en-US" dirty="0" smtClean="0"/>
              <a:t> factors</a:t>
            </a:r>
          </a:p>
          <a:p>
            <a:r>
              <a:rPr lang="en-US" sz="2400" dirty="0" smtClean="0"/>
              <a:t>fauna</a:t>
            </a:r>
          </a:p>
          <a:p>
            <a:r>
              <a:rPr lang="en-US" sz="2400" dirty="0" smtClean="0"/>
              <a:t>flora</a:t>
            </a:r>
          </a:p>
          <a:p>
            <a:r>
              <a:rPr lang="en-US" sz="2400" dirty="0" smtClean="0"/>
              <a:t>Microorganisms</a:t>
            </a:r>
          </a:p>
          <a:p>
            <a:pPr>
              <a:buNone/>
            </a:pPr>
            <a:endParaRPr lang="en-US" sz="2400" dirty="0" smtClean="0"/>
          </a:p>
          <a:p>
            <a:pPr>
              <a:buNone/>
            </a:pPr>
            <a:r>
              <a:rPr lang="en-US" dirty="0" smtClean="0">
                <a:solidFill>
                  <a:srgbClr val="FF0000"/>
                </a:solidFill>
              </a:rPr>
              <a:t>physical</a:t>
            </a:r>
            <a:r>
              <a:rPr lang="en-US" dirty="0" smtClean="0"/>
              <a:t> factors</a:t>
            </a:r>
          </a:p>
          <a:p>
            <a:r>
              <a:rPr lang="en-US" sz="2400" dirty="0" smtClean="0"/>
              <a:t>structure</a:t>
            </a:r>
          </a:p>
          <a:p>
            <a:r>
              <a:rPr lang="en-US" sz="2400" dirty="0" smtClean="0"/>
              <a:t>hydrology</a:t>
            </a:r>
          </a:p>
          <a:p>
            <a:r>
              <a:rPr lang="en-US" sz="2400" dirty="0" smtClean="0"/>
              <a:t>temperature</a:t>
            </a:r>
          </a:p>
          <a:p>
            <a:pPr>
              <a:buNone/>
            </a:pPr>
            <a:endParaRPr lang="en-US" dirty="0"/>
          </a:p>
        </p:txBody>
      </p:sp>
      <p:sp>
        <p:nvSpPr>
          <p:cNvPr id="4" name="Content Placeholder 3"/>
          <p:cNvSpPr>
            <a:spLocks noGrp="1"/>
          </p:cNvSpPr>
          <p:nvPr>
            <p:ph sz="half" idx="2"/>
          </p:nvPr>
        </p:nvSpPr>
        <p:spPr>
          <a:xfrm>
            <a:off x="4572000" y="1600200"/>
            <a:ext cx="4114800" cy="4525963"/>
          </a:xfrm>
        </p:spPr>
        <p:txBody>
          <a:bodyPr/>
          <a:lstStyle/>
          <a:p>
            <a:pPr>
              <a:buNone/>
            </a:pPr>
            <a:r>
              <a:rPr lang="en-US" dirty="0" smtClean="0">
                <a:solidFill>
                  <a:srgbClr val="FF0000"/>
                </a:solidFill>
              </a:rPr>
              <a:t>chemical</a:t>
            </a:r>
            <a:r>
              <a:rPr lang="en-US" dirty="0" smtClean="0"/>
              <a:t> factors</a:t>
            </a:r>
          </a:p>
          <a:p>
            <a:r>
              <a:rPr lang="en-US" sz="2400" dirty="0" smtClean="0"/>
              <a:t>salinity</a:t>
            </a:r>
          </a:p>
          <a:p>
            <a:r>
              <a:rPr lang="en-US" sz="2400" dirty="0" smtClean="0"/>
              <a:t>pH</a:t>
            </a:r>
          </a:p>
          <a:p>
            <a:r>
              <a:rPr lang="en-US" sz="2400" dirty="0" smtClean="0"/>
              <a:t>nutrients</a:t>
            </a:r>
          </a:p>
          <a:p>
            <a:r>
              <a:rPr lang="en-US" sz="2400" dirty="0" smtClean="0"/>
              <a:t>toxics</a:t>
            </a:r>
          </a:p>
          <a:p>
            <a:pPr>
              <a:buNone/>
            </a:pPr>
            <a:endParaRPr lang="en-US" sz="2400" dirty="0" smtClean="0"/>
          </a:p>
          <a:p>
            <a:pPr>
              <a:buNone/>
            </a:pPr>
            <a:r>
              <a:rPr lang="en-US" dirty="0" smtClean="0">
                <a:solidFill>
                  <a:srgbClr val="FF0000"/>
                </a:solidFill>
              </a:rPr>
              <a:t>human</a:t>
            </a:r>
            <a:r>
              <a:rPr lang="en-US" dirty="0" smtClean="0"/>
              <a:t> factors</a:t>
            </a:r>
          </a:p>
          <a:p>
            <a:r>
              <a:rPr lang="en-US" sz="2400" dirty="0" smtClean="0"/>
              <a:t>use objectives</a:t>
            </a:r>
          </a:p>
          <a:p>
            <a:r>
              <a:rPr lang="en-US" sz="2400" dirty="0" smtClean="0"/>
              <a:t>modification of system</a:t>
            </a:r>
          </a:p>
          <a:p>
            <a:r>
              <a:rPr lang="en-US" sz="2400" dirty="0" smtClean="0"/>
              <a:t>knowledge</a:t>
            </a:r>
          </a:p>
          <a:p>
            <a:pPr>
              <a:buNone/>
            </a:pP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2900" y="304800"/>
            <a:ext cx="8801100" cy="5695950"/>
          </a:xfrm>
          <a:prstGeom prst="rect">
            <a:avLst/>
          </a:prstGeom>
        </p:spPr>
      </p:pic>
      <p:pic>
        <p:nvPicPr>
          <p:cNvPr id="4" name="Picture 3"/>
          <p:cNvPicPr>
            <a:picLocks noChangeAspect="1"/>
          </p:cNvPicPr>
          <p:nvPr/>
        </p:nvPicPr>
        <p:blipFill>
          <a:blip r:embed="rId3"/>
          <a:stretch>
            <a:fillRect/>
          </a:stretch>
        </p:blipFill>
        <p:spPr>
          <a:xfrm>
            <a:off x="152400" y="1219200"/>
            <a:ext cx="5717648" cy="6586430"/>
          </a:xfrm>
          <a:prstGeom prst="rect">
            <a:avLst/>
          </a:prstGeom>
        </p:spPr>
      </p:pic>
    </p:spTree>
    <p:extLst>
      <p:ext uri="{BB962C8B-B14F-4D97-AF65-F5344CB8AC3E}">
        <p14:creationId xmlns:p14="http://schemas.microsoft.com/office/powerpoint/2010/main" val="1476516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program framework</a:t>
            </a:r>
            <a:endParaRPr lang="en-US" dirty="0"/>
          </a:p>
        </p:txBody>
      </p:sp>
      <p:sp>
        <p:nvSpPr>
          <p:cNvPr id="7" name="Content Placeholder 6"/>
          <p:cNvSpPr>
            <a:spLocks noGrp="1"/>
          </p:cNvSpPr>
          <p:nvPr>
            <p:ph idx="1"/>
          </p:nvPr>
        </p:nvSpPr>
        <p:spPr>
          <a:xfrm>
            <a:off x="914400" y="1447800"/>
            <a:ext cx="8229600" cy="4525963"/>
          </a:xfrm>
        </p:spPr>
        <p:txBody>
          <a:bodyPr/>
          <a:lstStyle/>
          <a:p>
            <a:pPr marL="514350" indent="-514350">
              <a:buFont typeface="+mj-lt"/>
              <a:buAutoNum type="arabicPeriod"/>
            </a:pPr>
            <a:r>
              <a:rPr lang="en-US" dirty="0" smtClean="0"/>
              <a:t>Articulate program goals</a:t>
            </a:r>
          </a:p>
          <a:p>
            <a:pPr marL="514350" indent="-514350">
              <a:buFont typeface="+mj-lt"/>
              <a:buAutoNum type="arabicPeriod"/>
            </a:pPr>
            <a:r>
              <a:rPr lang="en-US" dirty="0" smtClean="0"/>
              <a:t>Develop system level model for goal attainment</a:t>
            </a:r>
          </a:p>
          <a:p>
            <a:pPr marL="514350" indent="-514350">
              <a:buFont typeface="+mj-lt"/>
              <a:buAutoNum type="arabicPeriod"/>
            </a:pPr>
            <a:r>
              <a:rPr lang="en-US" dirty="0" smtClean="0">
                <a:solidFill>
                  <a:srgbClr val="FF0000"/>
                </a:solidFill>
              </a:rPr>
              <a:t>Assess current management efforts – identify gaps</a:t>
            </a:r>
          </a:p>
          <a:p>
            <a:pPr marL="514350" indent="-514350">
              <a:buFont typeface="+mj-lt"/>
              <a:buAutoNum type="arabicPeriod"/>
            </a:pPr>
            <a:r>
              <a:rPr lang="en-US" dirty="0" smtClean="0">
                <a:solidFill>
                  <a:srgbClr val="FF0000"/>
                </a:solidFill>
              </a:rPr>
              <a:t>Develop management strategy</a:t>
            </a:r>
          </a:p>
          <a:p>
            <a:pPr marL="514350" indent="-514350">
              <a:buFont typeface="+mj-lt"/>
              <a:buAutoNum type="arabicPeriod"/>
            </a:pPr>
            <a:r>
              <a:rPr lang="en-US" dirty="0" smtClean="0"/>
              <a:t>Develop monitoring program</a:t>
            </a:r>
          </a:p>
          <a:p>
            <a:pPr marL="514350" indent="-514350">
              <a:buFont typeface="+mj-lt"/>
              <a:buAutoNum type="arabicPeriod"/>
            </a:pPr>
            <a:r>
              <a:rPr lang="en-US" dirty="0" smtClean="0"/>
              <a:t>Assess performance</a:t>
            </a:r>
          </a:p>
          <a:p>
            <a:pPr marL="514350" indent="-514350">
              <a:buFont typeface="+mj-lt"/>
              <a:buAutoNum type="arabicPeriod"/>
            </a:pPr>
            <a:r>
              <a:rPr lang="en-US" dirty="0" smtClean="0"/>
              <a:t>Manage adaptively</a:t>
            </a:r>
            <a:endParaRPr lang="en-US" dirty="0"/>
          </a:p>
        </p:txBody>
      </p:sp>
    </p:spTree>
    <p:extLst>
      <p:ext uri="{BB962C8B-B14F-4D97-AF65-F5344CB8AC3E}">
        <p14:creationId xmlns:p14="http://schemas.microsoft.com/office/powerpoint/2010/main" val="3746008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4826" y="2438400"/>
            <a:ext cx="6346717"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9600" y="1400413"/>
            <a:ext cx="7391400" cy="954107"/>
          </a:xfrm>
          <a:prstGeom prst="rect">
            <a:avLst/>
          </a:prstGeom>
        </p:spPr>
        <p:txBody>
          <a:bodyPr wrap="square">
            <a:spAutoFit/>
          </a:bodyPr>
          <a:lstStyle/>
          <a:p>
            <a:r>
              <a:rPr lang="en-US" sz="2800" dirty="0"/>
              <a:t>Coral Habitat Areas of Particular Concern (CHAPCs)</a:t>
            </a:r>
          </a:p>
        </p:txBody>
      </p:sp>
      <p:sp>
        <p:nvSpPr>
          <p:cNvPr id="3" name="Rectangle 2"/>
          <p:cNvSpPr/>
          <p:nvPr/>
        </p:nvSpPr>
        <p:spPr>
          <a:xfrm>
            <a:off x="228600" y="3048000"/>
            <a:ext cx="2514600" cy="1815882"/>
          </a:xfrm>
          <a:prstGeom prst="rect">
            <a:avLst/>
          </a:prstGeom>
        </p:spPr>
        <p:txBody>
          <a:bodyPr wrap="square">
            <a:spAutoFit/>
          </a:bodyPr>
          <a:lstStyle/>
          <a:p>
            <a:r>
              <a:rPr lang="en-US" sz="2800" dirty="0"/>
              <a:t>golden </a:t>
            </a:r>
            <a:r>
              <a:rPr lang="en-US" sz="2800" dirty="0" smtClean="0"/>
              <a:t>crab</a:t>
            </a:r>
          </a:p>
          <a:p>
            <a:r>
              <a:rPr lang="en-US" sz="2800" dirty="0" smtClean="0"/>
              <a:t> </a:t>
            </a:r>
          </a:p>
          <a:p>
            <a:r>
              <a:rPr lang="en-US" sz="2800" dirty="0" smtClean="0"/>
              <a:t>royal </a:t>
            </a:r>
            <a:r>
              <a:rPr lang="en-US" sz="2800" dirty="0"/>
              <a:t>red shrimp</a:t>
            </a:r>
          </a:p>
        </p:txBody>
      </p:sp>
      <p:sp>
        <p:nvSpPr>
          <p:cNvPr id="4" name="Rectangle 3"/>
          <p:cNvSpPr/>
          <p:nvPr/>
        </p:nvSpPr>
        <p:spPr>
          <a:xfrm>
            <a:off x="228600" y="457200"/>
            <a:ext cx="8610600" cy="523220"/>
          </a:xfrm>
          <a:prstGeom prst="rect">
            <a:avLst/>
          </a:prstGeom>
        </p:spPr>
        <p:txBody>
          <a:bodyPr wrap="square">
            <a:spAutoFit/>
          </a:bodyPr>
          <a:lstStyle/>
          <a:p>
            <a:r>
              <a:rPr lang="en-US" sz="2800" b="1" u="sng" dirty="0"/>
              <a:t>Comprehensive Ecosystem-Based Amendment 1 </a:t>
            </a:r>
            <a:endParaRPr lang="en-US" sz="2800" b="1" dirty="0"/>
          </a:p>
        </p:txBody>
      </p:sp>
    </p:spTree>
    <p:extLst>
      <p:ext uri="{BB962C8B-B14F-4D97-AF65-F5344CB8AC3E}">
        <p14:creationId xmlns:p14="http://schemas.microsoft.com/office/powerpoint/2010/main" val="3331796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program framework</a:t>
            </a:r>
            <a:endParaRPr lang="en-US" dirty="0"/>
          </a:p>
        </p:txBody>
      </p:sp>
      <p:sp>
        <p:nvSpPr>
          <p:cNvPr id="7" name="Content Placeholder 6"/>
          <p:cNvSpPr>
            <a:spLocks noGrp="1"/>
          </p:cNvSpPr>
          <p:nvPr>
            <p:ph idx="1"/>
          </p:nvPr>
        </p:nvSpPr>
        <p:spPr>
          <a:xfrm>
            <a:off x="914400" y="1447800"/>
            <a:ext cx="8229600" cy="5410200"/>
          </a:xfrm>
        </p:spPr>
        <p:txBody>
          <a:bodyPr/>
          <a:lstStyle/>
          <a:p>
            <a:pPr marL="514350" indent="-514350">
              <a:buFont typeface="+mj-lt"/>
              <a:buAutoNum type="arabicPeriod"/>
            </a:pPr>
            <a:r>
              <a:rPr lang="en-US" dirty="0" smtClean="0"/>
              <a:t>Articulate program goals</a:t>
            </a:r>
          </a:p>
          <a:p>
            <a:pPr marL="514350" indent="-514350">
              <a:buFont typeface="+mj-lt"/>
              <a:buAutoNum type="arabicPeriod"/>
            </a:pPr>
            <a:r>
              <a:rPr lang="en-US" dirty="0" smtClean="0"/>
              <a:t>Develop system level model for goal attainment</a:t>
            </a:r>
          </a:p>
          <a:p>
            <a:pPr marL="514350" indent="-514350">
              <a:buFont typeface="+mj-lt"/>
              <a:buAutoNum type="arabicPeriod"/>
            </a:pPr>
            <a:r>
              <a:rPr lang="en-US" dirty="0" smtClean="0"/>
              <a:t>Assess current management efforts – identify gaps</a:t>
            </a:r>
          </a:p>
          <a:p>
            <a:pPr marL="514350" indent="-514350">
              <a:buFont typeface="+mj-lt"/>
              <a:buAutoNum type="arabicPeriod"/>
            </a:pPr>
            <a:r>
              <a:rPr lang="en-US" dirty="0" smtClean="0"/>
              <a:t>Develop management strategy</a:t>
            </a:r>
          </a:p>
          <a:p>
            <a:pPr marL="514350" indent="-514350">
              <a:buFont typeface="+mj-lt"/>
              <a:buAutoNum type="arabicPeriod"/>
            </a:pPr>
            <a:r>
              <a:rPr lang="en-US" dirty="0" smtClean="0">
                <a:solidFill>
                  <a:srgbClr val="FF0000"/>
                </a:solidFill>
              </a:rPr>
              <a:t>Develop monitoring program</a:t>
            </a:r>
          </a:p>
          <a:p>
            <a:pPr marL="514350" indent="-514350">
              <a:buFont typeface="+mj-lt"/>
              <a:buAutoNum type="arabicPeriod"/>
            </a:pPr>
            <a:r>
              <a:rPr lang="en-US" dirty="0" smtClean="0"/>
              <a:t>Assess performance</a:t>
            </a:r>
          </a:p>
          <a:p>
            <a:pPr marL="514350" indent="-514350">
              <a:buFont typeface="+mj-lt"/>
              <a:buAutoNum type="arabicPeriod"/>
            </a:pPr>
            <a:r>
              <a:rPr lang="en-US" dirty="0" smtClean="0"/>
              <a:t>Manage adaptively</a:t>
            </a:r>
            <a:endParaRPr lang="en-US" dirty="0"/>
          </a:p>
        </p:txBody>
      </p:sp>
      <p:pic>
        <p:nvPicPr>
          <p:cNvPr id="2" name="Picture 1"/>
          <p:cNvPicPr>
            <a:picLocks noChangeAspect="1"/>
          </p:cNvPicPr>
          <p:nvPr/>
        </p:nvPicPr>
        <p:blipFill>
          <a:blip r:embed="rId3"/>
          <a:stretch>
            <a:fillRect/>
          </a:stretch>
        </p:blipFill>
        <p:spPr>
          <a:xfrm>
            <a:off x="7162800" y="4242263"/>
            <a:ext cx="1955409" cy="2615738"/>
          </a:xfrm>
          <a:prstGeom prst="rect">
            <a:avLst/>
          </a:prstGeom>
        </p:spPr>
      </p:pic>
    </p:spTree>
    <p:extLst>
      <p:ext uri="{BB962C8B-B14F-4D97-AF65-F5344CB8AC3E}">
        <p14:creationId xmlns:p14="http://schemas.microsoft.com/office/powerpoint/2010/main" val="4099860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monitoring program</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F0000"/>
                </a:solidFill>
              </a:rPr>
              <a:t>accountability</a:t>
            </a:r>
          </a:p>
          <a:p>
            <a:pPr lvl="1"/>
            <a:r>
              <a:rPr lang="en-US" dirty="0" smtClean="0"/>
              <a:t>actions undertaken</a:t>
            </a:r>
          </a:p>
          <a:p>
            <a:pPr lvl="1"/>
            <a:r>
              <a:rPr lang="en-US" dirty="0" smtClean="0"/>
              <a:t>outcomes realized</a:t>
            </a:r>
          </a:p>
          <a:p>
            <a:pPr marL="514350" indent="-514350">
              <a:buFont typeface="+mj-lt"/>
              <a:buAutoNum type="arabicPeriod"/>
            </a:pPr>
            <a:r>
              <a:rPr lang="en-US" dirty="0" smtClean="0">
                <a:solidFill>
                  <a:srgbClr val="FF0000"/>
                </a:solidFill>
              </a:rPr>
              <a:t>assumptions</a:t>
            </a:r>
          </a:p>
          <a:p>
            <a:pPr lvl="1"/>
            <a:r>
              <a:rPr lang="en-US" dirty="0" smtClean="0"/>
              <a:t>system drivers not managed</a:t>
            </a:r>
          </a:p>
          <a:p>
            <a:pPr marL="514350" indent="-514350">
              <a:buFont typeface="+mj-lt"/>
              <a:buAutoNum type="arabicPeriod"/>
            </a:pPr>
            <a:r>
              <a:rPr lang="en-US" dirty="0" smtClean="0">
                <a:solidFill>
                  <a:srgbClr val="FF0000"/>
                </a:solidFill>
              </a:rPr>
              <a:t>partnership performance</a:t>
            </a:r>
          </a:p>
          <a:p>
            <a:pPr lvl="1"/>
            <a:r>
              <a:rPr lang="en-US" dirty="0" smtClean="0"/>
              <a:t>adaptive management implemented (really?)</a:t>
            </a:r>
          </a:p>
          <a:p>
            <a:pPr lvl="1"/>
            <a:r>
              <a:rPr lang="en-US" dirty="0" smtClean="0"/>
              <a:t>external program coordination</a:t>
            </a:r>
            <a:endParaRPr lang="en-US" dirty="0"/>
          </a:p>
        </p:txBody>
      </p:sp>
      <p:pic>
        <p:nvPicPr>
          <p:cNvPr id="4" name="Picture 3"/>
          <p:cNvPicPr>
            <a:picLocks noChangeAspect="1"/>
          </p:cNvPicPr>
          <p:nvPr/>
        </p:nvPicPr>
        <p:blipFill>
          <a:blip r:embed="rId2"/>
          <a:stretch>
            <a:fillRect/>
          </a:stretch>
        </p:blipFill>
        <p:spPr>
          <a:xfrm>
            <a:off x="4724400" y="1501605"/>
            <a:ext cx="4143526" cy="2028825"/>
          </a:xfrm>
          <a:prstGeom prst="rect">
            <a:avLst/>
          </a:prstGeom>
        </p:spPr>
      </p:pic>
      <p:sp>
        <p:nvSpPr>
          <p:cNvPr id="5" name="TextBox 4"/>
          <p:cNvSpPr txBox="1"/>
          <p:nvPr/>
        </p:nvSpPr>
        <p:spPr>
          <a:xfrm>
            <a:off x="4943040" y="3530430"/>
            <a:ext cx="3962400" cy="246221"/>
          </a:xfrm>
          <a:prstGeom prst="rect">
            <a:avLst/>
          </a:prstGeom>
          <a:noFill/>
        </p:spPr>
        <p:txBody>
          <a:bodyPr wrap="square" rtlCol="0">
            <a:spAutoFit/>
          </a:bodyPr>
          <a:lstStyle/>
          <a:p>
            <a:r>
              <a:rPr lang="en-US" sz="1000" dirty="0"/>
              <a:t>http://sero.nmfs.noaa.gov/sustainable_fisheries/acl_monitoring/</a:t>
            </a:r>
          </a:p>
        </p:txBody>
      </p:sp>
    </p:spTree>
    <p:extLst>
      <p:ext uri="{BB962C8B-B14F-4D97-AF65-F5344CB8AC3E}">
        <p14:creationId xmlns:p14="http://schemas.microsoft.com/office/powerpoint/2010/main" val="763067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program framework</a:t>
            </a:r>
            <a:endParaRPr lang="en-US" dirty="0"/>
          </a:p>
        </p:txBody>
      </p:sp>
      <p:sp>
        <p:nvSpPr>
          <p:cNvPr id="7" name="Content Placeholder 6"/>
          <p:cNvSpPr>
            <a:spLocks noGrp="1"/>
          </p:cNvSpPr>
          <p:nvPr>
            <p:ph idx="1"/>
          </p:nvPr>
        </p:nvSpPr>
        <p:spPr>
          <a:xfrm>
            <a:off x="914400" y="1447800"/>
            <a:ext cx="8229600" cy="4525963"/>
          </a:xfrm>
        </p:spPr>
        <p:txBody>
          <a:bodyPr/>
          <a:lstStyle/>
          <a:p>
            <a:pPr marL="514350" indent="-514350">
              <a:buFont typeface="+mj-lt"/>
              <a:buAutoNum type="arabicPeriod"/>
            </a:pPr>
            <a:r>
              <a:rPr lang="en-US" dirty="0" smtClean="0"/>
              <a:t>Articulate program goals</a:t>
            </a:r>
          </a:p>
          <a:p>
            <a:pPr marL="514350" indent="-514350">
              <a:buFont typeface="+mj-lt"/>
              <a:buAutoNum type="arabicPeriod"/>
            </a:pPr>
            <a:r>
              <a:rPr lang="en-US" dirty="0" smtClean="0"/>
              <a:t>Develop system level model for goal attainment</a:t>
            </a:r>
          </a:p>
          <a:p>
            <a:pPr marL="514350" indent="-514350">
              <a:buFont typeface="+mj-lt"/>
              <a:buAutoNum type="arabicPeriod"/>
            </a:pPr>
            <a:r>
              <a:rPr lang="en-US" dirty="0" smtClean="0"/>
              <a:t>Assess current management efforts – identify gaps</a:t>
            </a:r>
          </a:p>
          <a:p>
            <a:pPr marL="514350" indent="-514350">
              <a:buFont typeface="+mj-lt"/>
              <a:buAutoNum type="arabicPeriod"/>
            </a:pPr>
            <a:r>
              <a:rPr lang="en-US" dirty="0" smtClean="0"/>
              <a:t>Develop management strategy</a:t>
            </a:r>
          </a:p>
          <a:p>
            <a:pPr marL="514350" indent="-514350">
              <a:buFont typeface="+mj-lt"/>
              <a:buAutoNum type="arabicPeriod"/>
            </a:pPr>
            <a:r>
              <a:rPr lang="en-US" dirty="0" smtClean="0"/>
              <a:t>Develop monitoring program</a:t>
            </a:r>
          </a:p>
          <a:p>
            <a:pPr marL="514350" indent="-514350">
              <a:buFont typeface="+mj-lt"/>
              <a:buAutoNum type="arabicPeriod"/>
            </a:pPr>
            <a:r>
              <a:rPr lang="en-US" dirty="0" smtClean="0">
                <a:solidFill>
                  <a:srgbClr val="FF0000"/>
                </a:solidFill>
              </a:rPr>
              <a:t>Assess performance</a:t>
            </a:r>
          </a:p>
          <a:p>
            <a:pPr marL="514350" indent="-514350">
              <a:buFont typeface="+mj-lt"/>
              <a:buAutoNum type="arabicPeriod"/>
            </a:pPr>
            <a:r>
              <a:rPr lang="en-US" dirty="0" smtClean="0"/>
              <a:t>Manage adaptively</a:t>
            </a:r>
            <a:endParaRPr lang="en-US" dirty="0"/>
          </a:p>
        </p:txBody>
      </p:sp>
    </p:spTree>
    <p:extLst>
      <p:ext uri="{BB962C8B-B14F-4D97-AF65-F5344CB8AC3E}">
        <p14:creationId xmlns:p14="http://schemas.microsoft.com/office/powerpoint/2010/main" val="2962932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86400" y="762000"/>
            <a:ext cx="3124200" cy="228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00" y="1143000"/>
            <a:ext cx="2057400" cy="1524000"/>
          </a:xfrm>
          <a:prstGeom prst="rect">
            <a:avLst/>
          </a:prstGeom>
          <a:solidFill>
            <a:schemeClr val="accent2">
              <a:lumMod val="20000"/>
              <a:lumOff val="8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77000" y="2667000"/>
            <a:ext cx="1524000" cy="369332"/>
          </a:xfrm>
          <a:prstGeom prst="rect">
            <a:avLst/>
          </a:prstGeom>
          <a:noFill/>
        </p:spPr>
        <p:txBody>
          <a:bodyPr wrap="square" rtlCol="0">
            <a:spAutoFit/>
          </a:bodyPr>
          <a:lstStyle/>
          <a:p>
            <a:r>
              <a:rPr lang="en-US" dirty="0" smtClean="0"/>
              <a:t>time </a:t>
            </a:r>
            <a:endParaRPr lang="en-US" dirty="0"/>
          </a:p>
        </p:txBody>
      </p:sp>
      <p:sp>
        <p:nvSpPr>
          <p:cNvPr id="7" name="Right Arrow 6"/>
          <p:cNvSpPr/>
          <p:nvPr/>
        </p:nvSpPr>
        <p:spPr>
          <a:xfrm flipV="1">
            <a:off x="7239000" y="2819401"/>
            <a:ext cx="457200" cy="76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5290066" y="1948934"/>
            <a:ext cx="1219200" cy="369332"/>
          </a:xfrm>
          <a:prstGeom prst="rect">
            <a:avLst/>
          </a:prstGeom>
          <a:noFill/>
        </p:spPr>
        <p:txBody>
          <a:bodyPr wrap="square" rtlCol="0">
            <a:spAutoFit/>
          </a:bodyPr>
          <a:lstStyle/>
          <a:p>
            <a:r>
              <a:rPr lang="en-US" dirty="0" smtClean="0"/>
              <a:t>response</a:t>
            </a:r>
            <a:endParaRPr lang="en-US" dirty="0"/>
          </a:p>
        </p:txBody>
      </p:sp>
      <p:sp>
        <p:nvSpPr>
          <p:cNvPr id="9" name="Right Arrow 8"/>
          <p:cNvSpPr/>
          <p:nvPr/>
        </p:nvSpPr>
        <p:spPr>
          <a:xfrm rot="16200000" flipV="1">
            <a:off x="5676900" y="1333500"/>
            <a:ext cx="457200" cy="76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219200" y="3962400"/>
            <a:ext cx="3124200" cy="2286000"/>
            <a:chOff x="1447800" y="228600"/>
            <a:chExt cx="3124200" cy="2286000"/>
          </a:xfrm>
        </p:grpSpPr>
        <p:sp>
          <p:nvSpPr>
            <p:cNvPr id="15" name="Rectangle 14"/>
            <p:cNvSpPr/>
            <p:nvPr/>
          </p:nvSpPr>
          <p:spPr>
            <a:xfrm>
              <a:off x="1447800" y="228600"/>
              <a:ext cx="3124200" cy="228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133600" y="609600"/>
              <a:ext cx="2057400" cy="1524000"/>
            </a:xfrm>
            <a:prstGeom prst="rect">
              <a:avLst/>
            </a:prstGeom>
            <a:solidFill>
              <a:schemeClr val="accent2">
                <a:lumMod val="20000"/>
                <a:lumOff val="8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438400" y="2133600"/>
              <a:ext cx="1524000" cy="369332"/>
            </a:xfrm>
            <a:prstGeom prst="rect">
              <a:avLst/>
            </a:prstGeom>
            <a:noFill/>
          </p:spPr>
          <p:txBody>
            <a:bodyPr wrap="square" rtlCol="0">
              <a:spAutoFit/>
            </a:bodyPr>
            <a:lstStyle/>
            <a:p>
              <a:r>
                <a:rPr lang="en-US" dirty="0" smtClean="0"/>
                <a:t>time </a:t>
              </a:r>
              <a:endParaRPr lang="en-US" dirty="0"/>
            </a:p>
          </p:txBody>
        </p:sp>
        <p:sp>
          <p:nvSpPr>
            <p:cNvPr id="18" name="Right Arrow 17"/>
            <p:cNvSpPr/>
            <p:nvPr/>
          </p:nvSpPr>
          <p:spPr>
            <a:xfrm flipV="1">
              <a:off x="3200400" y="2286001"/>
              <a:ext cx="457200" cy="76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6200000">
              <a:off x="1251466" y="1415534"/>
              <a:ext cx="1219200" cy="369332"/>
            </a:xfrm>
            <a:prstGeom prst="rect">
              <a:avLst/>
            </a:prstGeom>
            <a:noFill/>
          </p:spPr>
          <p:txBody>
            <a:bodyPr wrap="square" rtlCol="0">
              <a:spAutoFit/>
            </a:bodyPr>
            <a:lstStyle/>
            <a:p>
              <a:r>
                <a:rPr lang="en-US" dirty="0" smtClean="0"/>
                <a:t>response</a:t>
              </a:r>
              <a:endParaRPr lang="en-US" dirty="0"/>
            </a:p>
          </p:txBody>
        </p:sp>
        <p:sp>
          <p:nvSpPr>
            <p:cNvPr id="20" name="Right Arrow 19"/>
            <p:cNvSpPr/>
            <p:nvPr/>
          </p:nvSpPr>
          <p:spPr>
            <a:xfrm rot="16200000" flipV="1">
              <a:off x="1638300" y="800100"/>
              <a:ext cx="457200" cy="76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2209800" y="914400"/>
              <a:ext cx="1600200" cy="106680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486400" y="3962400"/>
            <a:ext cx="3124200" cy="2286000"/>
            <a:chOff x="1447800" y="228600"/>
            <a:chExt cx="3124200" cy="2286000"/>
          </a:xfrm>
        </p:grpSpPr>
        <p:sp>
          <p:nvSpPr>
            <p:cNvPr id="23" name="Rectangle 22"/>
            <p:cNvSpPr/>
            <p:nvPr/>
          </p:nvSpPr>
          <p:spPr>
            <a:xfrm>
              <a:off x="1447800" y="228600"/>
              <a:ext cx="3124200" cy="228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133600" y="609600"/>
              <a:ext cx="2057400" cy="1524000"/>
            </a:xfrm>
            <a:prstGeom prst="rect">
              <a:avLst/>
            </a:prstGeom>
            <a:solidFill>
              <a:schemeClr val="accent2">
                <a:lumMod val="20000"/>
                <a:lumOff val="8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438400" y="2133600"/>
              <a:ext cx="1524000" cy="369332"/>
            </a:xfrm>
            <a:prstGeom prst="rect">
              <a:avLst/>
            </a:prstGeom>
            <a:noFill/>
          </p:spPr>
          <p:txBody>
            <a:bodyPr wrap="square" rtlCol="0">
              <a:spAutoFit/>
            </a:bodyPr>
            <a:lstStyle/>
            <a:p>
              <a:r>
                <a:rPr lang="en-US" dirty="0" smtClean="0"/>
                <a:t>time </a:t>
              </a:r>
              <a:endParaRPr lang="en-US" dirty="0"/>
            </a:p>
          </p:txBody>
        </p:sp>
        <p:sp>
          <p:nvSpPr>
            <p:cNvPr id="26" name="Right Arrow 25"/>
            <p:cNvSpPr/>
            <p:nvPr/>
          </p:nvSpPr>
          <p:spPr>
            <a:xfrm flipV="1">
              <a:off x="3200400" y="2286001"/>
              <a:ext cx="457200" cy="76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1251466" y="1415534"/>
              <a:ext cx="1219200" cy="369332"/>
            </a:xfrm>
            <a:prstGeom prst="rect">
              <a:avLst/>
            </a:prstGeom>
            <a:noFill/>
          </p:spPr>
          <p:txBody>
            <a:bodyPr wrap="square" rtlCol="0">
              <a:spAutoFit/>
            </a:bodyPr>
            <a:lstStyle/>
            <a:p>
              <a:r>
                <a:rPr lang="en-US" dirty="0" smtClean="0"/>
                <a:t>response</a:t>
              </a:r>
              <a:endParaRPr lang="en-US" dirty="0"/>
            </a:p>
          </p:txBody>
        </p:sp>
        <p:sp>
          <p:nvSpPr>
            <p:cNvPr id="28" name="Right Arrow 27"/>
            <p:cNvSpPr/>
            <p:nvPr/>
          </p:nvSpPr>
          <p:spPr>
            <a:xfrm rot="16200000" flipV="1">
              <a:off x="1638300" y="800100"/>
              <a:ext cx="457200" cy="76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Freeform 31"/>
          <p:cNvSpPr/>
          <p:nvPr/>
        </p:nvSpPr>
        <p:spPr>
          <a:xfrm>
            <a:off x="6324600" y="1364777"/>
            <a:ext cx="1741227" cy="1283458"/>
          </a:xfrm>
          <a:custGeom>
            <a:avLst/>
            <a:gdLst>
              <a:gd name="connsiteX0" fmla="*/ 0 w 1760561"/>
              <a:gd name="connsiteY0" fmla="*/ 1132764 h 1280615"/>
              <a:gd name="connsiteX1" fmla="*/ 1187355 w 1760561"/>
              <a:gd name="connsiteY1" fmla="*/ 1091821 h 1280615"/>
              <a:gd name="connsiteX2" fmla="*/ 1760561 w 1760561"/>
              <a:gd name="connsiteY2" fmla="*/ 0 h 1280615"/>
              <a:gd name="connsiteX3" fmla="*/ 1760561 w 1760561"/>
              <a:gd name="connsiteY3" fmla="*/ 0 h 1280615"/>
              <a:gd name="connsiteX0" fmla="*/ 0 w 1741227"/>
              <a:gd name="connsiteY0" fmla="*/ 1149824 h 1283458"/>
              <a:gd name="connsiteX1" fmla="*/ 1168021 w 1741227"/>
              <a:gd name="connsiteY1" fmla="*/ 1091821 h 1283458"/>
              <a:gd name="connsiteX2" fmla="*/ 1741227 w 1741227"/>
              <a:gd name="connsiteY2" fmla="*/ 0 h 1283458"/>
              <a:gd name="connsiteX3" fmla="*/ 1741227 w 1741227"/>
              <a:gd name="connsiteY3" fmla="*/ 0 h 1283458"/>
              <a:gd name="connsiteX0" fmla="*/ 0 w 1741227"/>
              <a:gd name="connsiteY0" fmla="*/ 1149824 h 1283458"/>
              <a:gd name="connsiteX1" fmla="*/ 1168021 w 1741227"/>
              <a:gd name="connsiteY1" fmla="*/ 1091821 h 1283458"/>
              <a:gd name="connsiteX2" fmla="*/ 1741227 w 1741227"/>
              <a:gd name="connsiteY2" fmla="*/ 0 h 1283458"/>
              <a:gd name="connsiteX3" fmla="*/ 1741227 w 1741227"/>
              <a:gd name="connsiteY3" fmla="*/ 0 h 1283458"/>
            </a:gdLst>
            <a:ahLst/>
            <a:cxnLst>
              <a:cxn ang="0">
                <a:pos x="connsiteX0" y="connsiteY0"/>
              </a:cxn>
              <a:cxn ang="0">
                <a:pos x="connsiteX1" y="connsiteY1"/>
              </a:cxn>
              <a:cxn ang="0">
                <a:pos x="connsiteX2" y="connsiteY2"/>
              </a:cxn>
              <a:cxn ang="0">
                <a:pos x="connsiteX3" y="connsiteY3"/>
              </a:cxn>
            </a:cxnLst>
            <a:rect l="l" t="t" r="r" b="b"/>
            <a:pathLst>
              <a:path w="1741227" h="1283458">
                <a:moveTo>
                  <a:pt x="0" y="1149824"/>
                </a:moveTo>
                <a:cubicBezTo>
                  <a:pt x="407158" y="1171433"/>
                  <a:pt x="877817" y="1283458"/>
                  <a:pt x="1168021" y="1091821"/>
                </a:cubicBezTo>
                <a:cubicBezTo>
                  <a:pt x="1458226" y="900184"/>
                  <a:pt x="1741227" y="0"/>
                  <a:pt x="1741227" y="0"/>
                </a:cubicBezTo>
                <a:lnTo>
                  <a:pt x="1741227" y="0"/>
                </a:lnTo>
              </a:path>
            </a:pathLst>
          </a:cu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rot="14618742">
            <a:off x="6303990" y="4506996"/>
            <a:ext cx="1828800" cy="1276549"/>
          </a:xfrm>
          <a:custGeom>
            <a:avLst/>
            <a:gdLst>
              <a:gd name="connsiteX0" fmla="*/ 0 w 1828800"/>
              <a:gd name="connsiteY0" fmla="*/ 907577 h 968992"/>
              <a:gd name="connsiteX1" fmla="*/ 491319 w 1828800"/>
              <a:gd name="connsiteY1" fmla="*/ 893929 h 968992"/>
              <a:gd name="connsiteX2" fmla="*/ 696035 w 1828800"/>
              <a:gd name="connsiteY2" fmla="*/ 457201 h 968992"/>
              <a:gd name="connsiteX3" fmla="*/ 996286 w 1828800"/>
              <a:gd name="connsiteY3" fmla="*/ 293427 h 968992"/>
              <a:gd name="connsiteX4" fmla="*/ 1351128 w 1828800"/>
              <a:gd name="connsiteY4" fmla="*/ 457201 h 968992"/>
              <a:gd name="connsiteX5" fmla="*/ 1692322 w 1828800"/>
              <a:gd name="connsiteY5" fmla="*/ 75063 h 968992"/>
              <a:gd name="connsiteX6" fmla="*/ 1828800 w 1828800"/>
              <a:gd name="connsiteY6" fmla="*/ 6824 h 968992"/>
              <a:gd name="connsiteX0" fmla="*/ 0 w 1828800"/>
              <a:gd name="connsiteY0" fmla="*/ 907577 h 968992"/>
              <a:gd name="connsiteX1" fmla="*/ 491319 w 1828800"/>
              <a:gd name="connsiteY1" fmla="*/ 893929 h 968992"/>
              <a:gd name="connsiteX2" fmla="*/ 696035 w 1828800"/>
              <a:gd name="connsiteY2" fmla="*/ 457201 h 968992"/>
              <a:gd name="connsiteX3" fmla="*/ 1351128 w 1828800"/>
              <a:gd name="connsiteY3" fmla="*/ 457201 h 968992"/>
              <a:gd name="connsiteX4" fmla="*/ 1692322 w 1828800"/>
              <a:gd name="connsiteY4" fmla="*/ 75063 h 968992"/>
              <a:gd name="connsiteX5" fmla="*/ 1828800 w 1828800"/>
              <a:gd name="connsiteY5" fmla="*/ 6824 h 968992"/>
              <a:gd name="connsiteX0" fmla="*/ 0 w 1828800"/>
              <a:gd name="connsiteY0" fmla="*/ 900753 h 962168"/>
              <a:gd name="connsiteX1" fmla="*/ 491319 w 1828800"/>
              <a:gd name="connsiteY1" fmla="*/ 887105 h 962168"/>
              <a:gd name="connsiteX2" fmla="*/ 696035 w 1828800"/>
              <a:gd name="connsiteY2" fmla="*/ 450377 h 962168"/>
              <a:gd name="connsiteX3" fmla="*/ 1351128 w 1828800"/>
              <a:gd name="connsiteY3" fmla="*/ 450377 h 962168"/>
              <a:gd name="connsiteX4" fmla="*/ 1828800 w 1828800"/>
              <a:gd name="connsiteY4" fmla="*/ 0 h 962168"/>
              <a:gd name="connsiteX0" fmla="*/ 0 w 1828800"/>
              <a:gd name="connsiteY0" fmla="*/ 900753 h 953217"/>
              <a:gd name="connsiteX1" fmla="*/ 491319 w 1828800"/>
              <a:gd name="connsiteY1" fmla="*/ 887105 h 953217"/>
              <a:gd name="connsiteX2" fmla="*/ 770590 w 1828800"/>
              <a:gd name="connsiteY2" fmla="*/ 504083 h 953217"/>
              <a:gd name="connsiteX3" fmla="*/ 1351128 w 1828800"/>
              <a:gd name="connsiteY3" fmla="*/ 450377 h 953217"/>
              <a:gd name="connsiteX4" fmla="*/ 1828800 w 1828800"/>
              <a:gd name="connsiteY4" fmla="*/ 0 h 95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953217">
                <a:moveTo>
                  <a:pt x="0" y="900753"/>
                </a:moveTo>
                <a:cubicBezTo>
                  <a:pt x="187656" y="931460"/>
                  <a:pt x="362887" y="953217"/>
                  <a:pt x="491319" y="887105"/>
                </a:cubicBezTo>
                <a:cubicBezTo>
                  <a:pt x="619751" y="820993"/>
                  <a:pt x="627289" y="576871"/>
                  <a:pt x="770590" y="504083"/>
                </a:cubicBezTo>
                <a:cubicBezTo>
                  <a:pt x="913892" y="431295"/>
                  <a:pt x="1174760" y="534391"/>
                  <a:pt x="1351128" y="450377"/>
                </a:cubicBezTo>
                <a:cubicBezTo>
                  <a:pt x="1527496" y="366363"/>
                  <a:pt x="1729285" y="93829"/>
                  <a:pt x="1828800" y="0"/>
                </a:cubicBezTo>
              </a:path>
            </a:pathLst>
          </a:cu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457200" y="457200"/>
            <a:ext cx="3810000" cy="1938992"/>
          </a:xfrm>
          <a:prstGeom prst="rect">
            <a:avLst/>
          </a:prstGeom>
          <a:noFill/>
        </p:spPr>
        <p:txBody>
          <a:bodyPr wrap="square" rtlCol="0">
            <a:spAutoFit/>
          </a:bodyPr>
          <a:lstStyle/>
          <a:p>
            <a:pPr algn="ctr"/>
            <a:r>
              <a:rPr lang="en-US" sz="4000" dirty="0" smtClean="0">
                <a:solidFill>
                  <a:srgbClr val="C00000"/>
                </a:solidFill>
              </a:rPr>
              <a:t>Establishing performance expectations</a:t>
            </a:r>
            <a:endParaRPr lang="en-US" sz="4000" dirty="0">
              <a:solidFill>
                <a:srgbClr val="C00000"/>
              </a:solidFill>
            </a:endParaRPr>
          </a:p>
        </p:txBody>
      </p:sp>
    </p:spTree>
    <p:extLst>
      <p:ext uri="{BB962C8B-B14F-4D97-AF65-F5344CB8AC3E}">
        <p14:creationId xmlns:p14="http://schemas.microsoft.com/office/powerpoint/2010/main" val="3743927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86400" y="762000"/>
            <a:ext cx="3124200" cy="228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00" y="1143000"/>
            <a:ext cx="2057400" cy="1524000"/>
          </a:xfrm>
          <a:prstGeom prst="rect">
            <a:avLst/>
          </a:prstGeom>
          <a:solidFill>
            <a:schemeClr val="accent2">
              <a:lumMod val="20000"/>
              <a:lumOff val="8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373504" y="1378424"/>
            <a:ext cx="1586268" cy="1255594"/>
          </a:xfrm>
          <a:custGeom>
            <a:avLst/>
            <a:gdLst>
              <a:gd name="connsiteX0" fmla="*/ 0 w 1719618"/>
              <a:gd name="connsiteY0" fmla="*/ 1255594 h 1255594"/>
              <a:gd name="connsiteX1" fmla="*/ 1364777 w 1719618"/>
              <a:gd name="connsiteY1" fmla="*/ 1228298 h 1255594"/>
              <a:gd name="connsiteX2" fmla="*/ 1719618 w 1719618"/>
              <a:gd name="connsiteY2" fmla="*/ 777922 h 1255594"/>
              <a:gd name="connsiteX3" fmla="*/ 1583141 w 1719618"/>
              <a:gd name="connsiteY3" fmla="*/ 0 h 1255594"/>
              <a:gd name="connsiteX4" fmla="*/ 477672 w 1719618"/>
              <a:gd name="connsiteY4" fmla="*/ 586854 h 1255594"/>
              <a:gd name="connsiteX5" fmla="*/ 40944 w 1719618"/>
              <a:gd name="connsiteY5" fmla="*/ 1105469 h 1255594"/>
              <a:gd name="connsiteX6" fmla="*/ 0 w 1719618"/>
              <a:gd name="connsiteY6" fmla="*/ 1255594 h 1255594"/>
              <a:gd name="connsiteX0" fmla="*/ 0 w 1586268"/>
              <a:gd name="connsiteY0" fmla="*/ 1255594 h 1255594"/>
              <a:gd name="connsiteX1" fmla="*/ 1364777 w 1586268"/>
              <a:gd name="connsiteY1" fmla="*/ 1228298 h 1255594"/>
              <a:gd name="connsiteX2" fmla="*/ 1586268 w 1586268"/>
              <a:gd name="connsiteY2" fmla="*/ 777922 h 1255594"/>
              <a:gd name="connsiteX3" fmla="*/ 1583141 w 1586268"/>
              <a:gd name="connsiteY3" fmla="*/ 0 h 1255594"/>
              <a:gd name="connsiteX4" fmla="*/ 477672 w 1586268"/>
              <a:gd name="connsiteY4" fmla="*/ 586854 h 1255594"/>
              <a:gd name="connsiteX5" fmla="*/ 40944 w 1586268"/>
              <a:gd name="connsiteY5" fmla="*/ 1105469 h 1255594"/>
              <a:gd name="connsiteX6" fmla="*/ 0 w 1586268"/>
              <a:gd name="connsiteY6" fmla="*/ 1255594 h 12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6268" h="1255594">
                <a:moveTo>
                  <a:pt x="0" y="1255594"/>
                </a:moveTo>
                <a:lnTo>
                  <a:pt x="1364777" y="1228298"/>
                </a:lnTo>
                <a:lnTo>
                  <a:pt x="1586268" y="777922"/>
                </a:lnTo>
                <a:cubicBezTo>
                  <a:pt x="1585226" y="518615"/>
                  <a:pt x="1584183" y="259307"/>
                  <a:pt x="1583141" y="0"/>
                </a:cubicBezTo>
                <a:lnTo>
                  <a:pt x="477672" y="586854"/>
                </a:lnTo>
                <a:lnTo>
                  <a:pt x="40944" y="1105469"/>
                </a:lnTo>
                <a:lnTo>
                  <a:pt x="0" y="1255594"/>
                </a:lnTo>
                <a:close/>
              </a:path>
            </a:pathLst>
          </a:cu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77000" y="2667000"/>
            <a:ext cx="1524000" cy="369332"/>
          </a:xfrm>
          <a:prstGeom prst="rect">
            <a:avLst/>
          </a:prstGeom>
          <a:noFill/>
        </p:spPr>
        <p:txBody>
          <a:bodyPr wrap="square" rtlCol="0">
            <a:spAutoFit/>
          </a:bodyPr>
          <a:lstStyle/>
          <a:p>
            <a:r>
              <a:rPr lang="en-US" dirty="0" smtClean="0"/>
              <a:t>time </a:t>
            </a:r>
            <a:endParaRPr lang="en-US" dirty="0"/>
          </a:p>
        </p:txBody>
      </p:sp>
      <p:sp>
        <p:nvSpPr>
          <p:cNvPr id="7" name="Right Arrow 6"/>
          <p:cNvSpPr/>
          <p:nvPr/>
        </p:nvSpPr>
        <p:spPr>
          <a:xfrm flipV="1">
            <a:off x="7239000" y="2819401"/>
            <a:ext cx="457200" cy="76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5290066" y="1948934"/>
            <a:ext cx="1219200" cy="369332"/>
          </a:xfrm>
          <a:prstGeom prst="rect">
            <a:avLst/>
          </a:prstGeom>
          <a:noFill/>
        </p:spPr>
        <p:txBody>
          <a:bodyPr wrap="square" rtlCol="0">
            <a:spAutoFit/>
          </a:bodyPr>
          <a:lstStyle/>
          <a:p>
            <a:r>
              <a:rPr lang="en-US" dirty="0" smtClean="0"/>
              <a:t>response</a:t>
            </a:r>
            <a:endParaRPr lang="en-US" dirty="0"/>
          </a:p>
        </p:txBody>
      </p:sp>
      <p:sp>
        <p:nvSpPr>
          <p:cNvPr id="9" name="Right Arrow 8"/>
          <p:cNvSpPr/>
          <p:nvPr/>
        </p:nvSpPr>
        <p:spPr>
          <a:xfrm rot="16200000" flipV="1">
            <a:off x="5676900" y="1333500"/>
            <a:ext cx="457200" cy="76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3"/>
          <p:cNvGrpSpPr/>
          <p:nvPr/>
        </p:nvGrpSpPr>
        <p:grpSpPr>
          <a:xfrm>
            <a:off x="1219200" y="3962400"/>
            <a:ext cx="3124200" cy="2286000"/>
            <a:chOff x="1447800" y="228600"/>
            <a:chExt cx="3124200" cy="2286000"/>
          </a:xfrm>
        </p:grpSpPr>
        <p:sp>
          <p:nvSpPr>
            <p:cNvPr id="15" name="Rectangle 14"/>
            <p:cNvSpPr/>
            <p:nvPr/>
          </p:nvSpPr>
          <p:spPr>
            <a:xfrm>
              <a:off x="1447800" y="228600"/>
              <a:ext cx="3124200" cy="228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133600" y="609600"/>
              <a:ext cx="2057400" cy="1524000"/>
            </a:xfrm>
            <a:prstGeom prst="rect">
              <a:avLst/>
            </a:prstGeom>
            <a:solidFill>
              <a:schemeClr val="accent2">
                <a:lumMod val="20000"/>
                <a:lumOff val="8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438400" y="2133600"/>
              <a:ext cx="1524000" cy="369332"/>
            </a:xfrm>
            <a:prstGeom prst="rect">
              <a:avLst/>
            </a:prstGeom>
            <a:noFill/>
          </p:spPr>
          <p:txBody>
            <a:bodyPr wrap="square" rtlCol="0">
              <a:spAutoFit/>
            </a:bodyPr>
            <a:lstStyle/>
            <a:p>
              <a:r>
                <a:rPr lang="en-US" dirty="0" smtClean="0"/>
                <a:t>time </a:t>
              </a:r>
              <a:endParaRPr lang="en-US" dirty="0"/>
            </a:p>
          </p:txBody>
        </p:sp>
        <p:sp>
          <p:nvSpPr>
            <p:cNvPr id="18" name="Right Arrow 17"/>
            <p:cNvSpPr/>
            <p:nvPr/>
          </p:nvSpPr>
          <p:spPr>
            <a:xfrm flipV="1">
              <a:off x="3200400" y="2286001"/>
              <a:ext cx="457200" cy="76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6200000">
              <a:off x="1251466" y="1415534"/>
              <a:ext cx="1219200" cy="369332"/>
            </a:xfrm>
            <a:prstGeom prst="rect">
              <a:avLst/>
            </a:prstGeom>
            <a:noFill/>
          </p:spPr>
          <p:txBody>
            <a:bodyPr wrap="square" rtlCol="0">
              <a:spAutoFit/>
            </a:bodyPr>
            <a:lstStyle/>
            <a:p>
              <a:r>
                <a:rPr lang="en-US" dirty="0" smtClean="0"/>
                <a:t>response</a:t>
              </a:r>
              <a:endParaRPr lang="en-US" dirty="0"/>
            </a:p>
          </p:txBody>
        </p:sp>
        <p:sp>
          <p:nvSpPr>
            <p:cNvPr id="20" name="Right Arrow 19"/>
            <p:cNvSpPr/>
            <p:nvPr/>
          </p:nvSpPr>
          <p:spPr>
            <a:xfrm rot="16200000" flipV="1">
              <a:off x="1638300" y="800100"/>
              <a:ext cx="457200" cy="76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2209800" y="914400"/>
              <a:ext cx="1600200" cy="106680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Group 21"/>
          <p:cNvGrpSpPr/>
          <p:nvPr/>
        </p:nvGrpSpPr>
        <p:grpSpPr>
          <a:xfrm>
            <a:off x="5486400" y="3962400"/>
            <a:ext cx="3124200" cy="2286000"/>
            <a:chOff x="1447800" y="228600"/>
            <a:chExt cx="3124200" cy="2286000"/>
          </a:xfrm>
        </p:grpSpPr>
        <p:sp>
          <p:nvSpPr>
            <p:cNvPr id="23" name="Rectangle 22"/>
            <p:cNvSpPr/>
            <p:nvPr/>
          </p:nvSpPr>
          <p:spPr>
            <a:xfrm>
              <a:off x="1447800" y="228600"/>
              <a:ext cx="3124200" cy="228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133600" y="609600"/>
              <a:ext cx="2057400" cy="1524000"/>
            </a:xfrm>
            <a:prstGeom prst="rect">
              <a:avLst/>
            </a:prstGeom>
            <a:solidFill>
              <a:schemeClr val="accent2">
                <a:lumMod val="20000"/>
                <a:lumOff val="8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438400" y="2133600"/>
              <a:ext cx="1524000" cy="369332"/>
            </a:xfrm>
            <a:prstGeom prst="rect">
              <a:avLst/>
            </a:prstGeom>
            <a:noFill/>
          </p:spPr>
          <p:txBody>
            <a:bodyPr wrap="square" rtlCol="0">
              <a:spAutoFit/>
            </a:bodyPr>
            <a:lstStyle/>
            <a:p>
              <a:r>
                <a:rPr lang="en-US" dirty="0" smtClean="0"/>
                <a:t>time </a:t>
              </a:r>
              <a:endParaRPr lang="en-US" dirty="0"/>
            </a:p>
          </p:txBody>
        </p:sp>
        <p:sp>
          <p:nvSpPr>
            <p:cNvPr id="26" name="Right Arrow 25"/>
            <p:cNvSpPr/>
            <p:nvPr/>
          </p:nvSpPr>
          <p:spPr>
            <a:xfrm flipV="1">
              <a:off x="3200400" y="2286001"/>
              <a:ext cx="457200" cy="76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1251466" y="1415534"/>
              <a:ext cx="1219200" cy="369332"/>
            </a:xfrm>
            <a:prstGeom prst="rect">
              <a:avLst/>
            </a:prstGeom>
            <a:noFill/>
          </p:spPr>
          <p:txBody>
            <a:bodyPr wrap="square" rtlCol="0">
              <a:spAutoFit/>
            </a:bodyPr>
            <a:lstStyle/>
            <a:p>
              <a:r>
                <a:rPr lang="en-US" dirty="0" smtClean="0"/>
                <a:t>response</a:t>
              </a:r>
              <a:endParaRPr lang="en-US" dirty="0"/>
            </a:p>
          </p:txBody>
        </p:sp>
        <p:sp>
          <p:nvSpPr>
            <p:cNvPr id="28" name="Right Arrow 27"/>
            <p:cNvSpPr/>
            <p:nvPr/>
          </p:nvSpPr>
          <p:spPr>
            <a:xfrm rot="16200000" flipV="1">
              <a:off x="1638300" y="800100"/>
              <a:ext cx="457200" cy="76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Freeform 31"/>
          <p:cNvSpPr/>
          <p:nvPr/>
        </p:nvSpPr>
        <p:spPr>
          <a:xfrm>
            <a:off x="6248400" y="1371600"/>
            <a:ext cx="1741227" cy="1247632"/>
          </a:xfrm>
          <a:custGeom>
            <a:avLst/>
            <a:gdLst>
              <a:gd name="connsiteX0" fmla="*/ 0 w 1760561"/>
              <a:gd name="connsiteY0" fmla="*/ 1132764 h 1280615"/>
              <a:gd name="connsiteX1" fmla="*/ 1187355 w 1760561"/>
              <a:gd name="connsiteY1" fmla="*/ 1091821 h 1280615"/>
              <a:gd name="connsiteX2" fmla="*/ 1760561 w 1760561"/>
              <a:gd name="connsiteY2" fmla="*/ 0 h 1280615"/>
              <a:gd name="connsiteX3" fmla="*/ 1760561 w 1760561"/>
              <a:gd name="connsiteY3" fmla="*/ 0 h 1280615"/>
              <a:gd name="connsiteX0" fmla="*/ 0 w 1741227"/>
              <a:gd name="connsiteY0" fmla="*/ 1149824 h 1283458"/>
              <a:gd name="connsiteX1" fmla="*/ 1168021 w 1741227"/>
              <a:gd name="connsiteY1" fmla="*/ 1091821 h 1283458"/>
              <a:gd name="connsiteX2" fmla="*/ 1741227 w 1741227"/>
              <a:gd name="connsiteY2" fmla="*/ 0 h 1283458"/>
              <a:gd name="connsiteX3" fmla="*/ 1741227 w 1741227"/>
              <a:gd name="connsiteY3" fmla="*/ 0 h 1283458"/>
              <a:gd name="connsiteX0" fmla="*/ 0 w 1741227"/>
              <a:gd name="connsiteY0" fmla="*/ 1149824 h 1283458"/>
              <a:gd name="connsiteX1" fmla="*/ 1168021 w 1741227"/>
              <a:gd name="connsiteY1" fmla="*/ 1091821 h 1283458"/>
              <a:gd name="connsiteX2" fmla="*/ 1741227 w 1741227"/>
              <a:gd name="connsiteY2" fmla="*/ 0 h 1283458"/>
              <a:gd name="connsiteX3" fmla="*/ 1741227 w 1741227"/>
              <a:gd name="connsiteY3" fmla="*/ 0 h 1283458"/>
              <a:gd name="connsiteX0" fmla="*/ 0 w 1741227"/>
              <a:gd name="connsiteY0" fmla="*/ 1226023 h 1296158"/>
              <a:gd name="connsiteX1" fmla="*/ 1168021 w 1741227"/>
              <a:gd name="connsiteY1" fmla="*/ 1091821 h 1296158"/>
              <a:gd name="connsiteX2" fmla="*/ 1741227 w 1741227"/>
              <a:gd name="connsiteY2" fmla="*/ 0 h 1296158"/>
              <a:gd name="connsiteX3" fmla="*/ 1741227 w 1741227"/>
              <a:gd name="connsiteY3" fmla="*/ 0 h 1296158"/>
              <a:gd name="connsiteX0" fmla="*/ 0 w 1741227"/>
              <a:gd name="connsiteY0" fmla="*/ 1226023 h 1247632"/>
              <a:gd name="connsiteX1" fmla="*/ 1295400 w 1741227"/>
              <a:gd name="connsiteY1" fmla="*/ 997423 h 1247632"/>
              <a:gd name="connsiteX2" fmla="*/ 1741227 w 1741227"/>
              <a:gd name="connsiteY2" fmla="*/ 0 h 1247632"/>
              <a:gd name="connsiteX3" fmla="*/ 1741227 w 1741227"/>
              <a:gd name="connsiteY3" fmla="*/ 0 h 1247632"/>
            </a:gdLst>
            <a:ahLst/>
            <a:cxnLst>
              <a:cxn ang="0">
                <a:pos x="connsiteX0" y="connsiteY0"/>
              </a:cxn>
              <a:cxn ang="0">
                <a:pos x="connsiteX1" y="connsiteY1"/>
              </a:cxn>
              <a:cxn ang="0">
                <a:pos x="connsiteX2" y="connsiteY2"/>
              </a:cxn>
              <a:cxn ang="0">
                <a:pos x="connsiteX3" y="connsiteY3"/>
              </a:cxn>
            </a:cxnLst>
            <a:rect l="l" t="t" r="r" b="b"/>
            <a:pathLst>
              <a:path w="1741227" h="1247632">
                <a:moveTo>
                  <a:pt x="0" y="1226023"/>
                </a:moveTo>
                <a:cubicBezTo>
                  <a:pt x="407158" y="1247632"/>
                  <a:pt x="1005196" y="1201760"/>
                  <a:pt x="1295400" y="997423"/>
                </a:cubicBezTo>
                <a:cubicBezTo>
                  <a:pt x="1585604" y="793086"/>
                  <a:pt x="1666923" y="166237"/>
                  <a:pt x="1741227" y="0"/>
                </a:cubicBezTo>
                <a:lnTo>
                  <a:pt x="1741227" y="0"/>
                </a:lnTo>
              </a:path>
            </a:pathLst>
          </a:cu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rot="14618742">
            <a:off x="6303990" y="4506996"/>
            <a:ext cx="1828800" cy="1276549"/>
          </a:xfrm>
          <a:custGeom>
            <a:avLst/>
            <a:gdLst>
              <a:gd name="connsiteX0" fmla="*/ 0 w 1828800"/>
              <a:gd name="connsiteY0" fmla="*/ 907577 h 968992"/>
              <a:gd name="connsiteX1" fmla="*/ 491319 w 1828800"/>
              <a:gd name="connsiteY1" fmla="*/ 893929 h 968992"/>
              <a:gd name="connsiteX2" fmla="*/ 696035 w 1828800"/>
              <a:gd name="connsiteY2" fmla="*/ 457201 h 968992"/>
              <a:gd name="connsiteX3" fmla="*/ 996286 w 1828800"/>
              <a:gd name="connsiteY3" fmla="*/ 293427 h 968992"/>
              <a:gd name="connsiteX4" fmla="*/ 1351128 w 1828800"/>
              <a:gd name="connsiteY4" fmla="*/ 457201 h 968992"/>
              <a:gd name="connsiteX5" fmla="*/ 1692322 w 1828800"/>
              <a:gd name="connsiteY5" fmla="*/ 75063 h 968992"/>
              <a:gd name="connsiteX6" fmla="*/ 1828800 w 1828800"/>
              <a:gd name="connsiteY6" fmla="*/ 6824 h 968992"/>
              <a:gd name="connsiteX0" fmla="*/ 0 w 1828800"/>
              <a:gd name="connsiteY0" fmla="*/ 907577 h 968992"/>
              <a:gd name="connsiteX1" fmla="*/ 491319 w 1828800"/>
              <a:gd name="connsiteY1" fmla="*/ 893929 h 968992"/>
              <a:gd name="connsiteX2" fmla="*/ 696035 w 1828800"/>
              <a:gd name="connsiteY2" fmla="*/ 457201 h 968992"/>
              <a:gd name="connsiteX3" fmla="*/ 1351128 w 1828800"/>
              <a:gd name="connsiteY3" fmla="*/ 457201 h 968992"/>
              <a:gd name="connsiteX4" fmla="*/ 1692322 w 1828800"/>
              <a:gd name="connsiteY4" fmla="*/ 75063 h 968992"/>
              <a:gd name="connsiteX5" fmla="*/ 1828800 w 1828800"/>
              <a:gd name="connsiteY5" fmla="*/ 6824 h 968992"/>
              <a:gd name="connsiteX0" fmla="*/ 0 w 1828800"/>
              <a:gd name="connsiteY0" fmla="*/ 900753 h 962168"/>
              <a:gd name="connsiteX1" fmla="*/ 491319 w 1828800"/>
              <a:gd name="connsiteY1" fmla="*/ 887105 h 962168"/>
              <a:gd name="connsiteX2" fmla="*/ 696035 w 1828800"/>
              <a:gd name="connsiteY2" fmla="*/ 450377 h 962168"/>
              <a:gd name="connsiteX3" fmla="*/ 1351128 w 1828800"/>
              <a:gd name="connsiteY3" fmla="*/ 450377 h 962168"/>
              <a:gd name="connsiteX4" fmla="*/ 1828800 w 1828800"/>
              <a:gd name="connsiteY4" fmla="*/ 0 h 962168"/>
              <a:gd name="connsiteX0" fmla="*/ 0 w 1828800"/>
              <a:gd name="connsiteY0" fmla="*/ 900753 h 953217"/>
              <a:gd name="connsiteX1" fmla="*/ 491319 w 1828800"/>
              <a:gd name="connsiteY1" fmla="*/ 887105 h 953217"/>
              <a:gd name="connsiteX2" fmla="*/ 770590 w 1828800"/>
              <a:gd name="connsiteY2" fmla="*/ 504083 h 953217"/>
              <a:gd name="connsiteX3" fmla="*/ 1351128 w 1828800"/>
              <a:gd name="connsiteY3" fmla="*/ 450377 h 953217"/>
              <a:gd name="connsiteX4" fmla="*/ 1828800 w 1828800"/>
              <a:gd name="connsiteY4" fmla="*/ 0 h 95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953217">
                <a:moveTo>
                  <a:pt x="0" y="900753"/>
                </a:moveTo>
                <a:cubicBezTo>
                  <a:pt x="187656" y="931460"/>
                  <a:pt x="362887" y="953217"/>
                  <a:pt x="491319" y="887105"/>
                </a:cubicBezTo>
                <a:cubicBezTo>
                  <a:pt x="619751" y="820993"/>
                  <a:pt x="627289" y="576871"/>
                  <a:pt x="770590" y="504083"/>
                </a:cubicBezTo>
                <a:cubicBezTo>
                  <a:pt x="913892" y="431295"/>
                  <a:pt x="1174760" y="534391"/>
                  <a:pt x="1351128" y="450377"/>
                </a:cubicBezTo>
                <a:cubicBezTo>
                  <a:pt x="1527496" y="366363"/>
                  <a:pt x="1729285" y="93829"/>
                  <a:pt x="1828800" y="0"/>
                </a:cubicBezTo>
              </a:path>
            </a:pathLst>
          </a:cu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Isosceles Triangle 28"/>
          <p:cNvSpPr/>
          <p:nvPr/>
        </p:nvSpPr>
        <p:spPr>
          <a:xfrm rot="14167175">
            <a:off x="2487852" y="4392349"/>
            <a:ext cx="575625" cy="1547404"/>
          </a:xfrm>
          <a:custGeom>
            <a:avLst/>
            <a:gdLst>
              <a:gd name="connsiteX0" fmla="*/ 0 w 608396"/>
              <a:gd name="connsiteY0" fmla="*/ 1225217 h 1225217"/>
              <a:gd name="connsiteX1" fmla="*/ 294591 w 608396"/>
              <a:gd name="connsiteY1" fmla="*/ 0 h 1225217"/>
              <a:gd name="connsiteX2" fmla="*/ 608396 w 608396"/>
              <a:gd name="connsiteY2" fmla="*/ 1225217 h 1225217"/>
              <a:gd name="connsiteX3" fmla="*/ 0 w 608396"/>
              <a:gd name="connsiteY3" fmla="*/ 1225217 h 1225217"/>
              <a:gd name="connsiteX0" fmla="*/ 0 w 575625"/>
              <a:gd name="connsiteY0" fmla="*/ 1225217 h 1547404"/>
              <a:gd name="connsiteX1" fmla="*/ 294591 w 575625"/>
              <a:gd name="connsiteY1" fmla="*/ 0 h 1547404"/>
              <a:gd name="connsiteX2" fmla="*/ 575625 w 575625"/>
              <a:gd name="connsiteY2" fmla="*/ 1547404 h 1547404"/>
              <a:gd name="connsiteX3" fmla="*/ 0 w 575625"/>
              <a:gd name="connsiteY3" fmla="*/ 1225217 h 1547404"/>
            </a:gdLst>
            <a:ahLst/>
            <a:cxnLst>
              <a:cxn ang="0">
                <a:pos x="connsiteX0" y="connsiteY0"/>
              </a:cxn>
              <a:cxn ang="0">
                <a:pos x="connsiteX1" y="connsiteY1"/>
              </a:cxn>
              <a:cxn ang="0">
                <a:pos x="connsiteX2" y="connsiteY2"/>
              </a:cxn>
              <a:cxn ang="0">
                <a:pos x="connsiteX3" y="connsiteY3"/>
              </a:cxn>
            </a:cxnLst>
            <a:rect l="l" t="t" r="r" b="b"/>
            <a:pathLst>
              <a:path w="575625" h="1547404">
                <a:moveTo>
                  <a:pt x="0" y="1225217"/>
                </a:moveTo>
                <a:lnTo>
                  <a:pt x="294591" y="0"/>
                </a:lnTo>
                <a:lnTo>
                  <a:pt x="575625" y="1547404"/>
                </a:lnTo>
                <a:lnTo>
                  <a:pt x="0" y="1225217"/>
                </a:lnTo>
                <a:close/>
              </a:path>
            </a:pathLst>
          </a:cu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762420">
            <a:off x="6186887" y="4641074"/>
            <a:ext cx="2074820" cy="914400"/>
          </a:xfrm>
          <a:prstGeom prst="ellipse">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57200" y="457200"/>
            <a:ext cx="3810000" cy="1938992"/>
          </a:xfrm>
          <a:prstGeom prst="rect">
            <a:avLst/>
          </a:prstGeom>
          <a:noFill/>
        </p:spPr>
        <p:txBody>
          <a:bodyPr wrap="square" rtlCol="0">
            <a:spAutoFit/>
          </a:bodyPr>
          <a:lstStyle/>
          <a:p>
            <a:pPr algn="ctr"/>
            <a:r>
              <a:rPr lang="en-US" sz="4000" dirty="0" smtClean="0">
                <a:solidFill>
                  <a:srgbClr val="C00000"/>
                </a:solidFill>
              </a:rPr>
              <a:t>Establishing performance expectations</a:t>
            </a:r>
            <a:endParaRPr lang="en-US" sz="4000" dirty="0">
              <a:solidFill>
                <a:srgbClr val="C00000"/>
              </a:solidFill>
            </a:endParaRPr>
          </a:p>
        </p:txBody>
      </p:sp>
      <p:sp>
        <p:nvSpPr>
          <p:cNvPr id="38" name="TextBox 37"/>
          <p:cNvSpPr txBox="1"/>
          <p:nvPr/>
        </p:nvSpPr>
        <p:spPr>
          <a:xfrm>
            <a:off x="1143000" y="2514600"/>
            <a:ext cx="2362200" cy="1077218"/>
          </a:xfrm>
          <a:prstGeom prst="rect">
            <a:avLst/>
          </a:prstGeom>
          <a:solidFill>
            <a:schemeClr val="accent2">
              <a:lumMod val="20000"/>
              <a:lumOff val="80000"/>
              <a:alpha val="75000"/>
            </a:schemeClr>
          </a:solidFill>
          <a:ln>
            <a:solidFill>
              <a:schemeClr val="accent1">
                <a:shade val="50000"/>
              </a:schemeClr>
            </a:solidFill>
          </a:ln>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rPr>
              <a:t>Identifying uncertainty</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934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446957"/>
            <a:ext cx="5162865" cy="4391993"/>
          </a:xfrm>
          <a:prstGeom prst="rect">
            <a:avLst/>
          </a:prstGeom>
        </p:spPr>
      </p:pic>
      <p:sp>
        <p:nvSpPr>
          <p:cNvPr id="2" name="Title 1"/>
          <p:cNvSpPr>
            <a:spLocks noGrp="1"/>
          </p:cNvSpPr>
          <p:nvPr>
            <p:ph type="title"/>
          </p:nvPr>
        </p:nvSpPr>
        <p:spPr>
          <a:xfrm>
            <a:off x="457200" y="762000"/>
            <a:ext cx="8229600" cy="1143000"/>
          </a:xfrm>
        </p:spPr>
        <p:txBody>
          <a:bodyPr/>
          <a:lstStyle/>
          <a:p>
            <a:r>
              <a:rPr lang="en-US" sz="4800" b="1" dirty="0" smtClean="0"/>
              <a:t>“ecosystem-based”</a:t>
            </a:r>
            <a:endParaRPr lang="en-US" sz="4800" b="1" dirty="0"/>
          </a:p>
        </p:txBody>
      </p:sp>
      <p:sp>
        <p:nvSpPr>
          <p:cNvPr id="3" name="Content Placeholder 2"/>
          <p:cNvSpPr>
            <a:spLocks noGrp="1"/>
          </p:cNvSpPr>
          <p:nvPr>
            <p:ph idx="1"/>
          </p:nvPr>
        </p:nvSpPr>
        <p:spPr>
          <a:xfrm>
            <a:off x="4724400" y="1885950"/>
            <a:ext cx="4267200" cy="4525963"/>
          </a:xfrm>
        </p:spPr>
        <p:txBody>
          <a:bodyPr/>
          <a:lstStyle/>
          <a:p>
            <a:pPr algn="ctr">
              <a:buNone/>
            </a:pPr>
            <a:r>
              <a:rPr lang="en-US" sz="4400" dirty="0" smtClean="0"/>
              <a:t>is </a:t>
            </a:r>
          </a:p>
          <a:p>
            <a:pPr algn="ctr">
              <a:buNone/>
            </a:pPr>
            <a:r>
              <a:rPr lang="en-US" sz="4400" dirty="0" smtClean="0"/>
              <a:t>a program </a:t>
            </a:r>
            <a:r>
              <a:rPr lang="en-US" sz="4400" i="1" dirty="0" smtClean="0">
                <a:solidFill>
                  <a:srgbClr val="CC3300"/>
                </a:solidFill>
              </a:rPr>
              <a:t>characteristic</a:t>
            </a:r>
          </a:p>
          <a:p>
            <a:pPr algn="ctr">
              <a:buNone/>
            </a:pPr>
            <a:r>
              <a:rPr lang="en-US" sz="4400" dirty="0" smtClean="0"/>
              <a:t>NOT</a:t>
            </a:r>
          </a:p>
          <a:p>
            <a:pPr algn="ctr">
              <a:buNone/>
            </a:pPr>
            <a:r>
              <a:rPr lang="en-US" sz="4400" dirty="0" smtClean="0"/>
              <a:t>a program </a:t>
            </a:r>
            <a:r>
              <a:rPr lang="en-US" sz="4400" i="1" dirty="0" smtClean="0">
                <a:solidFill>
                  <a:srgbClr val="CC3300"/>
                </a:solidFill>
              </a:rPr>
              <a:t>structure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program framework</a:t>
            </a:r>
            <a:endParaRPr lang="en-US" dirty="0"/>
          </a:p>
        </p:txBody>
      </p:sp>
      <p:sp>
        <p:nvSpPr>
          <p:cNvPr id="7" name="Content Placeholder 6"/>
          <p:cNvSpPr>
            <a:spLocks noGrp="1"/>
          </p:cNvSpPr>
          <p:nvPr>
            <p:ph idx="1"/>
          </p:nvPr>
        </p:nvSpPr>
        <p:spPr>
          <a:xfrm>
            <a:off x="914400" y="1447800"/>
            <a:ext cx="8229600" cy="4525963"/>
          </a:xfrm>
        </p:spPr>
        <p:txBody>
          <a:bodyPr/>
          <a:lstStyle/>
          <a:p>
            <a:pPr marL="514350" indent="-514350">
              <a:buFont typeface="+mj-lt"/>
              <a:buAutoNum type="arabicPeriod"/>
            </a:pPr>
            <a:r>
              <a:rPr lang="en-US" dirty="0" smtClean="0"/>
              <a:t>articulate program goals</a:t>
            </a:r>
          </a:p>
          <a:p>
            <a:pPr marL="514350" indent="-514350">
              <a:buFont typeface="+mj-lt"/>
              <a:buAutoNum type="arabicPeriod"/>
            </a:pPr>
            <a:r>
              <a:rPr lang="en-US" dirty="0" smtClean="0">
                <a:solidFill>
                  <a:srgbClr val="FF0000"/>
                </a:solidFill>
              </a:rPr>
              <a:t>refine</a:t>
            </a:r>
            <a:r>
              <a:rPr lang="en-US" dirty="0" smtClean="0"/>
              <a:t> system level model for goal attainment</a:t>
            </a:r>
          </a:p>
          <a:p>
            <a:pPr marL="514350" indent="-514350">
              <a:buFont typeface="+mj-lt"/>
              <a:buAutoNum type="arabicPeriod"/>
            </a:pPr>
            <a:r>
              <a:rPr lang="en-US" dirty="0" smtClean="0">
                <a:solidFill>
                  <a:srgbClr val="FF0000"/>
                </a:solidFill>
              </a:rPr>
              <a:t>re-assess</a:t>
            </a:r>
            <a:r>
              <a:rPr lang="en-US" dirty="0" smtClean="0"/>
              <a:t> current management efforts – identify gaps</a:t>
            </a:r>
          </a:p>
          <a:p>
            <a:pPr marL="514350" indent="-514350">
              <a:buFont typeface="+mj-lt"/>
              <a:buAutoNum type="arabicPeriod"/>
            </a:pPr>
            <a:r>
              <a:rPr lang="en-US" dirty="0" smtClean="0">
                <a:solidFill>
                  <a:srgbClr val="FF0000"/>
                </a:solidFill>
              </a:rPr>
              <a:t>revise</a:t>
            </a:r>
            <a:r>
              <a:rPr lang="en-US" dirty="0" smtClean="0"/>
              <a:t> management strategy</a:t>
            </a:r>
          </a:p>
          <a:p>
            <a:pPr marL="514350" indent="-514350">
              <a:buFont typeface="+mj-lt"/>
              <a:buAutoNum type="arabicPeriod"/>
            </a:pPr>
            <a:r>
              <a:rPr lang="en-US" dirty="0" smtClean="0">
                <a:solidFill>
                  <a:srgbClr val="FF0000"/>
                </a:solidFill>
              </a:rPr>
              <a:t>adjust</a:t>
            </a:r>
            <a:r>
              <a:rPr lang="en-US" dirty="0" smtClean="0"/>
              <a:t> monitoring program</a:t>
            </a:r>
          </a:p>
          <a:p>
            <a:pPr marL="514350" indent="-514350">
              <a:buFont typeface="+mj-lt"/>
              <a:buAutoNum type="arabicPeriod"/>
            </a:pPr>
            <a:r>
              <a:rPr lang="en-US" dirty="0" smtClean="0"/>
              <a:t>assess performance</a:t>
            </a:r>
          </a:p>
          <a:p>
            <a:pPr marL="514350" indent="-514350">
              <a:buFont typeface="+mj-lt"/>
              <a:buAutoNum type="arabicPeriod"/>
            </a:pPr>
            <a:r>
              <a:rPr lang="en-US" dirty="0" smtClean="0">
                <a:solidFill>
                  <a:srgbClr val="FF0000"/>
                </a:solidFill>
              </a:rPr>
              <a:t>manage adaptively</a:t>
            </a:r>
            <a:endParaRPr lang="en-US" dirty="0">
              <a:solidFill>
                <a:srgbClr val="FF0000"/>
              </a:solidFill>
            </a:endParaRPr>
          </a:p>
        </p:txBody>
      </p:sp>
      <p:sp>
        <p:nvSpPr>
          <p:cNvPr id="8" name="Freeform 7"/>
          <p:cNvSpPr/>
          <p:nvPr/>
        </p:nvSpPr>
        <p:spPr>
          <a:xfrm>
            <a:off x="58571" y="2114265"/>
            <a:ext cx="910419" cy="4136409"/>
          </a:xfrm>
          <a:custGeom>
            <a:avLst/>
            <a:gdLst>
              <a:gd name="connsiteX0" fmla="*/ 775648 w 884830"/>
              <a:gd name="connsiteY0" fmla="*/ 3916908 h 3916908"/>
              <a:gd name="connsiteX1" fmla="*/ 79612 w 884830"/>
              <a:gd name="connsiteY1" fmla="*/ 2402006 h 3916908"/>
              <a:gd name="connsiteX2" fmla="*/ 297976 w 884830"/>
              <a:gd name="connsiteY2" fmla="*/ 928048 h 3916908"/>
              <a:gd name="connsiteX3" fmla="*/ 884830 w 884830"/>
              <a:gd name="connsiteY3" fmla="*/ 0 h 3916908"/>
              <a:gd name="connsiteX0" fmla="*/ 801237 w 910419"/>
              <a:gd name="connsiteY0" fmla="*/ 4136409 h 4136409"/>
              <a:gd name="connsiteX1" fmla="*/ 105201 w 910419"/>
              <a:gd name="connsiteY1" fmla="*/ 2621507 h 4136409"/>
              <a:gd name="connsiteX2" fmla="*/ 170028 w 910419"/>
              <a:gd name="connsiteY2" fmla="*/ 400334 h 4136409"/>
              <a:gd name="connsiteX3" fmla="*/ 910419 w 910419"/>
              <a:gd name="connsiteY3" fmla="*/ 219501 h 4136409"/>
            </a:gdLst>
            <a:ahLst/>
            <a:cxnLst>
              <a:cxn ang="0">
                <a:pos x="connsiteX0" y="connsiteY0"/>
              </a:cxn>
              <a:cxn ang="0">
                <a:pos x="connsiteX1" y="connsiteY1"/>
              </a:cxn>
              <a:cxn ang="0">
                <a:pos x="connsiteX2" y="connsiteY2"/>
              </a:cxn>
              <a:cxn ang="0">
                <a:pos x="connsiteX3" y="connsiteY3"/>
              </a:cxn>
            </a:cxnLst>
            <a:rect l="l" t="t" r="r" b="b"/>
            <a:pathLst>
              <a:path w="910419" h="4136409">
                <a:moveTo>
                  <a:pt x="801237" y="4136409"/>
                </a:moveTo>
                <a:cubicBezTo>
                  <a:pt x="493025" y="3628029"/>
                  <a:pt x="210402" y="3244186"/>
                  <a:pt x="105201" y="2621507"/>
                </a:cubicBezTo>
                <a:cubicBezTo>
                  <a:pt x="0" y="1998828"/>
                  <a:pt x="35825" y="800668"/>
                  <a:pt x="170028" y="400334"/>
                </a:cubicBezTo>
                <a:cubicBezTo>
                  <a:pt x="304231" y="0"/>
                  <a:pt x="684093" y="483358"/>
                  <a:pt x="910419" y="219501"/>
                </a:cubicBezTo>
              </a:path>
            </a:pathLst>
          </a:custGeom>
          <a:ln w="349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584200" y="2438399"/>
            <a:ext cx="330200" cy="918949"/>
          </a:xfrm>
          <a:custGeom>
            <a:avLst/>
            <a:gdLst>
              <a:gd name="connsiteX0" fmla="*/ 0 w 805218"/>
              <a:gd name="connsiteY0" fmla="*/ 948519 h 948519"/>
              <a:gd name="connsiteX1" fmla="*/ 450376 w 805218"/>
              <a:gd name="connsiteY1" fmla="*/ 156949 h 948519"/>
              <a:gd name="connsiteX2" fmla="*/ 805218 w 805218"/>
              <a:gd name="connsiteY2" fmla="*/ 6823 h 948519"/>
              <a:gd name="connsiteX0" fmla="*/ 0 w 805218"/>
              <a:gd name="connsiteY0" fmla="*/ 1687773 h 1687773"/>
              <a:gd name="connsiteX1" fmla="*/ 576618 w 805218"/>
              <a:gd name="connsiteY1" fmla="*/ 131928 h 1687773"/>
              <a:gd name="connsiteX2" fmla="*/ 450376 w 805218"/>
              <a:gd name="connsiteY2" fmla="*/ 896203 h 1687773"/>
              <a:gd name="connsiteX3" fmla="*/ 805218 w 805218"/>
              <a:gd name="connsiteY3" fmla="*/ 746077 h 1687773"/>
              <a:gd name="connsiteX0" fmla="*/ 164342 w 392942"/>
              <a:gd name="connsiteY0" fmla="*/ 131928 h 998561"/>
              <a:gd name="connsiteX1" fmla="*/ 38100 w 392942"/>
              <a:gd name="connsiteY1" fmla="*/ 896203 h 998561"/>
              <a:gd name="connsiteX2" fmla="*/ 392942 w 392942"/>
              <a:gd name="connsiteY2" fmla="*/ 746077 h 998561"/>
              <a:gd name="connsiteX0" fmla="*/ 266700 w 495300"/>
              <a:gd name="connsiteY0" fmla="*/ 131928 h 996286"/>
              <a:gd name="connsiteX1" fmla="*/ 38100 w 495300"/>
              <a:gd name="connsiteY1" fmla="*/ 893928 h 996286"/>
              <a:gd name="connsiteX2" fmla="*/ 495300 w 495300"/>
              <a:gd name="connsiteY2" fmla="*/ 746077 h 996286"/>
              <a:gd name="connsiteX0" fmla="*/ 254000 w 482600"/>
              <a:gd name="connsiteY0" fmla="*/ 279400 h 1169158"/>
              <a:gd name="connsiteX1" fmla="*/ 330200 w 482600"/>
              <a:gd name="connsiteY1" fmla="*/ 127000 h 1169158"/>
              <a:gd name="connsiteX2" fmla="*/ 25400 w 482600"/>
              <a:gd name="connsiteY2" fmla="*/ 1041400 h 1169158"/>
              <a:gd name="connsiteX3" fmla="*/ 482600 w 482600"/>
              <a:gd name="connsiteY3" fmla="*/ 893549 h 1169158"/>
              <a:gd name="connsiteX0" fmla="*/ 330200 w 482600"/>
              <a:gd name="connsiteY0" fmla="*/ 25400 h 1219958"/>
              <a:gd name="connsiteX1" fmla="*/ 330200 w 482600"/>
              <a:gd name="connsiteY1" fmla="*/ 177800 h 1219958"/>
              <a:gd name="connsiteX2" fmla="*/ 25400 w 482600"/>
              <a:gd name="connsiteY2" fmla="*/ 1092200 h 1219958"/>
              <a:gd name="connsiteX3" fmla="*/ 482600 w 482600"/>
              <a:gd name="connsiteY3" fmla="*/ 944349 h 1219958"/>
              <a:gd name="connsiteX0" fmla="*/ 177800 w 330200"/>
              <a:gd name="connsiteY0" fmla="*/ 0 h 918949"/>
              <a:gd name="connsiteX1" fmla="*/ 177800 w 330200"/>
              <a:gd name="connsiteY1" fmla="*/ 152400 h 918949"/>
              <a:gd name="connsiteX2" fmla="*/ 25400 w 330200"/>
              <a:gd name="connsiteY2" fmla="*/ 457200 h 918949"/>
              <a:gd name="connsiteX3" fmla="*/ 330200 w 330200"/>
              <a:gd name="connsiteY3" fmla="*/ 918949 h 918949"/>
              <a:gd name="connsiteX0" fmla="*/ 177800 w 330200"/>
              <a:gd name="connsiteY0" fmla="*/ 0 h 918949"/>
              <a:gd name="connsiteX1" fmla="*/ 25400 w 330200"/>
              <a:gd name="connsiteY1" fmla="*/ 457200 h 918949"/>
              <a:gd name="connsiteX2" fmla="*/ 330200 w 330200"/>
              <a:gd name="connsiteY2" fmla="*/ 918949 h 918949"/>
            </a:gdLst>
            <a:ahLst/>
            <a:cxnLst>
              <a:cxn ang="0">
                <a:pos x="connsiteX0" y="connsiteY0"/>
              </a:cxn>
              <a:cxn ang="0">
                <a:pos x="connsiteX1" y="connsiteY1"/>
              </a:cxn>
              <a:cxn ang="0">
                <a:pos x="connsiteX2" y="connsiteY2"/>
              </a:cxn>
            </a:cxnLst>
            <a:rect l="l" t="t" r="r" b="b"/>
            <a:pathLst>
              <a:path w="330200" h="918949">
                <a:moveTo>
                  <a:pt x="177800" y="0"/>
                </a:moveTo>
                <a:cubicBezTo>
                  <a:pt x="146050" y="95250"/>
                  <a:pt x="0" y="304042"/>
                  <a:pt x="25400" y="457200"/>
                </a:cubicBezTo>
                <a:cubicBezTo>
                  <a:pt x="50800" y="584958"/>
                  <a:pt x="219880" y="915537"/>
                  <a:pt x="330200" y="918949"/>
                </a:cubicBezTo>
              </a:path>
            </a:pathLst>
          </a:custGeom>
          <a:ln w="349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85800" y="3352800"/>
            <a:ext cx="330200" cy="918949"/>
          </a:xfrm>
          <a:custGeom>
            <a:avLst/>
            <a:gdLst>
              <a:gd name="connsiteX0" fmla="*/ 0 w 805218"/>
              <a:gd name="connsiteY0" fmla="*/ 948519 h 948519"/>
              <a:gd name="connsiteX1" fmla="*/ 450376 w 805218"/>
              <a:gd name="connsiteY1" fmla="*/ 156949 h 948519"/>
              <a:gd name="connsiteX2" fmla="*/ 805218 w 805218"/>
              <a:gd name="connsiteY2" fmla="*/ 6823 h 948519"/>
              <a:gd name="connsiteX0" fmla="*/ 0 w 805218"/>
              <a:gd name="connsiteY0" fmla="*/ 1687773 h 1687773"/>
              <a:gd name="connsiteX1" fmla="*/ 576618 w 805218"/>
              <a:gd name="connsiteY1" fmla="*/ 131928 h 1687773"/>
              <a:gd name="connsiteX2" fmla="*/ 450376 w 805218"/>
              <a:gd name="connsiteY2" fmla="*/ 896203 h 1687773"/>
              <a:gd name="connsiteX3" fmla="*/ 805218 w 805218"/>
              <a:gd name="connsiteY3" fmla="*/ 746077 h 1687773"/>
              <a:gd name="connsiteX0" fmla="*/ 164342 w 392942"/>
              <a:gd name="connsiteY0" fmla="*/ 131928 h 998561"/>
              <a:gd name="connsiteX1" fmla="*/ 38100 w 392942"/>
              <a:gd name="connsiteY1" fmla="*/ 896203 h 998561"/>
              <a:gd name="connsiteX2" fmla="*/ 392942 w 392942"/>
              <a:gd name="connsiteY2" fmla="*/ 746077 h 998561"/>
              <a:gd name="connsiteX0" fmla="*/ 266700 w 495300"/>
              <a:gd name="connsiteY0" fmla="*/ 131928 h 996286"/>
              <a:gd name="connsiteX1" fmla="*/ 38100 w 495300"/>
              <a:gd name="connsiteY1" fmla="*/ 893928 h 996286"/>
              <a:gd name="connsiteX2" fmla="*/ 495300 w 495300"/>
              <a:gd name="connsiteY2" fmla="*/ 746077 h 996286"/>
              <a:gd name="connsiteX0" fmla="*/ 254000 w 482600"/>
              <a:gd name="connsiteY0" fmla="*/ 279400 h 1169158"/>
              <a:gd name="connsiteX1" fmla="*/ 330200 w 482600"/>
              <a:gd name="connsiteY1" fmla="*/ 127000 h 1169158"/>
              <a:gd name="connsiteX2" fmla="*/ 25400 w 482600"/>
              <a:gd name="connsiteY2" fmla="*/ 1041400 h 1169158"/>
              <a:gd name="connsiteX3" fmla="*/ 482600 w 482600"/>
              <a:gd name="connsiteY3" fmla="*/ 893549 h 1169158"/>
              <a:gd name="connsiteX0" fmla="*/ 330200 w 482600"/>
              <a:gd name="connsiteY0" fmla="*/ 25400 h 1219958"/>
              <a:gd name="connsiteX1" fmla="*/ 330200 w 482600"/>
              <a:gd name="connsiteY1" fmla="*/ 177800 h 1219958"/>
              <a:gd name="connsiteX2" fmla="*/ 25400 w 482600"/>
              <a:gd name="connsiteY2" fmla="*/ 1092200 h 1219958"/>
              <a:gd name="connsiteX3" fmla="*/ 482600 w 482600"/>
              <a:gd name="connsiteY3" fmla="*/ 944349 h 1219958"/>
              <a:gd name="connsiteX0" fmla="*/ 177800 w 330200"/>
              <a:gd name="connsiteY0" fmla="*/ 0 h 918949"/>
              <a:gd name="connsiteX1" fmla="*/ 177800 w 330200"/>
              <a:gd name="connsiteY1" fmla="*/ 152400 h 918949"/>
              <a:gd name="connsiteX2" fmla="*/ 25400 w 330200"/>
              <a:gd name="connsiteY2" fmla="*/ 457200 h 918949"/>
              <a:gd name="connsiteX3" fmla="*/ 330200 w 330200"/>
              <a:gd name="connsiteY3" fmla="*/ 918949 h 918949"/>
              <a:gd name="connsiteX0" fmla="*/ 177800 w 330200"/>
              <a:gd name="connsiteY0" fmla="*/ 0 h 918949"/>
              <a:gd name="connsiteX1" fmla="*/ 25400 w 330200"/>
              <a:gd name="connsiteY1" fmla="*/ 457200 h 918949"/>
              <a:gd name="connsiteX2" fmla="*/ 330200 w 330200"/>
              <a:gd name="connsiteY2" fmla="*/ 918949 h 918949"/>
            </a:gdLst>
            <a:ahLst/>
            <a:cxnLst>
              <a:cxn ang="0">
                <a:pos x="connsiteX0" y="connsiteY0"/>
              </a:cxn>
              <a:cxn ang="0">
                <a:pos x="connsiteX1" y="connsiteY1"/>
              </a:cxn>
              <a:cxn ang="0">
                <a:pos x="connsiteX2" y="connsiteY2"/>
              </a:cxn>
            </a:cxnLst>
            <a:rect l="l" t="t" r="r" b="b"/>
            <a:pathLst>
              <a:path w="330200" h="918949">
                <a:moveTo>
                  <a:pt x="177800" y="0"/>
                </a:moveTo>
                <a:cubicBezTo>
                  <a:pt x="146050" y="95250"/>
                  <a:pt x="0" y="304042"/>
                  <a:pt x="25400" y="457200"/>
                </a:cubicBezTo>
                <a:cubicBezTo>
                  <a:pt x="50800" y="584958"/>
                  <a:pt x="219880" y="915537"/>
                  <a:pt x="330200" y="918949"/>
                </a:cubicBezTo>
              </a:path>
            </a:pathLst>
          </a:custGeom>
          <a:ln w="349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609600" y="4114800"/>
            <a:ext cx="330200" cy="918949"/>
          </a:xfrm>
          <a:custGeom>
            <a:avLst/>
            <a:gdLst>
              <a:gd name="connsiteX0" fmla="*/ 0 w 805218"/>
              <a:gd name="connsiteY0" fmla="*/ 948519 h 948519"/>
              <a:gd name="connsiteX1" fmla="*/ 450376 w 805218"/>
              <a:gd name="connsiteY1" fmla="*/ 156949 h 948519"/>
              <a:gd name="connsiteX2" fmla="*/ 805218 w 805218"/>
              <a:gd name="connsiteY2" fmla="*/ 6823 h 948519"/>
              <a:gd name="connsiteX0" fmla="*/ 0 w 805218"/>
              <a:gd name="connsiteY0" fmla="*/ 1687773 h 1687773"/>
              <a:gd name="connsiteX1" fmla="*/ 576618 w 805218"/>
              <a:gd name="connsiteY1" fmla="*/ 131928 h 1687773"/>
              <a:gd name="connsiteX2" fmla="*/ 450376 w 805218"/>
              <a:gd name="connsiteY2" fmla="*/ 896203 h 1687773"/>
              <a:gd name="connsiteX3" fmla="*/ 805218 w 805218"/>
              <a:gd name="connsiteY3" fmla="*/ 746077 h 1687773"/>
              <a:gd name="connsiteX0" fmla="*/ 164342 w 392942"/>
              <a:gd name="connsiteY0" fmla="*/ 131928 h 998561"/>
              <a:gd name="connsiteX1" fmla="*/ 38100 w 392942"/>
              <a:gd name="connsiteY1" fmla="*/ 896203 h 998561"/>
              <a:gd name="connsiteX2" fmla="*/ 392942 w 392942"/>
              <a:gd name="connsiteY2" fmla="*/ 746077 h 998561"/>
              <a:gd name="connsiteX0" fmla="*/ 266700 w 495300"/>
              <a:gd name="connsiteY0" fmla="*/ 131928 h 996286"/>
              <a:gd name="connsiteX1" fmla="*/ 38100 w 495300"/>
              <a:gd name="connsiteY1" fmla="*/ 893928 h 996286"/>
              <a:gd name="connsiteX2" fmla="*/ 495300 w 495300"/>
              <a:gd name="connsiteY2" fmla="*/ 746077 h 996286"/>
              <a:gd name="connsiteX0" fmla="*/ 254000 w 482600"/>
              <a:gd name="connsiteY0" fmla="*/ 279400 h 1169158"/>
              <a:gd name="connsiteX1" fmla="*/ 330200 w 482600"/>
              <a:gd name="connsiteY1" fmla="*/ 127000 h 1169158"/>
              <a:gd name="connsiteX2" fmla="*/ 25400 w 482600"/>
              <a:gd name="connsiteY2" fmla="*/ 1041400 h 1169158"/>
              <a:gd name="connsiteX3" fmla="*/ 482600 w 482600"/>
              <a:gd name="connsiteY3" fmla="*/ 893549 h 1169158"/>
              <a:gd name="connsiteX0" fmla="*/ 330200 w 482600"/>
              <a:gd name="connsiteY0" fmla="*/ 25400 h 1219958"/>
              <a:gd name="connsiteX1" fmla="*/ 330200 w 482600"/>
              <a:gd name="connsiteY1" fmla="*/ 177800 h 1219958"/>
              <a:gd name="connsiteX2" fmla="*/ 25400 w 482600"/>
              <a:gd name="connsiteY2" fmla="*/ 1092200 h 1219958"/>
              <a:gd name="connsiteX3" fmla="*/ 482600 w 482600"/>
              <a:gd name="connsiteY3" fmla="*/ 944349 h 1219958"/>
              <a:gd name="connsiteX0" fmla="*/ 177800 w 330200"/>
              <a:gd name="connsiteY0" fmla="*/ 0 h 918949"/>
              <a:gd name="connsiteX1" fmla="*/ 177800 w 330200"/>
              <a:gd name="connsiteY1" fmla="*/ 152400 h 918949"/>
              <a:gd name="connsiteX2" fmla="*/ 25400 w 330200"/>
              <a:gd name="connsiteY2" fmla="*/ 457200 h 918949"/>
              <a:gd name="connsiteX3" fmla="*/ 330200 w 330200"/>
              <a:gd name="connsiteY3" fmla="*/ 918949 h 918949"/>
              <a:gd name="connsiteX0" fmla="*/ 177800 w 330200"/>
              <a:gd name="connsiteY0" fmla="*/ 0 h 918949"/>
              <a:gd name="connsiteX1" fmla="*/ 25400 w 330200"/>
              <a:gd name="connsiteY1" fmla="*/ 457200 h 918949"/>
              <a:gd name="connsiteX2" fmla="*/ 330200 w 330200"/>
              <a:gd name="connsiteY2" fmla="*/ 918949 h 918949"/>
            </a:gdLst>
            <a:ahLst/>
            <a:cxnLst>
              <a:cxn ang="0">
                <a:pos x="connsiteX0" y="connsiteY0"/>
              </a:cxn>
              <a:cxn ang="0">
                <a:pos x="connsiteX1" y="connsiteY1"/>
              </a:cxn>
              <a:cxn ang="0">
                <a:pos x="connsiteX2" y="connsiteY2"/>
              </a:cxn>
            </a:cxnLst>
            <a:rect l="l" t="t" r="r" b="b"/>
            <a:pathLst>
              <a:path w="330200" h="918949">
                <a:moveTo>
                  <a:pt x="177800" y="0"/>
                </a:moveTo>
                <a:cubicBezTo>
                  <a:pt x="146050" y="95250"/>
                  <a:pt x="0" y="304042"/>
                  <a:pt x="25400" y="457200"/>
                </a:cubicBezTo>
                <a:cubicBezTo>
                  <a:pt x="50800" y="584958"/>
                  <a:pt x="219880" y="915537"/>
                  <a:pt x="330200" y="918949"/>
                </a:cubicBezTo>
              </a:path>
            </a:pathLst>
          </a:custGeom>
          <a:ln w="349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6400800" y="5018690"/>
            <a:ext cx="2630761" cy="1723602"/>
          </a:xfrm>
          <a:prstGeom prst="rect">
            <a:avLst/>
          </a:prstGeom>
        </p:spPr>
      </p:pic>
    </p:spTree>
    <p:extLst>
      <p:ext uri="{BB962C8B-B14F-4D97-AF65-F5344CB8AC3E}">
        <p14:creationId xmlns:p14="http://schemas.microsoft.com/office/powerpoint/2010/main" val="3823099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95400"/>
            <a:ext cx="7543800" cy="2800767"/>
          </a:xfrm>
          <a:prstGeom prst="rect">
            <a:avLst/>
          </a:prstGeom>
          <a:noFill/>
        </p:spPr>
        <p:txBody>
          <a:bodyPr wrap="square" rtlCol="0">
            <a:spAutoFit/>
          </a:bodyPr>
          <a:lstStyle/>
          <a:p>
            <a:r>
              <a:rPr lang="en-US" sz="3600" dirty="0" smtClean="0"/>
              <a:t>Carl Hershner</a:t>
            </a:r>
          </a:p>
          <a:p>
            <a:r>
              <a:rPr lang="en-US" sz="2800" dirty="0" smtClean="0"/>
              <a:t>Center for Coastal Resources Management</a:t>
            </a:r>
          </a:p>
          <a:p>
            <a:r>
              <a:rPr lang="en-US" sz="2800" dirty="0" smtClean="0"/>
              <a:t>Virginia Institute of Marine Science</a:t>
            </a:r>
          </a:p>
          <a:p>
            <a:endParaRPr lang="en-US" sz="2800" dirty="0" smtClean="0"/>
          </a:p>
          <a:p>
            <a:r>
              <a:rPr lang="en-US" sz="2800" dirty="0" smtClean="0">
                <a:hlinkClick r:id="rId2"/>
              </a:rPr>
              <a:t>carl@vims.edu</a:t>
            </a:r>
            <a:endParaRPr lang="en-US" sz="2800" dirty="0" smtClean="0"/>
          </a:p>
          <a:p>
            <a:r>
              <a:rPr lang="en-US" sz="2800" dirty="0" smtClean="0"/>
              <a:t>804-684-73</a:t>
            </a:r>
            <a:endParaRPr lang="en-US" sz="2800" dirty="0"/>
          </a:p>
        </p:txBody>
      </p:sp>
      <p:pic>
        <p:nvPicPr>
          <p:cNvPr id="3" name="Picture 2"/>
          <p:cNvPicPr>
            <a:picLocks noChangeAspect="1"/>
          </p:cNvPicPr>
          <p:nvPr/>
        </p:nvPicPr>
        <p:blipFill>
          <a:blip r:embed="rId3"/>
          <a:stretch>
            <a:fillRect/>
          </a:stretch>
        </p:blipFill>
        <p:spPr>
          <a:xfrm>
            <a:off x="4114800" y="3276600"/>
            <a:ext cx="4572396" cy="3432345"/>
          </a:xfrm>
          <a:prstGeom prst="rect">
            <a:avLst/>
          </a:prstGeom>
        </p:spPr>
      </p:pic>
    </p:spTree>
    <p:extLst>
      <p:ext uri="{BB962C8B-B14F-4D97-AF65-F5344CB8AC3E}">
        <p14:creationId xmlns:p14="http://schemas.microsoft.com/office/powerpoint/2010/main" val="548943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228600" y="457200"/>
            <a:ext cx="8686800" cy="1477963"/>
          </a:xfrm>
        </p:spPr>
        <p:txBody>
          <a:bodyPr/>
          <a:lstStyle/>
          <a:p>
            <a:r>
              <a:rPr lang="en-US" sz="4000"/>
              <a:t>Essential conditions if an ecosystem-based initiative is to succeed</a:t>
            </a:r>
            <a:r>
              <a:rPr lang="en-US" sz="3600"/>
              <a:t/>
            </a:r>
            <a:br>
              <a:rPr lang="en-US" sz="3600"/>
            </a:br>
            <a:endParaRPr lang="en-US" sz="3600"/>
          </a:p>
        </p:txBody>
      </p:sp>
      <p:sp>
        <p:nvSpPr>
          <p:cNvPr id="241667" name="Rectangle 3"/>
          <p:cNvSpPr>
            <a:spLocks noGrp="1" noChangeArrowheads="1"/>
          </p:cNvSpPr>
          <p:nvPr>
            <p:ph type="body" idx="1"/>
          </p:nvPr>
        </p:nvSpPr>
        <p:spPr>
          <a:xfrm>
            <a:off x="457200" y="2514600"/>
            <a:ext cx="8229600" cy="2971800"/>
          </a:xfrm>
        </p:spPr>
        <p:txBody>
          <a:bodyPr/>
          <a:lstStyle/>
          <a:p>
            <a:pPr marL="609600" indent="-609600">
              <a:buFontTx/>
              <a:buAutoNum type="arabicPeriod"/>
            </a:pPr>
            <a:r>
              <a:rPr lang="en-US"/>
              <a:t>Unambiguous goals</a:t>
            </a:r>
          </a:p>
          <a:p>
            <a:pPr marL="609600" indent="-609600">
              <a:buFontTx/>
              <a:buAutoNum type="arabicPeriod"/>
            </a:pPr>
            <a:r>
              <a:rPr lang="en-US"/>
              <a:t>Well-informed stakeholders</a:t>
            </a:r>
          </a:p>
          <a:p>
            <a:pPr marL="609600" indent="-609600">
              <a:buFontTx/>
              <a:buAutoNum type="arabicPeriod"/>
            </a:pPr>
            <a:r>
              <a:rPr lang="en-US"/>
              <a:t>Delegation of authority and financial resources to sustain implementation</a:t>
            </a:r>
          </a:p>
          <a:p>
            <a:pPr marL="609600" indent="-609600">
              <a:buFontTx/>
              <a:buAutoNum type="arabicPeriod"/>
            </a:pPr>
            <a:r>
              <a:rPr lang="en-US"/>
              <a:t>Capacity within implementing institutions</a:t>
            </a:r>
          </a:p>
        </p:txBody>
      </p:sp>
      <p:sp>
        <p:nvSpPr>
          <p:cNvPr id="241668" name="Text Box 4"/>
          <p:cNvSpPr txBox="1">
            <a:spLocks noChangeArrowheads="1"/>
          </p:cNvSpPr>
          <p:nvPr/>
        </p:nvSpPr>
        <p:spPr bwMode="auto">
          <a:xfrm>
            <a:off x="990600" y="1600200"/>
            <a:ext cx="7391400" cy="581025"/>
          </a:xfrm>
          <a:prstGeom prst="rect">
            <a:avLst/>
          </a:prstGeom>
          <a:noFill/>
          <a:ln w="9525">
            <a:noFill/>
            <a:miter lim="800000"/>
            <a:headEnd/>
            <a:tailEnd/>
          </a:ln>
          <a:effectLst/>
        </p:spPr>
        <p:txBody>
          <a:bodyPr>
            <a:spAutoFit/>
          </a:bodyPr>
          <a:lstStyle/>
          <a:p>
            <a:pPr>
              <a:spcBef>
                <a:spcPct val="50000"/>
              </a:spcBef>
            </a:pPr>
            <a:r>
              <a:rPr lang="en-US" sz="1600">
                <a:solidFill>
                  <a:schemeClr val="tx2"/>
                </a:solidFill>
              </a:rPr>
              <a:t>United Nations Environment Program.  2006.</a:t>
            </a:r>
            <a:r>
              <a:rPr lang="en-US" sz="1600" i="1">
                <a:solidFill>
                  <a:schemeClr val="tx2"/>
                </a:solidFill>
              </a:rPr>
              <a:t> Ecosystem-based management: Markers for assessing progress. </a:t>
            </a:r>
            <a:r>
              <a:rPr lang="en-US" sz="1600">
                <a:solidFill>
                  <a:schemeClr val="tx2"/>
                </a:solidFill>
              </a:rPr>
              <a:t>58pp. unep/gpa, The Hague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026"/>
          <p:cNvSpPr>
            <a:spLocks noGrp="1" noChangeArrowheads="1"/>
          </p:cNvSpPr>
          <p:nvPr>
            <p:ph type="title"/>
          </p:nvPr>
        </p:nvSpPr>
        <p:spPr/>
        <p:txBody>
          <a:bodyPr/>
          <a:lstStyle/>
          <a:p>
            <a:r>
              <a:rPr lang="en-US" sz="4000"/>
              <a:t>EBM - Stakeholder Collaboration</a:t>
            </a:r>
          </a:p>
        </p:txBody>
      </p:sp>
      <p:sp>
        <p:nvSpPr>
          <p:cNvPr id="187395" name="Rectangle 1027"/>
          <p:cNvSpPr>
            <a:spLocks noGrp="1" noChangeArrowheads="1"/>
          </p:cNvSpPr>
          <p:nvPr>
            <p:ph type="body" sz="half" idx="1"/>
          </p:nvPr>
        </p:nvSpPr>
        <p:spPr>
          <a:ln w="57150">
            <a:solidFill>
              <a:srgbClr val="969696"/>
            </a:solidFill>
          </a:ln>
        </p:spPr>
        <p:txBody>
          <a:bodyPr/>
          <a:lstStyle/>
          <a:p>
            <a:pPr algn="ctr">
              <a:lnSpc>
                <a:spcPct val="90000"/>
              </a:lnSpc>
              <a:buFontTx/>
              <a:buNone/>
            </a:pPr>
            <a:r>
              <a:rPr lang="en-US" sz="3200" b="1">
                <a:solidFill>
                  <a:srgbClr val="009900"/>
                </a:solidFill>
              </a:rPr>
              <a:t>Optimistic model</a:t>
            </a:r>
          </a:p>
          <a:p>
            <a:pPr>
              <a:lnSpc>
                <a:spcPct val="90000"/>
              </a:lnSpc>
            </a:pPr>
            <a:r>
              <a:rPr lang="en-US"/>
              <a:t>Trust transforms interests and leads to innovation</a:t>
            </a:r>
          </a:p>
          <a:p>
            <a:pPr>
              <a:lnSpc>
                <a:spcPct val="90000"/>
              </a:lnSpc>
            </a:pPr>
            <a:r>
              <a:rPr lang="en-US"/>
              <a:t>Agreement on science basis leads to feasible, well-founded plan</a:t>
            </a:r>
          </a:p>
          <a:p>
            <a:pPr>
              <a:lnSpc>
                <a:spcPct val="90000"/>
              </a:lnSpc>
            </a:pPr>
            <a:r>
              <a:rPr lang="en-US"/>
              <a:t>Involvement reduces challenges</a:t>
            </a:r>
          </a:p>
        </p:txBody>
      </p:sp>
      <p:sp>
        <p:nvSpPr>
          <p:cNvPr id="187396" name="Rectangle 1028"/>
          <p:cNvSpPr>
            <a:spLocks noGrp="1" noChangeArrowheads="1"/>
          </p:cNvSpPr>
          <p:nvPr>
            <p:ph type="body" sz="half" idx="2"/>
          </p:nvPr>
        </p:nvSpPr>
        <p:spPr>
          <a:ln w="57150">
            <a:solidFill>
              <a:srgbClr val="969696"/>
            </a:solidFill>
          </a:ln>
        </p:spPr>
        <p:txBody>
          <a:bodyPr/>
          <a:lstStyle/>
          <a:p>
            <a:pPr>
              <a:lnSpc>
                <a:spcPct val="90000"/>
              </a:lnSpc>
              <a:buFontTx/>
              <a:buNone/>
            </a:pPr>
            <a:r>
              <a:rPr lang="en-US" sz="3200" b="1">
                <a:solidFill>
                  <a:srgbClr val="CC3300"/>
                </a:solidFill>
              </a:rPr>
              <a:t>Pessimistic model</a:t>
            </a:r>
          </a:p>
          <a:p>
            <a:pPr>
              <a:lnSpc>
                <a:spcPct val="90000"/>
              </a:lnSpc>
            </a:pPr>
            <a:r>
              <a:rPr lang="en-US"/>
              <a:t>Consensus seeking leads to lowest common denominator</a:t>
            </a:r>
          </a:p>
          <a:p>
            <a:pPr>
              <a:lnSpc>
                <a:spcPct val="90000"/>
              </a:lnSpc>
            </a:pPr>
            <a:r>
              <a:rPr lang="en-US"/>
              <a:t>Socio-economic interests dilute precaution</a:t>
            </a:r>
          </a:p>
          <a:p>
            <a:pPr>
              <a:lnSpc>
                <a:spcPct val="90000"/>
              </a:lnSpc>
            </a:pPr>
            <a:r>
              <a:rPr lang="en-US"/>
              <a:t>Special interests resurface impeding implementation </a:t>
            </a:r>
          </a:p>
        </p:txBody>
      </p:sp>
      <p:sp>
        <p:nvSpPr>
          <p:cNvPr id="187397" name="Text Box 1029"/>
          <p:cNvSpPr txBox="1">
            <a:spLocks noChangeArrowheads="1"/>
          </p:cNvSpPr>
          <p:nvPr/>
        </p:nvSpPr>
        <p:spPr bwMode="auto">
          <a:xfrm>
            <a:off x="457200" y="6276975"/>
            <a:ext cx="8077200" cy="581025"/>
          </a:xfrm>
          <a:prstGeom prst="rect">
            <a:avLst/>
          </a:prstGeom>
          <a:noFill/>
          <a:ln w="9525">
            <a:noFill/>
            <a:miter lim="800000"/>
            <a:headEnd/>
            <a:tailEnd/>
          </a:ln>
          <a:effectLst/>
        </p:spPr>
        <p:txBody>
          <a:bodyPr>
            <a:spAutoFit/>
          </a:bodyPr>
          <a:lstStyle/>
          <a:p>
            <a:pPr>
              <a:spcBef>
                <a:spcPct val="50000"/>
              </a:spcBef>
            </a:pPr>
            <a:r>
              <a:rPr lang="en-US" sz="1400"/>
              <a:t>Adapted from:</a:t>
            </a:r>
            <a:r>
              <a:rPr lang="en-US" sz="1600"/>
              <a:t> Judith Layzer. 2008. Natural Experiments: Ecosystem-based management and the environment.  The MIT Press. Cambridge, MA.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026"/>
          <p:cNvSpPr>
            <a:spLocks noGrp="1" noChangeArrowheads="1"/>
          </p:cNvSpPr>
          <p:nvPr>
            <p:ph type="title"/>
          </p:nvPr>
        </p:nvSpPr>
        <p:spPr/>
        <p:txBody>
          <a:bodyPr/>
          <a:lstStyle/>
          <a:p>
            <a:r>
              <a:rPr lang="en-US" sz="4000"/>
              <a:t>EBM - Adaptive Management</a:t>
            </a:r>
          </a:p>
        </p:txBody>
      </p:sp>
      <p:sp>
        <p:nvSpPr>
          <p:cNvPr id="188419" name="Rectangle 1027"/>
          <p:cNvSpPr>
            <a:spLocks noGrp="1" noChangeArrowheads="1"/>
          </p:cNvSpPr>
          <p:nvPr>
            <p:ph type="body" sz="half" idx="1"/>
          </p:nvPr>
        </p:nvSpPr>
        <p:spPr>
          <a:ln w="57150">
            <a:solidFill>
              <a:srgbClr val="969696"/>
            </a:solidFill>
          </a:ln>
        </p:spPr>
        <p:txBody>
          <a:bodyPr/>
          <a:lstStyle/>
          <a:p>
            <a:pPr algn="ctr">
              <a:buFontTx/>
              <a:buNone/>
            </a:pPr>
            <a:r>
              <a:rPr lang="en-US" sz="3200" b="1">
                <a:solidFill>
                  <a:srgbClr val="009900"/>
                </a:solidFill>
              </a:rPr>
              <a:t>Optimistic model</a:t>
            </a:r>
          </a:p>
          <a:p>
            <a:r>
              <a:rPr lang="en-US"/>
              <a:t>Emphasis on flexibility promotes ‘better-than-minimum’ performance</a:t>
            </a:r>
          </a:p>
          <a:p>
            <a:r>
              <a:rPr lang="en-US"/>
              <a:t>Monitoring informs practice ensuring use of best available understanding</a:t>
            </a:r>
          </a:p>
        </p:txBody>
      </p:sp>
      <p:sp>
        <p:nvSpPr>
          <p:cNvPr id="188420" name="Rectangle 1028"/>
          <p:cNvSpPr>
            <a:spLocks noGrp="1" noChangeArrowheads="1"/>
          </p:cNvSpPr>
          <p:nvPr>
            <p:ph type="body" sz="half" idx="2"/>
          </p:nvPr>
        </p:nvSpPr>
        <p:spPr>
          <a:ln w="57150">
            <a:solidFill>
              <a:srgbClr val="969696"/>
            </a:solidFill>
          </a:ln>
        </p:spPr>
        <p:txBody>
          <a:bodyPr/>
          <a:lstStyle/>
          <a:p>
            <a:pPr>
              <a:buFontTx/>
              <a:buNone/>
            </a:pPr>
            <a:r>
              <a:rPr lang="en-US" sz="3200" b="1">
                <a:solidFill>
                  <a:srgbClr val="CC3300"/>
                </a:solidFill>
              </a:rPr>
              <a:t>Pessimistic model</a:t>
            </a:r>
          </a:p>
          <a:p>
            <a:r>
              <a:rPr lang="en-US"/>
              <a:t>Flexibility facilitates evasion by laggards</a:t>
            </a:r>
          </a:p>
          <a:p>
            <a:r>
              <a:rPr lang="en-US"/>
              <a:t>Managers resist adjustments and development interests prevail </a:t>
            </a:r>
          </a:p>
        </p:txBody>
      </p:sp>
      <p:sp>
        <p:nvSpPr>
          <p:cNvPr id="188421" name="Text Box 1029"/>
          <p:cNvSpPr txBox="1">
            <a:spLocks noChangeArrowheads="1"/>
          </p:cNvSpPr>
          <p:nvPr/>
        </p:nvSpPr>
        <p:spPr bwMode="auto">
          <a:xfrm>
            <a:off x="457200" y="6276975"/>
            <a:ext cx="8077200" cy="581025"/>
          </a:xfrm>
          <a:prstGeom prst="rect">
            <a:avLst/>
          </a:prstGeom>
          <a:noFill/>
          <a:ln w="9525">
            <a:noFill/>
            <a:miter lim="800000"/>
            <a:headEnd/>
            <a:tailEnd/>
          </a:ln>
          <a:effectLst/>
        </p:spPr>
        <p:txBody>
          <a:bodyPr>
            <a:spAutoFit/>
          </a:bodyPr>
          <a:lstStyle/>
          <a:p>
            <a:pPr>
              <a:spcBef>
                <a:spcPct val="50000"/>
              </a:spcBef>
            </a:pPr>
            <a:r>
              <a:rPr lang="en-US" sz="1400"/>
              <a:t>Adapted from:</a:t>
            </a:r>
            <a:r>
              <a:rPr lang="en-US" sz="1600"/>
              <a:t> Judith Layzer. 2008. Natural Experiments: Ecosystem-based management and the envrionment.  The MIT Press. Cambridge, MA.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838200" y="5105400"/>
            <a:ext cx="7467600" cy="1495425"/>
          </a:xfrm>
          <a:prstGeom prst="rect">
            <a:avLst/>
          </a:prstGeom>
          <a:noFill/>
          <a:ln w="31750">
            <a:solidFill>
              <a:schemeClr val="tx1"/>
            </a:solidFill>
            <a:miter lim="800000"/>
            <a:headEnd/>
            <a:tailEnd/>
          </a:ln>
        </p:spPr>
        <p:txBody>
          <a:bodyPr>
            <a:spAutoFit/>
          </a:bodyPr>
          <a:lstStyle/>
          <a:p>
            <a:pPr algn="ctr">
              <a:spcBef>
                <a:spcPct val="50000"/>
              </a:spcBef>
            </a:pPr>
            <a:r>
              <a:rPr lang="en-US" sz="4000" b="1" dirty="0"/>
              <a:t>foundation</a:t>
            </a:r>
          </a:p>
          <a:p>
            <a:pPr algn="ctr">
              <a:spcBef>
                <a:spcPct val="50000"/>
              </a:spcBef>
            </a:pPr>
            <a:r>
              <a:rPr lang="en-US" sz="2000" dirty="0"/>
              <a:t>legal framework, management institutions, financial resources, effective communications</a:t>
            </a:r>
          </a:p>
        </p:txBody>
      </p:sp>
      <p:sp>
        <p:nvSpPr>
          <p:cNvPr id="32771" name="Text Box 5"/>
          <p:cNvSpPr txBox="1">
            <a:spLocks noChangeArrowheads="1"/>
          </p:cNvSpPr>
          <p:nvPr/>
        </p:nvSpPr>
        <p:spPr bwMode="auto">
          <a:xfrm>
            <a:off x="838200" y="3124200"/>
            <a:ext cx="3429000" cy="1800225"/>
          </a:xfrm>
          <a:prstGeom prst="rect">
            <a:avLst/>
          </a:prstGeom>
          <a:noFill/>
          <a:ln w="31750">
            <a:solidFill>
              <a:schemeClr val="tx1"/>
            </a:solidFill>
            <a:miter lim="800000"/>
            <a:headEnd/>
            <a:tailEnd/>
          </a:ln>
        </p:spPr>
        <p:txBody>
          <a:bodyPr>
            <a:spAutoFit/>
          </a:bodyPr>
          <a:lstStyle/>
          <a:p>
            <a:pPr algn="ctr">
              <a:spcBef>
                <a:spcPct val="50000"/>
              </a:spcBef>
            </a:pPr>
            <a:r>
              <a:rPr lang="en-US" sz="4000" b="1" dirty="0"/>
              <a:t>community</a:t>
            </a:r>
          </a:p>
          <a:p>
            <a:pPr algn="ctr">
              <a:spcBef>
                <a:spcPct val="50000"/>
              </a:spcBef>
            </a:pPr>
            <a:r>
              <a:rPr lang="en-US" sz="2000" dirty="0"/>
              <a:t>effective engagement of policy makers, managers, stakeholders, scientists</a:t>
            </a:r>
          </a:p>
        </p:txBody>
      </p:sp>
      <p:sp>
        <p:nvSpPr>
          <p:cNvPr id="32772" name="Text Box 7"/>
          <p:cNvSpPr txBox="1">
            <a:spLocks noChangeArrowheads="1"/>
          </p:cNvSpPr>
          <p:nvPr/>
        </p:nvSpPr>
        <p:spPr bwMode="auto">
          <a:xfrm>
            <a:off x="4419600" y="3124200"/>
            <a:ext cx="3810000" cy="1831975"/>
          </a:xfrm>
          <a:prstGeom prst="rect">
            <a:avLst/>
          </a:prstGeom>
          <a:noFill/>
          <a:ln w="31750">
            <a:solidFill>
              <a:schemeClr val="tx1"/>
            </a:solidFill>
            <a:miter lim="800000"/>
            <a:headEnd/>
            <a:tailEnd/>
          </a:ln>
        </p:spPr>
        <p:txBody>
          <a:bodyPr>
            <a:spAutoFit/>
          </a:bodyPr>
          <a:lstStyle/>
          <a:p>
            <a:pPr algn="ctr">
              <a:spcBef>
                <a:spcPct val="50000"/>
              </a:spcBef>
            </a:pPr>
            <a:r>
              <a:rPr lang="en-US" sz="4000" b="1"/>
              <a:t>process</a:t>
            </a:r>
          </a:p>
          <a:p>
            <a:pPr algn="ctr">
              <a:spcBef>
                <a:spcPct val="50000"/>
              </a:spcBef>
            </a:pPr>
            <a:r>
              <a:rPr lang="en-US" sz="2000"/>
              <a:t>effective adaptive management</a:t>
            </a:r>
          </a:p>
          <a:p>
            <a:pPr algn="ctr">
              <a:spcBef>
                <a:spcPct val="50000"/>
              </a:spcBef>
            </a:pPr>
            <a:endParaRPr lang="en-US" sz="2800"/>
          </a:p>
        </p:txBody>
      </p:sp>
      <p:sp>
        <p:nvSpPr>
          <p:cNvPr id="32773" name="Text Box 8"/>
          <p:cNvSpPr txBox="1">
            <a:spLocks noChangeArrowheads="1"/>
          </p:cNvSpPr>
          <p:nvPr/>
        </p:nvSpPr>
        <p:spPr bwMode="auto">
          <a:xfrm>
            <a:off x="838200" y="1447800"/>
            <a:ext cx="7391400" cy="1495425"/>
          </a:xfrm>
          <a:prstGeom prst="rect">
            <a:avLst/>
          </a:prstGeom>
          <a:noFill/>
          <a:ln w="53975">
            <a:solidFill>
              <a:srgbClr val="FF0000"/>
            </a:solidFill>
            <a:miter lim="800000"/>
            <a:headEnd/>
            <a:tailEnd/>
          </a:ln>
        </p:spPr>
        <p:txBody>
          <a:bodyPr>
            <a:spAutoFit/>
          </a:bodyPr>
          <a:lstStyle/>
          <a:p>
            <a:pPr algn="ctr">
              <a:spcBef>
                <a:spcPct val="50000"/>
              </a:spcBef>
            </a:pPr>
            <a:r>
              <a:rPr lang="en-US" sz="4000" b="1" dirty="0"/>
              <a:t>holistic vision / plan</a:t>
            </a:r>
          </a:p>
          <a:p>
            <a:pPr algn="ctr">
              <a:spcBef>
                <a:spcPct val="50000"/>
              </a:spcBef>
            </a:pPr>
            <a:r>
              <a:rPr lang="en-US" sz="2000" dirty="0"/>
              <a:t>comprehensive description of system, articulation of multiple management objectives</a:t>
            </a:r>
          </a:p>
        </p:txBody>
      </p:sp>
      <p:sp>
        <p:nvSpPr>
          <p:cNvPr id="32775" name="Text Box 11"/>
          <p:cNvSpPr txBox="1">
            <a:spLocks noChangeArrowheads="1"/>
          </p:cNvSpPr>
          <p:nvPr/>
        </p:nvSpPr>
        <p:spPr bwMode="auto">
          <a:xfrm>
            <a:off x="1447800" y="457200"/>
            <a:ext cx="6172200" cy="584775"/>
          </a:xfrm>
          <a:prstGeom prst="rect">
            <a:avLst/>
          </a:prstGeom>
          <a:noFill/>
          <a:ln w="9525">
            <a:noFill/>
            <a:miter lim="800000"/>
            <a:headEnd/>
            <a:tailEnd/>
          </a:ln>
        </p:spPr>
        <p:txBody>
          <a:bodyPr wrap="square">
            <a:spAutoFit/>
          </a:bodyPr>
          <a:lstStyle/>
          <a:p>
            <a:pPr algn="ctr">
              <a:spcBef>
                <a:spcPct val="50000"/>
              </a:spcBef>
            </a:pPr>
            <a:r>
              <a:rPr lang="en-US" sz="3200" dirty="0" smtClean="0"/>
              <a:t> </a:t>
            </a:r>
            <a:r>
              <a:rPr lang="en-US" sz="3200" u="sng" dirty="0" smtClean="0"/>
              <a:t>essential</a:t>
            </a:r>
            <a:r>
              <a:rPr lang="en-US" sz="3200" dirty="0" smtClean="0"/>
              <a:t> elements </a:t>
            </a:r>
            <a:r>
              <a:rPr lang="en-US" sz="3200" dirty="0"/>
              <a:t>of </a:t>
            </a:r>
            <a:r>
              <a:rPr lang="en-US" sz="3200" dirty="0" smtClean="0"/>
              <a:t>EBM</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program framework</a:t>
            </a:r>
            <a:endParaRPr lang="en-US" dirty="0"/>
          </a:p>
        </p:txBody>
      </p:sp>
      <p:sp>
        <p:nvSpPr>
          <p:cNvPr id="7" name="Content Placeholder 6"/>
          <p:cNvSpPr>
            <a:spLocks noGrp="1"/>
          </p:cNvSpPr>
          <p:nvPr>
            <p:ph idx="1"/>
          </p:nvPr>
        </p:nvSpPr>
        <p:spPr>
          <a:xfrm>
            <a:off x="914400" y="1447800"/>
            <a:ext cx="8229600" cy="4525963"/>
          </a:xfrm>
        </p:spPr>
        <p:txBody>
          <a:bodyPr/>
          <a:lstStyle/>
          <a:p>
            <a:pPr marL="514350" indent="-514350">
              <a:buFont typeface="+mj-lt"/>
              <a:buAutoNum type="arabicPeriod"/>
            </a:pPr>
            <a:r>
              <a:rPr lang="en-US" dirty="0" smtClean="0">
                <a:solidFill>
                  <a:srgbClr val="FF0000"/>
                </a:solidFill>
              </a:rPr>
              <a:t>Articulate program goals</a:t>
            </a:r>
          </a:p>
          <a:p>
            <a:pPr marL="514350" indent="-514350">
              <a:buFont typeface="+mj-lt"/>
              <a:buAutoNum type="arabicPeriod"/>
            </a:pPr>
            <a:r>
              <a:rPr lang="en-US" dirty="0" smtClean="0"/>
              <a:t>Develop system level model for goal attainment</a:t>
            </a:r>
          </a:p>
          <a:p>
            <a:pPr marL="514350" indent="-514350">
              <a:buFont typeface="+mj-lt"/>
              <a:buAutoNum type="arabicPeriod"/>
            </a:pPr>
            <a:r>
              <a:rPr lang="en-US" dirty="0" smtClean="0"/>
              <a:t>Assess current management efforts – identify gaps</a:t>
            </a:r>
          </a:p>
          <a:p>
            <a:pPr marL="514350" indent="-514350">
              <a:buFont typeface="+mj-lt"/>
              <a:buAutoNum type="arabicPeriod"/>
            </a:pPr>
            <a:r>
              <a:rPr lang="en-US" dirty="0" smtClean="0"/>
              <a:t>Develop management strategy</a:t>
            </a:r>
          </a:p>
          <a:p>
            <a:pPr marL="514350" indent="-514350">
              <a:buFont typeface="+mj-lt"/>
              <a:buAutoNum type="arabicPeriod"/>
            </a:pPr>
            <a:r>
              <a:rPr lang="en-US" dirty="0" smtClean="0"/>
              <a:t>Develop monitoring program</a:t>
            </a:r>
          </a:p>
          <a:p>
            <a:pPr marL="514350" indent="-514350">
              <a:buFont typeface="+mj-lt"/>
              <a:buAutoNum type="arabicPeriod"/>
            </a:pPr>
            <a:r>
              <a:rPr lang="en-US" dirty="0" smtClean="0"/>
              <a:t>Assess performance</a:t>
            </a:r>
          </a:p>
          <a:p>
            <a:pPr marL="514350" indent="-514350">
              <a:buFont typeface="+mj-lt"/>
              <a:buAutoNum type="arabicPeriod"/>
            </a:pPr>
            <a:r>
              <a:rPr lang="en-US" dirty="0" smtClean="0"/>
              <a:t>Manage adaptively</a:t>
            </a:r>
            <a:endParaRPr lang="en-US" dirty="0"/>
          </a:p>
        </p:txBody>
      </p:sp>
    </p:spTree>
    <p:extLst>
      <p:ext uri="{BB962C8B-B14F-4D97-AF65-F5344CB8AC3E}">
        <p14:creationId xmlns:p14="http://schemas.microsoft.com/office/powerpoint/2010/main" val="3264874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program framework</a:t>
            </a:r>
            <a:endParaRPr lang="en-US" dirty="0"/>
          </a:p>
        </p:txBody>
      </p:sp>
      <p:sp>
        <p:nvSpPr>
          <p:cNvPr id="7" name="Content Placeholder 6"/>
          <p:cNvSpPr>
            <a:spLocks noGrp="1"/>
          </p:cNvSpPr>
          <p:nvPr>
            <p:ph idx="1"/>
          </p:nvPr>
        </p:nvSpPr>
        <p:spPr>
          <a:xfrm>
            <a:off x="914400" y="1447800"/>
            <a:ext cx="8229600" cy="4525963"/>
          </a:xfrm>
        </p:spPr>
        <p:txBody>
          <a:bodyPr/>
          <a:lstStyle/>
          <a:p>
            <a:pPr marL="514350" indent="-514350">
              <a:buFont typeface="+mj-lt"/>
              <a:buAutoNum type="arabicPeriod"/>
            </a:pPr>
            <a:r>
              <a:rPr lang="en-US" dirty="0" smtClean="0"/>
              <a:t>Articulate program goals</a:t>
            </a:r>
          </a:p>
          <a:p>
            <a:pPr marL="514350" indent="-514350">
              <a:buFont typeface="+mj-lt"/>
              <a:buAutoNum type="arabicPeriod"/>
            </a:pPr>
            <a:r>
              <a:rPr lang="en-US" dirty="0" smtClean="0">
                <a:solidFill>
                  <a:srgbClr val="FF0000"/>
                </a:solidFill>
              </a:rPr>
              <a:t>Develop system level model for goal attainment</a:t>
            </a:r>
          </a:p>
          <a:p>
            <a:pPr marL="514350" indent="-514350">
              <a:buFont typeface="+mj-lt"/>
              <a:buAutoNum type="arabicPeriod"/>
            </a:pPr>
            <a:r>
              <a:rPr lang="en-US" dirty="0" smtClean="0"/>
              <a:t>Assess current management efforts – identify gaps</a:t>
            </a:r>
          </a:p>
          <a:p>
            <a:pPr marL="514350" indent="-514350">
              <a:buFont typeface="+mj-lt"/>
              <a:buAutoNum type="arabicPeriod"/>
            </a:pPr>
            <a:r>
              <a:rPr lang="en-US" dirty="0" smtClean="0"/>
              <a:t>Develop management strategy</a:t>
            </a:r>
          </a:p>
          <a:p>
            <a:pPr marL="514350" indent="-514350">
              <a:buFont typeface="+mj-lt"/>
              <a:buAutoNum type="arabicPeriod"/>
            </a:pPr>
            <a:r>
              <a:rPr lang="en-US" dirty="0" smtClean="0"/>
              <a:t>Develop monitoring program</a:t>
            </a:r>
          </a:p>
          <a:p>
            <a:pPr marL="514350" indent="-514350">
              <a:buFont typeface="+mj-lt"/>
              <a:buAutoNum type="arabicPeriod"/>
            </a:pPr>
            <a:r>
              <a:rPr lang="en-US" dirty="0" smtClean="0"/>
              <a:t>Assess performance</a:t>
            </a:r>
          </a:p>
          <a:p>
            <a:pPr marL="514350" indent="-514350">
              <a:buFont typeface="+mj-lt"/>
              <a:buAutoNum type="arabicPeriod"/>
            </a:pPr>
            <a:r>
              <a:rPr lang="en-US" dirty="0" smtClean="0"/>
              <a:t>Manage adaptively</a:t>
            </a:r>
            <a:endParaRPr lang="en-US" dirty="0"/>
          </a:p>
        </p:txBody>
      </p:sp>
    </p:spTree>
    <p:extLst>
      <p:ext uri="{BB962C8B-B14F-4D97-AF65-F5344CB8AC3E}">
        <p14:creationId xmlns:p14="http://schemas.microsoft.com/office/powerpoint/2010/main" val="1251284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del 3.jpg"/>
          <p:cNvPicPr>
            <a:picLocks noChangeAspect="1"/>
          </p:cNvPicPr>
          <p:nvPr/>
        </p:nvPicPr>
        <p:blipFill>
          <a:blip r:embed="rId3" cstate="print"/>
          <a:stretch>
            <a:fillRect/>
          </a:stretch>
        </p:blipFill>
        <p:spPr>
          <a:xfrm>
            <a:off x="3810000" y="228600"/>
            <a:ext cx="4801393" cy="3505200"/>
          </a:xfrm>
          <a:prstGeom prst="rect">
            <a:avLst/>
          </a:prstGeom>
          <a:ln>
            <a:solidFill>
              <a:schemeClr val="tx1"/>
            </a:solidFill>
          </a:ln>
        </p:spPr>
      </p:pic>
      <p:pic>
        <p:nvPicPr>
          <p:cNvPr id="4" name="Picture 3" descr="model 1.jpg"/>
          <p:cNvPicPr>
            <a:picLocks noChangeAspect="1"/>
          </p:cNvPicPr>
          <p:nvPr/>
        </p:nvPicPr>
        <p:blipFill>
          <a:blip r:embed="rId4" cstate="print"/>
          <a:stretch>
            <a:fillRect/>
          </a:stretch>
        </p:blipFill>
        <p:spPr>
          <a:xfrm>
            <a:off x="228600" y="1066800"/>
            <a:ext cx="4394960" cy="2438400"/>
          </a:xfrm>
          <a:prstGeom prst="rect">
            <a:avLst/>
          </a:prstGeom>
          <a:ln>
            <a:solidFill>
              <a:schemeClr val="tx1"/>
            </a:solidFill>
          </a:ln>
        </p:spPr>
      </p:pic>
      <p:pic>
        <p:nvPicPr>
          <p:cNvPr id="5" name="Picture 4" descr="model 2.jpg"/>
          <p:cNvPicPr>
            <a:picLocks noChangeAspect="1"/>
          </p:cNvPicPr>
          <p:nvPr/>
        </p:nvPicPr>
        <p:blipFill>
          <a:blip r:embed="rId5" cstate="print"/>
          <a:stretch>
            <a:fillRect/>
          </a:stretch>
        </p:blipFill>
        <p:spPr>
          <a:xfrm>
            <a:off x="457200" y="3733800"/>
            <a:ext cx="4890965" cy="2362200"/>
          </a:xfrm>
          <a:prstGeom prst="rect">
            <a:avLst/>
          </a:prstGeom>
          <a:ln>
            <a:solidFill>
              <a:schemeClr val="tx1"/>
            </a:solidFill>
          </a:ln>
        </p:spPr>
      </p:pic>
      <p:pic>
        <p:nvPicPr>
          <p:cNvPr id="7" name="Picture 6" descr="model 4.jpg"/>
          <p:cNvPicPr>
            <a:picLocks noChangeAspect="1"/>
          </p:cNvPicPr>
          <p:nvPr/>
        </p:nvPicPr>
        <p:blipFill>
          <a:blip r:embed="rId6" cstate="print"/>
          <a:stretch>
            <a:fillRect/>
          </a:stretch>
        </p:blipFill>
        <p:spPr>
          <a:xfrm>
            <a:off x="4478248" y="3043094"/>
            <a:ext cx="3903752" cy="2824306"/>
          </a:xfrm>
          <a:prstGeom prst="rect">
            <a:avLst/>
          </a:prstGeom>
          <a:ln>
            <a:solidFill>
              <a:schemeClr val="tx1"/>
            </a:solidFill>
          </a:ln>
        </p:spPr>
      </p:pic>
      <p:sp>
        <p:nvSpPr>
          <p:cNvPr id="8" name="TextBox 7"/>
          <p:cNvSpPr txBox="1"/>
          <p:nvPr/>
        </p:nvSpPr>
        <p:spPr>
          <a:xfrm>
            <a:off x="152400" y="228600"/>
            <a:ext cx="3429000" cy="646331"/>
          </a:xfrm>
          <a:prstGeom prst="rect">
            <a:avLst/>
          </a:prstGeom>
          <a:solidFill>
            <a:schemeClr val="accent2">
              <a:lumMod val="20000"/>
              <a:lumOff val="80000"/>
              <a:alpha val="50000"/>
            </a:schemeClr>
          </a:solidFill>
          <a:ln>
            <a:solidFill>
              <a:schemeClr val="tx1"/>
            </a:solidFill>
          </a:ln>
        </p:spPr>
        <p:txBody>
          <a:bodyPr wrap="square" rtlCol="0">
            <a:spAutoFit/>
          </a:bodyPr>
          <a:lstStyle/>
          <a:p>
            <a:pPr algn="ctr"/>
            <a:r>
              <a:rPr lang="en-US" sz="3600" dirty="0" smtClean="0">
                <a:solidFill>
                  <a:srgbClr val="FF0000"/>
                </a:solidFill>
              </a:rPr>
              <a:t>Logic models</a:t>
            </a:r>
            <a:endParaRPr lang="en-US" sz="3600" dirty="0">
              <a:solidFill>
                <a:srgbClr val="FF0000"/>
              </a:solidFill>
            </a:endParaRPr>
          </a:p>
        </p:txBody>
      </p:sp>
    </p:spTree>
    <p:extLst>
      <p:ext uri="{BB962C8B-B14F-4D97-AF65-F5344CB8AC3E}">
        <p14:creationId xmlns:p14="http://schemas.microsoft.com/office/powerpoint/2010/main" val="2379361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2178</TotalTime>
  <Words>650</Words>
  <Application>Microsoft Office PowerPoint</Application>
  <PresentationFormat>On-screen Show (4:3)</PresentationFormat>
  <Paragraphs>175</Paragraphs>
  <Slides>21</Slides>
  <Notes>17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Arial</vt:lpstr>
      <vt:lpstr>Default Design</vt:lpstr>
      <vt:lpstr>Ecosystem Based Management</vt:lpstr>
      <vt:lpstr>“ecosystem-based”</vt:lpstr>
      <vt:lpstr>Essential conditions if an ecosystem-based initiative is to succeed </vt:lpstr>
      <vt:lpstr>EBM - Stakeholder Collaboration</vt:lpstr>
      <vt:lpstr>EBM - Adaptive Management</vt:lpstr>
      <vt:lpstr>PowerPoint Presentation</vt:lpstr>
      <vt:lpstr>program framework</vt:lpstr>
      <vt:lpstr>program framework</vt:lpstr>
      <vt:lpstr>PowerPoint Presentation</vt:lpstr>
      <vt:lpstr>program framework</vt:lpstr>
      <vt:lpstr>Goal modeling identification of factors potentially affecting attainment</vt:lpstr>
      <vt:lpstr>PowerPoint Presentation</vt:lpstr>
      <vt:lpstr>program framework</vt:lpstr>
      <vt:lpstr>PowerPoint Presentation</vt:lpstr>
      <vt:lpstr>program framework</vt:lpstr>
      <vt:lpstr>Develop monitoring program</vt:lpstr>
      <vt:lpstr>program framework</vt:lpstr>
      <vt:lpstr>PowerPoint Presentation</vt:lpstr>
      <vt:lpstr>PowerPoint Presentation</vt:lpstr>
      <vt:lpstr>program framework</vt:lpstr>
      <vt:lpstr>PowerPoint Presentation</vt:lpstr>
    </vt:vector>
  </TitlesOfParts>
  <Company>VIMS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EBM definition</dc:title>
  <dc:creator>Carl Hershner</dc:creator>
  <cp:lastModifiedBy>Carl Hershner</cp:lastModifiedBy>
  <cp:revision>85</cp:revision>
  <dcterms:created xsi:type="dcterms:W3CDTF">2008-10-22T21:07:46Z</dcterms:created>
  <dcterms:modified xsi:type="dcterms:W3CDTF">2015-03-02T16:17:24Z</dcterms:modified>
</cp:coreProperties>
</file>