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396" r:id="rId2"/>
    <p:sldId id="384" r:id="rId3"/>
    <p:sldId id="364" r:id="rId4"/>
    <p:sldId id="416" r:id="rId5"/>
    <p:sldId id="417" r:id="rId6"/>
    <p:sldId id="270" r:id="rId7"/>
    <p:sldId id="418" r:id="rId8"/>
    <p:sldId id="420" r:id="rId9"/>
    <p:sldId id="422" r:id="rId10"/>
    <p:sldId id="419" r:id="rId11"/>
    <p:sldId id="394" r:id="rId12"/>
    <p:sldId id="449" r:id="rId13"/>
    <p:sldId id="425" r:id="rId14"/>
    <p:sldId id="438" r:id="rId15"/>
    <p:sldId id="426" r:id="rId16"/>
    <p:sldId id="448" r:id="rId17"/>
    <p:sldId id="428" r:id="rId18"/>
    <p:sldId id="429" r:id="rId19"/>
    <p:sldId id="430" r:id="rId20"/>
    <p:sldId id="432" r:id="rId21"/>
    <p:sldId id="446"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DBD600"/>
    <a:srgbClr val="FF0000"/>
    <a:srgbClr val="009900"/>
    <a:srgbClr val="3399FF"/>
    <a:srgbClr val="FF9999"/>
    <a:srgbClr val="EAEAEA"/>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8017" autoAdjust="0"/>
  </p:normalViewPr>
  <p:slideViewPr>
    <p:cSldViewPr>
      <p:cViewPr>
        <p:scale>
          <a:sx n="50" d="100"/>
          <a:sy n="50" d="100"/>
        </p:scale>
        <p:origin x="1956" y="4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AE5BEDA-FF88-4335-9063-B1565791A881}" type="slidenum">
              <a:rPr lang="en-US"/>
              <a:pPr/>
              <a:t>‹#›</a:t>
            </a:fld>
            <a:endParaRPr lang="en-US"/>
          </a:p>
        </p:txBody>
      </p:sp>
    </p:spTree>
    <p:extLst>
      <p:ext uri="{BB962C8B-B14F-4D97-AF65-F5344CB8AC3E}">
        <p14:creationId xmlns:p14="http://schemas.microsoft.com/office/powerpoint/2010/main" val="20841897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CDE0CE-CDA3-4F66-B0A3-62D45ADA5280}" type="slidenum">
              <a:rPr lang="en-US"/>
              <a:pPr/>
              <a:t>1</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a:t>This is the distillation of the Consensus statement used in the evaluation.  It is repeated here to provide context for the evaluation’s assessment of the input we received and the synthesis of that input to generate the construct of  5 basic tenets of EBM.</a:t>
            </a:r>
          </a:p>
        </p:txBody>
      </p:sp>
    </p:spTree>
    <p:extLst>
      <p:ext uri="{BB962C8B-B14F-4D97-AF65-F5344CB8AC3E}">
        <p14:creationId xmlns:p14="http://schemas.microsoft.com/office/powerpoint/2010/main" val="17099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2</a:t>
            </a:fld>
            <a:endParaRPr lang="en-US"/>
          </a:p>
        </p:txBody>
      </p:sp>
    </p:spTree>
    <p:extLst>
      <p:ext uri="{BB962C8B-B14F-4D97-AF65-F5344CB8AC3E}">
        <p14:creationId xmlns:p14="http://schemas.microsoft.com/office/powerpoint/2010/main" val="3889191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826EA-EC98-4025-B01F-D60C69D75FE7}" type="slidenum">
              <a:rPr lang="en-US"/>
              <a:pPr/>
              <a:t>3</a:t>
            </a:fld>
            <a:endParaRPr 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28598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49EF06-47C4-47D1-9E37-383B484265D6}" type="slidenum">
              <a:rPr lang="en-US"/>
              <a:pPr/>
              <a:t>4</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032763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B53E4A-DA3D-47B1-8FDF-FEFFAEC96E2F}" type="slidenum">
              <a:rPr lang="en-US"/>
              <a:pPr/>
              <a:t>5</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22147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8283810-19FB-4DB9-B40F-BCCC81441C08}" type="slidenum">
              <a:rPr lang="en-US"/>
              <a:pPr/>
              <a:t>6</a:t>
            </a:fld>
            <a:endParaRPr lang="en-US"/>
          </a:p>
        </p:txBody>
      </p:sp>
      <p:sp>
        <p:nvSpPr>
          <p:cNvPr id="337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4644C01-98A0-4196-9D7D-AF2E8974AE22}" type="slidenum">
              <a:rPr lang="en-US" sz="1200"/>
              <a:pPr algn="r"/>
              <a:t>6</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0886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7</a:t>
            </a:fld>
            <a:endParaRPr lang="en-US"/>
          </a:p>
        </p:txBody>
      </p:sp>
    </p:spTree>
    <p:extLst>
      <p:ext uri="{BB962C8B-B14F-4D97-AF65-F5344CB8AC3E}">
        <p14:creationId xmlns:p14="http://schemas.microsoft.com/office/powerpoint/2010/main" val="2899720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8</a:t>
            </a:fld>
            <a:endParaRPr lang="en-US"/>
          </a:p>
        </p:txBody>
      </p:sp>
    </p:spTree>
    <p:extLst>
      <p:ext uri="{BB962C8B-B14F-4D97-AF65-F5344CB8AC3E}">
        <p14:creationId xmlns:p14="http://schemas.microsoft.com/office/powerpoint/2010/main" val="561894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9</a:t>
            </a:fld>
            <a:endParaRPr lang="en-US"/>
          </a:p>
        </p:txBody>
      </p:sp>
    </p:spTree>
    <p:extLst>
      <p:ext uri="{BB962C8B-B14F-4D97-AF65-F5344CB8AC3E}">
        <p14:creationId xmlns:p14="http://schemas.microsoft.com/office/powerpoint/2010/main" val="2800732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10</a:t>
            </a:fld>
            <a:endParaRPr lang="en-US"/>
          </a:p>
        </p:txBody>
      </p:sp>
    </p:spTree>
    <p:extLst>
      <p:ext uri="{BB962C8B-B14F-4D97-AF65-F5344CB8AC3E}">
        <p14:creationId xmlns:p14="http://schemas.microsoft.com/office/powerpoint/2010/main" val="2434154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11</a:t>
            </a:fld>
            <a:endParaRPr lang="en-US"/>
          </a:p>
        </p:txBody>
      </p:sp>
    </p:spTree>
    <p:extLst>
      <p:ext uri="{BB962C8B-B14F-4D97-AF65-F5344CB8AC3E}">
        <p14:creationId xmlns:p14="http://schemas.microsoft.com/office/powerpoint/2010/main" val="1919977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13</a:t>
            </a:fld>
            <a:endParaRPr lang="en-US"/>
          </a:p>
        </p:txBody>
      </p:sp>
    </p:spTree>
    <p:extLst>
      <p:ext uri="{BB962C8B-B14F-4D97-AF65-F5344CB8AC3E}">
        <p14:creationId xmlns:p14="http://schemas.microsoft.com/office/powerpoint/2010/main" val="3642978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15</a:t>
            </a:fld>
            <a:endParaRPr lang="en-US"/>
          </a:p>
        </p:txBody>
      </p:sp>
    </p:spTree>
    <p:extLst>
      <p:ext uri="{BB962C8B-B14F-4D97-AF65-F5344CB8AC3E}">
        <p14:creationId xmlns:p14="http://schemas.microsoft.com/office/powerpoint/2010/main" val="690417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17</a:t>
            </a:fld>
            <a:endParaRPr lang="en-US"/>
          </a:p>
        </p:txBody>
      </p:sp>
    </p:spTree>
    <p:extLst>
      <p:ext uri="{BB962C8B-B14F-4D97-AF65-F5344CB8AC3E}">
        <p14:creationId xmlns:p14="http://schemas.microsoft.com/office/powerpoint/2010/main" val="1179244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18</a:t>
            </a:fld>
            <a:endParaRPr lang="en-US"/>
          </a:p>
        </p:txBody>
      </p:sp>
    </p:spTree>
    <p:extLst>
      <p:ext uri="{BB962C8B-B14F-4D97-AF65-F5344CB8AC3E}">
        <p14:creationId xmlns:p14="http://schemas.microsoft.com/office/powerpoint/2010/main" val="3270394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19</a:t>
            </a:fld>
            <a:endParaRPr lang="en-US"/>
          </a:p>
        </p:txBody>
      </p:sp>
    </p:spTree>
    <p:extLst>
      <p:ext uri="{BB962C8B-B14F-4D97-AF65-F5344CB8AC3E}">
        <p14:creationId xmlns:p14="http://schemas.microsoft.com/office/powerpoint/2010/main" val="42236832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AE5BEDA-FF88-4335-9063-B1565791A881}" type="slidenum">
              <a:rPr lang="en-US" smtClean="0"/>
              <a:pPr/>
              <a:t>20</a:t>
            </a:fld>
            <a:endParaRPr lang="en-US"/>
          </a:p>
        </p:txBody>
      </p:sp>
    </p:spTree>
    <p:extLst>
      <p:ext uri="{BB962C8B-B14F-4D97-AF65-F5344CB8AC3E}">
        <p14:creationId xmlns:p14="http://schemas.microsoft.com/office/powerpoint/2010/main" val="1437299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10473E-F143-4EA2-BA59-C4FB71A7811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BC4CFC-56DC-4BE5-813A-97B6721216D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3ECF0B-AE3B-4765-B129-DA54B0A1763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173E29-B132-4629-BEA5-B022033B5ED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263B8CB-C85D-41DC-A683-6F95945AA3E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924FF7C-B6F6-412E-90E9-D7CD5FAD57B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5DDF577-7E09-4C54-80EC-F9F9F2C73CE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A216B0-5566-498A-89FB-E5030476DAC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1C18470-0F5C-450B-934E-88645104B16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25A2F09-0061-4441-B452-853D1108681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FAAC17-8B93-4FC7-A64B-985CA8C8342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61C767B-0DD8-4884-BF53-404D8A0D257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mailto:carl@vims.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304800"/>
            <a:ext cx="8153400" cy="1143000"/>
          </a:xfrm>
        </p:spPr>
        <p:txBody>
          <a:bodyPr/>
          <a:lstStyle/>
          <a:p>
            <a:r>
              <a:rPr lang="en-US" sz="4000" b="1" dirty="0" smtClean="0"/>
              <a:t>Ecosystem Based Management</a:t>
            </a:r>
            <a:endParaRPr lang="en-US" sz="4000" b="1" dirty="0"/>
          </a:p>
        </p:txBody>
      </p:sp>
      <p:sp>
        <p:nvSpPr>
          <p:cNvPr id="65539" name="Rectangle 3"/>
          <p:cNvSpPr>
            <a:spLocks noGrp="1" noChangeArrowheads="1"/>
          </p:cNvSpPr>
          <p:nvPr>
            <p:ph type="body" idx="1"/>
          </p:nvPr>
        </p:nvSpPr>
        <p:spPr>
          <a:xfrm>
            <a:off x="838200" y="1905000"/>
            <a:ext cx="8077200" cy="4114800"/>
          </a:xfrm>
        </p:spPr>
        <p:txBody>
          <a:bodyPr/>
          <a:lstStyle/>
          <a:p>
            <a:r>
              <a:rPr lang="en-US" dirty="0">
                <a:solidFill>
                  <a:schemeClr val="bg1">
                    <a:lumMod val="65000"/>
                  </a:schemeClr>
                </a:solidFill>
              </a:rPr>
              <a:t>Place based</a:t>
            </a:r>
          </a:p>
          <a:p>
            <a:r>
              <a:rPr lang="en-US" dirty="0">
                <a:solidFill>
                  <a:schemeClr val="bg1">
                    <a:lumMod val="65000"/>
                  </a:schemeClr>
                </a:solidFill>
              </a:rPr>
              <a:t>Focused on sustaining valued ecosystem services by protecting ecosystem structure and function</a:t>
            </a:r>
            <a:r>
              <a:rPr lang="en-US" dirty="0"/>
              <a:t>,</a:t>
            </a:r>
          </a:p>
          <a:p>
            <a:r>
              <a:rPr lang="en-US" dirty="0">
                <a:solidFill>
                  <a:srgbClr val="CC3300"/>
                </a:solidFill>
              </a:rPr>
              <a:t>Recognizes internal and external linkages of the whole system, and </a:t>
            </a:r>
          </a:p>
          <a:p>
            <a:r>
              <a:rPr lang="en-US" dirty="0">
                <a:solidFill>
                  <a:srgbClr val="CC3300"/>
                </a:solidFill>
              </a:rPr>
              <a:t>Specifically considers economic, social and institutional aspects of the system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2446957"/>
            <a:ext cx="5162865" cy="4391993"/>
          </a:xfrm>
          <a:prstGeom prst="rect">
            <a:avLst/>
          </a:prstGeom>
        </p:spPr>
      </p:pic>
      <p:sp>
        <p:nvSpPr>
          <p:cNvPr id="2" name="Title 1"/>
          <p:cNvSpPr>
            <a:spLocks noGrp="1"/>
          </p:cNvSpPr>
          <p:nvPr>
            <p:ph type="title"/>
          </p:nvPr>
        </p:nvSpPr>
        <p:spPr>
          <a:xfrm>
            <a:off x="457200" y="762000"/>
            <a:ext cx="8229600" cy="1143000"/>
          </a:xfrm>
        </p:spPr>
        <p:txBody>
          <a:bodyPr/>
          <a:lstStyle/>
          <a:p>
            <a:r>
              <a:rPr lang="en-US" sz="4800" b="1" dirty="0" smtClean="0"/>
              <a:t>“ecosystem-based”</a:t>
            </a:r>
            <a:endParaRPr lang="en-US" sz="4800" b="1" dirty="0"/>
          </a:p>
        </p:txBody>
      </p:sp>
      <p:sp>
        <p:nvSpPr>
          <p:cNvPr id="3" name="Content Placeholder 2"/>
          <p:cNvSpPr>
            <a:spLocks noGrp="1"/>
          </p:cNvSpPr>
          <p:nvPr>
            <p:ph idx="1"/>
          </p:nvPr>
        </p:nvSpPr>
        <p:spPr>
          <a:xfrm>
            <a:off x="4724400" y="1885950"/>
            <a:ext cx="4267200" cy="4525963"/>
          </a:xfrm>
        </p:spPr>
        <p:txBody>
          <a:bodyPr/>
          <a:lstStyle/>
          <a:p>
            <a:pPr algn="ctr">
              <a:buNone/>
            </a:pPr>
            <a:r>
              <a:rPr lang="en-US" sz="4400" dirty="0" smtClean="0"/>
              <a:t>is </a:t>
            </a:r>
          </a:p>
          <a:p>
            <a:pPr algn="ctr">
              <a:buNone/>
            </a:pPr>
            <a:r>
              <a:rPr lang="en-US" sz="4400" dirty="0" smtClean="0"/>
              <a:t>a program </a:t>
            </a:r>
            <a:r>
              <a:rPr lang="en-US" sz="4400" i="1" dirty="0" smtClean="0">
                <a:solidFill>
                  <a:srgbClr val="CC3300"/>
                </a:solidFill>
              </a:rPr>
              <a:t>characteristic</a:t>
            </a:r>
          </a:p>
          <a:p>
            <a:pPr algn="ctr">
              <a:buNone/>
            </a:pPr>
            <a:r>
              <a:rPr lang="en-US" sz="4400" dirty="0" smtClean="0"/>
              <a:t>NOT</a:t>
            </a:r>
          </a:p>
          <a:p>
            <a:pPr algn="ctr">
              <a:buNone/>
            </a:pPr>
            <a:r>
              <a:rPr lang="en-US" sz="4400" dirty="0" smtClean="0"/>
              <a:t>a program </a:t>
            </a:r>
            <a:r>
              <a:rPr lang="en-US" sz="4400" i="1" dirty="0" smtClean="0">
                <a:solidFill>
                  <a:srgbClr val="CC3300"/>
                </a:solidFill>
              </a:rPr>
              <a:t>structure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228600" y="457200"/>
            <a:ext cx="8686800" cy="1477963"/>
          </a:xfrm>
        </p:spPr>
        <p:txBody>
          <a:bodyPr/>
          <a:lstStyle/>
          <a:p>
            <a:r>
              <a:rPr lang="en-US" sz="4000"/>
              <a:t>Essential conditions if an ecosystem-based initiative is to succeed</a:t>
            </a:r>
            <a:r>
              <a:rPr lang="en-US" sz="3600"/>
              <a:t/>
            </a:r>
            <a:br>
              <a:rPr lang="en-US" sz="3600"/>
            </a:br>
            <a:endParaRPr lang="en-US" sz="3600"/>
          </a:p>
        </p:txBody>
      </p:sp>
      <p:sp>
        <p:nvSpPr>
          <p:cNvPr id="241667" name="Rectangle 3"/>
          <p:cNvSpPr>
            <a:spLocks noGrp="1" noChangeArrowheads="1"/>
          </p:cNvSpPr>
          <p:nvPr>
            <p:ph type="body" idx="1"/>
          </p:nvPr>
        </p:nvSpPr>
        <p:spPr>
          <a:xfrm>
            <a:off x="457200" y="2514600"/>
            <a:ext cx="8229600" cy="2971800"/>
          </a:xfrm>
        </p:spPr>
        <p:txBody>
          <a:bodyPr/>
          <a:lstStyle/>
          <a:p>
            <a:pPr marL="609600" indent="-609600">
              <a:buFontTx/>
              <a:buAutoNum type="arabicPeriod"/>
            </a:pPr>
            <a:r>
              <a:rPr lang="en-US"/>
              <a:t>Unambiguous goals</a:t>
            </a:r>
          </a:p>
          <a:p>
            <a:pPr marL="609600" indent="-609600">
              <a:buFontTx/>
              <a:buAutoNum type="arabicPeriod"/>
            </a:pPr>
            <a:r>
              <a:rPr lang="en-US"/>
              <a:t>Well-informed stakeholders</a:t>
            </a:r>
          </a:p>
          <a:p>
            <a:pPr marL="609600" indent="-609600">
              <a:buFontTx/>
              <a:buAutoNum type="arabicPeriod"/>
            </a:pPr>
            <a:r>
              <a:rPr lang="en-US"/>
              <a:t>Delegation of authority and financial resources to sustain implementation</a:t>
            </a:r>
          </a:p>
          <a:p>
            <a:pPr marL="609600" indent="-609600">
              <a:buFontTx/>
              <a:buAutoNum type="arabicPeriod"/>
            </a:pPr>
            <a:r>
              <a:rPr lang="en-US"/>
              <a:t>Capacity within implementing institutions</a:t>
            </a:r>
          </a:p>
        </p:txBody>
      </p:sp>
      <p:sp>
        <p:nvSpPr>
          <p:cNvPr id="241668" name="Text Box 4"/>
          <p:cNvSpPr txBox="1">
            <a:spLocks noChangeArrowheads="1"/>
          </p:cNvSpPr>
          <p:nvPr/>
        </p:nvSpPr>
        <p:spPr bwMode="auto">
          <a:xfrm>
            <a:off x="990600" y="1600200"/>
            <a:ext cx="7391400" cy="581025"/>
          </a:xfrm>
          <a:prstGeom prst="rect">
            <a:avLst/>
          </a:prstGeom>
          <a:noFill/>
          <a:ln w="9525">
            <a:noFill/>
            <a:miter lim="800000"/>
            <a:headEnd/>
            <a:tailEnd/>
          </a:ln>
          <a:effectLst/>
        </p:spPr>
        <p:txBody>
          <a:bodyPr>
            <a:spAutoFit/>
          </a:bodyPr>
          <a:lstStyle/>
          <a:p>
            <a:pPr>
              <a:spcBef>
                <a:spcPct val="50000"/>
              </a:spcBef>
            </a:pPr>
            <a:r>
              <a:rPr lang="en-US" sz="1600">
                <a:solidFill>
                  <a:schemeClr val="tx2"/>
                </a:solidFill>
              </a:rPr>
              <a:t>United Nations Environment Program.  2006.</a:t>
            </a:r>
            <a:r>
              <a:rPr lang="en-US" sz="1600" i="1">
                <a:solidFill>
                  <a:schemeClr val="tx2"/>
                </a:solidFill>
              </a:rPr>
              <a:t> Ecosystem-based management: Markers for assessing progress. </a:t>
            </a:r>
            <a:r>
              <a:rPr lang="en-US" sz="1600">
                <a:solidFill>
                  <a:schemeClr val="tx2"/>
                </a:solidFill>
              </a:rPr>
              <a:t>58pp. unep/gpa, The Hague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26"/>
          <p:cNvSpPr>
            <a:spLocks noGrp="1" noChangeArrowheads="1"/>
          </p:cNvSpPr>
          <p:nvPr>
            <p:ph type="title"/>
          </p:nvPr>
        </p:nvSpPr>
        <p:spPr/>
        <p:txBody>
          <a:bodyPr/>
          <a:lstStyle/>
          <a:p>
            <a:r>
              <a:rPr lang="en-US" sz="4000"/>
              <a:t>EBM - Stakeholder Collaboration</a:t>
            </a:r>
          </a:p>
        </p:txBody>
      </p:sp>
      <p:sp>
        <p:nvSpPr>
          <p:cNvPr id="187395" name="Rectangle 1027"/>
          <p:cNvSpPr>
            <a:spLocks noGrp="1" noChangeArrowheads="1"/>
          </p:cNvSpPr>
          <p:nvPr>
            <p:ph type="body" sz="half" idx="1"/>
          </p:nvPr>
        </p:nvSpPr>
        <p:spPr>
          <a:ln w="57150">
            <a:solidFill>
              <a:srgbClr val="969696"/>
            </a:solidFill>
          </a:ln>
        </p:spPr>
        <p:txBody>
          <a:bodyPr/>
          <a:lstStyle/>
          <a:p>
            <a:pPr algn="ctr">
              <a:lnSpc>
                <a:spcPct val="90000"/>
              </a:lnSpc>
              <a:buFontTx/>
              <a:buNone/>
            </a:pPr>
            <a:r>
              <a:rPr lang="en-US" sz="3200" b="1">
                <a:solidFill>
                  <a:srgbClr val="009900"/>
                </a:solidFill>
              </a:rPr>
              <a:t>Optimistic model</a:t>
            </a:r>
          </a:p>
          <a:p>
            <a:pPr>
              <a:lnSpc>
                <a:spcPct val="90000"/>
              </a:lnSpc>
            </a:pPr>
            <a:r>
              <a:rPr lang="en-US"/>
              <a:t>Trust transforms interests and leads to innovation</a:t>
            </a:r>
          </a:p>
          <a:p>
            <a:pPr>
              <a:lnSpc>
                <a:spcPct val="90000"/>
              </a:lnSpc>
            </a:pPr>
            <a:r>
              <a:rPr lang="en-US"/>
              <a:t>Agreement on science basis leads to feasible, well-founded plan</a:t>
            </a:r>
          </a:p>
          <a:p>
            <a:pPr>
              <a:lnSpc>
                <a:spcPct val="90000"/>
              </a:lnSpc>
            </a:pPr>
            <a:r>
              <a:rPr lang="en-US"/>
              <a:t>Involvement reduces challenges</a:t>
            </a:r>
          </a:p>
        </p:txBody>
      </p:sp>
      <p:sp>
        <p:nvSpPr>
          <p:cNvPr id="187396" name="Rectangle 1028"/>
          <p:cNvSpPr>
            <a:spLocks noGrp="1" noChangeArrowheads="1"/>
          </p:cNvSpPr>
          <p:nvPr>
            <p:ph type="body" sz="half" idx="2"/>
          </p:nvPr>
        </p:nvSpPr>
        <p:spPr>
          <a:ln w="57150">
            <a:solidFill>
              <a:srgbClr val="969696"/>
            </a:solidFill>
          </a:ln>
        </p:spPr>
        <p:txBody>
          <a:bodyPr/>
          <a:lstStyle/>
          <a:p>
            <a:pPr>
              <a:lnSpc>
                <a:spcPct val="90000"/>
              </a:lnSpc>
              <a:buFontTx/>
              <a:buNone/>
            </a:pPr>
            <a:r>
              <a:rPr lang="en-US" sz="3200" b="1">
                <a:solidFill>
                  <a:srgbClr val="CC3300"/>
                </a:solidFill>
              </a:rPr>
              <a:t>Pessimistic model</a:t>
            </a:r>
          </a:p>
          <a:p>
            <a:pPr>
              <a:lnSpc>
                <a:spcPct val="90000"/>
              </a:lnSpc>
            </a:pPr>
            <a:r>
              <a:rPr lang="en-US"/>
              <a:t>Consensus seeking leads to lowest common denominator</a:t>
            </a:r>
          </a:p>
          <a:p>
            <a:pPr>
              <a:lnSpc>
                <a:spcPct val="90000"/>
              </a:lnSpc>
            </a:pPr>
            <a:r>
              <a:rPr lang="en-US"/>
              <a:t>Socio-economic interests dilute precaution</a:t>
            </a:r>
          </a:p>
          <a:p>
            <a:pPr>
              <a:lnSpc>
                <a:spcPct val="90000"/>
              </a:lnSpc>
            </a:pPr>
            <a:r>
              <a:rPr lang="en-US"/>
              <a:t>Special interests resurface impeding implementation </a:t>
            </a:r>
          </a:p>
        </p:txBody>
      </p:sp>
      <p:sp>
        <p:nvSpPr>
          <p:cNvPr id="187397" name="Text Box 1029"/>
          <p:cNvSpPr txBox="1">
            <a:spLocks noChangeArrowheads="1"/>
          </p:cNvSpPr>
          <p:nvPr/>
        </p:nvSpPr>
        <p:spPr bwMode="auto">
          <a:xfrm>
            <a:off x="457200" y="6276975"/>
            <a:ext cx="8077200" cy="581025"/>
          </a:xfrm>
          <a:prstGeom prst="rect">
            <a:avLst/>
          </a:prstGeom>
          <a:noFill/>
          <a:ln w="9525">
            <a:noFill/>
            <a:miter lim="800000"/>
            <a:headEnd/>
            <a:tailEnd/>
          </a:ln>
          <a:effectLst/>
        </p:spPr>
        <p:txBody>
          <a:bodyPr>
            <a:spAutoFit/>
          </a:bodyPr>
          <a:lstStyle/>
          <a:p>
            <a:pPr>
              <a:spcBef>
                <a:spcPct val="50000"/>
              </a:spcBef>
            </a:pPr>
            <a:r>
              <a:rPr lang="en-US" sz="1400"/>
              <a:t>Adapted from:</a:t>
            </a:r>
            <a:r>
              <a:rPr lang="en-US" sz="1600"/>
              <a:t> Judith Layzer. 2008. Natural Experiments: Ecosystem-based management and the environment.  The MIT Press. Cambridge, 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026"/>
          <p:cNvSpPr>
            <a:spLocks noGrp="1" noChangeArrowheads="1"/>
          </p:cNvSpPr>
          <p:nvPr>
            <p:ph type="title"/>
          </p:nvPr>
        </p:nvSpPr>
        <p:spPr/>
        <p:txBody>
          <a:bodyPr/>
          <a:lstStyle/>
          <a:p>
            <a:r>
              <a:rPr lang="en-US" sz="4000"/>
              <a:t>EBM - Adaptive Management</a:t>
            </a:r>
          </a:p>
        </p:txBody>
      </p:sp>
      <p:sp>
        <p:nvSpPr>
          <p:cNvPr id="188419" name="Rectangle 1027"/>
          <p:cNvSpPr>
            <a:spLocks noGrp="1" noChangeArrowheads="1"/>
          </p:cNvSpPr>
          <p:nvPr>
            <p:ph type="body" sz="half" idx="1"/>
          </p:nvPr>
        </p:nvSpPr>
        <p:spPr>
          <a:ln w="57150">
            <a:solidFill>
              <a:srgbClr val="969696"/>
            </a:solidFill>
          </a:ln>
        </p:spPr>
        <p:txBody>
          <a:bodyPr/>
          <a:lstStyle/>
          <a:p>
            <a:pPr algn="ctr">
              <a:buFontTx/>
              <a:buNone/>
            </a:pPr>
            <a:r>
              <a:rPr lang="en-US" sz="3200" b="1">
                <a:solidFill>
                  <a:srgbClr val="009900"/>
                </a:solidFill>
              </a:rPr>
              <a:t>Optimistic model</a:t>
            </a:r>
          </a:p>
          <a:p>
            <a:r>
              <a:rPr lang="en-US"/>
              <a:t>Emphasis on flexibility promotes ‘better-than-minimum’ performance</a:t>
            </a:r>
          </a:p>
          <a:p>
            <a:r>
              <a:rPr lang="en-US"/>
              <a:t>Monitoring informs practice ensuring use of best available understanding</a:t>
            </a:r>
          </a:p>
        </p:txBody>
      </p:sp>
      <p:sp>
        <p:nvSpPr>
          <p:cNvPr id="188420" name="Rectangle 1028"/>
          <p:cNvSpPr>
            <a:spLocks noGrp="1" noChangeArrowheads="1"/>
          </p:cNvSpPr>
          <p:nvPr>
            <p:ph type="body" sz="half" idx="2"/>
          </p:nvPr>
        </p:nvSpPr>
        <p:spPr>
          <a:ln w="57150">
            <a:solidFill>
              <a:srgbClr val="969696"/>
            </a:solidFill>
          </a:ln>
        </p:spPr>
        <p:txBody>
          <a:bodyPr/>
          <a:lstStyle/>
          <a:p>
            <a:pPr>
              <a:buFontTx/>
              <a:buNone/>
            </a:pPr>
            <a:r>
              <a:rPr lang="en-US" sz="3200" b="1">
                <a:solidFill>
                  <a:srgbClr val="CC3300"/>
                </a:solidFill>
              </a:rPr>
              <a:t>Pessimistic model</a:t>
            </a:r>
          </a:p>
          <a:p>
            <a:r>
              <a:rPr lang="en-US"/>
              <a:t>Flexibility facilitates evasion by laggards</a:t>
            </a:r>
          </a:p>
          <a:p>
            <a:r>
              <a:rPr lang="en-US"/>
              <a:t>Managers resist adjustments and development interests prevail </a:t>
            </a:r>
          </a:p>
        </p:txBody>
      </p:sp>
      <p:sp>
        <p:nvSpPr>
          <p:cNvPr id="188421" name="Text Box 1029"/>
          <p:cNvSpPr txBox="1">
            <a:spLocks noChangeArrowheads="1"/>
          </p:cNvSpPr>
          <p:nvPr/>
        </p:nvSpPr>
        <p:spPr bwMode="auto">
          <a:xfrm>
            <a:off x="457200" y="6276975"/>
            <a:ext cx="8077200" cy="581025"/>
          </a:xfrm>
          <a:prstGeom prst="rect">
            <a:avLst/>
          </a:prstGeom>
          <a:noFill/>
          <a:ln w="9525">
            <a:noFill/>
            <a:miter lim="800000"/>
            <a:headEnd/>
            <a:tailEnd/>
          </a:ln>
          <a:effectLst/>
        </p:spPr>
        <p:txBody>
          <a:bodyPr>
            <a:spAutoFit/>
          </a:bodyPr>
          <a:lstStyle/>
          <a:p>
            <a:pPr>
              <a:spcBef>
                <a:spcPct val="50000"/>
              </a:spcBef>
            </a:pPr>
            <a:r>
              <a:rPr lang="en-US" sz="1400"/>
              <a:t>Adapted from:</a:t>
            </a:r>
            <a:r>
              <a:rPr lang="en-US" sz="1600"/>
              <a:t> Judith Layzer. 2008. Natural Experiments: Ecosystem-based management and the envrionment.  The MIT Press. Cambridge, 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p:cNvSpPr txBox="1">
            <a:spLocks noChangeArrowheads="1"/>
          </p:cNvSpPr>
          <p:nvPr/>
        </p:nvSpPr>
        <p:spPr bwMode="auto">
          <a:xfrm>
            <a:off x="838200" y="5105400"/>
            <a:ext cx="7467600" cy="1495425"/>
          </a:xfrm>
          <a:prstGeom prst="rect">
            <a:avLst/>
          </a:prstGeom>
          <a:noFill/>
          <a:ln w="31750">
            <a:solidFill>
              <a:schemeClr val="tx1"/>
            </a:solidFill>
            <a:miter lim="800000"/>
            <a:headEnd/>
            <a:tailEnd/>
          </a:ln>
        </p:spPr>
        <p:txBody>
          <a:bodyPr>
            <a:spAutoFit/>
          </a:bodyPr>
          <a:lstStyle/>
          <a:p>
            <a:pPr algn="ctr">
              <a:spcBef>
                <a:spcPct val="50000"/>
              </a:spcBef>
            </a:pPr>
            <a:r>
              <a:rPr lang="en-US" sz="4000" b="1" dirty="0"/>
              <a:t>foundation</a:t>
            </a:r>
          </a:p>
          <a:p>
            <a:pPr algn="ctr">
              <a:spcBef>
                <a:spcPct val="50000"/>
              </a:spcBef>
            </a:pPr>
            <a:r>
              <a:rPr lang="en-US" sz="2000" dirty="0"/>
              <a:t>legal framework, management institutions, financial resources, effective communications</a:t>
            </a:r>
          </a:p>
        </p:txBody>
      </p:sp>
      <p:sp>
        <p:nvSpPr>
          <p:cNvPr id="32771" name="Text Box 5"/>
          <p:cNvSpPr txBox="1">
            <a:spLocks noChangeArrowheads="1"/>
          </p:cNvSpPr>
          <p:nvPr/>
        </p:nvSpPr>
        <p:spPr bwMode="auto">
          <a:xfrm>
            <a:off x="838200" y="3124200"/>
            <a:ext cx="3429000" cy="1800225"/>
          </a:xfrm>
          <a:prstGeom prst="rect">
            <a:avLst/>
          </a:prstGeom>
          <a:noFill/>
          <a:ln w="31750">
            <a:solidFill>
              <a:schemeClr val="tx1"/>
            </a:solidFill>
            <a:miter lim="800000"/>
            <a:headEnd/>
            <a:tailEnd/>
          </a:ln>
        </p:spPr>
        <p:txBody>
          <a:bodyPr>
            <a:spAutoFit/>
          </a:bodyPr>
          <a:lstStyle/>
          <a:p>
            <a:pPr algn="ctr">
              <a:spcBef>
                <a:spcPct val="50000"/>
              </a:spcBef>
            </a:pPr>
            <a:r>
              <a:rPr lang="en-US" sz="4000" b="1" dirty="0"/>
              <a:t>community</a:t>
            </a:r>
          </a:p>
          <a:p>
            <a:pPr algn="ctr">
              <a:spcBef>
                <a:spcPct val="50000"/>
              </a:spcBef>
            </a:pPr>
            <a:r>
              <a:rPr lang="en-US" sz="2000" dirty="0"/>
              <a:t>effective engagement of policy makers, managers, stakeholders, scientists</a:t>
            </a:r>
          </a:p>
        </p:txBody>
      </p:sp>
      <p:sp>
        <p:nvSpPr>
          <p:cNvPr id="32772" name="Text Box 7"/>
          <p:cNvSpPr txBox="1">
            <a:spLocks noChangeArrowheads="1"/>
          </p:cNvSpPr>
          <p:nvPr/>
        </p:nvSpPr>
        <p:spPr bwMode="auto">
          <a:xfrm>
            <a:off x="4419600" y="3124200"/>
            <a:ext cx="3810000" cy="1831975"/>
          </a:xfrm>
          <a:prstGeom prst="rect">
            <a:avLst/>
          </a:prstGeom>
          <a:noFill/>
          <a:ln w="31750">
            <a:solidFill>
              <a:schemeClr val="tx1"/>
            </a:solidFill>
            <a:miter lim="800000"/>
            <a:headEnd/>
            <a:tailEnd/>
          </a:ln>
        </p:spPr>
        <p:txBody>
          <a:bodyPr>
            <a:spAutoFit/>
          </a:bodyPr>
          <a:lstStyle/>
          <a:p>
            <a:pPr algn="ctr">
              <a:spcBef>
                <a:spcPct val="50000"/>
              </a:spcBef>
            </a:pPr>
            <a:r>
              <a:rPr lang="en-US" sz="4000" b="1"/>
              <a:t>process</a:t>
            </a:r>
          </a:p>
          <a:p>
            <a:pPr algn="ctr">
              <a:spcBef>
                <a:spcPct val="50000"/>
              </a:spcBef>
            </a:pPr>
            <a:r>
              <a:rPr lang="en-US" sz="2000"/>
              <a:t>effective adaptive management</a:t>
            </a:r>
          </a:p>
          <a:p>
            <a:pPr algn="ctr">
              <a:spcBef>
                <a:spcPct val="50000"/>
              </a:spcBef>
            </a:pPr>
            <a:endParaRPr lang="en-US" sz="2800"/>
          </a:p>
        </p:txBody>
      </p:sp>
      <p:sp>
        <p:nvSpPr>
          <p:cNvPr id="32773" name="Text Box 8"/>
          <p:cNvSpPr txBox="1">
            <a:spLocks noChangeArrowheads="1"/>
          </p:cNvSpPr>
          <p:nvPr/>
        </p:nvSpPr>
        <p:spPr bwMode="auto">
          <a:xfrm>
            <a:off x="838200" y="1447800"/>
            <a:ext cx="7391400" cy="1495425"/>
          </a:xfrm>
          <a:prstGeom prst="rect">
            <a:avLst/>
          </a:prstGeom>
          <a:noFill/>
          <a:ln w="53975">
            <a:solidFill>
              <a:srgbClr val="FF0000"/>
            </a:solidFill>
            <a:miter lim="800000"/>
            <a:headEnd/>
            <a:tailEnd/>
          </a:ln>
        </p:spPr>
        <p:txBody>
          <a:bodyPr>
            <a:spAutoFit/>
          </a:bodyPr>
          <a:lstStyle/>
          <a:p>
            <a:pPr algn="ctr">
              <a:spcBef>
                <a:spcPct val="50000"/>
              </a:spcBef>
            </a:pPr>
            <a:r>
              <a:rPr lang="en-US" sz="4000" b="1" dirty="0"/>
              <a:t>holistic vision / plan</a:t>
            </a:r>
          </a:p>
          <a:p>
            <a:pPr algn="ctr">
              <a:spcBef>
                <a:spcPct val="50000"/>
              </a:spcBef>
            </a:pPr>
            <a:r>
              <a:rPr lang="en-US" sz="2000" dirty="0"/>
              <a:t>comprehensive description of system, articulation of multiple management objectives</a:t>
            </a:r>
          </a:p>
        </p:txBody>
      </p:sp>
      <p:sp>
        <p:nvSpPr>
          <p:cNvPr id="32775" name="Text Box 11"/>
          <p:cNvSpPr txBox="1">
            <a:spLocks noChangeArrowheads="1"/>
          </p:cNvSpPr>
          <p:nvPr/>
        </p:nvSpPr>
        <p:spPr bwMode="auto">
          <a:xfrm>
            <a:off x="1447800" y="457200"/>
            <a:ext cx="6172200" cy="584775"/>
          </a:xfrm>
          <a:prstGeom prst="rect">
            <a:avLst/>
          </a:prstGeom>
          <a:noFill/>
          <a:ln w="9525">
            <a:noFill/>
            <a:miter lim="800000"/>
            <a:headEnd/>
            <a:tailEnd/>
          </a:ln>
        </p:spPr>
        <p:txBody>
          <a:bodyPr wrap="square">
            <a:spAutoFit/>
          </a:bodyPr>
          <a:lstStyle/>
          <a:p>
            <a:pPr algn="ctr">
              <a:spcBef>
                <a:spcPct val="50000"/>
              </a:spcBef>
            </a:pPr>
            <a:r>
              <a:rPr lang="en-US" sz="3200" dirty="0" smtClean="0"/>
              <a:t> </a:t>
            </a:r>
            <a:r>
              <a:rPr lang="en-US" sz="3200" u="sng" dirty="0" smtClean="0"/>
              <a:t>essential</a:t>
            </a:r>
            <a:r>
              <a:rPr lang="en-US" sz="3200" dirty="0" smtClean="0"/>
              <a:t> elements </a:t>
            </a:r>
            <a:r>
              <a:rPr lang="en-US" sz="3200" dirty="0"/>
              <a:t>of </a:t>
            </a:r>
            <a:r>
              <a:rPr lang="en-US" sz="3200" dirty="0" smtClean="0"/>
              <a:t>EBM</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solidFill>
                  <a:srgbClr val="FF0000"/>
                </a:solidFill>
              </a:rPr>
              <a:t>Articulate program goals</a:t>
            </a:r>
          </a:p>
          <a:p>
            <a:pPr marL="514350" indent="-514350">
              <a:buFont typeface="+mj-lt"/>
              <a:buAutoNum type="arabicPeriod"/>
            </a:pPr>
            <a:r>
              <a:rPr lang="en-US" dirty="0" smtClean="0"/>
              <a:t>Develop system level model for goal attainment</a:t>
            </a:r>
          </a:p>
          <a:p>
            <a:pPr marL="514350" indent="-514350">
              <a:buFont typeface="+mj-lt"/>
              <a:buAutoNum type="arabicPeriod"/>
            </a:pPr>
            <a:r>
              <a:rPr lang="en-US" dirty="0" smtClean="0"/>
              <a:t>Assess current management efforts – identify gaps</a:t>
            </a:r>
          </a:p>
          <a:p>
            <a:pPr marL="514350" indent="-514350">
              <a:buFont typeface="+mj-lt"/>
              <a:buAutoNum type="arabicPeriod"/>
            </a:pPr>
            <a:r>
              <a:rPr lang="en-US" dirty="0" smtClean="0"/>
              <a:t>Develop management strategy</a:t>
            </a:r>
          </a:p>
          <a:p>
            <a:pPr marL="514350" indent="-514350">
              <a:buFont typeface="+mj-lt"/>
              <a:buAutoNum type="arabicPeriod"/>
            </a:pPr>
            <a:r>
              <a:rPr lang="en-US" dirty="0" smtClean="0"/>
              <a:t>Develop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t>Manage adaptively</a:t>
            </a:r>
            <a:endParaRPr lang="en-US" dirty="0"/>
          </a:p>
        </p:txBody>
      </p:sp>
    </p:spTree>
    <p:extLst>
      <p:ext uri="{BB962C8B-B14F-4D97-AF65-F5344CB8AC3E}">
        <p14:creationId xmlns:p14="http://schemas.microsoft.com/office/powerpoint/2010/main" val="3264874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solidFill>
                  <a:srgbClr val="FF0000"/>
                </a:solidFill>
              </a:rPr>
              <a:t>Develop system level model for goal attainment</a:t>
            </a:r>
          </a:p>
          <a:p>
            <a:pPr marL="514350" indent="-514350">
              <a:buFont typeface="+mj-lt"/>
              <a:buAutoNum type="arabicPeriod"/>
            </a:pPr>
            <a:r>
              <a:rPr lang="en-US" dirty="0" smtClean="0"/>
              <a:t>Assess current management efforts – identify gaps</a:t>
            </a:r>
          </a:p>
          <a:p>
            <a:pPr marL="514350" indent="-514350">
              <a:buFont typeface="+mj-lt"/>
              <a:buAutoNum type="arabicPeriod"/>
            </a:pPr>
            <a:r>
              <a:rPr lang="en-US" dirty="0" smtClean="0"/>
              <a:t>Develop management strategy</a:t>
            </a:r>
          </a:p>
          <a:p>
            <a:pPr marL="514350" indent="-514350">
              <a:buFont typeface="+mj-lt"/>
              <a:buAutoNum type="arabicPeriod"/>
            </a:pPr>
            <a:r>
              <a:rPr lang="en-US" dirty="0" smtClean="0"/>
              <a:t>Develop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t>Manage adaptively</a:t>
            </a:r>
            <a:endParaRPr lang="en-US" dirty="0"/>
          </a:p>
        </p:txBody>
      </p:sp>
    </p:spTree>
    <p:extLst>
      <p:ext uri="{BB962C8B-B14F-4D97-AF65-F5344CB8AC3E}">
        <p14:creationId xmlns:p14="http://schemas.microsoft.com/office/powerpoint/2010/main" val="1251284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del 3.jpg"/>
          <p:cNvPicPr>
            <a:picLocks noChangeAspect="1"/>
          </p:cNvPicPr>
          <p:nvPr/>
        </p:nvPicPr>
        <p:blipFill>
          <a:blip r:embed="rId3" cstate="print"/>
          <a:stretch>
            <a:fillRect/>
          </a:stretch>
        </p:blipFill>
        <p:spPr>
          <a:xfrm>
            <a:off x="3810000" y="228600"/>
            <a:ext cx="4801393" cy="3505200"/>
          </a:xfrm>
          <a:prstGeom prst="rect">
            <a:avLst/>
          </a:prstGeom>
          <a:ln>
            <a:solidFill>
              <a:schemeClr val="tx1"/>
            </a:solidFill>
          </a:ln>
        </p:spPr>
      </p:pic>
      <p:pic>
        <p:nvPicPr>
          <p:cNvPr id="4" name="Picture 3" descr="model 1.jpg"/>
          <p:cNvPicPr>
            <a:picLocks noChangeAspect="1"/>
          </p:cNvPicPr>
          <p:nvPr/>
        </p:nvPicPr>
        <p:blipFill>
          <a:blip r:embed="rId4" cstate="print"/>
          <a:stretch>
            <a:fillRect/>
          </a:stretch>
        </p:blipFill>
        <p:spPr>
          <a:xfrm>
            <a:off x="228600" y="1066800"/>
            <a:ext cx="4394960" cy="2438400"/>
          </a:xfrm>
          <a:prstGeom prst="rect">
            <a:avLst/>
          </a:prstGeom>
          <a:ln>
            <a:solidFill>
              <a:schemeClr val="tx1"/>
            </a:solidFill>
          </a:ln>
        </p:spPr>
      </p:pic>
      <p:pic>
        <p:nvPicPr>
          <p:cNvPr id="5" name="Picture 4" descr="model 2.jpg"/>
          <p:cNvPicPr>
            <a:picLocks noChangeAspect="1"/>
          </p:cNvPicPr>
          <p:nvPr/>
        </p:nvPicPr>
        <p:blipFill>
          <a:blip r:embed="rId5" cstate="print"/>
          <a:stretch>
            <a:fillRect/>
          </a:stretch>
        </p:blipFill>
        <p:spPr>
          <a:xfrm>
            <a:off x="457200" y="3733800"/>
            <a:ext cx="4890965" cy="2362200"/>
          </a:xfrm>
          <a:prstGeom prst="rect">
            <a:avLst/>
          </a:prstGeom>
          <a:ln>
            <a:solidFill>
              <a:schemeClr val="tx1"/>
            </a:solidFill>
          </a:ln>
        </p:spPr>
      </p:pic>
      <p:pic>
        <p:nvPicPr>
          <p:cNvPr id="7" name="Picture 6" descr="model 4.jpg"/>
          <p:cNvPicPr>
            <a:picLocks noChangeAspect="1"/>
          </p:cNvPicPr>
          <p:nvPr/>
        </p:nvPicPr>
        <p:blipFill>
          <a:blip r:embed="rId6" cstate="print"/>
          <a:stretch>
            <a:fillRect/>
          </a:stretch>
        </p:blipFill>
        <p:spPr>
          <a:xfrm>
            <a:off x="4478248" y="3043094"/>
            <a:ext cx="3903752" cy="2824306"/>
          </a:xfrm>
          <a:prstGeom prst="rect">
            <a:avLst/>
          </a:prstGeom>
          <a:ln>
            <a:solidFill>
              <a:schemeClr val="tx1"/>
            </a:solidFill>
          </a:ln>
        </p:spPr>
      </p:pic>
      <p:sp>
        <p:nvSpPr>
          <p:cNvPr id="8" name="TextBox 7"/>
          <p:cNvSpPr txBox="1"/>
          <p:nvPr/>
        </p:nvSpPr>
        <p:spPr>
          <a:xfrm>
            <a:off x="152400" y="228600"/>
            <a:ext cx="3429000" cy="646331"/>
          </a:xfrm>
          <a:prstGeom prst="rect">
            <a:avLst/>
          </a:prstGeom>
          <a:solidFill>
            <a:schemeClr val="accent2">
              <a:lumMod val="20000"/>
              <a:lumOff val="80000"/>
              <a:alpha val="50000"/>
            </a:schemeClr>
          </a:solidFill>
          <a:ln>
            <a:solidFill>
              <a:schemeClr val="tx1"/>
            </a:solidFill>
          </a:ln>
        </p:spPr>
        <p:txBody>
          <a:bodyPr wrap="square" rtlCol="0">
            <a:spAutoFit/>
          </a:bodyPr>
          <a:lstStyle/>
          <a:p>
            <a:pPr algn="ctr"/>
            <a:r>
              <a:rPr lang="en-US" sz="3600" dirty="0" smtClean="0">
                <a:solidFill>
                  <a:srgbClr val="FF0000"/>
                </a:solidFill>
              </a:rPr>
              <a:t>Logic models</a:t>
            </a:r>
            <a:endParaRPr lang="en-US" sz="3600" dirty="0">
              <a:solidFill>
                <a:srgbClr val="FF0000"/>
              </a:solidFill>
            </a:endParaRPr>
          </a:p>
        </p:txBody>
      </p:sp>
    </p:spTree>
    <p:extLst>
      <p:ext uri="{BB962C8B-B14F-4D97-AF65-F5344CB8AC3E}">
        <p14:creationId xmlns:p14="http://schemas.microsoft.com/office/powerpoint/2010/main" val="2379361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solidFill>
                  <a:srgbClr val="FF0000"/>
                </a:solidFill>
              </a:rPr>
              <a:t>Describe factors influencing goal attainment</a:t>
            </a:r>
          </a:p>
          <a:p>
            <a:pPr marL="514350" indent="-514350">
              <a:buFont typeface="+mj-lt"/>
              <a:buAutoNum type="arabicPeriod"/>
            </a:pPr>
            <a:r>
              <a:rPr lang="en-US" dirty="0" smtClean="0"/>
              <a:t>Assess current management efforts – identify gaps</a:t>
            </a:r>
          </a:p>
          <a:p>
            <a:pPr marL="514350" indent="-514350">
              <a:buFont typeface="+mj-lt"/>
              <a:buAutoNum type="arabicPeriod"/>
            </a:pPr>
            <a:r>
              <a:rPr lang="en-US" dirty="0" smtClean="0"/>
              <a:t>Develop management strategy</a:t>
            </a:r>
          </a:p>
          <a:p>
            <a:pPr marL="514350" indent="-514350">
              <a:buFont typeface="+mj-lt"/>
              <a:buAutoNum type="arabicPeriod"/>
            </a:pPr>
            <a:r>
              <a:rPr lang="en-US" dirty="0" smtClean="0"/>
              <a:t>Develop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t>Manage adaptively</a:t>
            </a:r>
            <a:endParaRPr lang="en-US" dirty="0"/>
          </a:p>
        </p:txBody>
      </p:sp>
    </p:spTree>
    <p:extLst>
      <p:ext uri="{BB962C8B-B14F-4D97-AF65-F5344CB8AC3E}">
        <p14:creationId xmlns:p14="http://schemas.microsoft.com/office/powerpoint/2010/main" val="1192412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 modeling</a:t>
            </a:r>
            <a:br>
              <a:rPr lang="en-US" dirty="0" smtClean="0"/>
            </a:br>
            <a:r>
              <a:rPr lang="en-US" sz="2400" dirty="0" smtClean="0"/>
              <a:t>identification of factors potentially affecting attainment</a:t>
            </a:r>
            <a:endParaRPr lang="en-US" sz="2400" dirty="0"/>
          </a:p>
        </p:txBody>
      </p:sp>
      <p:sp>
        <p:nvSpPr>
          <p:cNvPr id="3" name="Content Placeholder 2"/>
          <p:cNvSpPr>
            <a:spLocks noGrp="1"/>
          </p:cNvSpPr>
          <p:nvPr>
            <p:ph sz="half" idx="1"/>
          </p:nvPr>
        </p:nvSpPr>
        <p:spPr>
          <a:xfrm>
            <a:off x="838200" y="1600200"/>
            <a:ext cx="4038600" cy="4525963"/>
          </a:xfrm>
        </p:spPr>
        <p:txBody>
          <a:bodyPr/>
          <a:lstStyle/>
          <a:p>
            <a:pPr>
              <a:buNone/>
            </a:pPr>
            <a:r>
              <a:rPr lang="en-US" dirty="0" smtClean="0">
                <a:solidFill>
                  <a:srgbClr val="FF0000"/>
                </a:solidFill>
              </a:rPr>
              <a:t>biological</a:t>
            </a:r>
            <a:r>
              <a:rPr lang="en-US" dirty="0" smtClean="0"/>
              <a:t> factors</a:t>
            </a:r>
          </a:p>
          <a:p>
            <a:r>
              <a:rPr lang="en-US" sz="2400" dirty="0" smtClean="0"/>
              <a:t>fauna</a:t>
            </a:r>
          </a:p>
          <a:p>
            <a:r>
              <a:rPr lang="en-US" sz="2400" dirty="0" smtClean="0"/>
              <a:t>flora</a:t>
            </a:r>
          </a:p>
          <a:p>
            <a:r>
              <a:rPr lang="en-US" sz="2400" dirty="0" smtClean="0"/>
              <a:t>Microorganisms</a:t>
            </a:r>
          </a:p>
          <a:p>
            <a:pPr>
              <a:buNone/>
            </a:pPr>
            <a:endParaRPr lang="en-US" sz="2400" dirty="0" smtClean="0"/>
          </a:p>
          <a:p>
            <a:pPr>
              <a:buNone/>
            </a:pPr>
            <a:r>
              <a:rPr lang="en-US" dirty="0" smtClean="0">
                <a:solidFill>
                  <a:srgbClr val="FF0000"/>
                </a:solidFill>
              </a:rPr>
              <a:t>physical</a:t>
            </a:r>
            <a:r>
              <a:rPr lang="en-US" dirty="0" smtClean="0"/>
              <a:t> factors</a:t>
            </a:r>
          </a:p>
          <a:p>
            <a:r>
              <a:rPr lang="en-US" sz="2400" dirty="0" smtClean="0"/>
              <a:t>structure</a:t>
            </a:r>
          </a:p>
          <a:p>
            <a:r>
              <a:rPr lang="en-US" sz="2400" dirty="0" smtClean="0"/>
              <a:t>hydrology</a:t>
            </a:r>
          </a:p>
          <a:p>
            <a:r>
              <a:rPr lang="en-US" sz="2400" dirty="0" smtClean="0"/>
              <a:t>temperature</a:t>
            </a:r>
          </a:p>
          <a:p>
            <a:pPr>
              <a:buNone/>
            </a:pPr>
            <a:endParaRPr lang="en-US" dirty="0"/>
          </a:p>
        </p:txBody>
      </p:sp>
      <p:sp>
        <p:nvSpPr>
          <p:cNvPr id="4" name="Content Placeholder 3"/>
          <p:cNvSpPr>
            <a:spLocks noGrp="1"/>
          </p:cNvSpPr>
          <p:nvPr>
            <p:ph sz="half" idx="2"/>
          </p:nvPr>
        </p:nvSpPr>
        <p:spPr>
          <a:xfrm>
            <a:off x="4572000" y="1600200"/>
            <a:ext cx="4114800" cy="4525963"/>
          </a:xfrm>
        </p:spPr>
        <p:txBody>
          <a:bodyPr/>
          <a:lstStyle/>
          <a:p>
            <a:pPr>
              <a:buNone/>
            </a:pPr>
            <a:r>
              <a:rPr lang="en-US" dirty="0" smtClean="0">
                <a:solidFill>
                  <a:srgbClr val="FF0000"/>
                </a:solidFill>
              </a:rPr>
              <a:t>chemical</a:t>
            </a:r>
            <a:r>
              <a:rPr lang="en-US" dirty="0" smtClean="0"/>
              <a:t> factors</a:t>
            </a:r>
          </a:p>
          <a:p>
            <a:r>
              <a:rPr lang="en-US" sz="2400" dirty="0" smtClean="0"/>
              <a:t>salinity</a:t>
            </a:r>
          </a:p>
          <a:p>
            <a:r>
              <a:rPr lang="en-US" sz="2400" dirty="0" smtClean="0"/>
              <a:t>pH</a:t>
            </a:r>
          </a:p>
          <a:p>
            <a:r>
              <a:rPr lang="en-US" sz="2400" dirty="0" smtClean="0"/>
              <a:t>nutrients</a:t>
            </a:r>
          </a:p>
          <a:p>
            <a:r>
              <a:rPr lang="en-US" sz="2400" dirty="0" smtClean="0"/>
              <a:t>toxics</a:t>
            </a:r>
          </a:p>
          <a:p>
            <a:pPr>
              <a:buNone/>
            </a:pPr>
            <a:endParaRPr lang="en-US" sz="2400" dirty="0" smtClean="0"/>
          </a:p>
          <a:p>
            <a:pPr>
              <a:buNone/>
            </a:pPr>
            <a:r>
              <a:rPr lang="en-US" dirty="0" smtClean="0">
                <a:solidFill>
                  <a:srgbClr val="FF0000"/>
                </a:solidFill>
              </a:rPr>
              <a:t>human</a:t>
            </a:r>
            <a:r>
              <a:rPr lang="en-US" dirty="0" smtClean="0"/>
              <a:t> factors</a:t>
            </a:r>
          </a:p>
          <a:p>
            <a:r>
              <a:rPr lang="en-US" sz="2400" dirty="0" smtClean="0"/>
              <a:t>use objectives</a:t>
            </a:r>
          </a:p>
          <a:p>
            <a:r>
              <a:rPr lang="en-US" sz="2400" dirty="0" smtClean="0"/>
              <a:t>modification of system</a:t>
            </a:r>
          </a:p>
          <a:p>
            <a:r>
              <a:rPr lang="en-US" sz="2400" dirty="0" smtClean="0"/>
              <a:t>knowledge</a:t>
            </a:r>
          </a:p>
          <a:p>
            <a:pPr>
              <a:buNone/>
            </a:pP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42900" y="304800"/>
            <a:ext cx="8801100" cy="5695950"/>
          </a:xfrm>
          <a:prstGeom prst="rect">
            <a:avLst/>
          </a:prstGeom>
        </p:spPr>
      </p:pic>
      <p:pic>
        <p:nvPicPr>
          <p:cNvPr id="4" name="Picture 3"/>
          <p:cNvPicPr>
            <a:picLocks noChangeAspect="1"/>
          </p:cNvPicPr>
          <p:nvPr/>
        </p:nvPicPr>
        <p:blipFill>
          <a:blip r:embed="rId3"/>
          <a:stretch>
            <a:fillRect/>
          </a:stretch>
        </p:blipFill>
        <p:spPr>
          <a:xfrm>
            <a:off x="152400" y="1219200"/>
            <a:ext cx="5717648" cy="6586430"/>
          </a:xfrm>
          <a:prstGeom prst="rect">
            <a:avLst/>
          </a:prstGeom>
        </p:spPr>
      </p:pic>
    </p:spTree>
    <p:extLst>
      <p:ext uri="{BB962C8B-B14F-4D97-AF65-F5344CB8AC3E}">
        <p14:creationId xmlns:p14="http://schemas.microsoft.com/office/powerpoint/2010/main" val="1476516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t>Develop system level model for goal attainment</a:t>
            </a:r>
          </a:p>
          <a:p>
            <a:pPr marL="514350" indent="-514350">
              <a:buFont typeface="+mj-lt"/>
              <a:buAutoNum type="arabicPeriod"/>
            </a:pPr>
            <a:r>
              <a:rPr lang="en-US" dirty="0" smtClean="0">
                <a:solidFill>
                  <a:srgbClr val="FF0000"/>
                </a:solidFill>
              </a:rPr>
              <a:t>Assess current management efforts – identify gaps</a:t>
            </a:r>
          </a:p>
          <a:p>
            <a:pPr marL="514350" indent="-514350">
              <a:buFont typeface="+mj-lt"/>
              <a:buAutoNum type="arabicPeriod"/>
            </a:pPr>
            <a:r>
              <a:rPr lang="en-US" dirty="0" smtClean="0">
                <a:solidFill>
                  <a:srgbClr val="FF0000"/>
                </a:solidFill>
              </a:rPr>
              <a:t>Develop management strategy</a:t>
            </a:r>
          </a:p>
          <a:p>
            <a:pPr marL="514350" indent="-514350">
              <a:buFont typeface="+mj-lt"/>
              <a:buAutoNum type="arabicPeriod"/>
            </a:pPr>
            <a:r>
              <a:rPr lang="en-US" dirty="0" smtClean="0"/>
              <a:t>Develop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t>Manage adaptively</a:t>
            </a:r>
            <a:endParaRPr lang="en-US" dirty="0"/>
          </a:p>
        </p:txBody>
      </p:sp>
    </p:spTree>
    <p:extLst>
      <p:ext uri="{BB962C8B-B14F-4D97-AF65-F5344CB8AC3E}">
        <p14:creationId xmlns:p14="http://schemas.microsoft.com/office/powerpoint/2010/main" val="3746008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4826" y="2438400"/>
            <a:ext cx="6346717" cy="421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09600" y="1400413"/>
            <a:ext cx="7391400" cy="954107"/>
          </a:xfrm>
          <a:prstGeom prst="rect">
            <a:avLst/>
          </a:prstGeom>
        </p:spPr>
        <p:txBody>
          <a:bodyPr wrap="square">
            <a:spAutoFit/>
          </a:bodyPr>
          <a:lstStyle/>
          <a:p>
            <a:r>
              <a:rPr lang="en-US" sz="2800" dirty="0"/>
              <a:t>Coral Habitat Areas of Particular Concern (CHAPCs)</a:t>
            </a:r>
          </a:p>
        </p:txBody>
      </p:sp>
      <p:sp>
        <p:nvSpPr>
          <p:cNvPr id="3" name="Rectangle 2"/>
          <p:cNvSpPr/>
          <p:nvPr/>
        </p:nvSpPr>
        <p:spPr>
          <a:xfrm>
            <a:off x="228600" y="3048000"/>
            <a:ext cx="2514600" cy="1815882"/>
          </a:xfrm>
          <a:prstGeom prst="rect">
            <a:avLst/>
          </a:prstGeom>
        </p:spPr>
        <p:txBody>
          <a:bodyPr wrap="square">
            <a:spAutoFit/>
          </a:bodyPr>
          <a:lstStyle/>
          <a:p>
            <a:r>
              <a:rPr lang="en-US" sz="2800" dirty="0"/>
              <a:t>golden </a:t>
            </a:r>
            <a:r>
              <a:rPr lang="en-US" sz="2800" dirty="0" smtClean="0"/>
              <a:t>crab</a:t>
            </a:r>
          </a:p>
          <a:p>
            <a:r>
              <a:rPr lang="en-US" sz="2800" dirty="0" smtClean="0"/>
              <a:t> </a:t>
            </a:r>
          </a:p>
          <a:p>
            <a:r>
              <a:rPr lang="en-US" sz="2800" dirty="0" smtClean="0"/>
              <a:t>royal </a:t>
            </a:r>
            <a:r>
              <a:rPr lang="en-US" sz="2800" dirty="0"/>
              <a:t>red shrimp</a:t>
            </a:r>
          </a:p>
        </p:txBody>
      </p:sp>
      <p:sp>
        <p:nvSpPr>
          <p:cNvPr id="4" name="Rectangle 3"/>
          <p:cNvSpPr/>
          <p:nvPr/>
        </p:nvSpPr>
        <p:spPr>
          <a:xfrm>
            <a:off x="228600" y="457200"/>
            <a:ext cx="8610600" cy="523220"/>
          </a:xfrm>
          <a:prstGeom prst="rect">
            <a:avLst/>
          </a:prstGeom>
        </p:spPr>
        <p:txBody>
          <a:bodyPr wrap="square">
            <a:spAutoFit/>
          </a:bodyPr>
          <a:lstStyle/>
          <a:p>
            <a:r>
              <a:rPr lang="en-US" sz="2800" b="1" u="sng" dirty="0"/>
              <a:t>Comprehensive Ecosystem-Based Amendment 1 </a:t>
            </a:r>
            <a:endParaRPr lang="en-US" sz="2800" b="1" dirty="0"/>
          </a:p>
        </p:txBody>
      </p:sp>
    </p:spTree>
    <p:extLst>
      <p:ext uri="{BB962C8B-B14F-4D97-AF65-F5344CB8AC3E}">
        <p14:creationId xmlns:p14="http://schemas.microsoft.com/office/powerpoint/2010/main" val="3331796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5410200"/>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t>Develop system level model for goal attainment</a:t>
            </a:r>
          </a:p>
          <a:p>
            <a:pPr marL="514350" indent="-514350">
              <a:buFont typeface="+mj-lt"/>
              <a:buAutoNum type="arabicPeriod"/>
            </a:pPr>
            <a:r>
              <a:rPr lang="en-US" dirty="0" smtClean="0"/>
              <a:t>Assess current management efforts – identify gaps</a:t>
            </a:r>
          </a:p>
          <a:p>
            <a:pPr marL="514350" indent="-514350">
              <a:buFont typeface="+mj-lt"/>
              <a:buAutoNum type="arabicPeriod"/>
            </a:pPr>
            <a:r>
              <a:rPr lang="en-US" dirty="0" smtClean="0"/>
              <a:t>Develop management strategy</a:t>
            </a:r>
          </a:p>
          <a:p>
            <a:pPr marL="514350" indent="-514350">
              <a:buFont typeface="+mj-lt"/>
              <a:buAutoNum type="arabicPeriod"/>
            </a:pPr>
            <a:r>
              <a:rPr lang="en-US" dirty="0" smtClean="0">
                <a:solidFill>
                  <a:srgbClr val="FF0000"/>
                </a:solidFill>
              </a:rPr>
              <a:t>Develop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t>Manage adaptively</a:t>
            </a:r>
            <a:endParaRPr lang="en-US" dirty="0"/>
          </a:p>
        </p:txBody>
      </p:sp>
      <p:pic>
        <p:nvPicPr>
          <p:cNvPr id="2" name="Picture 1"/>
          <p:cNvPicPr>
            <a:picLocks noChangeAspect="1"/>
          </p:cNvPicPr>
          <p:nvPr/>
        </p:nvPicPr>
        <p:blipFill>
          <a:blip r:embed="rId3"/>
          <a:stretch>
            <a:fillRect/>
          </a:stretch>
        </p:blipFill>
        <p:spPr>
          <a:xfrm>
            <a:off x="7162800" y="4242263"/>
            <a:ext cx="1955409" cy="2615738"/>
          </a:xfrm>
          <a:prstGeom prst="rect">
            <a:avLst/>
          </a:prstGeom>
        </p:spPr>
      </p:pic>
    </p:spTree>
    <p:extLst>
      <p:ext uri="{BB962C8B-B14F-4D97-AF65-F5344CB8AC3E}">
        <p14:creationId xmlns:p14="http://schemas.microsoft.com/office/powerpoint/2010/main" val="4099860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 monitoring program</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solidFill>
                  <a:srgbClr val="FF0000"/>
                </a:solidFill>
              </a:rPr>
              <a:t>accountability</a:t>
            </a:r>
          </a:p>
          <a:p>
            <a:pPr lvl="1"/>
            <a:r>
              <a:rPr lang="en-US" dirty="0" smtClean="0"/>
              <a:t>actions undertaken</a:t>
            </a:r>
          </a:p>
          <a:p>
            <a:pPr lvl="1"/>
            <a:r>
              <a:rPr lang="en-US" dirty="0" smtClean="0"/>
              <a:t>outcomes realized</a:t>
            </a:r>
          </a:p>
          <a:p>
            <a:pPr marL="514350" indent="-514350">
              <a:buFont typeface="+mj-lt"/>
              <a:buAutoNum type="arabicPeriod"/>
            </a:pPr>
            <a:r>
              <a:rPr lang="en-US" dirty="0" smtClean="0">
                <a:solidFill>
                  <a:srgbClr val="FF0000"/>
                </a:solidFill>
              </a:rPr>
              <a:t>assumptions</a:t>
            </a:r>
          </a:p>
          <a:p>
            <a:pPr lvl="1"/>
            <a:r>
              <a:rPr lang="en-US" dirty="0" smtClean="0"/>
              <a:t>system drivers not managed</a:t>
            </a:r>
          </a:p>
          <a:p>
            <a:pPr marL="514350" indent="-514350">
              <a:buFont typeface="+mj-lt"/>
              <a:buAutoNum type="arabicPeriod"/>
            </a:pPr>
            <a:r>
              <a:rPr lang="en-US" dirty="0" smtClean="0">
                <a:solidFill>
                  <a:srgbClr val="FF0000"/>
                </a:solidFill>
              </a:rPr>
              <a:t>partnership performance</a:t>
            </a:r>
          </a:p>
          <a:p>
            <a:pPr lvl="1"/>
            <a:r>
              <a:rPr lang="en-US" dirty="0" smtClean="0"/>
              <a:t>adaptive management implemented (really?)</a:t>
            </a:r>
          </a:p>
          <a:p>
            <a:pPr lvl="1"/>
            <a:r>
              <a:rPr lang="en-US" dirty="0" smtClean="0"/>
              <a:t>external program coordination</a:t>
            </a:r>
            <a:endParaRPr lang="en-US" dirty="0"/>
          </a:p>
        </p:txBody>
      </p:sp>
      <p:pic>
        <p:nvPicPr>
          <p:cNvPr id="4" name="Picture 3"/>
          <p:cNvPicPr>
            <a:picLocks noChangeAspect="1"/>
          </p:cNvPicPr>
          <p:nvPr/>
        </p:nvPicPr>
        <p:blipFill>
          <a:blip r:embed="rId2"/>
          <a:stretch>
            <a:fillRect/>
          </a:stretch>
        </p:blipFill>
        <p:spPr>
          <a:xfrm>
            <a:off x="4724400" y="1501605"/>
            <a:ext cx="4143526" cy="2028825"/>
          </a:xfrm>
          <a:prstGeom prst="rect">
            <a:avLst/>
          </a:prstGeom>
        </p:spPr>
      </p:pic>
      <p:sp>
        <p:nvSpPr>
          <p:cNvPr id="5" name="TextBox 4"/>
          <p:cNvSpPr txBox="1"/>
          <p:nvPr/>
        </p:nvSpPr>
        <p:spPr>
          <a:xfrm>
            <a:off x="4943040" y="3530430"/>
            <a:ext cx="3962400" cy="246221"/>
          </a:xfrm>
          <a:prstGeom prst="rect">
            <a:avLst/>
          </a:prstGeom>
          <a:noFill/>
        </p:spPr>
        <p:txBody>
          <a:bodyPr wrap="square" rtlCol="0">
            <a:spAutoFit/>
          </a:bodyPr>
          <a:lstStyle/>
          <a:p>
            <a:r>
              <a:rPr lang="en-US" sz="1000" dirty="0"/>
              <a:t>http://sero.nmfs.noaa.gov/sustainable_fisheries/acl_monitoring/</a:t>
            </a:r>
          </a:p>
        </p:txBody>
      </p:sp>
    </p:spTree>
    <p:extLst>
      <p:ext uri="{BB962C8B-B14F-4D97-AF65-F5344CB8AC3E}">
        <p14:creationId xmlns:p14="http://schemas.microsoft.com/office/powerpoint/2010/main" val="763067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t>Develop system level model for goal attainment</a:t>
            </a:r>
          </a:p>
          <a:p>
            <a:pPr marL="514350" indent="-514350">
              <a:buFont typeface="+mj-lt"/>
              <a:buAutoNum type="arabicPeriod"/>
            </a:pPr>
            <a:r>
              <a:rPr lang="en-US" dirty="0" smtClean="0"/>
              <a:t>Assess current management efforts – identify gaps</a:t>
            </a:r>
          </a:p>
          <a:p>
            <a:pPr marL="514350" indent="-514350">
              <a:buFont typeface="+mj-lt"/>
              <a:buAutoNum type="arabicPeriod"/>
            </a:pPr>
            <a:r>
              <a:rPr lang="en-US" dirty="0" smtClean="0"/>
              <a:t>Develop management strategy</a:t>
            </a:r>
          </a:p>
          <a:p>
            <a:pPr marL="514350" indent="-514350">
              <a:buFont typeface="+mj-lt"/>
              <a:buAutoNum type="arabicPeriod"/>
            </a:pPr>
            <a:r>
              <a:rPr lang="en-US" dirty="0" smtClean="0"/>
              <a:t>Develop monitoring program</a:t>
            </a:r>
          </a:p>
          <a:p>
            <a:pPr marL="514350" indent="-514350">
              <a:buFont typeface="+mj-lt"/>
              <a:buAutoNum type="arabicPeriod"/>
            </a:pPr>
            <a:r>
              <a:rPr lang="en-US" dirty="0" smtClean="0">
                <a:solidFill>
                  <a:srgbClr val="FF0000"/>
                </a:solidFill>
              </a:rPr>
              <a:t>Assess performance</a:t>
            </a:r>
          </a:p>
          <a:p>
            <a:pPr marL="514350" indent="-514350">
              <a:buFont typeface="+mj-lt"/>
              <a:buAutoNum type="arabicPeriod"/>
            </a:pPr>
            <a:r>
              <a:rPr lang="en-US" dirty="0" smtClean="0"/>
              <a:t>Manage adaptively</a:t>
            </a:r>
            <a:endParaRPr lang="en-US" dirty="0"/>
          </a:p>
        </p:txBody>
      </p:sp>
    </p:spTree>
    <p:extLst>
      <p:ext uri="{BB962C8B-B14F-4D97-AF65-F5344CB8AC3E}">
        <p14:creationId xmlns:p14="http://schemas.microsoft.com/office/powerpoint/2010/main" val="2962932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0" y="7620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172200" y="11430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77000" y="2667000"/>
            <a:ext cx="1524000" cy="369332"/>
          </a:xfrm>
          <a:prstGeom prst="rect">
            <a:avLst/>
          </a:prstGeom>
          <a:noFill/>
        </p:spPr>
        <p:txBody>
          <a:bodyPr wrap="square" rtlCol="0">
            <a:spAutoFit/>
          </a:bodyPr>
          <a:lstStyle/>
          <a:p>
            <a:r>
              <a:rPr lang="en-US" dirty="0" smtClean="0"/>
              <a:t>time </a:t>
            </a:r>
            <a:endParaRPr lang="en-US" dirty="0"/>
          </a:p>
        </p:txBody>
      </p:sp>
      <p:sp>
        <p:nvSpPr>
          <p:cNvPr id="7" name="Right Arrow 6"/>
          <p:cNvSpPr/>
          <p:nvPr/>
        </p:nvSpPr>
        <p:spPr>
          <a:xfrm flipV="1">
            <a:off x="7239000" y="28194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5290066" y="1948934"/>
            <a:ext cx="1219200" cy="369332"/>
          </a:xfrm>
          <a:prstGeom prst="rect">
            <a:avLst/>
          </a:prstGeom>
          <a:noFill/>
        </p:spPr>
        <p:txBody>
          <a:bodyPr wrap="square" rtlCol="0">
            <a:spAutoFit/>
          </a:bodyPr>
          <a:lstStyle/>
          <a:p>
            <a:r>
              <a:rPr lang="en-US" dirty="0" smtClean="0"/>
              <a:t>response</a:t>
            </a:r>
            <a:endParaRPr lang="en-US" dirty="0"/>
          </a:p>
        </p:txBody>
      </p:sp>
      <p:sp>
        <p:nvSpPr>
          <p:cNvPr id="9" name="Right Arrow 8"/>
          <p:cNvSpPr/>
          <p:nvPr/>
        </p:nvSpPr>
        <p:spPr>
          <a:xfrm rot="16200000" flipV="1">
            <a:off x="5676900" y="13335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1219200" y="3962400"/>
            <a:ext cx="3124200" cy="2286000"/>
            <a:chOff x="1447800" y="228600"/>
            <a:chExt cx="3124200" cy="2286000"/>
          </a:xfrm>
        </p:grpSpPr>
        <p:sp>
          <p:nvSpPr>
            <p:cNvPr id="15" name="Rectangle 14"/>
            <p:cNvSpPr/>
            <p:nvPr/>
          </p:nvSpPr>
          <p:spPr>
            <a:xfrm>
              <a:off x="1447800" y="2286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133600" y="6096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38400" y="2133600"/>
              <a:ext cx="1524000" cy="369332"/>
            </a:xfrm>
            <a:prstGeom prst="rect">
              <a:avLst/>
            </a:prstGeom>
            <a:noFill/>
          </p:spPr>
          <p:txBody>
            <a:bodyPr wrap="square" rtlCol="0">
              <a:spAutoFit/>
            </a:bodyPr>
            <a:lstStyle/>
            <a:p>
              <a:r>
                <a:rPr lang="en-US" dirty="0" smtClean="0"/>
                <a:t>time </a:t>
              </a:r>
              <a:endParaRPr lang="en-US" dirty="0"/>
            </a:p>
          </p:txBody>
        </p:sp>
        <p:sp>
          <p:nvSpPr>
            <p:cNvPr id="18" name="Right Arrow 17"/>
            <p:cNvSpPr/>
            <p:nvPr/>
          </p:nvSpPr>
          <p:spPr>
            <a:xfrm flipV="1">
              <a:off x="3200400" y="22860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6200000">
              <a:off x="1251466" y="1415534"/>
              <a:ext cx="1219200" cy="369332"/>
            </a:xfrm>
            <a:prstGeom prst="rect">
              <a:avLst/>
            </a:prstGeom>
            <a:noFill/>
          </p:spPr>
          <p:txBody>
            <a:bodyPr wrap="square" rtlCol="0">
              <a:spAutoFit/>
            </a:bodyPr>
            <a:lstStyle/>
            <a:p>
              <a:r>
                <a:rPr lang="en-US" dirty="0" smtClean="0"/>
                <a:t>response</a:t>
              </a:r>
              <a:endParaRPr lang="en-US" dirty="0"/>
            </a:p>
          </p:txBody>
        </p:sp>
        <p:sp>
          <p:nvSpPr>
            <p:cNvPr id="20" name="Right Arrow 19"/>
            <p:cNvSpPr/>
            <p:nvPr/>
          </p:nvSpPr>
          <p:spPr>
            <a:xfrm rot="16200000" flipV="1">
              <a:off x="1638300" y="8001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V="1">
              <a:off x="2209800" y="914400"/>
              <a:ext cx="1600200" cy="106680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5486400" y="3962400"/>
            <a:ext cx="3124200" cy="2286000"/>
            <a:chOff x="1447800" y="228600"/>
            <a:chExt cx="3124200" cy="2286000"/>
          </a:xfrm>
        </p:grpSpPr>
        <p:sp>
          <p:nvSpPr>
            <p:cNvPr id="23" name="Rectangle 22"/>
            <p:cNvSpPr/>
            <p:nvPr/>
          </p:nvSpPr>
          <p:spPr>
            <a:xfrm>
              <a:off x="1447800" y="2286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133600" y="6096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438400" y="2133600"/>
              <a:ext cx="1524000" cy="369332"/>
            </a:xfrm>
            <a:prstGeom prst="rect">
              <a:avLst/>
            </a:prstGeom>
            <a:noFill/>
          </p:spPr>
          <p:txBody>
            <a:bodyPr wrap="square" rtlCol="0">
              <a:spAutoFit/>
            </a:bodyPr>
            <a:lstStyle/>
            <a:p>
              <a:r>
                <a:rPr lang="en-US" dirty="0" smtClean="0"/>
                <a:t>time </a:t>
              </a:r>
              <a:endParaRPr lang="en-US" dirty="0"/>
            </a:p>
          </p:txBody>
        </p:sp>
        <p:sp>
          <p:nvSpPr>
            <p:cNvPr id="26" name="Right Arrow 25"/>
            <p:cNvSpPr/>
            <p:nvPr/>
          </p:nvSpPr>
          <p:spPr>
            <a:xfrm flipV="1">
              <a:off x="3200400" y="22860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rot="16200000">
              <a:off x="1251466" y="1415534"/>
              <a:ext cx="1219200" cy="369332"/>
            </a:xfrm>
            <a:prstGeom prst="rect">
              <a:avLst/>
            </a:prstGeom>
            <a:noFill/>
          </p:spPr>
          <p:txBody>
            <a:bodyPr wrap="square" rtlCol="0">
              <a:spAutoFit/>
            </a:bodyPr>
            <a:lstStyle/>
            <a:p>
              <a:r>
                <a:rPr lang="en-US" dirty="0" smtClean="0"/>
                <a:t>response</a:t>
              </a:r>
              <a:endParaRPr lang="en-US" dirty="0"/>
            </a:p>
          </p:txBody>
        </p:sp>
        <p:sp>
          <p:nvSpPr>
            <p:cNvPr id="28" name="Right Arrow 27"/>
            <p:cNvSpPr/>
            <p:nvPr/>
          </p:nvSpPr>
          <p:spPr>
            <a:xfrm rot="16200000" flipV="1">
              <a:off x="1638300" y="8001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Freeform 31"/>
          <p:cNvSpPr/>
          <p:nvPr/>
        </p:nvSpPr>
        <p:spPr>
          <a:xfrm>
            <a:off x="6324600" y="1364777"/>
            <a:ext cx="1741227" cy="1283458"/>
          </a:xfrm>
          <a:custGeom>
            <a:avLst/>
            <a:gdLst>
              <a:gd name="connsiteX0" fmla="*/ 0 w 1760561"/>
              <a:gd name="connsiteY0" fmla="*/ 1132764 h 1280615"/>
              <a:gd name="connsiteX1" fmla="*/ 1187355 w 1760561"/>
              <a:gd name="connsiteY1" fmla="*/ 1091821 h 1280615"/>
              <a:gd name="connsiteX2" fmla="*/ 1760561 w 1760561"/>
              <a:gd name="connsiteY2" fmla="*/ 0 h 1280615"/>
              <a:gd name="connsiteX3" fmla="*/ 1760561 w 1760561"/>
              <a:gd name="connsiteY3" fmla="*/ 0 h 1280615"/>
              <a:gd name="connsiteX0" fmla="*/ 0 w 1741227"/>
              <a:gd name="connsiteY0" fmla="*/ 1149824 h 1283458"/>
              <a:gd name="connsiteX1" fmla="*/ 1168021 w 1741227"/>
              <a:gd name="connsiteY1" fmla="*/ 1091821 h 1283458"/>
              <a:gd name="connsiteX2" fmla="*/ 1741227 w 1741227"/>
              <a:gd name="connsiteY2" fmla="*/ 0 h 1283458"/>
              <a:gd name="connsiteX3" fmla="*/ 1741227 w 1741227"/>
              <a:gd name="connsiteY3" fmla="*/ 0 h 1283458"/>
              <a:gd name="connsiteX0" fmla="*/ 0 w 1741227"/>
              <a:gd name="connsiteY0" fmla="*/ 1149824 h 1283458"/>
              <a:gd name="connsiteX1" fmla="*/ 1168021 w 1741227"/>
              <a:gd name="connsiteY1" fmla="*/ 1091821 h 1283458"/>
              <a:gd name="connsiteX2" fmla="*/ 1741227 w 1741227"/>
              <a:gd name="connsiteY2" fmla="*/ 0 h 1283458"/>
              <a:gd name="connsiteX3" fmla="*/ 1741227 w 1741227"/>
              <a:gd name="connsiteY3" fmla="*/ 0 h 1283458"/>
            </a:gdLst>
            <a:ahLst/>
            <a:cxnLst>
              <a:cxn ang="0">
                <a:pos x="connsiteX0" y="connsiteY0"/>
              </a:cxn>
              <a:cxn ang="0">
                <a:pos x="connsiteX1" y="connsiteY1"/>
              </a:cxn>
              <a:cxn ang="0">
                <a:pos x="connsiteX2" y="connsiteY2"/>
              </a:cxn>
              <a:cxn ang="0">
                <a:pos x="connsiteX3" y="connsiteY3"/>
              </a:cxn>
            </a:cxnLst>
            <a:rect l="l" t="t" r="r" b="b"/>
            <a:pathLst>
              <a:path w="1741227" h="1283458">
                <a:moveTo>
                  <a:pt x="0" y="1149824"/>
                </a:moveTo>
                <a:cubicBezTo>
                  <a:pt x="407158" y="1171433"/>
                  <a:pt x="877817" y="1283458"/>
                  <a:pt x="1168021" y="1091821"/>
                </a:cubicBezTo>
                <a:cubicBezTo>
                  <a:pt x="1458226" y="900184"/>
                  <a:pt x="1741227" y="0"/>
                  <a:pt x="1741227" y="0"/>
                </a:cubicBezTo>
                <a:lnTo>
                  <a:pt x="1741227" y="0"/>
                </a:lnTo>
              </a:path>
            </a:pathLst>
          </a:cu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p:nvSpPr>
        <p:spPr>
          <a:xfrm rot="14618742">
            <a:off x="6303990" y="4506996"/>
            <a:ext cx="1828800" cy="1276549"/>
          </a:xfrm>
          <a:custGeom>
            <a:avLst/>
            <a:gdLst>
              <a:gd name="connsiteX0" fmla="*/ 0 w 1828800"/>
              <a:gd name="connsiteY0" fmla="*/ 907577 h 968992"/>
              <a:gd name="connsiteX1" fmla="*/ 491319 w 1828800"/>
              <a:gd name="connsiteY1" fmla="*/ 893929 h 968992"/>
              <a:gd name="connsiteX2" fmla="*/ 696035 w 1828800"/>
              <a:gd name="connsiteY2" fmla="*/ 457201 h 968992"/>
              <a:gd name="connsiteX3" fmla="*/ 996286 w 1828800"/>
              <a:gd name="connsiteY3" fmla="*/ 293427 h 968992"/>
              <a:gd name="connsiteX4" fmla="*/ 1351128 w 1828800"/>
              <a:gd name="connsiteY4" fmla="*/ 457201 h 968992"/>
              <a:gd name="connsiteX5" fmla="*/ 1692322 w 1828800"/>
              <a:gd name="connsiteY5" fmla="*/ 75063 h 968992"/>
              <a:gd name="connsiteX6" fmla="*/ 1828800 w 1828800"/>
              <a:gd name="connsiteY6" fmla="*/ 6824 h 968992"/>
              <a:gd name="connsiteX0" fmla="*/ 0 w 1828800"/>
              <a:gd name="connsiteY0" fmla="*/ 907577 h 968992"/>
              <a:gd name="connsiteX1" fmla="*/ 491319 w 1828800"/>
              <a:gd name="connsiteY1" fmla="*/ 893929 h 968992"/>
              <a:gd name="connsiteX2" fmla="*/ 696035 w 1828800"/>
              <a:gd name="connsiteY2" fmla="*/ 457201 h 968992"/>
              <a:gd name="connsiteX3" fmla="*/ 1351128 w 1828800"/>
              <a:gd name="connsiteY3" fmla="*/ 457201 h 968992"/>
              <a:gd name="connsiteX4" fmla="*/ 1692322 w 1828800"/>
              <a:gd name="connsiteY4" fmla="*/ 75063 h 968992"/>
              <a:gd name="connsiteX5" fmla="*/ 1828800 w 1828800"/>
              <a:gd name="connsiteY5" fmla="*/ 6824 h 968992"/>
              <a:gd name="connsiteX0" fmla="*/ 0 w 1828800"/>
              <a:gd name="connsiteY0" fmla="*/ 900753 h 962168"/>
              <a:gd name="connsiteX1" fmla="*/ 491319 w 1828800"/>
              <a:gd name="connsiteY1" fmla="*/ 887105 h 962168"/>
              <a:gd name="connsiteX2" fmla="*/ 696035 w 1828800"/>
              <a:gd name="connsiteY2" fmla="*/ 450377 h 962168"/>
              <a:gd name="connsiteX3" fmla="*/ 1351128 w 1828800"/>
              <a:gd name="connsiteY3" fmla="*/ 450377 h 962168"/>
              <a:gd name="connsiteX4" fmla="*/ 1828800 w 1828800"/>
              <a:gd name="connsiteY4" fmla="*/ 0 h 962168"/>
              <a:gd name="connsiteX0" fmla="*/ 0 w 1828800"/>
              <a:gd name="connsiteY0" fmla="*/ 900753 h 953217"/>
              <a:gd name="connsiteX1" fmla="*/ 491319 w 1828800"/>
              <a:gd name="connsiteY1" fmla="*/ 887105 h 953217"/>
              <a:gd name="connsiteX2" fmla="*/ 770590 w 1828800"/>
              <a:gd name="connsiteY2" fmla="*/ 504083 h 953217"/>
              <a:gd name="connsiteX3" fmla="*/ 1351128 w 1828800"/>
              <a:gd name="connsiteY3" fmla="*/ 450377 h 953217"/>
              <a:gd name="connsiteX4" fmla="*/ 1828800 w 1828800"/>
              <a:gd name="connsiteY4" fmla="*/ 0 h 95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953217">
                <a:moveTo>
                  <a:pt x="0" y="900753"/>
                </a:moveTo>
                <a:cubicBezTo>
                  <a:pt x="187656" y="931460"/>
                  <a:pt x="362887" y="953217"/>
                  <a:pt x="491319" y="887105"/>
                </a:cubicBezTo>
                <a:cubicBezTo>
                  <a:pt x="619751" y="820993"/>
                  <a:pt x="627289" y="576871"/>
                  <a:pt x="770590" y="504083"/>
                </a:cubicBezTo>
                <a:cubicBezTo>
                  <a:pt x="913892" y="431295"/>
                  <a:pt x="1174760" y="534391"/>
                  <a:pt x="1351128" y="450377"/>
                </a:cubicBezTo>
                <a:cubicBezTo>
                  <a:pt x="1527496" y="366363"/>
                  <a:pt x="1729285" y="93829"/>
                  <a:pt x="1828800" y="0"/>
                </a:cubicBezTo>
              </a:path>
            </a:pathLst>
          </a:cu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p:cNvSpPr txBox="1"/>
          <p:nvPr/>
        </p:nvSpPr>
        <p:spPr>
          <a:xfrm>
            <a:off x="457200" y="457200"/>
            <a:ext cx="3810000" cy="1938992"/>
          </a:xfrm>
          <a:prstGeom prst="rect">
            <a:avLst/>
          </a:prstGeom>
          <a:noFill/>
        </p:spPr>
        <p:txBody>
          <a:bodyPr wrap="square" rtlCol="0">
            <a:spAutoFit/>
          </a:bodyPr>
          <a:lstStyle/>
          <a:p>
            <a:pPr algn="ctr"/>
            <a:r>
              <a:rPr lang="en-US" sz="4000" dirty="0" smtClean="0">
                <a:solidFill>
                  <a:srgbClr val="C00000"/>
                </a:solidFill>
              </a:rPr>
              <a:t>Establishing performance expectations</a:t>
            </a:r>
            <a:endParaRPr lang="en-US" sz="4000" dirty="0">
              <a:solidFill>
                <a:srgbClr val="C00000"/>
              </a:solidFill>
            </a:endParaRPr>
          </a:p>
        </p:txBody>
      </p:sp>
    </p:spTree>
    <p:extLst>
      <p:ext uri="{BB962C8B-B14F-4D97-AF65-F5344CB8AC3E}">
        <p14:creationId xmlns:p14="http://schemas.microsoft.com/office/powerpoint/2010/main" val="3743927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400" y="7620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172200" y="11430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6373504" y="1378424"/>
            <a:ext cx="1586268" cy="1255594"/>
          </a:xfrm>
          <a:custGeom>
            <a:avLst/>
            <a:gdLst>
              <a:gd name="connsiteX0" fmla="*/ 0 w 1719618"/>
              <a:gd name="connsiteY0" fmla="*/ 1255594 h 1255594"/>
              <a:gd name="connsiteX1" fmla="*/ 1364777 w 1719618"/>
              <a:gd name="connsiteY1" fmla="*/ 1228298 h 1255594"/>
              <a:gd name="connsiteX2" fmla="*/ 1719618 w 1719618"/>
              <a:gd name="connsiteY2" fmla="*/ 777922 h 1255594"/>
              <a:gd name="connsiteX3" fmla="*/ 1583141 w 1719618"/>
              <a:gd name="connsiteY3" fmla="*/ 0 h 1255594"/>
              <a:gd name="connsiteX4" fmla="*/ 477672 w 1719618"/>
              <a:gd name="connsiteY4" fmla="*/ 586854 h 1255594"/>
              <a:gd name="connsiteX5" fmla="*/ 40944 w 1719618"/>
              <a:gd name="connsiteY5" fmla="*/ 1105469 h 1255594"/>
              <a:gd name="connsiteX6" fmla="*/ 0 w 1719618"/>
              <a:gd name="connsiteY6" fmla="*/ 1255594 h 1255594"/>
              <a:gd name="connsiteX0" fmla="*/ 0 w 1586268"/>
              <a:gd name="connsiteY0" fmla="*/ 1255594 h 1255594"/>
              <a:gd name="connsiteX1" fmla="*/ 1364777 w 1586268"/>
              <a:gd name="connsiteY1" fmla="*/ 1228298 h 1255594"/>
              <a:gd name="connsiteX2" fmla="*/ 1586268 w 1586268"/>
              <a:gd name="connsiteY2" fmla="*/ 777922 h 1255594"/>
              <a:gd name="connsiteX3" fmla="*/ 1583141 w 1586268"/>
              <a:gd name="connsiteY3" fmla="*/ 0 h 1255594"/>
              <a:gd name="connsiteX4" fmla="*/ 477672 w 1586268"/>
              <a:gd name="connsiteY4" fmla="*/ 586854 h 1255594"/>
              <a:gd name="connsiteX5" fmla="*/ 40944 w 1586268"/>
              <a:gd name="connsiteY5" fmla="*/ 1105469 h 1255594"/>
              <a:gd name="connsiteX6" fmla="*/ 0 w 1586268"/>
              <a:gd name="connsiteY6" fmla="*/ 1255594 h 125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6268" h="1255594">
                <a:moveTo>
                  <a:pt x="0" y="1255594"/>
                </a:moveTo>
                <a:lnTo>
                  <a:pt x="1364777" y="1228298"/>
                </a:lnTo>
                <a:lnTo>
                  <a:pt x="1586268" y="777922"/>
                </a:lnTo>
                <a:cubicBezTo>
                  <a:pt x="1585226" y="518615"/>
                  <a:pt x="1584183" y="259307"/>
                  <a:pt x="1583141" y="0"/>
                </a:cubicBezTo>
                <a:lnTo>
                  <a:pt x="477672" y="586854"/>
                </a:lnTo>
                <a:lnTo>
                  <a:pt x="40944" y="1105469"/>
                </a:lnTo>
                <a:lnTo>
                  <a:pt x="0" y="1255594"/>
                </a:lnTo>
                <a:close/>
              </a:path>
            </a:pathLst>
          </a:cu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77000" y="2667000"/>
            <a:ext cx="1524000" cy="369332"/>
          </a:xfrm>
          <a:prstGeom prst="rect">
            <a:avLst/>
          </a:prstGeom>
          <a:noFill/>
        </p:spPr>
        <p:txBody>
          <a:bodyPr wrap="square" rtlCol="0">
            <a:spAutoFit/>
          </a:bodyPr>
          <a:lstStyle/>
          <a:p>
            <a:r>
              <a:rPr lang="en-US" dirty="0" smtClean="0"/>
              <a:t>time </a:t>
            </a:r>
            <a:endParaRPr lang="en-US" dirty="0"/>
          </a:p>
        </p:txBody>
      </p:sp>
      <p:sp>
        <p:nvSpPr>
          <p:cNvPr id="7" name="Right Arrow 6"/>
          <p:cNvSpPr/>
          <p:nvPr/>
        </p:nvSpPr>
        <p:spPr>
          <a:xfrm flipV="1">
            <a:off x="7239000" y="28194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5290066" y="1948934"/>
            <a:ext cx="1219200" cy="369332"/>
          </a:xfrm>
          <a:prstGeom prst="rect">
            <a:avLst/>
          </a:prstGeom>
          <a:noFill/>
        </p:spPr>
        <p:txBody>
          <a:bodyPr wrap="square" rtlCol="0">
            <a:spAutoFit/>
          </a:bodyPr>
          <a:lstStyle/>
          <a:p>
            <a:r>
              <a:rPr lang="en-US" dirty="0" smtClean="0"/>
              <a:t>response</a:t>
            </a:r>
            <a:endParaRPr lang="en-US" dirty="0"/>
          </a:p>
        </p:txBody>
      </p:sp>
      <p:sp>
        <p:nvSpPr>
          <p:cNvPr id="9" name="Right Arrow 8"/>
          <p:cNvSpPr/>
          <p:nvPr/>
        </p:nvSpPr>
        <p:spPr>
          <a:xfrm rot="16200000" flipV="1">
            <a:off x="5676900" y="13335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3"/>
          <p:cNvGrpSpPr/>
          <p:nvPr/>
        </p:nvGrpSpPr>
        <p:grpSpPr>
          <a:xfrm>
            <a:off x="1219200" y="3962400"/>
            <a:ext cx="3124200" cy="2286000"/>
            <a:chOff x="1447800" y="228600"/>
            <a:chExt cx="3124200" cy="2286000"/>
          </a:xfrm>
        </p:grpSpPr>
        <p:sp>
          <p:nvSpPr>
            <p:cNvPr id="15" name="Rectangle 14"/>
            <p:cNvSpPr/>
            <p:nvPr/>
          </p:nvSpPr>
          <p:spPr>
            <a:xfrm>
              <a:off x="1447800" y="2286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133600" y="6096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438400" y="2133600"/>
              <a:ext cx="1524000" cy="369332"/>
            </a:xfrm>
            <a:prstGeom prst="rect">
              <a:avLst/>
            </a:prstGeom>
            <a:noFill/>
          </p:spPr>
          <p:txBody>
            <a:bodyPr wrap="square" rtlCol="0">
              <a:spAutoFit/>
            </a:bodyPr>
            <a:lstStyle/>
            <a:p>
              <a:r>
                <a:rPr lang="en-US" dirty="0" smtClean="0"/>
                <a:t>time </a:t>
              </a:r>
              <a:endParaRPr lang="en-US" dirty="0"/>
            </a:p>
          </p:txBody>
        </p:sp>
        <p:sp>
          <p:nvSpPr>
            <p:cNvPr id="18" name="Right Arrow 17"/>
            <p:cNvSpPr/>
            <p:nvPr/>
          </p:nvSpPr>
          <p:spPr>
            <a:xfrm flipV="1">
              <a:off x="3200400" y="22860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6200000">
              <a:off x="1251466" y="1415534"/>
              <a:ext cx="1219200" cy="369332"/>
            </a:xfrm>
            <a:prstGeom prst="rect">
              <a:avLst/>
            </a:prstGeom>
            <a:noFill/>
          </p:spPr>
          <p:txBody>
            <a:bodyPr wrap="square" rtlCol="0">
              <a:spAutoFit/>
            </a:bodyPr>
            <a:lstStyle/>
            <a:p>
              <a:r>
                <a:rPr lang="en-US" dirty="0" smtClean="0"/>
                <a:t>response</a:t>
              </a:r>
              <a:endParaRPr lang="en-US" dirty="0"/>
            </a:p>
          </p:txBody>
        </p:sp>
        <p:sp>
          <p:nvSpPr>
            <p:cNvPr id="20" name="Right Arrow 19"/>
            <p:cNvSpPr/>
            <p:nvPr/>
          </p:nvSpPr>
          <p:spPr>
            <a:xfrm rot="16200000" flipV="1">
              <a:off x="1638300" y="8001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V="1">
              <a:off x="2209800" y="914400"/>
              <a:ext cx="1600200" cy="1066800"/>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 name="Group 21"/>
          <p:cNvGrpSpPr/>
          <p:nvPr/>
        </p:nvGrpSpPr>
        <p:grpSpPr>
          <a:xfrm>
            <a:off x="5486400" y="3962400"/>
            <a:ext cx="3124200" cy="2286000"/>
            <a:chOff x="1447800" y="228600"/>
            <a:chExt cx="3124200" cy="2286000"/>
          </a:xfrm>
        </p:grpSpPr>
        <p:sp>
          <p:nvSpPr>
            <p:cNvPr id="23" name="Rectangle 22"/>
            <p:cNvSpPr/>
            <p:nvPr/>
          </p:nvSpPr>
          <p:spPr>
            <a:xfrm>
              <a:off x="1447800" y="228600"/>
              <a:ext cx="3124200" cy="2286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133600" y="609600"/>
              <a:ext cx="2057400" cy="1524000"/>
            </a:xfrm>
            <a:prstGeom prst="rect">
              <a:avLst/>
            </a:prstGeom>
            <a:solidFill>
              <a:schemeClr val="accent2">
                <a:lumMod val="20000"/>
                <a:lumOff val="80000"/>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438400" y="2133600"/>
              <a:ext cx="1524000" cy="369332"/>
            </a:xfrm>
            <a:prstGeom prst="rect">
              <a:avLst/>
            </a:prstGeom>
            <a:noFill/>
          </p:spPr>
          <p:txBody>
            <a:bodyPr wrap="square" rtlCol="0">
              <a:spAutoFit/>
            </a:bodyPr>
            <a:lstStyle/>
            <a:p>
              <a:r>
                <a:rPr lang="en-US" dirty="0" smtClean="0"/>
                <a:t>time </a:t>
              </a:r>
              <a:endParaRPr lang="en-US" dirty="0"/>
            </a:p>
          </p:txBody>
        </p:sp>
        <p:sp>
          <p:nvSpPr>
            <p:cNvPr id="26" name="Right Arrow 25"/>
            <p:cNvSpPr/>
            <p:nvPr/>
          </p:nvSpPr>
          <p:spPr>
            <a:xfrm flipV="1">
              <a:off x="3200400" y="2286001"/>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rot="16200000">
              <a:off x="1251466" y="1415534"/>
              <a:ext cx="1219200" cy="369332"/>
            </a:xfrm>
            <a:prstGeom prst="rect">
              <a:avLst/>
            </a:prstGeom>
            <a:noFill/>
          </p:spPr>
          <p:txBody>
            <a:bodyPr wrap="square" rtlCol="0">
              <a:spAutoFit/>
            </a:bodyPr>
            <a:lstStyle/>
            <a:p>
              <a:r>
                <a:rPr lang="en-US" dirty="0" smtClean="0"/>
                <a:t>response</a:t>
              </a:r>
              <a:endParaRPr lang="en-US" dirty="0"/>
            </a:p>
          </p:txBody>
        </p:sp>
        <p:sp>
          <p:nvSpPr>
            <p:cNvPr id="28" name="Right Arrow 27"/>
            <p:cNvSpPr/>
            <p:nvPr/>
          </p:nvSpPr>
          <p:spPr>
            <a:xfrm rot="16200000" flipV="1">
              <a:off x="1638300" y="800100"/>
              <a:ext cx="457200"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Freeform 31"/>
          <p:cNvSpPr/>
          <p:nvPr/>
        </p:nvSpPr>
        <p:spPr>
          <a:xfrm>
            <a:off x="6248400" y="1371600"/>
            <a:ext cx="1741227" cy="1247632"/>
          </a:xfrm>
          <a:custGeom>
            <a:avLst/>
            <a:gdLst>
              <a:gd name="connsiteX0" fmla="*/ 0 w 1760561"/>
              <a:gd name="connsiteY0" fmla="*/ 1132764 h 1280615"/>
              <a:gd name="connsiteX1" fmla="*/ 1187355 w 1760561"/>
              <a:gd name="connsiteY1" fmla="*/ 1091821 h 1280615"/>
              <a:gd name="connsiteX2" fmla="*/ 1760561 w 1760561"/>
              <a:gd name="connsiteY2" fmla="*/ 0 h 1280615"/>
              <a:gd name="connsiteX3" fmla="*/ 1760561 w 1760561"/>
              <a:gd name="connsiteY3" fmla="*/ 0 h 1280615"/>
              <a:gd name="connsiteX0" fmla="*/ 0 w 1741227"/>
              <a:gd name="connsiteY0" fmla="*/ 1149824 h 1283458"/>
              <a:gd name="connsiteX1" fmla="*/ 1168021 w 1741227"/>
              <a:gd name="connsiteY1" fmla="*/ 1091821 h 1283458"/>
              <a:gd name="connsiteX2" fmla="*/ 1741227 w 1741227"/>
              <a:gd name="connsiteY2" fmla="*/ 0 h 1283458"/>
              <a:gd name="connsiteX3" fmla="*/ 1741227 w 1741227"/>
              <a:gd name="connsiteY3" fmla="*/ 0 h 1283458"/>
              <a:gd name="connsiteX0" fmla="*/ 0 w 1741227"/>
              <a:gd name="connsiteY0" fmla="*/ 1149824 h 1283458"/>
              <a:gd name="connsiteX1" fmla="*/ 1168021 w 1741227"/>
              <a:gd name="connsiteY1" fmla="*/ 1091821 h 1283458"/>
              <a:gd name="connsiteX2" fmla="*/ 1741227 w 1741227"/>
              <a:gd name="connsiteY2" fmla="*/ 0 h 1283458"/>
              <a:gd name="connsiteX3" fmla="*/ 1741227 w 1741227"/>
              <a:gd name="connsiteY3" fmla="*/ 0 h 1283458"/>
              <a:gd name="connsiteX0" fmla="*/ 0 w 1741227"/>
              <a:gd name="connsiteY0" fmla="*/ 1226023 h 1296158"/>
              <a:gd name="connsiteX1" fmla="*/ 1168021 w 1741227"/>
              <a:gd name="connsiteY1" fmla="*/ 1091821 h 1296158"/>
              <a:gd name="connsiteX2" fmla="*/ 1741227 w 1741227"/>
              <a:gd name="connsiteY2" fmla="*/ 0 h 1296158"/>
              <a:gd name="connsiteX3" fmla="*/ 1741227 w 1741227"/>
              <a:gd name="connsiteY3" fmla="*/ 0 h 1296158"/>
              <a:gd name="connsiteX0" fmla="*/ 0 w 1741227"/>
              <a:gd name="connsiteY0" fmla="*/ 1226023 h 1247632"/>
              <a:gd name="connsiteX1" fmla="*/ 1295400 w 1741227"/>
              <a:gd name="connsiteY1" fmla="*/ 997423 h 1247632"/>
              <a:gd name="connsiteX2" fmla="*/ 1741227 w 1741227"/>
              <a:gd name="connsiteY2" fmla="*/ 0 h 1247632"/>
              <a:gd name="connsiteX3" fmla="*/ 1741227 w 1741227"/>
              <a:gd name="connsiteY3" fmla="*/ 0 h 1247632"/>
            </a:gdLst>
            <a:ahLst/>
            <a:cxnLst>
              <a:cxn ang="0">
                <a:pos x="connsiteX0" y="connsiteY0"/>
              </a:cxn>
              <a:cxn ang="0">
                <a:pos x="connsiteX1" y="connsiteY1"/>
              </a:cxn>
              <a:cxn ang="0">
                <a:pos x="connsiteX2" y="connsiteY2"/>
              </a:cxn>
              <a:cxn ang="0">
                <a:pos x="connsiteX3" y="connsiteY3"/>
              </a:cxn>
            </a:cxnLst>
            <a:rect l="l" t="t" r="r" b="b"/>
            <a:pathLst>
              <a:path w="1741227" h="1247632">
                <a:moveTo>
                  <a:pt x="0" y="1226023"/>
                </a:moveTo>
                <a:cubicBezTo>
                  <a:pt x="407158" y="1247632"/>
                  <a:pt x="1005196" y="1201760"/>
                  <a:pt x="1295400" y="997423"/>
                </a:cubicBezTo>
                <a:cubicBezTo>
                  <a:pt x="1585604" y="793086"/>
                  <a:pt x="1666923" y="166237"/>
                  <a:pt x="1741227" y="0"/>
                </a:cubicBezTo>
                <a:lnTo>
                  <a:pt x="1741227" y="0"/>
                </a:lnTo>
              </a:path>
            </a:pathLst>
          </a:cu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p:nvSpPr>
        <p:spPr>
          <a:xfrm rot="14618742">
            <a:off x="6303990" y="4506996"/>
            <a:ext cx="1828800" cy="1276549"/>
          </a:xfrm>
          <a:custGeom>
            <a:avLst/>
            <a:gdLst>
              <a:gd name="connsiteX0" fmla="*/ 0 w 1828800"/>
              <a:gd name="connsiteY0" fmla="*/ 907577 h 968992"/>
              <a:gd name="connsiteX1" fmla="*/ 491319 w 1828800"/>
              <a:gd name="connsiteY1" fmla="*/ 893929 h 968992"/>
              <a:gd name="connsiteX2" fmla="*/ 696035 w 1828800"/>
              <a:gd name="connsiteY2" fmla="*/ 457201 h 968992"/>
              <a:gd name="connsiteX3" fmla="*/ 996286 w 1828800"/>
              <a:gd name="connsiteY3" fmla="*/ 293427 h 968992"/>
              <a:gd name="connsiteX4" fmla="*/ 1351128 w 1828800"/>
              <a:gd name="connsiteY4" fmla="*/ 457201 h 968992"/>
              <a:gd name="connsiteX5" fmla="*/ 1692322 w 1828800"/>
              <a:gd name="connsiteY5" fmla="*/ 75063 h 968992"/>
              <a:gd name="connsiteX6" fmla="*/ 1828800 w 1828800"/>
              <a:gd name="connsiteY6" fmla="*/ 6824 h 968992"/>
              <a:gd name="connsiteX0" fmla="*/ 0 w 1828800"/>
              <a:gd name="connsiteY0" fmla="*/ 907577 h 968992"/>
              <a:gd name="connsiteX1" fmla="*/ 491319 w 1828800"/>
              <a:gd name="connsiteY1" fmla="*/ 893929 h 968992"/>
              <a:gd name="connsiteX2" fmla="*/ 696035 w 1828800"/>
              <a:gd name="connsiteY2" fmla="*/ 457201 h 968992"/>
              <a:gd name="connsiteX3" fmla="*/ 1351128 w 1828800"/>
              <a:gd name="connsiteY3" fmla="*/ 457201 h 968992"/>
              <a:gd name="connsiteX4" fmla="*/ 1692322 w 1828800"/>
              <a:gd name="connsiteY4" fmla="*/ 75063 h 968992"/>
              <a:gd name="connsiteX5" fmla="*/ 1828800 w 1828800"/>
              <a:gd name="connsiteY5" fmla="*/ 6824 h 968992"/>
              <a:gd name="connsiteX0" fmla="*/ 0 w 1828800"/>
              <a:gd name="connsiteY0" fmla="*/ 900753 h 962168"/>
              <a:gd name="connsiteX1" fmla="*/ 491319 w 1828800"/>
              <a:gd name="connsiteY1" fmla="*/ 887105 h 962168"/>
              <a:gd name="connsiteX2" fmla="*/ 696035 w 1828800"/>
              <a:gd name="connsiteY2" fmla="*/ 450377 h 962168"/>
              <a:gd name="connsiteX3" fmla="*/ 1351128 w 1828800"/>
              <a:gd name="connsiteY3" fmla="*/ 450377 h 962168"/>
              <a:gd name="connsiteX4" fmla="*/ 1828800 w 1828800"/>
              <a:gd name="connsiteY4" fmla="*/ 0 h 962168"/>
              <a:gd name="connsiteX0" fmla="*/ 0 w 1828800"/>
              <a:gd name="connsiteY0" fmla="*/ 900753 h 953217"/>
              <a:gd name="connsiteX1" fmla="*/ 491319 w 1828800"/>
              <a:gd name="connsiteY1" fmla="*/ 887105 h 953217"/>
              <a:gd name="connsiteX2" fmla="*/ 770590 w 1828800"/>
              <a:gd name="connsiteY2" fmla="*/ 504083 h 953217"/>
              <a:gd name="connsiteX3" fmla="*/ 1351128 w 1828800"/>
              <a:gd name="connsiteY3" fmla="*/ 450377 h 953217"/>
              <a:gd name="connsiteX4" fmla="*/ 1828800 w 1828800"/>
              <a:gd name="connsiteY4" fmla="*/ 0 h 95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953217">
                <a:moveTo>
                  <a:pt x="0" y="900753"/>
                </a:moveTo>
                <a:cubicBezTo>
                  <a:pt x="187656" y="931460"/>
                  <a:pt x="362887" y="953217"/>
                  <a:pt x="491319" y="887105"/>
                </a:cubicBezTo>
                <a:cubicBezTo>
                  <a:pt x="619751" y="820993"/>
                  <a:pt x="627289" y="576871"/>
                  <a:pt x="770590" y="504083"/>
                </a:cubicBezTo>
                <a:cubicBezTo>
                  <a:pt x="913892" y="431295"/>
                  <a:pt x="1174760" y="534391"/>
                  <a:pt x="1351128" y="450377"/>
                </a:cubicBezTo>
                <a:cubicBezTo>
                  <a:pt x="1527496" y="366363"/>
                  <a:pt x="1729285" y="93829"/>
                  <a:pt x="1828800" y="0"/>
                </a:cubicBezTo>
              </a:path>
            </a:pathLst>
          </a:custGeom>
          <a:ln w="349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Isosceles Triangle 28"/>
          <p:cNvSpPr/>
          <p:nvPr/>
        </p:nvSpPr>
        <p:spPr>
          <a:xfrm rot="14167175">
            <a:off x="2487852" y="4392349"/>
            <a:ext cx="575625" cy="1547404"/>
          </a:xfrm>
          <a:custGeom>
            <a:avLst/>
            <a:gdLst>
              <a:gd name="connsiteX0" fmla="*/ 0 w 608396"/>
              <a:gd name="connsiteY0" fmla="*/ 1225217 h 1225217"/>
              <a:gd name="connsiteX1" fmla="*/ 294591 w 608396"/>
              <a:gd name="connsiteY1" fmla="*/ 0 h 1225217"/>
              <a:gd name="connsiteX2" fmla="*/ 608396 w 608396"/>
              <a:gd name="connsiteY2" fmla="*/ 1225217 h 1225217"/>
              <a:gd name="connsiteX3" fmla="*/ 0 w 608396"/>
              <a:gd name="connsiteY3" fmla="*/ 1225217 h 1225217"/>
              <a:gd name="connsiteX0" fmla="*/ 0 w 575625"/>
              <a:gd name="connsiteY0" fmla="*/ 1225217 h 1547404"/>
              <a:gd name="connsiteX1" fmla="*/ 294591 w 575625"/>
              <a:gd name="connsiteY1" fmla="*/ 0 h 1547404"/>
              <a:gd name="connsiteX2" fmla="*/ 575625 w 575625"/>
              <a:gd name="connsiteY2" fmla="*/ 1547404 h 1547404"/>
              <a:gd name="connsiteX3" fmla="*/ 0 w 575625"/>
              <a:gd name="connsiteY3" fmla="*/ 1225217 h 1547404"/>
            </a:gdLst>
            <a:ahLst/>
            <a:cxnLst>
              <a:cxn ang="0">
                <a:pos x="connsiteX0" y="connsiteY0"/>
              </a:cxn>
              <a:cxn ang="0">
                <a:pos x="connsiteX1" y="connsiteY1"/>
              </a:cxn>
              <a:cxn ang="0">
                <a:pos x="connsiteX2" y="connsiteY2"/>
              </a:cxn>
              <a:cxn ang="0">
                <a:pos x="connsiteX3" y="connsiteY3"/>
              </a:cxn>
            </a:cxnLst>
            <a:rect l="l" t="t" r="r" b="b"/>
            <a:pathLst>
              <a:path w="575625" h="1547404">
                <a:moveTo>
                  <a:pt x="0" y="1225217"/>
                </a:moveTo>
                <a:lnTo>
                  <a:pt x="294591" y="0"/>
                </a:lnTo>
                <a:lnTo>
                  <a:pt x="575625" y="1547404"/>
                </a:lnTo>
                <a:lnTo>
                  <a:pt x="0" y="1225217"/>
                </a:lnTo>
                <a:close/>
              </a:path>
            </a:pathLst>
          </a:cu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rot="1762420">
            <a:off x="6186887" y="4641074"/>
            <a:ext cx="2074820" cy="914400"/>
          </a:xfrm>
          <a:prstGeom prst="ellipse">
            <a:avLst/>
          </a:prstGeom>
          <a:solidFill>
            <a:srgbClr val="FFFF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457200" y="457200"/>
            <a:ext cx="3810000" cy="1938992"/>
          </a:xfrm>
          <a:prstGeom prst="rect">
            <a:avLst/>
          </a:prstGeom>
          <a:noFill/>
        </p:spPr>
        <p:txBody>
          <a:bodyPr wrap="square" rtlCol="0">
            <a:spAutoFit/>
          </a:bodyPr>
          <a:lstStyle/>
          <a:p>
            <a:pPr algn="ctr"/>
            <a:r>
              <a:rPr lang="en-US" sz="4000" dirty="0" smtClean="0">
                <a:solidFill>
                  <a:srgbClr val="C00000"/>
                </a:solidFill>
              </a:rPr>
              <a:t>Establishing performance expectations</a:t>
            </a:r>
            <a:endParaRPr lang="en-US" sz="4000" dirty="0">
              <a:solidFill>
                <a:srgbClr val="C00000"/>
              </a:solidFill>
            </a:endParaRPr>
          </a:p>
        </p:txBody>
      </p:sp>
      <p:sp>
        <p:nvSpPr>
          <p:cNvPr id="38" name="TextBox 37"/>
          <p:cNvSpPr txBox="1"/>
          <p:nvPr/>
        </p:nvSpPr>
        <p:spPr>
          <a:xfrm>
            <a:off x="1143000" y="2514600"/>
            <a:ext cx="2362200" cy="1077218"/>
          </a:xfrm>
          <a:prstGeom prst="rect">
            <a:avLst/>
          </a:prstGeom>
          <a:solidFill>
            <a:schemeClr val="accent2">
              <a:lumMod val="20000"/>
              <a:lumOff val="80000"/>
              <a:alpha val="75000"/>
            </a:schemeClr>
          </a:solidFill>
          <a:ln>
            <a:solidFill>
              <a:schemeClr val="accent1">
                <a:shade val="50000"/>
              </a:schemeClr>
            </a:solidFill>
          </a:ln>
        </p:spPr>
        <p:txBody>
          <a:bodyPr wrap="square" rtlCol="0">
            <a:spAutoFit/>
          </a:bodyPr>
          <a:lstStyle/>
          <a:p>
            <a:pPr algn="ctr"/>
            <a:r>
              <a:rPr lang="en-US" sz="3200" dirty="0" smtClean="0">
                <a:solidFill>
                  <a:srgbClr val="FFFF00"/>
                </a:solidFill>
                <a:effectLst>
                  <a:outerShdw blurRad="38100" dist="38100" dir="2700000" algn="tl">
                    <a:srgbClr val="000000">
                      <a:alpha val="43137"/>
                    </a:srgbClr>
                  </a:outerShdw>
                </a:effectLst>
              </a:rPr>
              <a:t>Identifying uncertainty</a:t>
            </a:r>
            <a:endParaRPr lang="en-US" sz="32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9349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program framework</a:t>
            </a:r>
            <a:endParaRPr lang="en-US" dirty="0"/>
          </a:p>
        </p:txBody>
      </p:sp>
      <p:sp>
        <p:nvSpPr>
          <p:cNvPr id="7" name="Content Placeholder 6"/>
          <p:cNvSpPr>
            <a:spLocks noGrp="1"/>
          </p:cNvSpPr>
          <p:nvPr>
            <p:ph idx="1"/>
          </p:nvPr>
        </p:nvSpPr>
        <p:spPr>
          <a:xfrm>
            <a:off x="914400" y="1447800"/>
            <a:ext cx="8229600" cy="4525963"/>
          </a:xfrm>
        </p:spPr>
        <p:txBody>
          <a:bodyPr/>
          <a:lstStyle/>
          <a:p>
            <a:pPr marL="514350" indent="-514350">
              <a:buFont typeface="+mj-lt"/>
              <a:buAutoNum type="arabicPeriod"/>
            </a:pPr>
            <a:r>
              <a:rPr lang="en-US" dirty="0" smtClean="0"/>
              <a:t>articulate program goals</a:t>
            </a:r>
          </a:p>
          <a:p>
            <a:pPr marL="514350" indent="-514350">
              <a:buFont typeface="+mj-lt"/>
              <a:buAutoNum type="arabicPeriod"/>
            </a:pPr>
            <a:r>
              <a:rPr lang="en-US" dirty="0" smtClean="0">
                <a:solidFill>
                  <a:srgbClr val="FF0000"/>
                </a:solidFill>
              </a:rPr>
              <a:t>refine</a:t>
            </a:r>
            <a:r>
              <a:rPr lang="en-US" dirty="0" smtClean="0"/>
              <a:t> system level model for goal attainment</a:t>
            </a:r>
          </a:p>
          <a:p>
            <a:pPr marL="514350" indent="-514350">
              <a:buFont typeface="+mj-lt"/>
              <a:buAutoNum type="arabicPeriod"/>
            </a:pPr>
            <a:r>
              <a:rPr lang="en-US" dirty="0" smtClean="0">
                <a:solidFill>
                  <a:srgbClr val="FF0000"/>
                </a:solidFill>
              </a:rPr>
              <a:t>re-assess</a:t>
            </a:r>
            <a:r>
              <a:rPr lang="en-US" dirty="0" smtClean="0"/>
              <a:t> current management efforts – identify gaps</a:t>
            </a:r>
          </a:p>
          <a:p>
            <a:pPr marL="514350" indent="-514350">
              <a:buFont typeface="+mj-lt"/>
              <a:buAutoNum type="arabicPeriod"/>
            </a:pPr>
            <a:r>
              <a:rPr lang="en-US" dirty="0" smtClean="0">
                <a:solidFill>
                  <a:srgbClr val="FF0000"/>
                </a:solidFill>
              </a:rPr>
              <a:t>revise</a:t>
            </a:r>
            <a:r>
              <a:rPr lang="en-US" dirty="0" smtClean="0"/>
              <a:t> management strategy</a:t>
            </a:r>
          </a:p>
          <a:p>
            <a:pPr marL="514350" indent="-514350">
              <a:buFont typeface="+mj-lt"/>
              <a:buAutoNum type="arabicPeriod"/>
            </a:pPr>
            <a:r>
              <a:rPr lang="en-US" dirty="0" smtClean="0">
                <a:solidFill>
                  <a:srgbClr val="FF0000"/>
                </a:solidFill>
              </a:rPr>
              <a:t>adjust</a:t>
            </a:r>
            <a:r>
              <a:rPr lang="en-US" dirty="0" smtClean="0"/>
              <a:t> monitoring program</a:t>
            </a:r>
          </a:p>
          <a:p>
            <a:pPr marL="514350" indent="-514350">
              <a:buFont typeface="+mj-lt"/>
              <a:buAutoNum type="arabicPeriod"/>
            </a:pPr>
            <a:r>
              <a:rPr lang="en-US" dirty="0" smtClean="0"/>
              <a:t>assess performance</a:t>
            </a:r>
          </a:p>
          <a:p>
            <a:pPr marL="514350" indent="-514350">
              <a:buFont typeface="+mj-lt"/>
              <a:buAutoNum type="arabicPeriod"/>
            </a:pPr>
            <a:r>
              <a:rPr lang="en-US" dirty="0" smtClean="0">
                <a:solidFill>
                  <a:srgbClr val="FF0000"/>
                </a:solidFill>
              </a:rPr>
              <a:t>manage adaptively</a:t>
            </a:r>
            <a:endParaRPr lang="en-US" dirty="0">
              <a:solidFill>
                <a:srgbClr val="FF0000"/>
              </a:solidFill>
            </a:endParaRPr>
          </a:p>
        </p:txBody>
      </p:sp>
      <p:sp>
        <p:nvSpPr>
          <p:cNvPr id="8" name="Freeform 7"/>
          <p:cNvSpPr/>
          <p:nvPr/>
        </p:nvSpPr>
        <p:spPr>
          <a:xfrm>
            <a:off x="58571" y="2114265"/>
            <a:ext cx="910419" cy="4136409"/>
          </a:xfrm>
          <a:custGeom>
            <a:avLst/>
            <a:gdLst>
              <a:gd name="connsiteX0" fmla="*/ 775648 w 884830"/>
              <a:gd name="connsiteY0" fmla="*/ 3916908 h 3916908"/>
              <a:gd name="connsiteX1" fmla="*/ 79612 w 884830"/>
              <a:gd name="connsiteY1" fmla="*/ 2402006 h 3916908"/>
              <a:gd name="connsiteX2" fmla="*/ 297976 w 884830"/>
              <a:gd name="connsiteY2" fmla="*/ 928048 h 3916908"/>
              <a:gd name="connsiteX3" fmla="*/ 884830 w 884830"/>
              <a:gd name="connsiteY3" fmla="*/ 0 h 3916908"/>
              <a:gd name="connsiteX0" fmla="*/ 801237 w 910419"/>
              <a:gd name="connsiteY0" fmla="*/ 4136409 h 4136409"/>
              <a:gd name="connsiteX1" fmla="*/ 105201 w 910419"/>
              <a:gd name="connsiteY1" fmla="*/ 2621507 h 4136409"/>
              <a:gd name="connsiteX2" fmla="*/ 170028 w 910419"/>
              <a:gd name="connsiteY2" fmla="*/ 400334 h 4136409"/>
              <a:gd name="connsiteX3" fmla="*/ 910419 w 910419"/>
              <a:gd name="connsiteY3" fmla="*/ 219501 h 4136409"/>
            </a:gdLst>
            <a:ahLst/>
            <a:cxnLst>
              <a:cxn ang="0">
                <a:pos x="connsiteX0" y="connsiteY0"/>
              </a:cxn>
              <a:cxn ang="0">
                <a:pos x="connsiteX1" y="connsiteY1"/>
              </a:cxn>
              <a:cxn ang="0">
                <a:pos x="connsiteX2" y="connsiteY2"/>
              </a:cxn>
              <a:cxn ang="0">
                <a:pos x="connsiteX3" y="connsiteY3"/>
              </a:cxn>
            </a:cxnLst>
            <a:rect l="l" t="t" r="r" b="b"/>
            <a:pathLst>
              <a:path w="910419" h="4136409">
                <a:moveTo>
                  <a:pt x="801237" y="4136409"/>
                </a:moveTo>
                <a:cubicBezTo>
                  <a:pt x="493025" y="3628029"/>
                  <a:pt x="210402" y="3244186"/>
                  <a:pt x="105201" y="2621507"/>
                </a:cubicBezTo>
                <a:cubicBezTo>
                  <a:pt x="0" y="1998828"/>
                  <a:pt x="35825" y="800668"/>
                  <a:pt x="170028" y="400334"/>
                </a:cubicBezTo>
                <a:cubicBezTo>
                  <a:pt x="304231" y="0"/>
                  <a:pt x="684093" y="483358"/>
                  <a:pt x="910419" y="219501"/>
                </a:cubicBezTo>
              </a:path>
            </a:pathLst>
          </a:custGeom>
          <a:ln w="3492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p:cNvSpPr/>
          <p:nvPr/>
        </p:nvSpPr>
        <p:spPr>
          <a:xfrm>
            <a:off x="584200" y="2438399"/>
            <a:ext cx="330200" cy="918949"/>
          </a:xfrm>
          <a:custGeom>
            <a:avLst/>
            <a:gdLst>
              <a:gd name="connsiteX0" fmla="*/ 0 w 805218"/>
              <a:gd name="connsiteY0" fmla="*/ 948519 h 948519"/>
              <a:gd name="connsiteX1" fmla="*/ 450376 w 805218"/>
              <a:gd name="connsiteY1" fmla="*/ 156949 h 948519"/>
              <a:gd name="connsiteX2" fmla="*/ 805218 w 805218"/>
              <a:gd name="connsiteY2" fmla="*/ 6823 h 948519"/>
              <a:gd name="connsiteX0" fmla="*/ 0 w 805218"/>
              <a:gd name="connsiteY0" fmla="*/ 1687773 h 1687773"/>
              <a:gd name="connsiteX1" fmla="*/ 576618 w 805218"/>
              <a:gd name="connsiteY1" fmla="*/ 131928 h 1687773"/>
              <a:gd name="connsiteX2" fmla="*/ 450376 w 805218"/>
              <a:gd name="connsiteY2" fmla="*/ 896203 h 1687773"/>
              <a:gd name="connsiteX3" fmla="*/ 805218 w 805218"/>
              <a:gd name="connsiteY3" fmla="*/ 746077 h 1687773"/>
              <a:gd name="connsiteX0" fmla="*/ 164342 w 392942"/>
              <a:gd name="connsiteY0" fmla="*/ 131928 h 998561"/>
              <a:gd name="connsiteX1" fmla="*/ 38100 w 392942"/>
              <a:gd name="connsiteY1" fmla="*/ 896203 h 998561"/>
              <a:gd name="connsiteX2" fmla="*/ 392942 w 392942"/>
              <a:gd name="connsiteY2" fmla="*/ 746077 h 998561"/>
              <a:gd name="connsiteX0" fmla="*/ 266700 w 495300"/>
              <a:gd name="connsiteY0" fmla="*/ 131928 h 996286"/>
              <a:gd name="connsiteX1" fmla="*/ 38100 w 495300"/>
              <a:gd name="connsiteY1" fmla="*/ 893928 h 996286"/>
              <a:gd name="connsiteX2" fmla="*/ 495300 w 495300"/>
              <a:gd name="connsiteY2" fmla="*/ 746077 h 996286"/>
              <a:gd name="connsiteX0" fmla="*/ 254000 w 482600"/>
              <a:gd name="connsiteY0" fmla="*/ 279400 h 1169158"/>
              <a:gd name="connsiteX1" fmla="*/ 330200 w 482600"/>
              <a:gd name="connsiteY1" fmla="*/ 127000 h 1169158"/>
              <a:gd name="connsiteX2" fmla="*/ 25400 w 482600"/>
              <a:gd name="connsiteY2" fmla="*/ 1041400 h 1169158"/>
              <a:gd name="connsiteX3" fmla="*/ 482600 w 482600"/>
              <a:gd name="connsiteY3" fmla="*/ 893549 h 1169158"/>
              <a:gd name="connsiteX0" fmla="*/ 330200 w 482600"/>
              <a:gd name="connsiteY0" fmla="*/ 25400 h 1219958"/>
              <a:gd name="connsiteX1" fmla="*/ 330200 w 482600"/>
              <a:gd name="connsiteY1" fmla="*/ 177800 h 1219958"/>
              <a:gd name="connsiteX2" fmla="*/ 25400 w 482600"/>
              <a:gd name="connsiteY2" fmla="*/ 1092200 h 1219958"/>
              <a:gd name="connsiteX3" fmla="*/ 482600 w 482600"/>
              <a:gd name="connsiteY3" fmla="*/ 944349 h 1219958"/>
              <a:gd name="connsiteX0" fmla="*/ 177800 w 330200"/>
              <a:gd name="connsiteY0" fmla="*/ 0 h 918949"/>
              <a:gd name="connsiteX1" fmla="*/ 177800 w 330200"/>
              <a:gd name="connsiteY1" fmla="*/ 152400 h 918949"/>
              <a:gd name="connsiteX2" fmla="*/ 25400 w 330200"/>
              <a:gd name="connsiteY2" fmla="*/ 457200 h 918949"/>
              <a:gd name="connsiteX3" fmla="*/ 330200 w 330200"/>
              <a:gd name="connsiteY3" fmla="*/ 918949 h 918949"/>
              <a:gd name="connsiteX0" fmla="*/ 177800 w 330200"/>
              <a:gd name="connsiteY0" fmla="*/ 0 h 918949"/>
              <a:gd name="connsiteX1" fmla="*/ 25400 w 330200"/>
              <a:gd name="connsiteY1" fmla="*/ 457200 h 918949"/>
              <a:gd name="connsiteX2" fmla="*/ 330200 w 330200"/>
              <a:gd name="connsiteY2" fmla="*/ 918949 h 918949"/>
            </a:gdLst>
            <a:ahLst/>
            <a:cxnLst>
              <a:cxn ang="0">
                <a:pos x="connsiteX0" y="connsiteY0"/>
              </a:cxn>
              <a:cxn ang="0">
                <a:pos x="connsiteX1" y="connsiteY1"/>
              </a:cxn>
              <a:cxn ang="0">
                <a:pos x="connsiteX2" y="connsiteY2"/>
              </a:cxn>
            </a:cxnLst>
            <a:rect l="l" t="t" r="r" b="b"/>
            <a:pathLst>
              <a:path w="330200" h="918949">
                <a:moveTo>
                  <a:pt x="177800" y="0"/>
                </a:moveTo>
                <a:cubicBezTo>
                  <a:pt x="146050" y="95250"/>
                  <a:pt x="0" y="304042"/>
                  <a:pt x="25400" y="457200"/>
                </a:cubicBezTo>
                <a:cubicBezTo>
                  <a:pt x="50800" y="584958"/>
                  <a:pt x="219880" y="915537"/>
                  <a:pt x="330200" y="918949"/>
                </a:cubicBezTo>
              </a:path>
            </a:pathLst>
          </a:custGeom>
          <a:ln w="3492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685800" y="3352800"/>
            <a:ext cx="330200" cy="918949"/>
          </a:xfrm>
          <a:custGeom>
            <a:avLst/>
            <a:gdLst>
              <a:gd name="connsiteX0" fmla="*/ 0 w 805218"/>
              <a:gd name="connsiteY0" fmla="*/ 948519 h 948519"/>
              <a:gd name="connsiteX1" fmla="*/ 450376 w 805218"/>
              <a:gd name="connsiteY1" fmla="*/ 156949 h 948519"/>
              <a:gd name="connsiteX2" fmla="*/ 805218 w 805218"/>
              <a:gd name="connsiteY2" fmla="*/ 6823 h 948519"/>
              <a:gd name="connsiteX0" fmla="*/ 0 w 805218"/>
              <a:gd name="connsiteY0" fmla="*/ 1687773 h 1687773"/>
              <a:gd name="connsiteX1" fmla="*/ 576618 w 805218"/>
              <a:gd name="connsiteY1" fmla="*/ 131928 h 1687773"/>
              <a:gd name="connsiteX2" fmla="*/ 450376 w 805218"/>
              <a:gd name="connsiteY2" fmla="*/ 896203 h 1687773"/>
              <a:gd name="connsiteX3" fmla="*/ 805218 w 805218"/>
              <a:gd name="connsiteY3" fmla="*/ 746077 h 1687773"/>
              <a:gd name="connsiteX0" fmla="*/ 164342 w 392942"/>
              <a:gd name="connsiteY0" fmla="*/ 131928 h 998561"/>
              <a:gd name="connsiteX1" fmla="*/ 38100 w 392942"/>
              <a:gd name="connsiteY1" fmla="*/ 896203 h 998561"/>
              <a:gd name="connsiteX2" fmla="*/ 392942 w 392942"/>
              <a:gd name="connsiteY2" fmla="*/ 746077 h 998561"/>
              <a:gd name="connsiteX0" fmla="*/ 266700 w 495300"/>
              <a:gd name="connsiteY0" fmla="*/ 131928 h 996286"/>
              <a:gd name="connsiteX1" fmla="*/ 38100 w 495300"/>
              <a:gd name="connsiteY1" fmla="*/ 893928 h 996286"/>
              <a:gd name="connsiteX2" fmla="*/ 495300 w 495300"/>
              <a:gd name="connsiteY2" fmla="*/ 746077 h 996286"/>
              <a:gd name="connsiteX0" fmla="*/ 254000 w 482600"/>
              <a:gd name="connsiteY0" fmla="*/ 279400 h 1169158"/>
              <a:gd name="connsiteX1" fmla="*/ 330200 w 482600"/>
              <a:gd name="connsiteY1" fmla="*/ 127000 h 1169158"/>
              <a:gd name="connsiteX2" fmla="*/ 25400 w 482600"/>
              <a:gd name="connsiteY2" fmla="*/ 1041400 h 1169158"/>
              <a:gd name="connsiteX3" fmla="*/ 482600 w 482600"/>
              <a:gd name="connsiteY3" fmla="*/ 893549 h 1169158"/>
              <a:gd name="connsiteX0" fmla="*/ 330200 w 482600"/>
              <a:gd name="connsiteY0" fmla="*/ 25400 h 1219958"/>
              <a:gd name="connsiteX1" fmla="*/ 330200 w 482600"/>
              <a:gd name="connsiteY1" fmla="*/ 177800 h 1219958"/>
              <a:gd name="connsiteX2" fmla="*/ 25400 w 482600"/>
              <a:gd name="connsiteY2" fmla="*/ 1092200 h 1219958"/>
              <a:gd name="connsiteX3" fmla="*/ 482600 w 482600"/>
              <a:gd name="connsiteY3" fmla="*/ 944349 h 1219958"/>
              <a:gd name="connsiteX0" fmla="*/ 177800 w 330200"/>
              <a:gd name="connsiteY0" fmla="*/ 0 h 918949"/>
              <a:gd name="connsiteX1" fmla="*/ 177800 w 330200"/>
              <a:gd name="connsiteY1" fmla="*/ 152400 h 918949"/>
              <a:gd name="connsiteX2" fmla="*/ 25400 w 330200"/>
              <a:gd name="connsiteY2" fmla="*/ 457200 h 918949"/>
              <a:gd name="connsiteX3" fmla="*/ 330200 w 330200"/>
              <a:gd name="connsiteY3" fmla="*/ 918949 h 918949"/>
              <a:gd name="connsiteX0" fmla="*/ 177800 w 330200"/>
              <a:gd name="connsiteY0" fmla="*/ 0 h 918949"/>
              <a:gd name="connsiteX1" fmla="*/ 25400 w 330200"/>
              <a:gd name="connsiteY1" fmla="*/ 457200 h 918949"/>
              <a:gd name="connsiteX2" fmla="*/ 330200 w 330200"/>
              <a:gd name="connsiteY2" fmla="*/ 918949 h 918949"/>
            </a:gdLst>
            <a:ahLst/>
            <a:cxnLst>
              <a:cxn ang="0">
                <a:pos x="connsiteX0" y="connsiteY0"/>
              </a:cxn>
              <a:cxn ang="0">
                <a:pos x="connsiteX1" y="connsiteY1"/>
              </a:cxn>
              <a:cxn ang="0">
                <a:pos x="connsiteX2" y="connsiteY2"/>
              </a:cxn>
            </a:cxnLst>
            <a:rect l="l" t="t" r="r" b="b"/>
            <a:pathLst>
              <a:path w="330200" h="918949">
                <a:moveTo>
                  <a:pt x="177800" y="0"/>
                </a:moveTo>
                <a:cubicBezTo>
                  <a:pt x="146050" y="95250"/>
                  <a:pt x="0" y="304042"/>
                  <a:pt x="25400" y="457200"/>
                </a:cubicBezTo>
                <a:cubicBezTo>
                  <a:pt x="50800" y="584958"/>
                  <a:pt x="219880" y="915537"/>
                  <a:pt x="330200" y="918949"/>
                </a:cubicBezTo>
              </a:path>
            </a:pathLst>
          </a:custGeom>
          <a:ln w="3492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609600" y="4114800"/>
            <a:ext cx="330200" cy="918949"/>
          </a:xfrm>
          <a:custGeom>
            <a:avLst/>
            <a:gdLst>
              <a:gd name="connsiteX0" fmla="*/ 0 w 805218"/>
              <a:gd name="connsiteY0" fmla="*/ 948519 h 948519"/>
              <a:gd name="connsiteX1" fmla="*/ 450376 w 805218"/>
              <a:gd name="connsiteY1" fmla="*/ 156949 h 948519"/>
              <a:gd name="connsiteX2" fmla="*/ 805218 w 805218"/>
              <a:gd name="connsiteY2" fmla="*/ 6823 h 948519"/>
              <a:gd name="connsiteX0" fmla="*/ 0 w 805218"/>
              <a:gd name="connsiteY0" fmla="*/ 1687773 h 1687773"/>
              <a:gd name="connsiteX1" fmla="*/ 576618 w 805218"/>
              <a:gd name="connsiteY1" fmla="*/ 131928 h 1687773"/>
              <a:gd name="connsiteX2" fmla="*/ 450376 w 805218"/>
              <a:gd name="connsiteY2" fmla="*/ 896203 h 1687773"/>
              <a:gd name="connsiteX3" fmla="*/ 805218 w 805218"/>
              <a:gd name="connsiteY3" fmla="*/ 746077 h 1687773"/>
              <a:gd name="connsiteX0" fmla="*/ 164342 w 392942"/>
              <a:gd name="connsiteY0" fmla="*/ 131928 h 998561"/>
              <a:gd name="connsiteX1" fmla="*/ 38100 w 392942"/>
              <a:gd name="connsiteY1" fmla="*/ 896203 h 998561"/>
              <a:gd name="connsiteX2" fmla="*/ 392942 w 392942"/>
              <a:gd name="connsiteY2" fmla="*/ 746077 h 998561"/>
              <a:gd name="connsiteX0" fmla="*/ 266700 w 495300"/>
              <a:gd name="connsiteY0" fmla="*/ 131928 h 996286"/>
              <a:gd name="connsiteX1" fmla="*/ 38100 w 495300"/>
              <a:gd name="connsiteY1" fmla="*/ 893928 h 996286"/>
              <a:gd name="connsiteX2" fmla="*/ 495300 w 495300"/>
              <a:gd name="connsiteY2" fmla="*/ 746077 h 996286"/>
              <a:gd name="connsiteX0" fmla="*/ 254000 w 482600"/>
              <a:gd name="connsiteY0" fmla="*/ 279400 h 1169158"/>
              <a:gd name="connsiteX1" fmla="*/ 330200 w 482600"/>
              <a:gd name="connsiteY1" fmla="*/ 127000 h 1169158"/>
              <a:gd name="connsiteX2" fmla="*/ 25400 w 482600"/>
              <a:gd name="connsiteY2" fmla="*/ 1041400 h 1169158"/>
              <a:gd name="connsiteX3" fmla="*/ 482600 w 482600"/>
              <a:gd name="connsiteY3" fmla="*/ 893549 h 1169158"/>
              <a:gd name="connsiteX0" fmla="*/ 330200 w 482600"/>
              <a:gd name="connsiteY0" fmla="*/ 25400 h 1219958"/>
              <a:gd name="connsiteX1" fmla="*/ 330200 w 482600"/>
              <a:gd name="connsiteY1" fmla="*/ 177800 h 1219958"/>
              <a:gd name="connsiteX2" fmla="*/ 25400 w 482600"/>
              <a:gd name="connsiteY2" fmla="*/ 1092200 h 1219958"/>
              <a:gd name="connsiteX3" fmla="*/ 482600 w 482600"/>
              <a:gd name="connsiteY3" fmla="*/ 944349 h 1219958"/>
              <a:gd name="connsiteX0" fmla="*/ 177800 w 330200"/>
              <a:gd name="connsiteY0" fmla="*/ 0 h 918949"/>
              <a:gd name="connsiteX1" fmla="*/ 177800 w 330200"/>
              <a:gd name="connsiteY1" fmla="*/ 152400 h 918949"/>
              <a:gd name="connsiteX2" fmla="*/ 25400 w 330200"/>
              <a:gd name="connsiteY2" fmla="*/ 457200 h 918949"/>
              <a:gd name="connsiteX3" fmla="*/ 330200 w 330200"/>
              <a:gd name="connsiteY3" fmla="*/ 918949 h 918949"/>
              <a:gd name="connsiteX0" fmla="*/ 177800 w 330200"/>
              <a:gd name="connsiteY0" fmla="*/ 0 h 918949"/>
              <a:gd name="connsiteX1" fmla="*/ 25400 w 330200"/>
              <a:gd name="connsiteY1" fmla="*/ 457200 h 918949"/>
              <a:gd name="connsiteX2" fmla="*/ 330200 w 330200"/>
              <a:gd name="connsiteY2" fmla="*/ 918949 h 918949"/>
            </a:gdLst>
            <a:ahLst/>
            <a:cxnLst>
              <a:cxn ang="0">
                <a:pos x="connsiteX0" y="connsiteY0"/>
              </a:cxn>
              <a:cxn ang="0">
                <a:pos x="connsiteX1" y="connsiteY1"/>
              </a:cxn>
              <a:cxn ang="0">
                <a:pos x="connsiteX2" y="connsiteY2"/>
              </a:cxn>
            </a:cxnLst>
            <a:rect l="l" t="t" r="r" b="b"/>
            <a:pathLst>
              <a:path w="330200" h="918949">
                <a:moveTo>
                  <a:pt x="177800" y="0"/>
                </a:moveTo>
                <a:cubicBezTo>
                  <a:pt x="146050" y="95250"/>
                  <a:pt x="0" y="304042"/>
                  <a:pt x="25400" y="457200"/>
                </a:cubicBezTo>
                <a:cubicBezTo>
                  <a:pt x="50800" y="584958"/>
                  <a:pt x="219880" y="915537"/>
                  <a:pt x="330200" y="918949"/>
                </a:cubicBezTo>
              </a:path>
            </a:pathLst>
          </a:custGeom>
          <a:ln w="34925">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 name="Picture 1"/>
          <p:cNvPicPr>
            <a:picLocks noChangeAspect="1"/>
          </p:cNvPicPr>
          <p:nvPr/>
        </p:nvPicPr>
        <p:blipFill>
          <a:blip r:embed="rId3"/>
          <a:stretch>
            <a:fillRect/>
          </a:stretch>
        </p:blipFill>
        <p:spPr>
          <a:xfrm>
            <a:off x="6400800" y="5018690"/>
            <a:ext cx="2630761" cy="1723602"/>
          </a:xfrm>
          <a:prstGeom prst="rect">
            <a:avLst/>
          </a:prstGeom>
        </p:spPr>
      </p:pic>
    </p:spTree>
    <p:extLst>
      <p:ext uri="{BB962C8B-B14F-4D97-AF65-F5344CB8AC3E}">
        <p14:creationId xmlns:p14="http://schemas.microsoft.com/office/powerpoint/2010/main" val="3823099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295400"/>
            <a:ext cx="7543800" cy="2800767"/>
          </a:xfrm>
          <a:prstGeom prst="rect">
            <a:avLst/>
          </a:prstGeom>
          <a:noFill/>
        </p:spPr>
        <p:txBody>
          <a:bodyPr wrap="square" rtlCol="0">
            <a:spAutoFit/>
          </a:bodyPr>
          <a:lstStyle/>
          <a:p>
            <a:r>
              <a:rPr lang="en-US" sz="3600" dirty="0" smtClean="0"/>
              <a:t>Carl Hershner</a:t>
            </a:r>
          </a:p>
          <a:p>
            <a:r>
              <a:rPr lang="en-US" sz="2800" dirty="0" smtClean="0"/>
              <a:t>Center for Coastal Resources Management</a:t>
            </a:r>
          </a:p>
          <a:p>
            <a:r>
              <a:rPr lang="en-US" sz="2800" dirty="0" smtClean="0"/>
              <a:t>Virginia Institute of Marine Science</a:t>
            </a:r>
          </a:p>
          <a:p>
            <a:endParaRPr lang="en-US" sz="2800" dirty="0" smtClean="0"/>
          </a:p>
          <a:p>
            <a:r>
              <a:rPr lang="en-US" sz="2800" dirty="0" smtClean="0">
                <a:hlinkClick r:id="rId2"/>
              </a:rPr>
              <a:t>carl@vims.edu</a:t>
            </a:r>
            <a:endParaRPr lang="en-US" sz="2800" dirty="0" smtClean="0"/>
          </a:p>
          <a:p>
            <a:r>
              <a:rPr lang="en-US" sz="2800" dirty="0" smtClean="0"/>
              <a:t>804-684-73</a:t>
            </a:r>
            <a:endParaRPr lang="en-US" sz="2800" dirty="0"/>
          </a:p>
        </p:txBody>
      </p:sp>
      <p:pic>
        <p:nvPicPr>
          <p:cNvPr id="3" name="Picture 2"/>
          <p:cNvPicPr>
            <a:picLocks noChangeAspect="1"/>
          </p:cNvPicPr>
          <p:nvPr/>
        </p:nvPicPr>
        <p:blipFill>
          <a:blip r:embed="rId3"/>
          <a:stretch>
            <a:fillRect/>
          </a:stretch>
        </p:blipFill>
        <p:spPr>
          <a:xfrm>
            <a:off x="4114800" y="3276600"/>
            <a:ext cx="4572396" cy="3432345"/>
          </a:xfrm>
          <a:prstGeom prst="rect">
            <a:avLst/>
          </a:prstGeom>
        </p:spPr>
      </p:pic>
    </p:spTree>
    <p:extLst>
      <p:ext uri="{BB962C8B-B14F-4D97-AF65-F5344CB8AC3E}">
        <p14:creationId xmlns:p14="http://schemas.microsoft.com/office/powerpoint/2010/main" val="548943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2178</TotalTime>
  <Words>650</Words>
  <Application>Microsoft Office PowerPoint</Application>
  <PresentationFormat>On-screen Show (4:3)</PresentationFormat>
  <Paragraphs>175</Paragraphs>
  <Slides>21</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21</vt:i4>
      </vt:variant>
    </vt:vector>
  </HeadingPairs>
  <TitlesOfParts>
    <vt:vector size="23" baseType="lpstr">
      <vt:lpstr>Arial</vt:lpstr>
      <vt:lpstr>Default Design</vt:lpstr>
      <vt:lpstr>Ecosystem Based Management</vt:lpstr>
      <vt:lpstr>“ecosystem-based”</vt:lpstr>
      <vt:lpstr>Essential conditions if an ecosystem-based initiative is to succeed </vt:lpstr>
      <vt:lpstr>EBM - Stakeholder Collaboration</vt:lpstr>
      <vt:lpstr>EBM - Adaptive Management</vt:lpstr>
      <vt:lpstr>PowerPoint Presentation</vt:lpstr>
      <vt:lpstr>program framework</vt:lpstr>
      <vt:lpstr>program framework</vt:lpstr>
      <vt:lpstr>PowerPoint Presentation</vt:lpstr>
      <vt:lpstr>program framework</vt:lpstr>
      <vt:lpstr>Goal modeling identification of factors potentially affecting attainment</vt:lpstr>
      <vt:lpstr>PowerPoint Presentation</vt:lpstr>
      <vt:lpstr>program framework</vt:lpstr>
      <vt:lpstr>PowerPoint Presentation</vt:lpstr>
      <vt:lpstr>program framework</vt:lpstr>
      <vt:lpstr>Develop monitoring program</vt:lpstr>
      <vt:lpstr>program framework</vt:lpstr>
      <vt:lpstr>PowerPoint Presentation</vt:lpstr>
      <vt:lpstr>PowerPoint Presentation</vt:lpstr>
      <vt:lpstr>program framework</vt:lpstr>
      <vt:lpstr>PowerPoint Presentation</vt:lpstr>
    </vt:vector>
  </TitlesOfParts>
  <Company>VIMS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EBM definition</dc:title>
  <dc:creator>Carl Hershner</dc:creator>
  <cp:lastModifiedBy>Carl Hershner</cp:lastModifiedBy>
  <cp:revision>85</cp:revision>
  <dcterms:created xsi:type="dcterms:W3CDTF">2008-10-22T21:07:46Z</dcterms:created>
  <dcterms:modified xsi:type="dcterms:W3CDTF">2015-03-02T16:17:24Z</dcterms:modified>
</cp:coreProperties>
</file>