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58" r:id="rId3"/>
    <p:sldId id="276" r:id="rId4"/>
    <p:sldId id="278" r:id="rId5"/>
    <p:sldId id="279" r:id="rId6"/>
    <p:sldId id="280" r:id="rId7"/>
    <p:sldId id="281" r:id="rId8"/>
    <p:sldId id="259" r:id="rId9"/>
    <p:sldId id="260" r:id="rId10"/>
    <p:sldId id="262" r:id="rId11"/>
    <p:sldId id="263" r:id="rId12"/>
    <p:sldId id="264" r:id="rId13"/>
    <p:sldId id="265" r:id="rId14"/>
    <p:sldId id="267" r:id="rId15"/>
    <p:sldId id="277" r:id="rId16"/>
    <p:sldId id="282" r:id="rId17"/>
    <p:sldId id="270" r:id="rId18"/>
    <p:sldId id="271" r:id="rId19"/>
    <p:sldId id="273" r:id="rId20"/>
    <p:sldId id="272" r:id="rId21"/>
    <p:sldId id="274" r:id="rId22"/>
    <p:sldId id="275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40" y="-8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67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3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8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5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2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4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0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2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8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5688EF-91E7-407E-B4C0-3DFBEDB3F9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2/27/2015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23C3F0-5D81-4AB0-84C9-221A014BA0A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9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Brian.Krevor@boem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Renewable Energy </a:t>
            </a:r>
            <a:r>
              <a:rPr lang="en-US" sz="3600" b="1" dirty="0"/>
              <a:t>Mapping and Planning Activities in the South Atlantic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3891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 smtClean="0"/>
              <a:t>March 2, 2015</a:t>
            </a:r>
          </a:p>
          <a:p>
            <a:pPr marL="0" indent="0" algn="ctr">
              <a:buNone/>
            </a:pPr>
            <a:r>
              <a:rPr lang="en-US" sz="2400" dirty="0" smtClean="0"/>
              <a:t>South Atlantic Fisheries Management Council</a:t>
            </a:r>
          </a:p>
          <a:p>
            <a:pPr marL="0" indent="0" algn="ctr">
              <a:buNone/>
            </a:pPr>
            <a:r>
              <a:rPr lang="en-US" sz="2400" dirty="0" smtClean="0"/>
              <a:t>St. Simons Island, Georgia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200" dirty="0" smtClean="0"/>
              <a:t>Brian Krevor, Environmental Protection Specialist</a:t>
            </a:r>
          </a:p>
          <a:p>
            <a:pPr marL="0" indent="0" algn="ctr">
              <a:buNone/>
            </a:pPr>
            <a:endParaRPr lang="en-US" sz="2200" dirty="0" smtClean="0"/>
          </a:p>
          <a:p>
            <a:pPr marL="0" indent="0" algn="ctr">
              <a:buNone/>
            </a:pPr>
            <a:r>
              <a:rPr lang="en-US" sz="2200" dirty="0" smtClean="0"/>
              <a:t>Office of Renewable Energy Programs</a:t>
            </a:r>
          </a:p>
          <a:p>
            <a:pPr marL="0" indent="0" algn="ctr">
              <a:buNone/>
            </a:pPr>
            <a:r>
              <a:rPr lang="en-US" sz="2200" dirty="0" smtClean="0"/>
              <a:t>Bureau of Ocean Energy Management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670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 Carolina EA:</a:t>
            </a:r>
            <a:br>
              <a:rPr lang="en-US" dirty="0" smtClean="0"/>
            </a:br>
            <a:r>
              <a:rPr lang="en-US" dirty="0" smtClean="0"/>
              <a:t>Alternatives Considered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509237"/>
              </p:ext>
            </p:extLst>
          </p:nvPr>
        </p:nvGraphicFramePr>
        <p:xfrm>
          <a:off x="457200" y="2438400"/>
          <a:ext cx="8229600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200"/>
                <a:gridCol w="5867400"/>
              </a:tblGrid>
              <a:tr h="861321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 B</a:t>
                      </a:r>
                      <a:endParaRPr lang="en-US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Removal of Wilmington West WEA due to migrating North Atlantic right whales</a:t>
                      </a:r>
                      <a:endParaRPr lang="en-US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230459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</a:t>
                      </a:r>
                      <a:r>
                        <a:rPr lang="en-US" baseline="0" dirty="0" smtClean="0"/>
                        <a:t> C</a:t>
                      </a:r>
                      <a:endParaRPr lang="en-US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Prohibits</a:t>
                      </a:r>
                      <a:r>
                        <a:rPr lang="en-US" baseline="0" dirty="0" smtClean="0"/>
                        <a:t> high resolution</a:t>
                      </a:r>
                      <a:r>
                        <a:rPr lang="en-US" dirty="0" smtClean="0"/>
                        <a:t> geological and geophysical survey activities from</a:t>
                      </a:r>
                      <a:r>
                        <a:rPr lang="en-US" baseline="0" dirty="0" smtClean="0"/>
                        <a:t> November 1 - April 30 due to migration patterns of North Atlantic right whales</a:t>
                      </a:r>
                      <a:endParaRPr lang="en-US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99020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 D</a:t>
                      </a:r>
                      <a:endParaRPr lang="en-US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action </a:t>
                      </a:r>
                      <a:endParaRPr lang="en-US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9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Impact Producing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Vessel Traffic</a:t>
            </a:r>
          </a:p>
          <a:p>
            <a:r>
              <a:rPr lang="en-US" dirty="0" smtClean="0"/>
              <a:t>Noise (Pile Driving, Surveys)</a:t>
            </a:r>
          </a:p>
          <a:p>
            <a:r>
              <a:rPr lang="en-US" dirty="0" smtClean="0"/>
              <a:t>Vessel Collisions/</a:t>
            </a:r>
            <a:r>
              <a:rPr lang="en-US" dirty="0" err="1" smtClean="0"/>
              <a:t>Allisions</a:t>
            </a:r>
            <a:endParaRPr lang="en-US" dirty="0" smtClean="0"/>
          </a:p>
          <a:p>
            <a:r>
              <a:rPr lang="en-US" dirty="0" smtClean="0"/>
              <a:t>Bottom Disturbance</a:t>
            </a:r>
          </a:p>
          <a:p>
            <a:r>
              <a:rPr lang="en-US" dirty="0" smtClean="0"/>
              <a:t>Emissions and Discharges</a:t>
            </a:r>
          </a:p>
          <a:p>
            <a:r>
              <a:rPr lang="en-US" dirty="0" smtClean="0"/>
              <a:t>Lighting</a:t>
            </a:r>
          </a:p>
          <a:p>
            <a:r>
              <a:rPr lang="en-US" dirty="0" smtClean="0"/>
              <a:t>Severe Storms</a:t>
            </a:r>
          </a:p>
          <a:p>
            <a:r>
              <a:rPr lang="en-US" dirty="0" smtClean="0"/>
              <a:t>Visual and Aesthetic Interference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7400"/>
            <a:ext cx="3733800" cy="2707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98" y="4953000"/>
            <a:ext cx="2775602" cy="18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Environmental and Socioeconomic Resources Considered 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4348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Physical</a:t>
            </a:r>
          </a:p>
          <a:p>
            <a:pPr lvl="1"/>
            <a:r>
              <a:rPr lang="en-US" sz="2000" dirty="0" smtClean="0"/>
              <a:t>Air Quality</a:t>
            </a:r>
          </a:p>
          <a:p>
            <a:pPr lvl="1"/>
            <a:r>
              <a:rPr lang="en-US" sz="2000" dirty="0" smtClean="0"/>
              <a:t>Water Quality</a:t>
            </a:r>
          </a:p>
          <a:p>
            <a:pPr lvl="1"/>
            <a:endParaRPr lang="en-US" dirty="0"/>
          </a:p>
          <a:p>
            <a:r>
              <a:rPr lang="en-US" dirty="0" smtClean="0"/>
              <a:t>Biological</a:t>
            </a:r>
          </a:p>
          <a:p>
            <a:pPr lvl="1"/>
            <a:r>
              <a:rPr lang="en-US" sz="2000" dirty="0" smtClean="0"/>
              <a:t>Marine Mammals</a:t>
            </a:r>
          </a:p>
          <a:p>
            <a:pPr lvl="1"/>
            <a:r>
              <a:rPr lang="en-US" sz="2000" dirty="0" smtClean="0"/>
              <a:t>Sea Turtles</a:t>
            </a:r>
          </a:p>
          <a:p>
            <a:pPr lvl="1"/>
            <a:r>
              <a:rPr lang="en-US" sz="2000" dirty="0" smtClean="0"/>
              <a:t>Fish and Essential Fish Habitat (EFH)</a:t>
            </a:r>
          </a:p>
          <a:p>
            <a:pPr lvl="1"/>
            <a:r>
              <a:rPr lang="en-US" sz="2000" dirty="0" smtClean="0"/>
              <a:t>Coastal Habitats</a:t>
            </a:r>
          </a:p>
          <a:p>
            <a:pPr lvl="1"/>
            <a:r>
              <a:rPr lang="en-US" sz="2000" dirty="0" smtClean="0"/>
              <a:t>Benthic Resources</a:t>
            </a:r>
          </a:p>
          <a:p>
            <a:pPr lvl="1"/>
            <a:r>
              <a:rPr lang="en-US" sz="2000" dirty="0" smtClean="0"/>
              <a:t>Avian and Bat Species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4348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Socioeconomic</a:t>
            </a:r>
          </a:p>
          <a:p>
            <a:pPr lvl="1"/>
            <a:r>
              <a:rPr lang="en-US" sz="2000" dirty="0"/>
              <a:t>Aesthetics and Visual </a:t>
            </a:r>
            <a:r>
              <a:rPr lang="en-US" sz="2000" dirty="0" smtClean="0"/>
              <a:t>Resources</a:t>
            </a:r>
            <a:endParaRPr lang="en-US" sz="2000" dirty="0"/>
          </a:p>
          <a:p>
            <a:pPr lvl="1"/>
            <a:r>
              <a:rPr lang="en-US" sz="2000" dirty="0" smtClean="0"/>
              <a:t>Commercial and Recreational Fishing</a:t>
            </a:r>
          </a:p>
          <a:p>
            <a:pPr lvl="1"/>
            <a:r>
              <a:rPr lang="en-US" sz="2000" dirty="0" smtClean="0"/>
              <a:t>Cultural Resources </a:t>
            </a:r>
          </a:p>
          <a:p>
            <a:pPr lvl="1"/>
            <a:r>
              <a:rPr lang="en-US" sz="2000" dirty="0" smtClean="0"/>
              <a:t>Military Uses</a:t>
            </a:r>
          </a:p>
          <a:p>
            <a:pPr lvl="1"/>
            <a:r>
              <a:rPr lang="en-US" sz="2000" dirty="0" smtClean="0"/>
              <a:t>Environmental Justice</a:t>
            </a:r>
          </a:p>
          <a:p>
            <a:pPr lvl="1"/>
            <a:r>
              <a:rPr lang="en-US" sz="2000" dirty="0" smtClean="0"/>
              <a:t>Land Use and Coastal Infrastructure</a:t>
            </a:r>
          </a:p>
          <a:p>
            <a:pPr lvl="1"/>
            <a:r>
              <a:rPr lang="en-US" sz="2000" dirty="0" smtClean="0"/>
              <a:t>Tourism and Recreation</a:t>
            </a:r>
          </a:p>
          <a:p>
            <a:pPr lvl="1"/>
            <a:r>
              <a:rPr lang="en-US" sz="2000" dirty="0" smtClean="0"/>
              <a:t>Demographics and Employment 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49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 Carolina EA:</a:t>
            </a:r>
            <a:br>
              <a:rPr lang="en-US" dirty="0" smtClean="0"/>
            </a:br>
            <a:r>
              <a:rPr lang="en-US" dirty="0" smtClean="0"/>
              <a:t>Standard Operating Conditions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Appendix B of the </a:t>
            </a:r>
            <a:r>
              <a:rPr lang="en-US" dirty="0" smtClean="0"/>
              <a:t>EA</a:t>
            </a:r>
          </a:p>
          <a:p>
            <a:r>
              <a:rPr lang="en-US" dirty="0" smtClean="0"/>
              <a:t>Based on previous and ongoing consultations with NOAA NMFS and FWS</a:t>
            </a:r>
          </a:p>
          <a:p>
            <a:r>
              <a:rPr lang="en-US" dirty="0" smtClean="0"/>
              <a:t>Part of the proposed action or “in place”</a:t>
            </a:r>
          </a:p>
          <a:p>
            <a:r>
              <a:rPr lang="en-US" dirty="0" smtClean="0"/>
              <a:t>Developed to reduce or eliminate the potential for environmental risks</a:t>
            </a:r>
          </a:p>
          <a:p>
            <a:r>
              <a:rPr lang="en-US" dirty="0" smtClean="0"/>
              <a:t>Enforced through lease stipulations or terms and conditions of plan approval</a:t>
            </a:r>
          </a:p>
          <a:p>
            <a:r>
              <a:rPr lang="en-US" dirty="0" smtClean="0"/>
              <a:t>Include vessel strike avoidance measures, protected species observers (PSO), exclusion zones, and ramp up requirements</a:t>
            </a:r>
          </a:p>
        </p:txBody>
      </p:sp>
    </p:spTree>
    <p:extLst>
      <p:ext uri="{BB962C8B-B14F-4D97-AF65-F5344CB8AC3E}">
        <p14:creationId xmlns:p14="http://schemas.microsoft.com/office/powerpoint/2010/main" val="5551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 Carolina EA:</a:t>
            </a:r>
            <a:br>
              <a:rPr lang="en-US" dirty="0" smtClean="0"/>
            </a:br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9116"/>
            <a:ext cx="8229600" cy="438912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Based on the nature and extent of comments received, we may:</a:t>
            </a:r>
          </a:p>
          <a:p>
            <a:pPr>
              <a:defRPr/>
            </a:pPr>
            <a:r>
              <a:rPr lang="en-US" dirty="0"/>
              <a:t>Publish a Finding No Significant Impacts (FONSI);</a:t>
            </a:r>
          </a:p>
          <a:p>
            <a:pPr>
              <a:defRPr/>
            </a:pPr>
            <a:r>
              <a:rPr lang="en-US" dirty="0"/>
              <a:t>Revise the EA; or</a:t>
            </a:r>
          </a:p>
          <a:p>
            <a:pPr>
              <a:defRPr/>
            </a:pPr>
            <a:r>
              <a:rPr lang="en-US" dirty="0"/>
              <a:t>Determine that an Environmental Impact Statement (EIS) is required.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43" y="4451387"/>
            <a:ext cx="3429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South Carolina Planning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2590800" cy="4389120"/>
          </a:xfrm>
        </p:spPr>
        <p:txBody>
          <a:bodyPr/>
          <a:lstStyle/>
          <a:p>
            <a:r>
              <a:rPr lang="en-US" dirty="0" smtClean="0"/>
              <a:t>Three task force meetings held</a:t>
            </a:r>
          </a:p>
          <a:p>
            <a:r>
              <a:rPr lang="en-US" dirty="0" smtClean="0"/>
              <a:t>Areas removed for conflicts with military uses and navigational safety</a:t>
            </a:r>
            <a:endParaRPr lang="en-US" dirty="0"/>
          </a:p>
        </p:txBody>
      </p:sp>
      <p:pic>
        <p:nvPicPr>
          <p:cNvPr id="1026" name="Picture 2" descr="E:\Environmental_Compliance\2013-ATL-012 SC\SC_Call areas post TF mtg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2151"/>
            <a:ext cx="5885866" cy="454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Proposed North Atlantic Right </a:t>
            </a:r>
            <a:r>
              <a:rPr lang="en-US" dirty="0"/>
              <a:t>W</a:t>
            </a:r>
            <a:r>
              <a:rPr lang="en-US" dirty="0" smtClean="0"/>
              <a:t>hale </a:t>
            </a:r>
            <a:r>
              <a:rPr lang="en-US" dirty="0"/>
              <a:t>C</a:t>
            </a:r>
            <a:r>
              <a:rPr lang="en-US" dirty="0" smtClean="0"/>
              <a:t>ritical </a:t>
            </a:r>
            <a:r>
              <a:rPr lang="en-US" dirty="0"/>
              <a:t>H</a:t>
            </a:r>
            <a:r>
              <a:rPr lang="en-US" dirty="0" smtClean="0"/>
              <a:t>abitat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85285"/>
            <a:ext cx="4038600" cy="39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191000" cy="4434840"/>
          </a:xfrm>
        </p:spPr>
        <p:txBody>
          <a:bodyPr/>
          <a:lstStyle/>
          <a:p>
            <a:r>
              <a:rPr lang="en-US" dirty="0" smtClean="0"/>
              <a:t>On February 20, 2015, NOAA NMFS proposed the expansion of critical habitat for North Atlantic right whales</a:t>
            </a:r>
          </a:p>
          <a:p>
            <a:r>
              <a:rPr lang="en-US" dirty="0" smtClean="0"/>
              <a:t>60-day public comment period</a:t>
            </a:r>
          </a:p>
          <a:p>
            <a:r>
              <a:rPr lang="en-US" dirty="0" smtClean="0"/>
              <a:t>Proposed Southeastern U.S. Calving Critical Habitat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31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sz="5400" dirty="0"/>
              <a:t>Recent Study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179"/>
            <a:ext cx="8229600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Collaboration in Wilmington-East Call Area</a:t>
            </a:r>
          </a:p>
          <a:p>
            <a:pPr lvl="1"/>
            <a:r>
              <a:rPr lang="en-US" dirty="0"/>
              <a:t>UNC Institute of Marine Sciences</a:t>
            </a:r>
          </a:p>
          <a:p>
            <a:pPr lvl="1"/>
            <a:r>
              <a:rPr lang="en-US" dirty="0"/>
              <a:t>Geodynamics</a:t>
            </a:r>
            <a:endParaRPr lang="en-US" sz="2000" dirty="0"/>
          </a:p>
          <a:p>
            <a:pPr lvl="1"/>
            <a:r>
              <a:rPr lang="en-US" dirty="0"/>
              <a:t>NOAA’s Center for Coastal Habitat &amp; Fisheries Research</a:t>
            </a:r>
          </a:p>
          <a:p>
            <a:pPr lvl="1"/>
            <a:r>
              <a:rPr lang="en-US" dirty="0"/>
              <a:t>BOEM</a:t>
            </a:r>
          </a:p>
          <a:p>
            <a:r>
              <a:rPr lang="en-US" dirty="0" smtClean="0"/>
              <a:t>Main Objectives:</a:t>
            </a:r>
          </a:p>
          <a:p>
            <a:pPr lvl="1"/>
            <a:r>
              <a:rPr lang="en-US" dirty="0" smtClean="0"/>
              <a:t>To obtain spatially explicit information on where wind energy development can avoid known stakeholder conflicts (fishing, diving, and ecotourism)</a:t>
            </a:r>
          </a:p>
          <a:p>
            <a:pPr lvl="1"/>
            <a:r>
              <a:rPr lang="en-US" dirty="0"/>
              <a:t>To obtain spatially explicit information about the seafloor in </a:t>
            </a:r>
            <a:r>
              <a:rPr lang="en-US" dirty="0" smtClean="0"/>
              <a:t>Wilmington-East</a:t>
            </a:r>
            <a:endParaRPr lang="en-US" dirty="0"/>
          </a:p>
          <a:p>
            <a:pPr lvl="1"/>
            <a:r>
              <a:rPr lang="en-US" dirty="0"/>
              <a:t>To better understand the ecology of these benthic habitats and value to fishes for marine spatial </a:t>
            </a:r>
            <a:r>
              <a:rPr lang="en-US" dirty="0" smtClean="0"/>
              <a:t>planning</a:t>
            </a:r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39047" y="6121025"/>
            <a:ext cx="6398076" cy="707065"/>
            <a:chOff x="1295400" y="5777632"/>
            <a:chExt cx="6398076" cy="7070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96520" y="5777632"/>
              <a:ext cx="1696956" cy="707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5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8073" y="5778321"/>
              <a:ext cx="1508205" cy="675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geodynamics_word_doc_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6299" y="5900906"/>
              <a:ext cx="1600200" cy="460298"/>
            </a:xfrm>
            <a:prstGeom prst="rect">
              <a:avLst/>
            </a:prstGeom>
          </p:spPr>
        </p:pic>
        <p:pic>
          <p:nvPicPr>
            <p:cNvPr id="8" name="Picture 7" descr="BOEM_logo-color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5778321"/>
              <a:ext cx="1327328" cy="69254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190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109" y="344156"/>
            <a:ext cx="5108891" cy="6169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156"/>
            <a:ext cx="4035109" cy="2633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1497"/>
            <a:ext cx="4035109" cy="311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Recent Study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89120"/>
          </a:xfrm>
        </p:spPr>
        <p:txBody>
          <a:bodyPr/>
          <a:lstStyle/>
          <a:p>
            <a:r>
              <a:rPr lang="en-US" dirty="0"/>
              <a:t>Socio-Economic Impact of OCS Wind Development on Fishing</a:t>
            </a:r>
          </a:p>
          <a:p>
            <a:pPr lvl="1"/>
            <a:r>
              <a:rPr lang="en-US" dirty="0"/>
              <a:t>An inter-agency agreement with NEFSC Woods Hole.</a:t>
            </a:r>
          </a:p>
          <a:p>
            <a:pPr lvl="1"/>
            <a:r>
              <a:rPr lang="en-US" dirty="0"/>
              <a:t>Uses combination of dealer and VTR reports to obtain a spatially-explicit revenue model.</a:t>
            </a:r>
          </a:p>
          <a:p>
            <a:pPr lvl="1"/>
            <a:r>
              <a:rPr lang="en-US" dirty="0"/>
              <a:t>Provides detailed “exposure” of revenue obtained from wind energy areas.</a:t>
            </a:r>
          </a:p>
          <a:p>
            <a:pPr lvl="1"/>
            <a:r>
              <a:rPr lang="en-US" dirty="0"/>
              <a:t>Covers Massachusetts to North Carolina.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South Atlantic Overview</a:t>
            </a:r>
          </a:p>
          <a:p>
            <a:r>
              <a:rPr lang="en-US" sz="3600" dirty="0" smtClean="0"/>
              <a:t>North Carolina</a:t>
            </a:r>
          </a:p>
          <a:p>
            <a:pPr lvl="1"/>
            <a:r>
              <a:rPr lang="en-US" sz="3200" dirty="0" smtClean="0"/>
              <a:t>Planning Process</a:t>
            </a:r>
          </a:p>
          <a:p>
            <a:pPr lvl="1"/>
            <a:r>
              <a:rPr lang="en-US" sz="3200" dirty="0" smtClean="0"/>
              <a:t>NEPA Process</a:t>
            </a:r>
          </a:p>
          <a:p>
            <a:r>
              <a:rPr lang="en-US" sz="3600" dirty="0" smtClean="0"/>
              <a:t>South Carolina Planning Efforts </a:t>
            </a:r>
          </a:p>
          <a:p>
            <a:r>
              <a:rPr lang="en-US" sz="3600" dirty="0" smtClean="0"/>
              <a:t>BOEM Studies Efforts </a:t>
            </a:r>
          </a:p>
        </p:txBody>
      </p:sp>
    </p:spTree>
    <p:extLst>
      <p:ext uri="{BB962C8B-B14F-4D97-AF65-F5344CB8AC3E}">
        <p14:creationId xmlns:p14="http://schemas.microsoft.com/office/powerpoint/2010/main" val="11915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524004"/>
            <a:ext cx="9059441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Studies: Biological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46532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000" dirty="0"/>
              <a:t>Use of Northeast Coastal Ocean Forecast System in Offshore Wind Energy Resource Planning (Southern New England/Mid-Atlantic) - UMass</a:t>
            </a:r>
          </a:p>
          <a:p>
            <a:pPr>
              <a:defRPr/>
            </a:pPr>
            <a:r>
              <a:rPr lang="en-US" sz="2000" dirty="0"/>
              <a:t>EMF impact studies are continuing:</a:t>
            </a:r>
          </a:p>
          <a:p>
            <a:pPr lvl="1">
              <a:defRPr/>
            </a:pPr>
            <a:r>
              <a:rPr lang="en-US" sz="2000" dirty="0"/>
              <a:t>EMF model-based assessment and literature review is completed.</a:t>
            </a:r>
          </a:p>
          <a:p>
            <a:pPr lvl="1">
              <a:defRPr/>
            </a:pPr>
            <a:r>
              <a:rPr lang="en-US" sz="2000" dirty="0"/>
              <a:t>Atlantic EMF study (Long Island Sound) on elasmobranch (sharks, rays and skates) and American lobster movement and migration. – URI/</a:t>
            </a:r>
            <a:r>
              <a:rPr lang="en-US" sz="2000" dirty="0" err="1"/>
              <a:t>Cranfield</a:t>
            </a:r>
            <a:r>
              <a:rPr lang="en-US" sz="2000" dirty="0"/>
              <a:t> University</a:t>
            </a:r>
          </a:p>
          <a:p>
            <a:pPr>
              <a:defRPr/>
            </a:pPr>
            <a:r>
              <a:rPr lang="en-US" sz="2000" dirty="0"/>
              <a:t>Effects of Pile Driving Sounds on Auditory and Non-Auditory Tissues of Fish.</a:t>
            </a:r>
          </a:p>
          <a:p>
            <a:pPr>
              <a:defRPr/>
            </a:pPr>
            <a:r>
              <a:rPr lang="en-US" sz="2000" dirty="0"/>
              <a:t>Assessing Potential Impacts of Offshore Wind Farm Development on Fisheries Resources(Southern New England)- Commercial Fisheries Research Foundation </a:t>
            </a:r>
          </a:p>
          <a:p>
            <a:pPr>
              <a:defRPr/>
            </a:pPr>
            <a:r>
              <a:rPr lang="en-US" sz="2000" dirty="0"/>
              <a:t>Benthic Habitat Assessment (Southern New England/Mid-Atlantic) – NEFSC Sandy Hook</a:t>
            </a:r>
          </a:p>
          <a:p>
            <a:pPr>
              <a:defRPr/>
            </a:pPr>
            <a:r>
              <a:rPr lang="en-US" sz="2000" dirty="0"/>
              <a:t>Lobster Cooperative </a:t>
            </a:r>
            <a:r>
              <a:rPr lang="en-US" sz="2000" dirty="0" err="1"/>
              <a:t>Ventless</a:t>
            </a:r>
            <a:r>
              <a:rPr lang="en-US" sz="2000" dirty="0"/>
              <a:t> Trap Study (Southern New England) - URI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Studies: Socioeconomic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8912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ja-JP" sz="2400" dirty="0">
                <a:latin typeface="Arial" charset="0"/>
              </a:rPr>
              <a:t>Development of Mitigation Measures to Address Potential Use Conflicts Between the Wind and Commercial Fishing Industries (nine workshops from Maine to NC)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</a:rPr>
              <a:t>Collaborative Fisheries Planning for Virginia’s Offshore Wind Energy Area - Virginia Department of Environmental Quality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</a:rPr>
              <a:t>Digitization of 1976 Anglers Guide to the United States Coast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Brian Krevor, Environmental Protection Specialist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Brian.Krevor@boem.gov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703-787-1346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South Atlantic Overview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299835"/>
              </p:ext>
            </p:extLst>
          </p:nvPr>
        </p:nvGraphicFramePr>
        <p:xfrm>
          <a:off x="381000" y="1981200"/>
          <a:ext cx="822960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4953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Milestones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North Carolina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WEAs Announced – August 11, 2014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EA</a:t>
                      </a:r>
                      <a:r>
                        <a:rPr lang="en-US" baseline="0" dirty="0" smtClean="0"/>
                        <a:t> Published – January 22, 2015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aseline="0" dirty="0" smtClean="0"/>
                        <a:t>Next Steps: Finalize Environmental Review, Lease Sale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South Carolina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Third Task Force</a:t>
                      </a:r>
                      <a:r>
                        <a:rPr lang="en-US" baseline="0" dirty="0" smtClean="0"/>
                        <a:t> Meeting – September 23, 2014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aseline="0" dirty="0" smtClean="0"/>
                        <a:t>Next Steps: Publish Call for Information and Nominations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Georgia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EA for Interim Policy Lease – April 1, 2014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/>
                        <a:t>Next</a:t>
                      </a:r>
                      <a:r>
                        <a:rPr lang="en-US" baseline="0" dirty="0" smtClean="0"/>
                        <a:t> Steps: Finalize Environmental Review, Issue Interim Policy Lease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Florida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Interim Policy Lease Issued to</a:t>
                      </a:r>
                      <a:r>
                        <a:rPr lang="en-US" baseline="0" dirty="0" smtClean="0"/>
                        <a:t> FAU – June 1, 2014</a:t>
                      </a:r>
                      <a:endParaRPr lang="en-US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First Task Force Meeting – December 11, 2014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7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North Carolina Planning Efforts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286000"/>
            <a:ext cx="4343400" cy="335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267200" cy="4434840"/>
          </a:xfrm>
        </p:spPr>
        <p:txBody>
          <a:bodyPr/>
          <a:lstStyle/>
          <a:p>
            <a:r>
              <a:rPr lang="en-US" dirty="0" smtClean="0"/>
              <a:t>Call published in December 2013</a:t>
            </a:r>
          </a:p>
          <a:p>
            <a:r>
              <a:rPr lang="en-US" dirty="0" smtClean="0"/>
              <a:t>Key issues to resolve:</a:t>
            </a:r>
          </a:p>
          <a:p>
            <a:pPr lvl="1"/>
            <a:r>
              <a:rPr lang="en-US" dirty="0" smtClean="0"/>
              <a:t>Visual impacts from NPS lands</a:t>
            </a:r>
          </a:p>
          <a:p>
            <a:pPr lvl="1"/>
            <a:r>
              <a:rPr lang="en-US" dirty="0" smtClean="0"/>
              <a:t>Vessel traffic/navigational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80" y="914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 Carolina Planning Efforts: Maritime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133600"/>
            <a:ext cx="8839200" cy="234857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Maritime stakeholder meetings held:</a:t>
            </a:r>
          </a:p>
          <a:p>
            <a:pPr lvl="1"/>
            <a:r>
              <a:rPr lang="en-US" dirty="0" smtClean="0"/>
              <a:t>December 2012 Norfolk, VA</a:t>
            </a:r>
          </a:p>
          <a:p>
            <a:pPr lvl="1"/>
            <a:r>
              <a:rPr lang="en-US" dirty="0" smtClean="0"/>
              <a:t>June 2013 Norfolk and Arlington, VA</a:t>
            </a:r>
          </a:p>
          <a:p>
            <a:r>
              <a:rPr lang="en-US" dirty="0"/>
              <a:t>September 2013 questionnaire/survey effort lead </a:t>
            </a:r>
            <a:r>
              <a:rPr lang="en-US" dirty="0" smtClean="0"/>
              <a:t>by the USCG</a:t>
            </a:r>
          </a:p>
          <a:p>
            <a:pPr lvl="1"/>
            <a:r>
              <a:rPr lang="en-US" dirty="0" smtClean="0"/>
              <a:t>100 members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1315"/>
            <a:ext cx="295585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34" y="4114801"/>
            <a:ext cx="3185866" cy="246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86" y="4253570"/>
            <a:ext cx="3002589" cy="232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9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North Carolina Planning Efforts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920085"/>
            <a:ext cx="3200400" cy="4434840"/>
          </a:xfrm>
        </p:spPr>
        <p:txBody>
          <a:bodyPr/>
          <a:lstStyle/>
          <a:p>
            <a:r>
              <a:rPr lang="en-US" dirty="0"/>
              <a:t>North </a:t>
            </a:r>
            <a:r>
              <a:rPr lang="en-US" dirty="0" smtClean="0"/>
              <a:t>Carolina</a:t>
            </a:r>
            <a:r>
              <a:rPr lang="en-US" dirty="0"/>
              <a:t> </a:t>
            </a:r>
            <a:r>
              <a:rPr lang="en-US" dirty="0" smtClean="0"/>
              <a:t>Visual Simulation Study </a:t>
            </a:r>
          </a:p>
          <a:p>
            <a:r>
              <a:rPr lang="en-US" dirty="0" smtClean="0"/>
              <a:t>Public open houses</a:t>
            </a:r>
          </a:p>
          <a:p>
            <a:r>
              <a:rPr lang="en-US" dirty="0" smtClean="0"/>
              <a:t>Meetings with NPS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7" y="1981200"/>
            <a:ext cx="54209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7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 Carolina Planning Efforts: Wind Energy Areas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" y="2514600"/>
            <a:ext cx="4362403" cy="330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834" y="2286000"/>
            <a:ext cx="483216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7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 Carolina Environmental Assessment (EA)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The National Environmental Policy Act (NEPA) was established by Congress in 1969.  </a:t>
            </a:r>
          </a:p>
          <a:p>
            <a:r>
              <a:rPr lang="en-US" dirty="0" smtClean="0"/>
              <a:t>Two primary purposes of NEPA:</a:t>
            </a:r>
          </a:p>
          <a:p>
            <a:pPr lvl="1"/>
            <a:r>
              <a:rPr lang="en-US" dirty="0" smtClean="0"/>
              <a:t>Informed decisions</a:t>
            </a:r>
          </a:p>
          <a:p>
            <a:pPr lvl="1"/>
            <a:r>
              <a:rPr lang="en-US" dirty="0" smtClean="0"/>
              <a:t>Public involvement </a:t>
            </a:r>
          </a:p>
          <a:p>
            <a:r>
              <a:rPr lang="en-US" dirty="0" smtClean="0"/>
              <a:t>North Carolina EA published January 22, 2015</a:t>
            </a:r>
          </a:p>
          <a:p>
            <a:pPr lvl="1"/>
            <a:r>
              <a:rPr lang="en-US" dirty="0" smtClean="0"/>
              <a:t>Public meetings held in Kitty Hawk, Wilmington, and Carolina Shores, NC</a:t>
            </a:r>
          </a:p>
          <a:p>
            <a:pPr lvl="1"/>
            <a:r>
              <a:rPr lang="en-US" dirty="0" smtClean="0"/>
              <a:t>30-day public comment period ended on February 23, 2015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North Carolina EA:</a:t>
            </a:r>
            <a:br>
              <a:rPr lang="en-US" dirty="0" smtClean="0"/>
            </a:br>
            <a:r>
              <a:rPr lang="en-US" dirty="0" smtClean="0"/>
              <a:t>Proposed Action (Alternative 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3" y="2133600"/>
            <a:ext cx="4343401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Lease issuance of all three Wind Energy Areas (WEAs)</a:t>
            </a:r>
          </a:p>
          <a:p>
            <a:r>
              <a:rPr lang="en-US" dirty="0" smtClean="0"/>
              <a:t>Associated site characterization surveys (e.g., shallow hazards, geological, geotechnical, archaeological, and biological surveys)</a:t>
            </a:r>
          </a:p>
          <a:p>
            <a:r>
              <a:rPr lang="en-US" dirty="0" smtClean="0"/>
              <a:t>Subsequent site assessment activities (e.g., construction and operation of meteorological towers and/or buoys)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09" y="2057400"/>
            <a:ext cx="42925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2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Winter</Template>
  <TotalTime>619</TotalTime>
  <Words>956</Words>
  <Application>Microsoft Office PowerPoint</Application>
  <PresentationFormat>On-screen Show (4:3)</PresentationFormat>
  <Paragraphs>157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Flow</vt:lpstr>
      <vt:lpstr>Renewable Energy Mapping and Planning Activities in the South Atlantic</vt:lpstr>
      <vt:lpstr>Outline</vt:lpstr>
      <vt:lpstr>South Atlantic Overview </vt:lpstr>
      <vt:lpstr>North Carolina Planning Efforts</vt:lpstr>
      <vt:lpstr>North Carolina Planning Efforts: Maritime Concerns</vt:lpstr>
      <vt:lpstr>North Carolina Planning Efforts</vt:lpstr>
      <vt:lpstr>North Carolina Planning Efforts: Wind Energy Areas</vt:lpstr>
      <vt:lpstr>North Carolina Environmental Assessment (EA)</vt:lpstr>
      <vt:lpstr>North Carolina EA: Proposed Action (Alternative A)</vt:lpstr>
      <vt:lpstr>North Carolina EA: Alternatives Considered</vt:lpstr>
      <vt:lpstr>Impact Producing Factors</vt:lpstr>
      <vt:lpstr>Environmental and Socioeconomic Resources Considered </vt:lpstr>
      <vt:lpstr>North Carolina EA: Standard Operating Conditions</vt:lpstr>
      <vt:lpstr>North Carolina EA: Next Steps</vt:lpstr>
      <vt:lpstr>South Carolina Planning Efforts</vt:lpstr>
      <vt:lpstr>Proposed North Atlantic Right Whale Critical Habitat</vt:lpstr>
      <vt:lpstr>Recent Study Highlights</vt:lpstr>
      <vt:lpstr>PowerPoint Presentation</vt:lpstr>
      <vt:lpstr>Recent Study Highlights</vt:lpstr>
      <vt:lpstr>PowerPoint Presentation</vt:lpstr>
      <vt:lpstr>Other Studies: Biological</vt:lpstr>
      <vt:lpstr>Other Studies: Socioeconomic</vt:lpstr>
      <vt:lpstr>Questions?</vt:lpstr>
    </vt:vector>
  </TitlesOfParts>
  <Company>DOI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Environmental Assessment for Commercial Wind Lease Issuance and Site Assessment Activities Offshore North Carolina</dc:title>
  <dc:creator>Krevor, Brian</dc:creator>
  <cp:lastModifiedBy>Krevor, Brian</cp:lastModifiedBy>
  <cp:revision>48</cp:revision>
  <dcterms:created xsi:type="dcterms:W3CDTF">2015-02-06T14:46:35Z</dcterms:created>
  <dcterms:modified xsi:type="dcterms:W3CDTF">2015-02-27T16:40:01Z</dcterms:modified>
</cp:coreProperties>
</file>