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0" r:id="rId3"/>
    <p:sldId id="281" r:id="rId4"/>
    <p:sldId id="283" r:id="rId5"/>
    <p:sldId id="284" r:id="rId6"/>
    <p:sldId id="285" r:id="rId7"/>
    <p:sldId id="286" r:id="rId8"/>
    <p:sldId id="262" r:id="rId9"/>
    <p:sldId id="279" r:id="rId10"/>
    <p:sldId id="266" r:id="rId11"/>
    <p:sldId id="263" r:id="rId12"/>
    <p:sldId id="270" r:id="rId13"/>
    <p:sldId id="259" r:id="rId14"/>
    <p:sldId id="271" r:id="rId15"/>
    <p:sldId id="260" r:id="rId16"/>
    <p:sldId id="261" r:id="rId17"/>
    <p:sldId id="272" r:id="rId18"/>
    <p:sldId id="273" r:id="rId19"/>
    <p:sldId id="264" r:id="rId20"/>
    <p:sldId id="300" r:id="rId21"/>
    <p:sldId id="301" r:id="rId22"/>
    <p:sldId id="302" r:id="rId23"/>
    <p:sldId id="278" r:id="rId24"/>
    <p:sldId id="296" r:id="rId25"/>
    <p:sldId id="303" r:id="rId26"/>
    <p:sldId id="297" r:id="rId27"/>
    <p:sldId id="295" r:id="rId28"/>
    <p:sldId id="287" r:id="rId29"/>
    <p:sldId id="288" r:id="rId30"/>
    <p:sldId id="289" r:id="rId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paybj" initials="v" lastIdx="13" clrIdx="0"/>
  <p:cmAuthor id="1" name="baumertka" initials="kab"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652" autoAdjust="0"/>
  </p:normalViewPr>
  <p:slideViewPr>
    <p:cSldViewPr snapToGrid="0">
      <p:cViewPr>
        <p:scale>
          <a:sx n="70" d="100"/>
          <a:sy n="70" d="100"/>
        </p:scale>
        <p:origin x="-130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idx="1"/>
          </p:nvPr>
        </p:nvSpPr>
        <p:spPr>
          <a:xfrm>
            <a:off x="3927183" y="0"/>
            <a:ext cx="3005448" cy="461325"/>
          </a:xfrm>
          <a:prstGeom prst="rect">
            <a:avLst/>
          </a:prstGeom>
        </p:spPr>
        <p:txBody>
          <a:bodyPr vert="horz" lIns="90580" tIns="45290" rIns="90580" bIns="45290" rtlCol="0"/>
          <a:lstStyle>
            <a:lvl1pPr algn="r">
              <a:defRPr sz="1200"/>
            </a:lvl1pPr>
          </a:lstStyle>
          <a:p>
            <a:fld id="{AF7B1DA3-7854-43F2-B428-30DAAA982305}" type="datetimeFigureOut">
              <a:rPr lang="en-US" smtClean="0"/>
              <a:pPr/>
              <a:t>9/20/2013</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0580" tIns="45290" rIns="90580" bIns="45290" rtlCol="0" anchor="ctr"/>
          <a:lstStyle/>
          <a:p>
            <a:endParaRPr lang="en-US"/>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0580" tIns="45290" rIns="90580" bIns="45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57301"/>
            <a:ext cx="3005448" cy="461325"/>
          </a:xfrm>
          <a:prstGeom prst="rect">
            <a:avLst/>
          </a:prstGeom>
        </p:spPr>
        <p:txBody>
          <a:bodyPr vert="horz" lIns="90580" tIns="45290" rIns="90580" bIns="45290" rtlCol="0" anchor="b"/>
          <a:lstStyle>
            <a:lvl1pPr algn="l">
              <a:defRPr sz="1200"/>
            </a:lvl1pPr>
          </a:lstStyle>
          <a:p>
            <a:endParaRPr lang="en-US"/>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0580" tIns="45290" rIns="90580" bIns="45290" rtlCol="0" anchor="b"/>
          <a:lstStyle>
            <a:lvl1pPr algn="r">
              <a:defRPr sz="1200"/>
            </a:lvl1pPr>
          </a:lstStyle>
          <a:p>
            <a:fld id="{C594D157-A4FA-478E-9454-C882FA6FE3C0}" type="slidenum">
              <a:rPr lang="en-US" smtClean="0"/>
              <a:pPr/>
              <a:t>‹#›</a:t>
            </a:fld>
            <a:endParaRPr lang="en-US"/>
          </a:p>
        </p:txBody>
      </p:sp>
    </p:spTree>
    <p:extLst>
      <p:ext uri="{BB962C8B-B14F-4D97-AF65-F5344CB8AC3E}">
        <p14:creationId xmlns:p14="http://schemas.microsoft.com/office/powerpoint/2010/main" xmlns="" val="369288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94D157-A4FA-478E-9454-C882FA6FE3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err="1" smtClean="0"/>
              <a:t>Bigeye</a:t>
            </a:r>
            <a:r>
              <a:rPr lang="en-US" sz="1400" dirty="0" smtClean="0"/>
              <a:t> Tuna</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err="1" smtClean="0"/>
              <a:t>Yellowfin</a:t>
            </a:r>
            <a:r>
              <a:rPr lang="en-US" sz="1400" dirty="0" smtClean="0"/>
              <a:t> Tuna</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Swordfish</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Dolphin/</a:t>
            </a:r>
            <a:r>
              <a:rPr lang="en-US" sz="1400" dirty="0" err="1" smtClean="0"/>
              <a:t>Mahi</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Wahoo</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So while there are differences between the species, there seem to be a number of commonalities, including these two areas.  The Charleston Gyre is not an issue in this negotiation, but the area to the southwest certainly is.  </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So if that area is more valuable, is it in the U.S. interest to change the existing boundary some in order to gain access to fish that are presumably on the other side of the boundary.</a:t>
            </a:r>
          </a:p>
          <a:p>
            <a:endParaRPr lang="en-US" sz="1400" dirty="0" smtClean="0"/>
          </a:p>
          <a:p>
            <a:r>
              <a:rPr lang="en-US" sz="1400" dirty="0" smtClean="0"/>
              <a:t>As Kevin mentioned, it is unlikely we will see a net gain in total space, but we could potentially see a net gain in total resources.  </a:t>
            </a:r>
            <a:br>
              <a:rPr lang="en-US" sz="1400" dirty="0" smtClean="0"/>
            </a:br>
            <a:endParaRPr lang="en-US" sz="1400" dirty="0" smtClean="0"/>
          </a:p>
          <a:p>
            <a:r>
              <a:rPr lang="en-US" sz="1400" dirty="0" smtClean="0"/>
              <a:t>Might we consider swapping areas if it is to our benefit?  Are there nuances here we are missing?  </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09515" indent="-509515">
              <a:buFont typeface="+mj-lt"/>
              <a:buAutoNum type="arabicPeriod"/>
            </a:pPr>
            <a:r>
              <a:rPr lang="en-US" sz="1400" dirty="0" smtClean="0"/>
              <a:t>Which new areas should U.S. negotiators target?  Just south of the line?  Blake spur?  </a:t>
            </a:r>
          </a:p>
          <a:p>
            <a:pPr marL="1415320" lvl="2" indent="-509515">
              <a:buFont typeface="Arial" pitchFamily="34" charset="0"/>
              <a:buChar char="•"/>
            </a:pPr>
            <a:r>
              <a:rPr lang="en-US" sz="1400" dirty="0" smtClean="0"/>
              <a:t>The last time we were here, we heard the Blake Spur may be a particularly valuable fishing area, but the data doesn’t necessarily stand out in that area.  </a:t>
            </a:r>
          </a:p>
          <a:p>
            <a:pPr marL="509515" indent="-509515">
              <a:buFont typeface="+mj-lt"/>
              <a:buAutoNum type="arabicPeriod"/>
            </a:pPr>
            <a:r>
              <a:rPr lang="en-US" sz="1400" dirty="0" smtClean="0"/>
              <a:t>Which areas might we be willing to exchange?  </a:t>
            </a:r>
          </a:p>
          <a:p>
            <a:pPr marL="1415320" lvl="2" indent="-509515">
              <a:buFont typeface="Arial" pitchFamily="34" charset="0"/>
              <a:buChar char="•"/>
            </a:pPr>
            <a:r>
              <a:rPr lang="en-US" sz="1400" dirty="0" smtClean="0"/>
              <a:t>In other words, which areas are less valuable from a fishing perspective?  </a:t>
            </a:r>
          </a:p>
          <a:p>
            <a:pPr marL="509515" indent="-509515">
              <a:buFont typeface="+mj-lt"/>
              <a:buAutoNum type="arabicPeriod"/>
            </a:pPr>
            <a:r>
              <a:rPr lang="en-US" sz="1400" dirty="0" smtClean="0"/>
              <a:t>Recreational Fishing:  Where are your interests?  Do they mirror commercial fishing?  Might small changes to the boundary in the straits make a difference?  </a:t>
            </a:r>
          </a:p>
          <a:p>
            <a:pPr marL="1415320" lvl="2" indent="-509515">
              <a:buFont typeface="Arial" pitchFamily="34" charset="0"/>
              <a:buChar char="•"/>
            </a:pPr>
            <a:r>
              <a:rPr lang="en-US" sz="1400" dirty="0" smtClean="0"/>
              <a:t>We feel this is one area where we don’t have a good handle.</a:t>
            </a:r>
          </a:p>
          <a:p>
            <a:endParaRPr lang="en-US"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94D157-A4FA-478E-9454-C882FA6FE3C0}"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C5C9DDEB-DE4C-4D09-9464-7EF0D495551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122C2-03F6-4380-9093-A38FAF13AE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endParaRPr lang="en-US" sz="1400" dirty="0"/>
          </a:p>
        </p:txBody>
      </p:sp>
      <p:sp>
        <p:nvSpPr>
          <p:cNvPr id="4" name="Slide Number Placeholder 3"/>
          <p:cNvSpPr>
            <a:spLocks noGrp="1"/>
          </p:cNvSpPr>
          <p:nvPr>
            <p:ph type="sldNum" sz="quarter" idx="10"/>
          </p:nvPr>
        </p:nvSpPr>
        <p:spPr/>
        <p:txBody>
          <a:bodyPr/>
          <a:lstStyle/>
          <a:p>
            <a:fld id="{C5C9DDEB-DE4C-4D09-9464-7EF0D49555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lgn="l"/>
            <a:endParaRPr lang="en-US" dirty="0"/>
          </a:p>
        </p:txBody>
      </p:sp>
      <p:sp>
        <p:nvSpPr>
          <p:cNvPr id="4" name="Slide Number Placeholder 3"/>
          <p:cNvSpPr>
            <a:spLocks noGrp="1"/>
          </p:cNvSpPr>
          <p:nvPr>
            <p:ph type="sldNum" sz="quarter" idx="10"/>
          </p:nvPr>
        </p:nvSpPr>
        <p:spPr/>
        <p:txBody>
          <a:bodyPr/>
          <a:lstStyle/>
          <a:p>
            <a:fld id="{6A6122C2-03F6-4380-9093-A38FAF13AE9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122C2-03F6-4380-9093-A38FAF13AE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Much of the effort on this negotiation over the past year has been to domestic.  We have been working with other U.S. Government agencies on getting a better handle on U.S. interests in this area, particularly on resources.  </a:t>
            </a:r>
          </a:p>
          <a:p>
            <a:endParaRPr lang="en-US" sz="1400" dirty="0" smtClean="0"/>
          </a:p>
          <a:p>
            <a:r>
              <a:rPr lang="en-US" sz="1400" dirty="0" smtClean="0"/>
              <a:t>For instance, BOEM and USGS have provided input on potential hydrocarbons.</a:t>
            </a:r>
          </a:p>
          <a:p>
            <a:endParaRPr lang="en-US" sz="1400" dirty="0" smtClean="0"/>
          </a:p>
          <a:p>
            <a:r>
              <a:rPr lang="en-US" sz="1400" dirty="0" smtClean="0"/>
              <a:t>NOAA, and especially NMFS, has provided quite a bit of valuable information on fishery resources from their offices out of St. Petersburg, Charleston, and Silver Spring.  Special thanks Randy Blankenship, Carlos </a:t>
            </a:r>
            <a:r>
              <a:rPr lang="en-US" sz="1400" dirty="0" err="1" smtClean="0"/>
              <a:t>Rivero</a:t>
            </a:r>
            <a:r>
              <a:rPr lang="en-US" sz="1400" dirty="0" smtClean="0"/>
              <a:t>, Jennifer </a:t>
            </a:r>
            <a:r>
              <a:rPr lang="en-US" sz="1400" dirty="0" err="1" smtClean="0"/>
              <a:t>Cudney</a:t>
            </a:r>
            <a:r>
              <a:rPr lang="en-US" sz="1400" dirty="0" smtClean="0"/>
              <a:t>, Steve </a:t>
            </a:r>
            <a:r>
              <a:rPr lang="en-US" sz="1400" dirty="0" err="1" smtClean="0"/>
              <a:t>Durkee</a:t>
            </a:r>
            <a:r>
              <a:rPr lang="en-US" sz="1400" dirty="0" smtClean="0"/>
              <a:t>, Bonnie </a:t>
            </a:r>
            <a:r>
              <a:rPr lang="en-US" sz="1400" dirty="0" err="1" smtClean="0"/>
              <a:t>Ponwith</a:t>
            </a:r>
            <a:r>
              <a:rPr lang="en-US" sz="1400" dirty="0" smtClean="0"/>
              <a:t>, Steve Turner, among others.  </a:t>
            </a:r>
          </a:p>
          <a:p>
            <a:endParaRPr lang="en-US" sz="1400" dirty="0" smtClean="0"/>
          </a:p>
          <a:p>
            <a:r>
              <a:rPr lang="en-US" sz="1400" dirty="0" smtClean="0"/>
              <a:t>Let me walk through some of the excellent maps they prepared.  We will point out some of what we see, but we are most interested in getting your feedback, especially if you have different experience.</a:t>
            </a:r>
          </a:p>
        </p:txBody>
      </p:sp>
      <p:sp>
        <p:nvSpPr>
          <p:cNvPr id="4" name="Slide Number Placeholder 3"/>
          <p:cNvSpPr>
            <a:spLocks noGrp="1"/>
          </p:cNvSpPr>
          <p:nvPr>
            <p:ph type="sldNum" sz="quarter" idx="10"/>
          </p:nvPr>
        </p:nvSpPr>
        <p:spPr/>
        <p:txBody>
          <a:bodyPr/>
          <a:lstStyle/>
          <a:p>
            <a:fld id="{C594D157-A4FA-478E-9454-C882FA6FE3C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This map depicts total number of hooks deployed over 6 years.  </a:t>
            </a:r>
          </a:p>
          <a:p>
            <a:endParaRPr lang="en-US" sz="1400" dirty="0" smtClean="0"/>
          </a:p>
          <a:p>
            <a:r>
              <a:rPr lang="en-US" sz="1400" dirty="0" smtClean="0"/>
              <a:t>And here we see two hot spots that seem to pop up in most of the maps for individual species that follow.</a:t>
            </a:r>
          </a:p>
          <a:p>
            <a:endParaRPr lang="en-US" sz="1400" dirty="0" smtClean="0"/>
          </a:p>
          <a:p>
            <a:r>
              <a:rPr lang="en-US" sz="1400" dirty="0" smtClean="0"/>
              <a:t>The first is what is the Charleston Gyre and then an area just north of the boundary line.  </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Albacore Tuna</a:t>
            </a:r>
            <a:endParaRPr lang="en-US" sz="1400" dirty="0"/>
          </a:p>
        </p:txBody>
      </p:sp>
      <p:sp>
        <p:nvSpPr>
          <p:cNvPr id="4" name="Slide Number Placeholder 3"/>
          <p:cNvSpPr>
            <a:spLocks noGrp="1"/>
          </p:cNvSpPr>
          <p:nvPr>
            <p:ph type="sldNum" sz="quarter" idx="10"/>
          </p:nvPr>
        </p:nvSpPr>
        <p:spPr/>
        <p:txBody>
          <a:bodyPr/>
          <a:lstStyle/>
          <a:p>
            <a:fld id="{C594D157-A4FA-478E-9454-C882FA6FE3C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D76D5-3004-4680-9337-339647B76A6A}"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D76D5-3004-4680-9337-339647B76A6A}"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D76D5-3004-4680-9337-339647B76A6A}"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D76D5-3004-4680-9337-339647B76A6A}"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D76D5-3004-4680-9337-339647B76A6A}"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D76D5-3004-4680-9337-339647B76A6A}"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D76D5-3004-4680-9337-339647B76A6A}" type="datetimeFigureOut">
              <a:rPr lang="en-US" smtClean="0"/>
              <a:pPr/>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D76D5-3004-4680-9337-339647B76A6A}" type="datetimeFigureOut">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76D5-3004-4680-9337-339647B76A6A}" type="datetimeFigureOut">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D76D5-3004-4680-9337-339647B76A6A}"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D76D5-3004-4680-9337-339647B76A6A}"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C8C80-ED5E-43B8-9FB0-D9DC052B0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D76D5-3004-4680-9337-339647B76A6A}" type="datetimeFigureOut">
              <a:rPr lang="en-US" smtClean="0"/>
              <a:pPr/>
              <a:t>9/20/2013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C8C80-ED5E-43B8-9FB0-D9DC052B00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npayBJ@state.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aumertKA@state.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VanpayBJ@state.go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BaumertKA@state.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209" y="598470"/>
            <a:ext cx="7772400" cy="1470025"/>
          </a:xfrm>
        </p:spPr>
        <p:txBody>
          <a:bodyPr>
            <a:normAutofit/>
          </a:bodyPr>
          <a:lstStyle/>
          <a:p>
            <a:r>
              <a:rPr lang="en-US" dirty="0" smtClean="0"/>
              <a:t> </a:t>
            </a:r>
            <a:r>
              <a:rPr lang="en-US" b="1" dirty="0"/>
              <a:t>U.S. – Bahamas </a:t>
            </a:r>
            <a:r>
              <a:rPr lang="en-US" b="1" dirty="0" smtClean="0"/>
              <a:t/>
            </a:r>
            <a:br>
              <a:rPr lang="en-US" b="1" dirty="0" smtClean="0"/>
            </a:br>
            <a:r>
              <a:rPr lang="en-US" b="1" dirty="0" smtClean="0"/>
              <a:t>Maritime </a:t>
            </a:r>
            <a:r>
              <a:rPr lang="en-US" b="1" dirty="0"/>
              <a:t>Boundary </a:t>
            </a:r>
            <a:endParaRPr lang="en-US" dirty="0"/>
          </a:p>
        </p:txBody>
      </p:sp>
      <p:sp>
        <p:nvSpPr>
          <p:cNvPr id="3" name="Subtitle 2"/>
          <p:cNvSpPr>
            <a:spLocks noGrp="1"/>
          </p:cNvSpPr>
          <p:nvPr>
            <p:ph type="subTitle" idx="1"/>
          </p:nvPr>
        </p:nvSpPr>
        <p:spPr>
          <a:xfrm>
            <a:off x="955059" y="2354245"/>
            <a:ext cx="7181850" cy="1752600"/>
          </a:xfrm>
        </p:spPr>
        <p:txBody>
          <a:bodyPr>
            <a:normAutofit fontScale="92500"/>
          </a:bodyPr>
          <a:lstStyle/>
          <a:p>
            <a:r>
              <a:rPr lang="en-US" b="1" dirty="0" smtClean="0"/>
              <a:t>South Atlantic Fishery Management Council</a:t>
            </a:r>
          </a:p>
          <a:p>
            <a:r>
              <a:rPr lang="en-US" b="1" dirty="0" smtClean="0"/>
              <a:t>Charleston, South Carolina</a:t>
            </a:r>
          </a:p>
          <a:p>
            <a:r>
              <a:rPr lang="en-US" b="1" dirty="0" smtClean="0"/>
              <a:t>September 19, 2013</a:t>
            </a:r>
            <a:endParaRPr lang="en-US" dirty="0"/>
          </a:p>
        </p:txBody>
      </p:sp>
      <p:sp>
        <p:nvSpPr>
          <p:cNvPr id="4" name="Subtitle 2"/>
          <p:cNvSpPr txBox="1">
            <a:spLocks/>
          </p:cNvSpPr>
          <p:nvPr/>
        </p:nvSpPr>
        <p:spPr>
          <a:xfrm>
            <a:off x="1107459" y="4212615"/>
            <a:ext cx="718185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Brian Van Pay</a:t>
            </a:r>
            <a:r>
              <a:rPr kumimoji="0" lang="en-US" sz="2400" b="1" i="0" u="none" strike="noStrike" kern="1200" cap="none" spc="0" normalizeH="0" noProof="0" dirty="0" smtClean="0">
                <a:ln>
                  <a:noFill/>
                </a:ln>
                <a:effectLst/>
                <a:uLnTx/>
                <a:uFillTx/>
                <a:latin typeface="+mn-lt"/>
                <a:ea typeface="+mn-ea"/>
                <a:cs typeface="+mn-cs"/>
              </a:rPr>
              <a:t> (</a:t>
            </a:r>
            <a:r>
              <a:rPr kumimoji="0" lang="en-US" sz="2400" b="1" i="0" u="none" strike="noStrike" kern="1200" cap="none" spc="0" normalizeH="0" noProof="0" dirty="0" smtClean="0">
                <a:ln>
                  <a:noFill/>
                </a:ln>
                <a:effectLst/>
                <a:uLnTx/>
                <a:uFillTx/>
                <a:latin typeface="+mn-lt"/>
                <a:ea typeface="+mn-ea"/>
                <a:cs typeface="+mn-cs"/>
                <a:hlinkClick r:id="rId3"/>
              </a:rPr>
              <a:t>VanpayBJ@state.gov</a:t>
            </a:r>
            <a:r>
              <a:rPr kumimoji="0" lang="en-US" sz="2400" b="1" i="0" u="none" strike="noStrike" kern="1200" cap="none" spc="0" normalizeH="0" noProof="0" dirty="0" smtClean="0">
                <a:ln>
                  <a:noFill/>
                </a:ln>
                <a:effectLst/>
                <a:uLnTx/>
                <a:uFillTx/>
                <a:latin typeface="+mn-lt"/>
                <a:ea typeface="+mn-ea"/>
                <a:cs typeface="+mn-cs"/>
              </a:rPr>
              <a:t>)</a:t>
            </a:r>
            <a:endParaRPr kumimoji="0" lang="en-US" sz="2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Kevin </a:t>
            </a:r>
            <a:r>
              <a:rPr kumimoji="0" lang="en-US" sz="2400" b="1" i="0" u="none" strike="noStrike" kern="1200" cap="none" spc="0" normalizeH="0" baseline="0" noProof="0" dirty="0" err="1" smtClean="0">
                <a:ln>
                  <a:noFill/>
                </a:ln>
                <a:effectLst/>
                <a:uLnTx/>
                <a:uFillTx/>
                <a:latin typeface="+mn-lt"/>
                <a:ea typeface="+mn-ea"/>
                <a:cs typeface="+mn-cs"/>
              </a:rPr>
              <a:t>Baumert</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smtClean="0">
                <a:ln>
                  <a:noFill/>
                </a:ln>
                <a:effectLst/>
                <a:uLnTx/>
                <a:uFillTx/>
                <a:latin typeface="+mn-lt"/>
                <a:ea typeface="+mn-ea"/>
                <a:cs typeface="+mn-cs"/>
                <a:hlinkClick r:id="rId4"/>
              </a:rPr>
              <a:t>BaumertKA@state.gov</a:t>
            </a:r>
            <a:r>
              <a:rPr kumimoji="0" lang="en-US" sz="2400" b="1"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t>U.S. Department of State</a:t>
            </a:r>
            <a:endParaRPr kumimoji="0" lang="en-US"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U.S. – Bahamas Boundary Negotiations</a:t>
            </a:r>
            <a:endParaRPr lang="en-US" sz="3600" b="1" dirty="0"/>
          </a:p>
        </p:txBody>
      </p:sp>
      <p:sp>
        <p:nvSpPr>
          <p:cNvPr id="3" name="Content Placeholder 2"/>
          <p:cNvSpPr>
            <a:spLocks noGrp="1"/>
          </p:cNvSpPr>
          <p:nvPr>
            <p:ph idx="1"/>
          </p:nvPr>
        </p:nvSpPr>
        <p:spPr>
          <a:xfrm>
            <a:off x="457200" y="1641145"/>
            <a:ext cx="8229600" cy="3505200"/>
          </a:xfrm>
        </p:spPr>
        <p:txBody>
          <a:bodyPr>
            <a:normAutofit/>
          </a:bodyPr>
          <a:lstStyle/>
          <a:p>
            <a:r>
              <a:rPr lang="en-US" b="1" dirty="0" smtClean="0"/>
              <a:t>First Round</a:t>
            </a:r>
          </a:p>
          <a:p>
            <a:pPr lvl="1"/>
            <a:r>
              <a:rPr lang="en-US" dirty="0" smtClean="0"/>
              <a:t>April 2012 in Nassau</a:t>
            </a:r>
          </a:p>
          <a:p>
            <a:r>
              <a:rPr lang="en-US" b="1" dirty="0" smtClean="0"/>
              <a:t>Second Round</a:t>
            </a:r>
          </a:p>
          <a:p>
            <a:pPr lvl="1"/>
            <a:r>
              <a:rPr lang="en-US" dirty="0" smtClean="0"/>
              <a:t>December 2012 in Washington, DC</a:t>
            </a:r>
          </a:p>
          <a:p>
            <a:r>
              <a:rPr lang="en-US" b="1" dirty="0" smtClean="0"/>
              <a:t>Third Round</a:t>
            </a:r>
          </a:p>
          <a:p>
            <a:pPr lvl="1"/>
            <a:r>
              <a:rPr lang="en-US" dirty="0" smtClean="0"/>
              <a:t>Expected, late 2013 in Nassau</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248"/>
            <a:ext cx="9143999" cy="863210"/>
          </a:xfrm>
        </p:spPr>
        <p:txBody>
          <a:bodyPr>
            <a:noAutofit/>
          </a:bodyPr>
          <a:lstStyle/>
          <a:p>
            <a:r>
              <a:rPr lang="en-US" sz="3600" b="1" dirty="0" smtClean="0"/>
              <a:t>Fishing Activity</a:t>
            </a:r>
            <a:r>
              <a:rPr lang="en-US" sz="2400" dirty="0" smtClean="0"/>
              <a:t/>
            </a:r>
            <a:br>
              <a:rPr lang="en-US" sz="2400" dirty="0" smtClean="0"/>
            </a:br>
            <a:r>
              <a:rPr lang="en-US" sz="2600" dirty="0" smtClean="0"/>
              <a:t>VMS Locations of U.S. Registered Vessels (Jan 2007 - Aug 2011)</a:t>
            </a: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l="2010" t="2102" r="3208" b="31640"/>
          <a:stretch>
            <a:fillRect/>
          </a:stretch>
        </p:blipFill>
        <p:spPr>
          <a:xfrm>
            <a:off x="81888" y="1269242"/>
            <a:ext cx="6087251" cy="5506870"/>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l="64529" t="72206" r="7996" b="8751"/>
          <a:stretch>
            <a:fillRect/>
          </a:stretch>
        </p:blipFill>
        <p:spPr>
          <a:xfrm>
            <a:off x="5754411" y="3610303"/>
            <a:ext cx="2970479" cy="2664384"/>
          </a:xfrm>
          <a:prstGeom prst="rect">
            <a:avLst/>
          </a:prstGeom>
          <a:ln>
            <a:solidFill>
              <a:schemeClr val="tx1"/>
            </a:solidFill>
          </a:ln>
          <a:effectLst>
            <a:outerShdw blurRad="292100" dist="139700" dir="2700000" algn="tl" rotWithShape="0">
              <a:srgbClr val="333333">
                <a:alpha val="65000"/>
              </a:srgbClr>
            </a:outerShdw>
          </a:effectLst>
        </p:spPr>
      </p:pic>
      <p:sp>
        <p:nvSpPr>
          <p:cNvPr id="7"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44896"/>
            <a:ext cx="9143999" cy="86321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Fishing Activity</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r>
            <a:br>
              <a:rPr kumimoji="0" lang="en-US" sz="2400" b="0" i="0" u="none" strike="noStrike" kern="1200" cap="none" spc="0" normalizeH="0" baseline="0" noProof="0" dirty="0" smtClean="0">
                <a:ln>
                  <a:noFill/>
                </a:ln>
                <a:solidFill>
                  <a:schemeClr val="tx1"/>
                </a:solidFill>
                <a:effectLst/>
                <a:uLnTx/>
                <a:uFillTx/>
                <a:latin typeface="+mj-lt"/>
                <a:ea typeface="+mj-ea"/>
                <a:cs typeface="+mj-cs"/>
              </a:rPr>
            </a:br>
            <a:r>
              <a:rPr kumimoji="0" lang="en-US" sz="2400" b="0" i="0" u="none" strike="noStrike" kern="1200" cap="none" spc="0" normalizeH="0" baseline="0" noProof="0" dirty="0" smtClean="0">
                <a:ln>
                  <a:noFill/>
                </a:ln>
                <a:solidFill>
                  <a:schemeClr val="tx1"/>
                </a:solidFill>
                <a:effectLst/>
                <a:uLnTx/>
                <a:uFillTx/>
                <a:latin typeface="+mj-lt"/>
                <a:ea typeface="+mj-ea"/>
                <a:cs typeface="+mj-cs"/>
              </a:rPr>
              <a:t>Total</a:t>
            </a:r>
            <a:r>
              <a:rPr kumimoji="0" lang="en-US" sz="2400" b="0" i="0" u="none" strike="noStrike" kern="1200" cap="none" spc="0" normalizeH="0" noProof="0" dirty="0" smtClean="0">
                <a:ln>
                  <a:noFill/>
                </a:ln>
                <a:solidFill>
                  <a:schemeClr val="tx1"/>
                </a:solidFill>
                <a:effectLst/>
                <a:uLnTx/>
                <a:uFillTx/>
                <a:latin typeface="+mj-lt"/>
                <a:ea typeface="+mj-ea"/>
                <a:cs typeface="+mj-cs"/>
              </a:rPr>
              <a:t> Number Hooks Deployed by HMS-Permitted Vessels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(2006 - 2011)</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l="2428" t="2480" r="3197" b="31746"/>
          <a:stretch>
            <a:fillRect/>
          </a:stretch>
        </p:blipFill>
        <p:spPr>
          <a:xfrm>
            <a:off x="54590" y="1282889"/>
            <a:ext cx="6120860" cy="5520519"/>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rcRect l="59635" t="72414" r="2028" b="5974"/>
          <a:stretch>
            <a:fillRect/>
          </a:stretch>
        </p:blipFill>
        <p:spPr>
          <a:xfrm>
            <a:off x="5785297" y="3959309"/>
            <a:ext cx="3146642" cy="2295604"/>
          </a:xfrm>
          <a:prstGeom prst="rect">
            <a:avLst/>
          </a:prstGeom>
          <a:ln>
            <a:solidFill>
              <a:schemeClr val="tx1"/>
            </a:solidFill>
          </a:ln>
          <a:effectLst>
            <a:outerShdw blurRad="292100" dist="139700" dir="2700000" algn="tl" rotWithShape="0">
              <a:srgbClr val="333333">
                <a:alpha val="65000"/>
              </a:srgbClr>
            </a:outerShdw>
          </a:effectLst>
        </p:spPr>
      </p:pic>
      <p:sp>
        <p:nvSpPr>
          <p:cNvPr id="9"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l="1143" t="1663" r="1103" b="28902"/>
          <a:stretch>
            <a:fillRect/>
          </a:stretch>
        </p:blipFill>
        <p:spPr>
          <a:xfrm>
            <a:off x="49416" y="1340068"/>
            <a:ext cx="5968691" cy="5486399"/>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0" y="44507"/>
            <a:ext cx="9144000" cy="1113745"/>
          </a:xfrm>
        </p:spPr>
        <p:txBody>
          <a:bodyPr>
            <a:noAutofit/>
          </a:bodyPr>
          <a:lstStyle/>
          <a:p>
            <a:r>
              <a:rPr lang="en-US" sz="3600" b="1" dirty="0" smtClean="0"/>
              <a:t>Albacore Tuna</a:t>
            </a:r>
            <a:r>
              <a:rPr lang="en-US" sz="2000" dirty="0" smtClean="0"/>
              <a:t/>
            </a:r>
            <a:br>
              <a:rPr lang="en-US" sz="2000" dirty="0" smtClean="0"/>
            </a:br>
            <a:r>
              <a:rPr lang="en-US" sz="2400" dirty="0" smtClean="0"/>
              <a:t>Dressed Weight Landings (lbs) Caught by HMS-Permitted </a:t>
            </a:r>
            <a:br>
              <a:rPr lang="en-US" sz="2400" dirty="0" smtClean="0"/>
            </a:br>
            <a:r>
              <a:rPr lang="en-US" sz="2400" dirty="0" smtClean="0"/>
              <a:t>Vessels Per 10 Minute Square (2006 - 2011)</a:t>
            </a:r>
            <a:endParaRPr lang="en-US" sz="2400" dirty="0"/>
          </a:p>
        </p:txBody>
      </p:sp>
      <p:sp>
        <p:nvSpPr>
          <p:cNvPr id="9"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rcRect l="59635" t="71756" r="2028" b="769"/>
          <a:stretch>
            <a:fillRect/>
          </a:stretch>
        </p:blipFill>
        <p:spPr>
          <a:xfrm>
            <a:off x="5554637" y="3254925"/>
            <a:ext cx="3202757" cy="2970425"/>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44507"/>
            <a:ext cx="9144000" cy="1113745"/>
          </a:xfrm>
        </p:spPr>
        <p:txBody>
          <a:bodyPr>
            <a:noAutofit/>
          </a:bodyPr>
          <a:lstStyle/>
          <a:p>
            <a:r>
              <a:rPr lang="en-US" sz="3600" b="1" dirty="0" err="1" smtClean="0"/>
              <a:t>Bigeye</a:t>
            </a:r>
            <a:r>
              <a:rPr lang="en-US" sz="3600" b="1" dirty="0" smtClean="0"/>
              <a:t> Tuna</a:t>
            </a:r>
            <a:r>
              <a:rPr lang="en-US" sz="2000" dirty="0" smtClean="0"/>
              <a:t/>
            </a:r>
            <a:br>
              <a:rPr lang="en-US" sz="2000" dirty="0" smtClean="0"/>
            </a:br>
            <a:r>
              <a:rPr lang="en-US" sz="2400" dirty="0" smtClean="0"/>
              <a:t>Dressed Weight Landings (lbs) Caught by HMS-Permitted </a:t>
            </a:r>
            <a:br>
              <a:rPr lang="en-US" sz="2400" dirty="0" smtClean="0"/>
            </a:br>
            <a:r>
              <a:rPr lang="en-US" sz="2400" dirty="0" smtClean="0"/>
              <a:t>Vessels Per 10 Minute Square (2006 - 2011)</a:t>
            </a:r>
            <a:endParaRPr 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rcRect l="1116" t="1533" r="780" b="29062"/>
          <a:stretch>
            <a:fillRect/>
          </a:stretch>
        </p:blipFill>
        <p:spPr>
          <a:xfrm>
            <a:off x="40944" y="1278854"/>
            <a:ext cx="6045958" cy="5535282"/>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l="59641" t="71792" r="1910" b="779"/>
          <a:stretch>
            <a:fillRect/>
          </a:stretch>
        </p:blipFill>
        <p:spPr>
          <a:xfrm>
            <a:off x="5593499" y="3207224"/>
            <a:ext cx="3277541" cy="3025917"/>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l="966" t="1440" r="934" b="29019"/>
          <a:stretch>
            <a:fillRect/>
          </a:stretch>
        </p:blipFill>
        <p:spPr>
          <a:xfrm>
            <a:off x="54592" y="1271718"/>
            <a:ext cx="6050943" cy="5550959"/>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0" y="44507"/>
            <a:ext cx="9144000" cy="1113745"/>
          </a:xfrm>
        </p:spPr>
        <p:txBody>
          <a:bodyPr>
            <a:noAutofit/>
          </a:bodyPr>
          <a:lstStyle/>
          <a:p>
            <a:r>
              <a:rPr lang="en-US" sz="3600" b="1" dirty="0" err="1" smtClean="0"/>
              <a:t>Yellowfin</a:t>
            </a:r>
            <a:r>
              <a:rPr lang="en-US" sz="3600" b="1" dirty="0" smtClean="0"/>
              <a:t> Tuna</a:t>
            </a:r>
            <a:r>
              <a:rPr lang="en-US" sz="2000" dirty="0" smtClean="0"/>
              <a:t/>
            </a:r>
            <a:br>
              <a:rPr lang="en-US" sz="2000" dirty="0" smtClean="0"/>
            </a:br>
            <a:r>
              <a:rPr lang="en-US" sz="2400" dirty="0" smtClean="0"/>
              <a:t>Dressed Weight Landings (lbs) Caught by HMS-Permitted </a:t>
            </a:r>
            <a:br>
              <a:rPr lang="en-US" sz="2400" dirty="0" smtClean="0"/>
            </a:br>
            <a:r>
              <a:rPr lang="en-US" sz="2400" dirty="0" smtClean="0"/>
              <a:t>Vessels Per 10 Minute Square (2006 - 2011)</a:t>
            </a:r>
            <a:endParaRPr lang="en-US"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rcRect l="58995" t="72803" r="1672" b="2669"/>
          <a:stretch>
            <a:fillRect/>
          </a:stretch>
        </p:blipFill>
        <p:spPr>
          <a:xfrm>
            <a:off x="5603380" y="3515710"/>
            <a:ext cx="3385635" cy="2732235"/>
          </a:xfrm>
          <a:prstGeom prst="rect">
            <a:avLst/>
          </a:prstGeom>
          <a:ln>
            <a:solidFill>
              <a:schemeClr val="tx1"/>
            </a:solidFill>
          </a:ln>
          <a:effectLst>
            <a:outerShdw blurRad="292100" dist="139700" dir="2700000" algn="tl" rotWithShape="0">
              <a:srgbClr val="333333">
                <a:alpha val="65000"/>
              </a:srgbClr>
            </a:outerShdw>
          </a:effectLst>
        </p:spPr>
      </p:pic>
      <p:sp>
        <p:nvSpPr>
          <p:cNvPr id="12"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44507"/>
            <a:ext cx="9144000" cy="1113745"/>
          </a:xfrm>
        </p:spPr>
        <p:txBody>
          <a:bodyPr>
            <a:noAutofit/>
          </a:bodyPr>
          <a:lstStyle/>
          <a:p>
            <a:r>
              <a:rPr lang="en-US" sz="3600" b="1" dirty="0" smtClean="0"/>
              <a:t>Swordfish</a:t>
            </a:r>
            <a:r>
              <a:rPr lang="en-US" sz="2000" dirty="0" smtClean="0"/>
              <a:t/>
            </a:r>
            <a:br>
              <a:rPr lang="en-US" sz="2000" dirty="0" smtClean="0"/>
            </a:br>
            <a:r>
              <a:rPr lang="en-US" sz="2400" dirty="0" smtClean="0"/>
              <a:t>Dressed Weight Landings (lbs) Caught by HMS-Permitted </a:t>
            </a:r>
            <a:br>
              <a:rPr lang="en-US" sz="2400" dirty="0" smtClean="0"/>
            </a:br>
            <a:r>
              <a:rPr lang="en-US" sz="2400" dirty="0" smtClean="0"/>
              <a:t>Vessels Per 10 Minute Square (2006 - 2011)</a:t>
            </a:r>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rcRect l="998" t="1685" r="912" b="29253"/>
          <a:stretch>
            <a:fillRect/>
          </a:stretch>
        </p:blipFill>
        <p:spPr>
          <a:xfrm>
            <a:off x="47500" y="1294410"/>
            <a:ext cx="6053953" cy="551609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l="59174" t="73497" r="1667" b="775"/>
          <a:stretch>
            <a:fillRect/>
          </a:stretch>
        </p:blipFill>
        <p:spPr>
          <a:xfrm>
            <a:off x="5601442" y="3468414"/>
            <a:ext cx="3296741" cy="2802994"/>
          </a:xfrm>
          <a:prstGeom prst="rect">
            <a:avLst/>
          </a:prstGeom>
          <a:ln>
            <a:solidFill>
              <a:schemeClr val="tx1"/>
            </a:solidFill>
          </a:ln>
          <a:effectLst>
            <a:outerShdw blurRad="292100" dist="139700" dir="2700000" algn="tl" rotWithShape="0">
              <a:srgbClr val="333333">
                <a:alpha val="65000"/>
              </a:srgbClr>
            </a:outerShdw>
          </a:effectLst>
        </p:spPr>
      </p:pic>
      <p:sp>
        <p:nvSpPr>
          <p:cNvPr id="12"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44507"/>
            <a:ext cx="9144000" cy="1113745"/>
          </a:xfrm>
        </p:spPr>
        <p:txBody>
          <a:bodyPr>
            <a:noAutofit/>
          </a:bodyPr>
          <a:lstStyle/>
          <a:p>
            <a:r>
              <a:rPr lang="en-US" sz="3600" b="1" dirty="0" smtClean="0"/>
              <a:t>Dolphin/</a:t>
            </a:r>
            <a:r>
              <a:rPr lang="en-US" sz="3600" b="1" dirty="0" err="1" smtClean="0"/>
              <a:t>Mahi</a:t>
            </a:r>
            <a:r>
              <a:rPr lang="en-US" sz="2000" dirty="0" smtClean="0"/>
              <a:t/>
            </a:r>
            <a:br>
              <a:rPr lang="en-US" sz="2000" dirty="0" smtClean="0"/>
            </a:br>
            <a:r>
              <a:rPr lang="en-US" sz="2400" dirty="0" smtClean="0"/>
              <a:t>Dressed Weight Landings (lbs) Caught by HMS-Permitted </a:t>
            </a:r>
            <a:br>
              <a:rPr lang="en-US" sz="2400" dirty="0" smtClean="0"/>
            </a:br>
            <a:r>
              <a:rPr lang="en-US" sz="2400" dirty="0" smtClean="0"/>
              <a:t>Vessels Per 10 Minute Square (2006 - 2011)</a:t>
            </a:r>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rcRect l="1045" t="1545" r="678" b="28824"/>
          <a:stretch>
            <a:fillRect/>
          </a:stretch>
        </p:blipFill>
        <p:spPr>
          <a:xfrm>
            <a:off x="54592" y="1273425"/>
            <a:ext cx="6045957" cy="5543631"/>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rcRect l="59159" t="71935" r="1780" b="762"/>
          <a:stretch>
            <a:fillRect/>
          </a:stretch>
        </p:blipFill>
        <p:spPr>
          <a:xfrm>
            <a:off x="5581935" y="3220872"/>
            <a:ext cx="3339301" cy="3020665"/>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44507"/>
            <a:ext cx="9144000" cy="1113745"/>
          </a:xfrm>
        </p:spPr>
        <p:txBody>
          <a:bodyPr>
            <a:noAutofit/>
          </a:bodyPr>
          <a:lstStyle/>
          <a:p>
            <a:r>
              <a:rPr lang="en-US" sz="3600" b="1" dirty="0" smtClean="0"/>
              <a:t>Wahoo</a:t>
            </a:r>
            <a:r>
              <a:rPr lang="en-US" sz="2000" dirty="0" smtClean="0"/>
              <a:t/>
            </a:r>
            <a:br>
              <a:rPr lang="en-US" sz="2000" dirty="0" smtClean="0"/>
            </a:br>
            <a:r>
              <a:rPr lang="en-US" sz="2400" dirty="0" smtClean="0"/>
              <a:t>Dressed Weight Landings (lbs) Caught by HMS-Permitted </a:t>
            </a:r>
            <a:br>
              <a:rPr lang="en-US" sz="2400" dirty="0" smtClean="0"/>
            </a:br>
            <a:r>
              <a:rPr lang="en-US" sz="2400" dirty="0" smtClean="0"/>
              <a:t>Vessels Per 10 Minute Square (2006 - 2011)</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l="1060" t="1679" r="937" b="29193"/>
          <a:stretch>
            <a:fillRect/>
          </a:stretch>
        </p:blipFill>
        <p:spPr>
          <a:xfrm>
            <a:off x="27296" y="1274496"/>
            <a:ext cx="6086901" cy="5556207"/>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rcRect l="59014" t="71728" r="1562" b="768"/>
          <a:stretch>
            <a:fillRect/>
          </a:stretch>
        </p:blipFill>
        <p:spPr>
          <a:xfrm>
            <a:off x="5576258" y="3261815"/>
            <a:ext cx="3319315" cy="2996721"/>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cstate="print">
            <a:extLst>
              <a:ext uri="{28A0092B-C50C-407E-A947-70E740481C1C}">
                <a14:useLocalDpi xmlns:a14="http://schemas.microsoft.com/office/drawing/2010/main" xmlns="" val="0"/>
              </a:ext>
            </a:extLst>
          </a:blip>
          <a:srcRect l="2428" t="2480" r="3197" b="31746"/>
          <a:stretch>
            <a:fillRect/>
          </a:stretch>
        </p:blipFill>
        <p:spPr>
          <a:xfrm>
            <a:off x="54590" y="1282889"/>
            <a:ext cx="6120860" cy="5520519"/>
          </a:xfrm>
          <a:prstGeom prst="rect">
            <a:avLst/>
          </a:prstGeom>
          <a:ln>
            <a:solidFill>
              <a:schemeClr val="tx1"/>
            </a:solidFill>
          </a:ln>
          <a:effectLst>
            <a:outerShdw blurRad="292100" dist="139700" dir="2700000" algn="tl" rotWithShape="0">
              <a:srgbClr val="333333">
                <a:alpha val="65000"/>
              </a:srgbClr>
            </a:outerShdw>
          </a:effectLst>
        </p:spPr>
      </p:pic>
      <p:pic>
        <p:nvPicPr>
          <p:cNvPr id="34" name="Picture 33"/>
          <p:cNvPicPr>
            <a:picLocks noChangeAspect="1"/>
          </p:cNvPicPr>
          <p:nvPr/>
        </p:nvPicPr>
        <p:blipFill>
          <a:blip r:embed="rId3" cstate="print">
            <a:extLst>
              <a:ext uri="{28A0092B-C50C-407E-A947-70E740481C1C}">
                <a14:useLocalDpi xmlns:a14="http://schemas.microsoft.com/office/drawing/2010/main" xmlns="" val="0"/>
              </a:ext>
            </a:extLst>
          </a:blip>
          <a:srcRect l="59635" t="72414" r="2028" b="5974"/>
          <a:stretch>
            <a:fillRect/>
          </a:stretch>
        </p:blipFill>
        <p:spPr>
          <a:xfrm>
            <a:off x="5785297" y="3959309"/>
            <a:ext cx="3146642" cy="2295604"/>
          </a:xfrm>
          <a:prstGeom prst="rect">
            <a:avLst/>
          </a:prstGeom>
          <a:ln>
            <a:solidFill>
              <a:schemeClr val="tx1"/>
            </a:solidFill>
          </a:ln>
          <a:effectLst>
            <a:outerShdw blurRad="292100" dist="139700" dir="2700000" algn="tl" rotWithShape="0">
              <a:srgbClr val="333333">
                <a:alpha val="65000"/>
              </a:srgbClr>
            </a:outerShdw>
          </a:effectLst>
        </p:spPr>
      </p:pic>
      <p:sp>
        <p:nvSpPr>
          <p:cNvPr id="5" name="Oval 4"/>
          <p:cNvSpPr/>
          <p:nvPr/>
        </p:nvSpPr>
        <p:spPr>
          <a:xfrm>
            <a:off x="2470914" y="3968444"/>
            <a:ext cx="459586" cy="5049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3" idx="1"/>
          </p:cNvCxnSpPr>
          <p:nvPr/>
        </p:nvCxnSpPr>
        <p:spPr>
          <a:xfrm flipH="1">
            <a:off x="2932386" y="1814267"/>
            <a:ext cx="1979669" cy="2221705"/>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4912055" y="1583434"/>
            <a:ext cx="3815275" cy="461665"/>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t>Most valuable fishing areas?</a:t>
            </a:r>
            <a:endParaRPr lang="en-US" sz="2400" b="1" dirty="0"/>
          </a:p>
        </p:txBody>
      </p:sp>
      <p:cxnSp>
        <p:nvCxnSpPr>
          <p:cNvPr id="11" name="Straight Arrow Connector 10"/>
          <p:cNvCxnSpPr>
            <a:stCxn id="13" idx="1"/>
          </p:cNvCxnSpPr>
          <p:nvPr/>
        </p:nvCxnSpPr>
        <p:spPr>
          <a:xfrm flipH="1">
            <a:off x="2593076" y="1814267"/>
            <a:ext cx="2318979" cy="1392957"/>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19" name="Title 1"/>
          <p:cNvSpPr txBox="1">
            <a:spLocks/>
          </p:cNvSpPr>
          <p:nvPr/>
        </p:nvSpPr>
        <p:spPr>
          <a:xfrm>
            <a:off x="0" y="44507"/>
            <a:ext cx="9144000" cy="111374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In</a:t>
            </a:r>
            <a:r>
              <a:rPr kumimoji="0" lang="en-US" sz="2800" b="1" i="0" u="none" strike="noStrike" kern="1200" cap="none" spc="0" normalizeH="0" noProof="0" dirty="0" smtClean="0">
                <a:ln>
                  <a:noFill/>
                </a:ln>
                <a:solidFill>
                  <a:schemeClr val="tx1"/>
                </a:solidFill>
                <a:effectLst/>
                <a:uLnTx/>
                <a:uFillTx/>
                <a:latin typeface="+mj-lt"/>
                <a:ea typeface="+mj-ea"/>
                <a:cs typeface="+mj-cs"/>
              </a:rPr>
              <a:t> general, where are the m</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ost</a:t>
            </a:r>
            <a:r>
              <a:rPr kumimoji="0" lang="en-US" sz="2800" b="1" i="0" u="none" strike="noStrike" kern="1200" cap="none" spc="0" normalizeH="0" noProof="0" dirty="0" smtClean="0">
                <a:ln>
                  <a:noFill/>
                </a:ln>
                <a:solidFill>
                  <a:schemeClr val="tx1"/>
                </a:solidFill>
                <a:effectLst/>
                <a:uLnTx/>
                <a:uFillTx/>
                <a:latin typeface="+mj-lt"/>
                <a:ea typeface="+mj-ea"/>
                <a:cs typeface="+mj-cs"/>
              </a:rPr>
              <a:t> valuable</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fishing</a:t>
            </a:r>
            <a:r>
              <a:rPr lang="en-US" sz="2800" b="1" dirty="0" smtClean="0">
                <a:latin typeface="+mj-lt"/>
                <a:ea typeface="+mj-ea"/>
                <a:cs typeface="+mj-cs"/>
              </a:rPr>
              <a:t> areas</a:t>
            </a:r>
            <a:r>
              <a:rPr kumimoji="0" lang="en-US" sz="2800" b="1" i="0" u="none" strike="noStrike" kern="1200" cap="none" spc="0" normalizeH="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aseline="0" dirty="0" smtClean="0">
                <a:latin typeface="+mj-lt"/>
                <a:ea typeface="+mj-ea"/>
                <a:cs typeface="+mj-cs"/>
              </a:rPr>
              <a:t>Total Number of Hooks Deployed Map</a:t>
            </a:r>
            <a:endParaRPr kumimoji="0" lang="en-US" i="0" u="none" strike="noStrike" kern="1200" cap="none" spc="0" normalizeH="0" baseline="0" noProof="0" dirty="0">
              <a:ln>
                <a:noFill/>
              </a:ln>
              <a:solidFill>
                <a:schemeClr val="tx1"/>
              </a:solidFill>
              <a:effectLst/>
              <a:uLnTx/>
              <a:uFillTx/>
              <a:latin typeface="+mj-lt"/>
              <a:ea typeface="+mj-ea"/>
              <a:cs typeface="+mj-cs"/>
            </a:endParaRPr>
          </a:p>
        </p:txBody>
      </p:sp>
      <p:sp>
        <p:nvSpPr>
          <p:cNvPr id="24" name="Oval 23"/>
          <p:cNvSpPr/>
          <p:nvPr/>
        </p:nvSpPr>
        <p:spPr>
          <a:xfrm>
            <a:off x="2125632" y="3082418"/>
            <a:ext cx="459586" cy="5049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132056" y="6385038"/>
            <a:ext cx="3160186" cy="4099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Data are aggregated to protect confidentiality.</a:t>
            </a:r>
            <a:r>
              <a:rPr kumimoji="0" lang="en-US" sz="12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mj-lt"/>
                <a:ea typeface="+mj-ea"/>
                <a:cs typeface="+mj-cs"/>
              </a:rPr>
              <a:t>Grid cells with than three sets are not shown.</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0" y="136477"/>
            <a:ext cx="8928100" cy="685800"/>
          </a:xfrm>
          <a:prstGeom prst="rect">
            <a:avLst/>
          </a:prstGeom>
          <a:noFill/>
          <a:ln w="9525">
            <a:noFill/>
            <a:miter lim="800000"/>
            <a:headEnd/>
            <a:tailEnd/>
          </a:ln>
        </p:spPr>
        <p:txBody>
          <a:bodyPr lIns="0" rIns="0" bIns="0" anchor="ctr"/>
          <a:lstStyle/>
          <a:p>
            <a:pPr algn="ctr" fontAlgn="base">
              <a:spcBef>
                <a:spcPct val="0"/>
              </a:spcBef>
              <a:spcAft>
                <a:spcPct val="0"/>
              </a:spcAft>
              <a:defRPr/>
            </a:pPr>
            <a:r>
              <a:rPr lang="en-US" sz="3600" b="1" dirty="0" smtClean="0">
                <a:latin typeface="+mj-lt"/>
                <a:cs typeface="Arial" charset="0"/>
              </a:rPr>
              <a:t>Maritime Zones</a:t>
            </a:r>
          </a:p>
        </p:txBody>
      </p:sp>
      <p:pic>
        <p:nvPicPr>
          <p:cNvPr id="4" name="Picture 2" descr="cid:image001.png@01CCD5FD.B7C4C530"/>
          <p:cNvPicPr>
            <a:picLocks noChangeAspect="1" noChangeArrowheads="1"/>
          </p:cNvPicPr>
          <p:nvPr/>
        </p:nvPicPr>
        <p:blipFill>
          <a:blip r:embed="rId3" cstate="email"/>
          <a:srcRect/>
          <a:stretch>
            <a:fillRect/>
          </a:stretch>
        </p:blipFill>
        <p:spPr bwMode="auto">
          <a:xfrm>
            <a:off x="0" y="9906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822032" y="-29253"/>
            <a:ext cx="5321968" cy="6887253"/>
          </a:xfrm>
          <a:prstGeom prst="rect">
            <a:avLst/>
          </a:prstGeom>
          <a:noFill/>
          <a:ln w="9525">
            <a:noFill/>
            <a:miter lim="800000"/>
            <a:headEnd/>
            <a:tailEnd/>
          </a:ln>
          <a:effectLst/>
        </p:spPr>
      </p:pic>
      <p:sp>
        <p:nvSpPr>
          <p:cNvPr id="3" name="Title 1"/>
          <p:cNvSpPr txBox="1">
            <a:spLocks/>
          </p:cNvSpPr>
          <p:nvPr/>
        </p:nvSpPr>
        <p:spPr>
          <a:xfrm>
            <a:off x="0" y="144896"/>
            <a:ext cx="3903260" cy="633026"/>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mj-lt"/>
                <a:ea typeface="+mj-ea"/>
                <a:cs typeface="+mj-cs"/>
              </a:rPr>
              <a:t>Dolphin/Wahoo EFH</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844637" y="0"/>
            <a:ext cx="5299363" cy="6858000"/>
          </a:xfrm>
          <a:prstGeom prst="rect">
            <a:avLst/>
          </a:prstGeom>
          <a:noFill/>
          <a:ln w="9525">
            <a:noFill/>
            <a:miter lim="800000"/>
            <a:headEnd/>
            <a:tailEnd/>
          </a:ln>
          <a:effectLst/>
        </p:spPr>
      </p:pic>
      <p:sp>
        <p:nvSpPr>
          <p:cNvPr id="3" name="Title 1"/>
          <p:cNvSpPr txBox="1">
            <a:spLocks/>
          </p:cNvSpPr>
          <p:nvPr/>
        </p:nvSpPr>
        <p:spPr>
          <a:xfrm>
            <a:off x="0" y="144896"/>
            <a:ext cx="3903260" cy="633026"/>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mj-lt"/>
                <a:ea typeface="+mj-ea"/>
                <a:cs typeface="+mj-cs"/>
              </a:rPr>
              <a:t>Snapper/Grouper</a:t>
            </a:r>
            <a:r>
              <a:rPr kumimoji="0" lang="en-US" sz="3000" b="1" i="0" u="none" strike="noStrike" kern="1200" cap="none" spc="0" normalizeH="0" noProof="0" dirty="0" smtClean="0">
                <a:ln>
                  <a:noFill/>
                </a:ln>
                <a:solidFill>
                  <a:schemeClr val="tx1"/>
                </a:solidFill>
                <a:effectLst/>
                <a:uLnTx/>
                <a:uFillTx/>
                <a:latin typeface="+mj-lt"/>
                <a:ea typeface="+mj-ea"/>
                <a:cs typeface="+mj-cs"/>
              </a:rPr>
              <a:t> EFH</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44637" y="-1"/>
            <a:ext cx="5299364" cy="6858001"/>
          </a:xfrm>
          <a:prstGeom prst="rect">
            <a:avLst/>
          </a:prstGeom>
          <a:noFill/>
          <a:ln w="9525">
            <a:noFill/>
            <a:miter lim="800000"/>
            <a:headEnd/>
            <a:tailEnd/>
          </a:ln>
          <a:effectLst/>
        </p:spPr>
      </p:pic>
      <p:sp>
        <p:nvSpPr>
          <p:cNvPr id="3" name="Title 1"/>
          <p:cNvSpPr txBox="1">
            <a:spLocks/>
          </p:cNvSpPr>
          <p:nvPr/>
        </p:nvSpPr>
        <p:spPr>
          <a:xfrm>
            <a:off x="0" y="144896"/>
            <a:ext cx="3903260" cy="633026"/>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mj-lt"/>
                <a:ea typeface="+mj-ea"/>
                <a:cs typeface="+mj-cs"/>
              </a:rPr>
              <a:t>Coral Locations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Potential Swap of Maritime Areas?</a:t>
            </a:r>
            <a:endParaRPr lang="en-US" dirty="0"/>
          </a:p>
        </p:txBody>
      </p:sp>
      <p:pic>
        <p:nvPicPr>
          <p:cNvPr id="4" name="Content Placeholder 5" descr="us_bahamas_us_proposal_all_areas.png"/>
          <p:cNvPicPr>
            <a:picLocks noChangeAspect="1"/>
          </p:cNvPicPr>
          <p:nvPr/>
        </p:nvPicPr>
        <p:blipFill>
          <a:blip r:embed="rId3" cstate="print"/>
          <a:srcRect t="4617"/>
          <a:stretch>
            <a:fillRect/>
          </a:stretch>
        </p:blipFill>
        <p:spPr>
          <a:xfrm>
            <a:off x="2003936" y="982639"/>
            <a:ext cx="4572000" cy="5639109"/>
          </a:xfrm>
          <a:prstGeom prst="rect">
            <a:avLst/>
          </a:prstGeom>
        </p:spPr>
      </p:pic>
      <p:sp>
        <p:nvSpPr>
          <p:cNvPr id="5" name="Oval 4"/>
          <p:cNvSpPr/>
          <p:nvPr/>
        </p:nvSpPr>
        <p:spPr>
          <a:xfrm rot="21302724">
            <a:off x="3908935" y="3805305"/>
            <a:ext cx="911772" cy="209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4807497">
            <a:off x="4945067" y="3234048"/>
            <a:ext cx="871536" cy="199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5377218" y="3411940"/>
            <a:ext cx="284319" cy="1031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61336" y="2995680"/>
            <a:ext cx="303486" cy="971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51736" y="2647956"/>
            <a:ext cx="1189428" cy="369332"/>
          </a:xfrm>
          <a:prstGeom prst="rect">
            <a:avLst/>
          </a:prstGeom>
          <a:noFill/>
        </p:spPr>
        <p:txBody>
          <a:bodyPr wrap="none" rtlCol="0">
            <a:spAutoFit/>
          </a:bodyPr>
          <a:lstStyle/>
          <a:p>
            <a:r>
              <a:rPr lang="en-US" dirty="0" smtClean="0"/>
              <a:t>U.S. gains?</a:t>
            </a:r>
            <a:endParaRPr lang="en-US" dirty="0"/>
          </a:p>
        </p:txBody>
      </p:sp>
      <p:sp>
        <p:nvSpPr>
          <p:cNvPr id="14" name="TextBox 13"/>
          <p:cNvSpPr txBox="1"/>
          <p:nvPr/>
        </p:nvSpPr>
        <p:spPr>
          <a:xfrm>
            <a:off x="5207893" y="4367279"/>
            <a:ext cx="1090363" cy="646331"/>
          </a:xfrm>
          <a:prstGeom prst="rect">
            <a:avLst/>
          </a:prstGeom>
          <a:noFill/>
        </p:spPr>
        <p:txBody>
          <a:bodyPr wrap="none" rtlCol="0">
            <a:spAutoFit/>
          </a:bodyPr>
          <a:lstStyle/>
          <a:p>
            <a:pPr algn="ctr"/>
            <a:r>
              <a:rPr lang="en-US" dirty="0" smtClean="0"/>
              <a:t>Bahamas </a:t>
            </a:r>
          </a:p>
          <a:p>
            <a:pPr algn="ctr"/>
            <a:r>
              <a:rPr lang="en-US" dirty="0"/>
              <a:t>g</a:t>
            </a:r>
            <a:r>
              <a:rPr lang="en-US" dirty="0" smtClean="0"/>
              <a:t>ains?</a:t>
            </a:r>
            <a:endParaRPr lang="en-US" dirty="0"/>
          </a:p>
        </p:txBody>
      </p:sp>
    </p:spTree>
    <p:extLst>
      <p:ext uri="{BB962C8B-B14F-4D97-AF65-F5344CB8AC3E}">
        <p14:creationId xmlns:p14="http://schemas.microsoft.com/office/powerpoint/2010/main" xmlns="" val="3639055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85446"/>
            <a:ext cx="8229600" cy="1143000"/>
          </a:xfrm>
        </p:spPr>
        <p:txBody>
          <a:bodyPr/>
          <a:lstStyle/>
          <a:p>
            <a:r>
              <a:rPr lang="en-US" b="1" dirty="0" smtClean="0"/>
              <a:t>Questions</a:t>
            </a:r>
            <a:endParaRPr lang="en-US" b="1" dirty="0"/>
          </a:p>
        </p:txBody>
      </p:sp>
      <p:sp>
        <p:nvSpPr>
          <p:cNvPr id="3" name="Content Placeholder 2"/>
          <p:cNvSpPr>
            <a:spLocks noGrp="1"/>
          </p:cNvSpPr>
          <p:nvPr>
            <p:ph idx="1"/>
          </p:nvPr>
        </p:nvSpPr>
        <p:spPr>
          <a:xfrm>
            <a:off x="150124" y="1300646"/>
            <a:ext cx="8898340" cy="5115920"/>
          </a:xfrm>
        </p:spPr>
        <p:txBody>
          <a:bodyPr>
            <a:normAutofit/>
          </a:bodyPr>
          <a:lstStyle/>
          <a:p>
            <a:pPr marL="514350" indent="-514350">
              <a:buFont typeface="+mj-lt"/>
              <a:buAutoNum type="arabicPeriod"/>
            </a:pPr>
            <a:r>
              <a:rPr lang="en-US" dirty="0" smtClean="0"/>
              <a:t>What are the other areas of interest for SAFMC?</a:t>
            </a:r>
          </a:p>
          <a:p>
            <a:pPr marL="514350" indent="-514350">
              <a:buFont typeface="+mj-lt"/>
              <a:buAutoNum type="arabicPeriod"/>
            </a:pPr>
            <a:r>
              <a:rPr lang="en-US" dirty="0" smtClean="0"/>
              <a:t>Might small changes to the boundary in the straits make a difference? </a:t>
            </a:r>
          </a:p>
          <a:p>
            <a:pPr marL="514350" indent="-514350">
              <a:buFont typeface="+mj-lt"/>
              <a:buAutoNum type="arabicPeriod"/>
            </a:pPr>
            <a:r>
              <a:rPr lang="en-US" dirty="0" smtClean="0"/>
              <a:t>Which new areas should U.S. negotiators target?  Just south of the line?  Blake spur?</a:t>
            </a:r>
          </a:p>
          <a:p>
            <a:pPr marL="514350" indent="-514350">
              <a:buFont typeface="+mj-lt"/>
              <a:buAutoNum type="arabicPeriod"/>
            </a:pPr>
            <a:r>
              <a:rPr lang="en-US" dirty="0" smtClean="0"/>
              <a:t>Which areas might we be willing to exchange?</a:t>
            </a:r>
          </a:p>
          <a:p>
            <a:pPr marL="514350" indent="-514350">
              <a:buFont typeface="+mj-lt"/>
              <a:buAutoNum type="arabicPeriod"/>
            </a:pPr>
            <a:r>
              <a:rPr lang="en-US" dirty="0" smtClean="0"/>
              <a:t>Recreational Fishing:  Where are your interests?  Do they mirror commercial fishing?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857" y="1840416"/>
            <a:ext cx="7772400" cy="1470025"/>
          </a:xfrm>
        </p:spPr>
        <p:txBody>
          <a:bodyPr>
            <a:normAutofit/>
          </a:bodyPr>
          <a:lstStyle/>
          <a:p>
            <a:r>
              <a:rPr lang="en-US" dirty="0" smtClean="0"/>
              <a:t>Questions / Discussion</a:t>
            </a:r>
            <a:endParaRPr lang="en-US" dirty="0"/>
          </a:p>
        </p:txBody>
      </p:sp>
      <p:sp>
        <p:nvSpPr>
          <p:cNvPr id="4" name="Subtitle 2"/>
          <p:cNvSpPr txBox="1">
            <a:spLocks/>
          </p:cNvSpPr>
          <p:nvPr/>
        </p:nvSpPr>
        <p:spPr>
          <a:xfrm>
            <a:off x="1107459" y="4212615"/>
            <a:ext cx="718185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Brian Van Pay</a:t>
            </a:r>
            <a:r>
              <a:rPr kumimoji="0" lang="en-US" sz="2400" b="1" i="0" u="none" strike="noStrike" kern="1200" cap="none" spc="0" normalizeH="0" noProof="0" dirty="0" smtClean="0">
                <a:ln>
                  <a:noFill/>
                </a:ln>
                <a:effectLst/>
                <a:uLnTx/>
                <a:uFillTx/>
                <a:latin typeface="+mn-lt"/>
                <a:ea typeface="+mn-ea"/>
                <a:cs typeface="+mn-cs"/>
              </a:rPr>
              <a:t> (</a:t>
            </a:r>
            <a:r>
              <a:rPr kumimoji="0" lang="en-US" sz="2400" b="1" i="0" u="none" strike="noStrike" kern="1200" cap="none" spc="0" normalizeH="0" noProof="0" dirty="0" smtClean="0">
                <a:ln>
                  <a:noFill/>
                </a:ln>
                <a:effectLst/>
                <a:uLnTx/>
                <a:uFillTx/>
                <a:latin typeface="+mn-lt"/>
                <a:ea typeface="+mn-ea"/>
                <a:cs typeface="+mn-cs"/>
                <a:hlinkClick r:id="rId3"/>
              </a:rPr>
              <a:t>VanpayBJ@state.gov</a:t>
            </a:r>
            <a:r>
              <a:rPr kumimoji="0" lang="en-US" sz="2400" b="1" i="0" u="none" strike="noStrike" kern="1200" cap="none" spc="0" normalizeH="0" noProof="0" dirty="0" smtClean="0">
                <a:ln>
                  <a:noFill/>
                </a:ln>
                <a:effectLst/>
                <a:uLnTx/>
                <a:uFillTx/>
                <a:latin typeface="+mn-lt"/>
                <a:ea typeface="+mn-ea"/>
                <a:cs typeface="+mn-cs"/>
              </a:rPr>
              <a:t>)</a:t>
            </a:r>
            <a:endParaRPr kumimoji="0" lang="en-US" sz="2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Kevin </a:t>
            </a:r>
            <a:r>
              <a:rPr kumimoji="0" lang="en-US" sz="2400" b="1" i="0" u="none" strike="noStrike" kern="1200" cap="none" spc="0" normalizeH="0" baseline="0" noProof="0" dirty="0" err="1" smtClean="0">
                <a:ln>
                  <a:noFill/>
                </a:ln>
                <a:effectLst/>
                <a:uLnTx/>
                <a:uFillTx/>
                <a:latin typeface="+mn-lt"/>
                <a:ea typeface="+mn-ea"/>
                <a:cs typeface="+mn-cs"/>
              </a:rPr>
              <a:t>Baumert</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smtClean="0">
                <a:ln>
                  <a:noFill/>
                </a:ln>
                <a:effectLst/>
                <a:uLnTx/>
                <a:uFillTx/>
                <a:latin typeface="+mn-lt"/>
                <a:ea typeface="+mn-ea"/>
                <a:cs typeface="+mn-cs"/>
                <a:hlinkClick r:id="rId4"/>
              </a:rPr>
              <a:t>BaumertKA@state.gov</a:t>
            </a:r>
            <a:r>
              <a:rPr kumimoji="0" lang="en-US" sz="2400" b="1"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t>U.S. Department of State</a:t>
            </a:r>
            <a:endParaRPr kumimoji="0" lang="en-US"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434" y="2261085"/>
            <a:ext cx="8229600" cy="89201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Backup</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892935" y="-24447"/>
            <a:ext cx="5358130" cy="690689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ian\Documents\work\Sept 19, 2013\BahamaBoundaryImpactDWEFHSept9.jpg"/>
          <p:cNvPicPr>
            <a:picLocks noChangeAspect="1" noChangeArrowheads="1"/>
          </p:cNvPicPr>
          <p:nvPr/>
        </p:nvPicPr>
        <p:blipFill>
          <a:blip r:embed="rId2" cstate="print"/>
          <a:srcRect/>
          <a:stretch>
            <a:fillRect/>
          </a:stretch>
        </p:blipFill>
        <p:spPr bwMode="auto">
          <a:xfrm>
            <a:off x="1922318" y="0"/>
            <a:ext cx="5299364"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rian\Documents\work\Sept 19, 2013\BahamaBoundaryImpactSept9.jpg"/>
          <p:cNvPicPr>
            <a:picLocks noChangeAspect="1" noChangeArrowheads="1"/>
          </p:cNvPicPr>
          <p:nvPr/>
        </p:nvPicPr>
        <p:blipFill>
          <a:blip r:embed="rId2" cstate="print"/>
          <a:srcRect/>
          <a:stretch>
            <a:fillRect/>
          </a:stretch>
        </p:blipFill>
        <p:spPr bwMode="auto">
          <a:xfrm>
            <a:off x="1922318" y="0"/>
            <a:ext cx="5299364"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76200" y="76200"/>
            <a:ext cx="8928100" cy="685800"/>
          </a:xfrm>
          <a:prstGeom prst="rect">
            <a:avLst/>
          </a:prstGeom>
          <a:noFill/>
          <a:ln w="9525">
            <a:noFill/>
            <a:miter lim="800000"/>
            <a:headEnd/>
            <a:tailEnd/>
          </a:ln>
        </p:spPr>
        <p:txBody>
          <a:bodyPr lIns="0" rIns="0" bIns="0" anchor="ctr"/>
          <a:lstStyle/>
          <a:p>
            <a:pPr algn="ctr" fontAlgn="base">
              <a:spcBef>
                <a:spcPct val="0"/>
              </a:spcBef>
              <a:spcAft>
                <a:spcPct val="0"/>
              </a:spcAft>
              <a:defRPr/>
            </a:pPr>
            <a:r>
              <a:rPr lang="en-US" sz="3600" b="1" dirty="0" smtClean="0">
                <a:latin typeface="+mj-lt"/>
                <a:cs typeface="Arial" charset="0"/>
              </a:rPr>
              <a:t>Maritime Boundary Law</a:t>
            </a:r>
          </a:p>
        </p:txBody>
      </p:sp>
      <p:sp>
        <p:nvSpPr>
          <p:cNvPr id="4" name="Rectangle 3"/>
          <p:cNvSpPr>
            <a:spLocks noChangeArrowheads="1"/>
          </p:cNvSpPr>
          <p:nvPr/>
        </p:nvSpPr>
        <p:spPr bwMode="auto">
          <a:xfrm>
            <a:off x="228600" y="1066800"/>
            <a:ext cx="8775700" cy="5638800"/>
          </a:xfrm>
          <a:prstGeom prst="rect">
            <a:avLst/>
          </a:prstGeom>
          <a:noFill/>
          <a:ln w="9525">
            <a:noFill/>
            <a:miter lim="800000"/>
            <a:headEnd/>
            <a:tailEnd/>
          </a:ln>
        </p:spPr>
        <p:txBody>
          <a:bodyPr/>
          <a:lstStyle/>
          <a:p>
            <a:pPr marL="342900" lvl="1" indent="-342900">
              <a:spcBef>
                <a:spcPct val="20000"/>
              </a:spcBef>
              <a:buSzPct val="100000"/>
              <a:buFont typeface="Arial" pitchFamily="34" charset="0"/>
              <a:buChar char="•"/>
            </a:pPr>
            <a:r>
              <a:rPr lang="en-US" sz="2800" dirty="0" smtClean="0"/>
              <a:t>Source:  Law of the Sea Convention</a:t>
            </a:r>
          </a:p>
          <a:p>
            <a:pPr marL="342900" indent="-342900">
              <a:spcBef>
                <a:spcPct val="20000"/>
              </a:spcBef>
              <a:buSzPct val="100000"/>
              <a:buFont typeface="Arial" pitchFamily="34" charset="0"/>
              <a:buChar char="•"/>
            </a:pPr>
            <a:r>
              <a:rPr lang="en-US" sz="2800" dirty="0" smtClean="0"/>
              <a:t>Basic approach:  </a:t>
            </a:r>
          </a:p>
          <a:p>
            <a:pPr marL="800100" lvl="1" indent="-342900">
              <a:spcBef>
                <a:spcPct val="20000"/>
              </a:spcBef>
              <a:buSzPct val="100000"/>
              <a:buFont typeface="Courier New" pitchFamily="49" charset="0"/>
              <a:buChar char="o"/>
            </a:pPr>
            <a:r>
              <a:rPr lang="en-US" sz="2800" dirty="0" smtClean="0"/>
              <a:t>To be effected </a:t>
            </a:r>
            <a:r>
              <a:rPr lang="en-US" sz="2800" u="sng" dirty="0" smtClean="0"/>
              <a:t>by agreement </a:t>
            </a:r>
            <a:r>
              <a:rPr lang="en-US" sz="2800" dirty="0" smtClean="0"/>
              <a:t>on the basis of international law. </a:t>
            </a:r>
          </a:p>
          <a:p>
            <a:pPr marL="800100" lvl="2" indent="-342900">
              <a:spcBef>
                <a:spcPct val="20000"/>
              </a:spcBef>
              <a:buSzPct val="100000"/>
              <a:buFont typeface="Courier New" pitchFamily="49" charset="0"/>
              <a:buChar char="o"/>
            </a:pPr>
            <a:r>
              <a:rPr lang="en-US" sz="2800" dirty="0" smtClean="0"/>
              <a:t>In order to achieve an </a:t>
            </a:r>
            <a:r>
              <a:rPr lang="en-US" sz="2800" u="sng" dirty="0" smtClean="0"/>
              <a:t>equitable solution</a:t>
            </a:r>
          </a:p>
          <a:p>
            <a:pPr marL="342900" lvl="1" indent="-342900">
              <a:spcBef>
                <a:spcPct val="20000"/>
              </a:spcBef>
              <a:buSzPct val="100000"/>
              <a:buFont typeface="Arial" pitchFamily="34" charset="0"/>
              <a:buChar char="•"/>
            </a:pPr>
            <a:r>
              <a:rPr lang="en-US" sz="2800" dirty="0" smtClean="0"/>
              <a:t>Permanent</a:t>
            </a: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ian\Documents\work\Sept 19, 2013\BahamaBoundaryImpactSGEFHSept9.jpg"/>
          <p:cNvPicPr>
            <a:picLocks noChangeAspect="1" noChangeArrowheads="1"/>
          </p:cNvPicPr>
          <p:nvPr/>
        </p:nvPicPr>
        <p:blipFill>
          <a:blip r:embed="rId2" cstate="print"/>
          <a:srcRect/>
          <a:stretch>
            <a:fillRect/>
          </a:stretch>
        </p:blipFill>
        <p:spPr bwMode="auto">
          <a:xfrm>
            <a:off x="1922318" y="0"/>
            <a:ext cx="5299364"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107950" y="381000"/>
            <a:ext cx="8928100" cy="533400"/>
          </a:xfrm>
          <a:prstGeom prst="rect">
            <a:avLst/>
          </a:prstGeom>
          <a:noFill/>
          <a:ln w="9525">
            <a:noFill/>
            <a:miter lim="800000"/>
            <a:headEnd/>
            <a:tailEnd/>
          </a:ln>
        </p:spPr>
        <p:txBody>
          <a:bodyPr lIns="0" rIns="0" bIns="0" anchor="ctr"/>
          <a:lstStyle/>
          <a:p>
            <a:pPr algn="ctr" fontAlgn="base">
              <a:spcBef>
                <a:spcPct val="0"/>
              </a:spcBef>
              <a:spcAft>
                <a:spcPct val="0"/>
              </a:spcAft>
              <a:defRPr/>
            </a:pPr>
            <a:r>
              <a:rPr lang="en-US" sz="3600" b="1" dirty="0" smtClean="0">
                <a:latin typeface="+mj-lt"/>
                <a:cs typeface="Arial" charset="0"/>
              </a:rPr>
              <a:t>U.S. Maritime Boundaries</a:t>
            </a:r>
            <a:endParaRPr lang="en-US" sz="3600" b="1" dirty="0">
              <a:latin typeface="+mj-lt"/>
              <a:cs typeface="Arial" charset="0"/>
            </a:endParaRPr>
          </a:p>
        </p:txBody>
      </p:sp>
      <p:sp>
        <p:nvSpPr>
          <p:cNvPr id="5" name="Rectangle 3"/>
          <p:cNvSpPr>
            <a:spLocks noChangeArrowheads="1"/>
          </p:cNvSpPr>
          <p:nvPr/>
        </p:nvSpPr>
        <p:spPr bwMode="auto">
          <a:xfrm>
            <a:off x="381000" y="1295400"/>
            <a:ext cx="8534400" cy="4953000"/>
          </a:xfrm>
          <a:prstGeom prst="rect">
            <a:avLst/>
          </a:prstGeom>
          <a:noFill/>
          <a:ln w="9525">
            <a:noFill/>
            <a:miter lim="800000"/>
            <a:headEnd/>
            <a:tailEnd/>
          </a:ln>
        </p:spPr>
        <p:txBody>
          <a:bodyPr/>
          <a:lstStyle/>
          <a:p>
            <a:pPr marL="342900" lvl="1" indent="-342900">
              <a:spcBef>
                <a:spcPct val="20000"/>
              </a:spcBef>
              <a:buSzPct val="100000"/>
              <a:buFont typeface="Arial" pitchFamily="34" charset="0"/>
              <a:buChar char="•"/>
            </a:pPr>
            <a:r>
              <a:rPr lang="en-US" sz="2800" dirty="0" smtClean="0"/>
              <a:t>Half of all maritime boundaries have yet to be determined across the globe.</a:t>
            </a:r>
          </a:p>
          <a:p>
            <a:pPr marL="342900" indent="-342900" eaLnBrk="1" hangingPunct="1">
              <a:spcBef>
                <a:spcPct val="20000"/>
              </a:spcBef>
              <a:buSzPct val="100000"/>
              <a:buFont typeface="Arial" pitchFamily="34" charset="0"/>
              <a:buChar char="•"/>
            </a:pPr>
            <a:r>
              <a:rPr lang="en-US" sz="2800" dirty="0" smtClean="0"/>
              <a:t>The </a:t>
            </a:r>
            <a:r>
              <a:rPr lang="en-US" sz="2800" dirty="0" smtClean="0"/>
              <a:t>U.S. has 30 potential maritime boundaries with 16 different countries.</a:t>
            </a:r>
          </a:p>
          <a:p>
            <a:pPr marL="800100" lvl="1" indent="-342900">
              <a:spcBef>
                <a:spcPct val="20000"/>
              </a:spcBef>
              <a:buSzPct val="100000"/>
              <a:buFont typeface="Courier New" pitchFamily="49" charset="0"/>
              <a:buChar char="o"/>
            </a:pPr>
            <a:r>
              <a:rPr lang="en-US" sz="2800" dirty="0" smtClean="0"/>
              <a:t>15 boundaries concluded by treaty</a:t>
            </a:r>
          </a:p>
          <a:p>
            <a:pPr marL="800100" lvl="1" indent="-342900">
              <a:spcBef>
                <a:spcPct val="20000"/>
              </a:spcBef>
              <a:buSzPct val="100000"/>
              <a:buFont typeface="Courier New" pitchFamily="49" charset="0"/>
              <a:buChar char="o"/>
            </a:pPr>
            <a:r>
              <a:rPr lang="en-US" sz="2800" dirty="0" smtClean="0"/>
              <a:t>1 boundary based on decision from chamber of International Court of </a:t>
            </a:r>
            <a:r>
              <a:rPr lang="en-US" sz="2800" dirty="0" smtClean="0"/>
              <a:t>Justice</a:t>
            </a:r>
            <a:endParaRPr lang="en-US" sz="2800" dirty="0" smtClean="0"/>
          </a:p>
          <a:p>
            <a:pPr marL="800100" lvl="2" indent="-342900">
              <a:spcBef>
                <a:spcPct val="20000"/>
              </a:spcBef>
              <a:buSzPct val="100000"/>
              <a:buFont typeface="Courier New" pitchFamily="49" charset="0"/>
              <a:buChar char="o"/>
            </a:pPr>
            <a:r>
              <a:rPr lang="en-US" sz="2800" dirty="0" smtClean="0"/>
              <a:t>14 </a:t>
            </a:r>
            <a:r>
              <a:rPr lang="en-US" sz="2800" dirty="0" err="1" smtClean="0"/>
              <a:t>undelimited</a:t>
            </a:r>
            <a:r>
              <a:rPr lang="en-US" sz="2800" dirty="0" smtClean="0"/>
              <a:t> </a:t>
            </a:r>
            <a:r>
              <a:rPr lang="en-US" sz="2800" dirty="0" smtClean="0"/>
              <a:t>boundaries</a:t>
            </a:r>
          </a:p>
          <a:p>
            <a:pPr marL="342900" lvl="1" indent="-342900">
              <a:spcBef>
                <a:spcPct val="20000"/>
              </a:spcBef>
              <a:buSzPct val="100000"/>
              <a:buFont typeface="Arial" pitchFamily="34" charset="0"/>
              <a:buChar char="•"/>
            </a:pPr>
            <a:r>
              <a:rPr lang="en-US" sz="2800" dirty="0" smtClean="0"/>
              <a:t>U.S. boundary treaties are subject </a:t>
            </a:r>
            <a:r>
              <a:rPr lang="en-US" sz="2800" dirty="0" smtClean="0"/>
              <a:t>to U.S. Senate advice and consent  </a:t>
            </a:r>
          </a:p>
          <a:p>
            <a:pPr marL="342900" lvl="1" indent="-342900">
              <a:spcBef>
                <a:spcPct val="20000"/>
              </a:spcBef>
              <a:buSzPct val="100000"/>
              <a:buFont typeface="Arial" pitchFamily="34" charset="0"/>
              <a:buChar char="•"/>
            </a:pPr>
            <a:endParaRPr lang="en-US" sz="2800" dirty="0" smtClean="0"/>
          </a:p>
          <a:p>
            <a:pPr marL="342900" lvl="1" indent="-342900">
              <a:spcBef>
                <a:spcPct val="20000"/>
              </a:spcBef>
              <a:buSzPct val="100000"/>
              <a:buFont typeface="Arial" pitchFamily="34" charset="0"/>
              <a:buChar char="•"/>
            </a:pPr>
            <a:endParaRPr lang="en-US" sz="2800" dirty="0" smtClean="0"/>
          </a:p>
          <a:p>
            <a:pPr marL="800100" lvl="2" indent="-342900">
              <a:spcBef>
                <a:spcPct val="20000"/>
              </a:spcBef>
              <a:buSzPct val="100000"/>
              <a:buFont typeface="Courier New" pitchFamily="49" charset="0"/>
              <a:buChar char="o"/>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599" y="887104"/>
            <a:ext cx="8628797" cy="4626592"/>
          </a:xfrm>
        </p:spPr>
        <p:txBody>
          <a:bodyPr>
            <a:normAutofit fontScale="62500" lnSpcReduction="20000"/>
          </a:bodyPr>
          <a:lstStyle/>
          <a:p>
            <a:pPr marL="577850" indent="-577850">
              <a:lnSpc>
                <a:spcPct val="120000"/>
              </a:lnSpc>
              <a:spcBef>
                <a:spcPts val="0"/>
              </a:spcBef>
              <a:buSzPct val="100000"/>
              <a:buFontTx/>
              <a:buAutoNum type="arabicParenR"/>
            </a:pPr>
            <a:r>
              <a:rPr lang="en-US" sz="2800" b="1" dirty="0" smtClean="0"/>
              <a:t>U.S. – United Kingdom (Passamaquoddy Bay), 1910</a:t>
            </a:r>
          </a:p>
          <a:p>
            <a:pPr marL="577850" indent="-577850">
              <a:lnSpc>
                <a:spcPct val="120000"/>
              </a:lnSpc>
              <a:spcBef>
                <a:spcPts val="0"/>
              </a:spcBef>
              <a:buSzPct val="100000"/>
              <a:buFontTx/>
              <a:buAutoNum type="arabicParenR"/>
            </a:pPr>
            <a:r>
              <a:rPr lang="en-US" sz="2800" b="1" dirty="0" smtClean="0"/>
              <a:t>U.S. – Mexico Maritime Boundary Treaty (Rio Grande and Colorado River), 1970</a:t>
            </a:r>
          </a:p>
          <a:p>
            <a:pPr marL="577850" indent="-577850">
              <a:lnSpc>
                <a:spcPct val="120000"/>
              </a:lnSpc>
              <a:spcBef>
                <a:spcPts val="0"/>
              </a:spcBef>
              <a:buSzPct val="100000"/>
              <a:buFontTx/>
              <a:buAutoNum type="arabicParenR"/>
            </a:pPr>
            <a:r>
              <a:rPr lang="en-US" sz="2800" b="1" dirty="0" smtClean="0"/>
              <a:t>U.S. – Cuba, 1977</a:t>
            </a:r>
          </a:p>
          <a:p>
            <a:pPr marL="577850" indent="-577850">
              <a:lnSpc>
                <a:spcPct val="120000"/>
              </a:lnSpc>
              <a:spcBef>
                <a:spcPts val="0"/>
              </a:spcBef>
              <a:buSzPct val="100000"/>
              <a:buFontTx/>
              <a:buAutoNum type="arabicParenR"/>
            </a:pPr>
            <a:r>
              <a:rPr lang="en-US" sz="2800" b="1" dirty="0" smtClean="0"/>
              <a:t>U.S. (Puerto Rico &amp; U.S. Virgin Islands) – Venezuela, 1978</a:t>
            </a:r>
          </a:p>
          <a:p>
            <a:pPr marL="577850" indent="-577850">
              <a:lnSpc>
                <a:spcPct val="120000"/>
              </a:lnSpc>
              <a:spcBef>
                <a:spcPts val="0"/>
              </a:spcBef>
              <a:buSzPct val="100000"/>
              <a:buFontTx/>
              <a:buAutoNum type="arabicParenR"/>
            </a:pPr>
            <a:r>
              <a:rPr lang="en-US" sz="2800" b="1" dirty="0" smtClean="0"/>
              <a:t>U.S. – Mexico (Gulf of Mexico &amp; Pacific Ocean), 1978 </a:t>
            </a:r>
          </a:p>
          <a:p>
            <a:pPr marL="577850" indent="-577850">
              <a:lnSpc>
                <a:spcPct val="120000"/>
              </a:lnSpc>
              <a:spcBef>
                <a:spcPts val="0"/>
              </a:spcBef>
              <a:buSzPct val="100000"/>
              <a:buFontTx/>
              <a:buAutoNum type="arabicParenR"/>
            </a:pPr>
            <a:r>
              <a:rPr lang="en-US" sz="2800" b="1" dirty="0" smtClean="0"/>
              <a:t>U.S. (American Samoa) – New Zealand (Tokelau), 1980</a:t>
            </a:r>
          </a:p>
          <a:p>
            <a:pPr marL="577850" indent="-577850">
              <a:lnSpc>
                <a:spcPct val="120000"/>
              </a:lnSpc>
              <a:spcBef>
                <a:spcPts val="0"/>
              </a:spcBef>
              <a:buSzPct val="100000"/>
              <a:buFontTx/>
              <a:buAutoNum type="arabicParenR"/>
            </a:pPr>
            <a:r>
              <a:rPr lang="en-US" sz="2800" b="1" dirty="0" smtClean="0"/>
              <a:t>U.S. (American Samoa) – New Zealand (Cook Islands), 1980</a:t>
            </a:r>
          </a:p>
          <a:p>
            <a:pPr marL="577850" indent="-577850">
              <a:lnSpc>
                <a:spcPct val="120000"/>
              </a:lnSpc>
              <a:spcBef>
                <a:spcPts val="0"/>
              </a:spcBef>
              <a:buSzPct val="100000"/>
              <a:buFontTx/>
              <a:buAutoNum type="arabicParenR"/>
            </a:pPr>
            <a:r>
              <a:rPr lang="en-US" sz="2800" b="1" dirty="0" smtClean="0"/>
              <a:t>U.S. – Soviet Union, 1990</a:t>
            </a:r>
          </a:p>
          <a:p>
            <a:pPr marL="577850" indent="-577850">
              <a:lnSpc>
                <a:spcPct val="120000"/>
              </a:lnSpc>
              <a:spcBef>
                <a:spcPts val="0"/>
              </a:spcBef>
              <a:buSzPct val="100000"/>
              <a:buFontTx/>
              <a:buAutoNum type="arabicParenR"/>
            </a:pPr>
            <a:r>
              <a:rPr lang="en-US" sz="2800" b="1" dirty="0" smtClean="0"/>
              <a:t>U.S. (Puerto Rico &amp; U.S. Virgin Islands) – United Kingdom (Brit. Virgin Islands), 1993</a:t>
            </a:r>
          </a:p>
          <a:p>
            <a:pPr marL="577850" indent="-577850">
              <a:lnSpc>
                <a:spcPct val="120000"/>
              </a:lnSpc>
              <a:spcBef>
                <a:spcPts val="0"/>
              </a:spcBef>
              <a:buSzPct val="100000"/>
              <a:buFontTx/>
              <a:buAutoNum type="arabicParenR"/>
            </a:pPr>
            <a:r>
              <a:rPr lang="en-US" sz="2800" b="1" dirty="0" smtClean="0"/>
              <a:t>U.S. (U.S. Virgin Islands) – United Kingdom (Anguilla), 1993 </a:t>
            </a:r>
          </a:p>
          <a:p>
            <a:pPr marL="577850" indent="-577850">
              <a:lnSpc>
                <a:spcPct val="120000"/>
              </a:lnSpc>
              <a:spcBef>
                <a:spcPts val="0"/>
              </a:spcBef>
              <a:buSzPct val="100000"/>
              <a:buFontTx/>
              <a:buAutoNum type="arabicParenR"/>
            </a:pPr>
            <a:r>
              <a:rPr lang="en-US" sz="2800" b="1" dirty="0" smtClean="0"/>
              <a:t>U.S. (American Samoa) – New Zealand (Niue), 1997</a:t>
            </a:r>
          </a:p>
          <a:p>
            <a:pPr marL="577850" indent="-577850">
              <a:lnSpc>
                <a:spcPct val="120000"/>
              </a:lnSpc>
              <a:spcBef>
                <a:spcPts val="0"/>
              </a:spcBef>
              <a:buSzPct val="100000"/>
              <a:buFontTx/>
              <a:buAutoNum type="arabicParenR"/>
            </a:pPr>
            <a:r>
              <a:rPr lang="en-US" sz="2800" b="1" dirty="0" smtClean="0"/>
              <a:t>U.S. – Mexico (Western Gap), 2000</a:t>
            </a:r>
          </a:p>
          <a:p>
            <a:pPr marL="577850" indent="-577850">
              <a:lnSpc>
                <a:spcPct val="120000"/>
              </a:lnSpc>
              <a:spcBef>
                <a:spcPts val="0"/>
              </a:spcBef>
              <a:buSzPct val="100000"/>
              <a:buFontTx/>
              <a:buAutoNum type="arabicParenR"/>
            </a:pPr>
            <a:r>
              <a:rPr lang="en-US" sz="2800" b="1" dirty="0" smtClean="0">
                <a:solidFill>
                  <a:srgbClr val="FF0000"/>
                </a:solidFill>
              </a:rPr>
              <a:t>U.S. (Howland Island &amp; Baker Island) – Kiribati, 2013 (</a:t>
            </a:r>
            <a:r>
              <a:rPr lang="en-US" sz="2800" b="1" dirty="0">
                <a:solidFill>
                  <a:srgbClr val="FF0000"/>
                </a:solidFill>
              </a:rPr>
              <a:t>not yet in </a:t>
            </a:r>
            <a:r>
              <a:rPr lang="en-US" sz="2800" b="1" dirty="0" smtClean="0">
                <a:solidFill>
                  <a:srgbClr val="FF0000"/>
                </a:solidFill>
              </a:rPr>
              <a:t>force)</a:t>
            </a:r>
          </a:p>
          <a:p>
            <a:pPr marL="577850" indent="-577850">
              <a:lnSpc>
                <a:spcPct val="120000"/>
              </a:lnSpc>
              <a:spcBef>
                <a:spcPts val="0"/>
              </a:spcBef>
              <a:buSzPct val="100000"/>
              <a:buFontTx/>
              <a:buAutoNum type="arabicParenR"/>
            </a:pPr>
            <a:r>
              <a:rPr lang="en-US" sz="2800" b="1" dirty="0" smtClean="0">
                <a:solidFill>
                  <a:srgbClr val="FF0000"/>
                </a:solidFill>
              </a:rPr>
              <a:t>U.S. (Kingman Reef &amp; Palmyra Atoll) – Kiribati, </a:t>
            </a:r>
            <a:r>
              <a:rPr lang="en-US" sz="2800" b="1" dirty="0">
                <a:solidFill>
                  <a:srgbClr val="FF0000"/>
                </a:solidFill>
              </a:rPr>
              <a:t>2013 (not </a:t>
            </a:r>
            <a:r>
              <a:rPr lang="en-US" sz="2800" b="1" dirty="0" smtClean="0">
                <a:solidFill>
                  <a:srgbClr val="FF0000"/>
                </a:solidFill>
              </a:rPr>
              <a:t>yet in </a:t>
            </a:r>
            <a:r>
              <a:rPr lang="en-US" sz="2800" b="1" dirty="0">
                <a:solidFill>
                  <a:srgbClr val="FF0000"/>
                </a:solidFill>
              </a:rPr>
              <a:t>force)</a:t>
            </a:r>
            <a:endParaRPr lang="en-US" sz="2800" b="1" dirty="0" smtClean="0">
              <a:solidFill>
                <a:srgbClr val="FF0000"/>
              </a:solidFill>
            </a:endParaRPr>
          </a:p>
          <a:p>
            <a:pPr marL="577850" indent="-577850">
              <a:lnSpc>
                <a:spcPct val="120000"/>
              </a:lnSpc>
              <a:spcBef>
                <a:spcPts val="0"/>
              </a:spcBef>
              <a:buSzPct val="100000"/>
              <a:buFontTx/>
              <a:buAutoNum type="arabicParenR"/>
            </a:pPr>
            <a:r>
              <a:rPr lang="en-US" sz="2800" b="1" dirty="0" smtClean="0">
                <a:solidFill>
                  <a:srgbClr val="FF0000"/>
                </a:solidFill>
              </a:rPr>
              <a:t>U.S. (Jarvis Island) – Kiribati, 2013 (not yet in force)</a:t>
            </a:r>
          </a:p>
        </p:txBody>
      </p:sp>
      <p:sp>
        <p:nvSpPr>
          <p:cNvPr id="4" name="Text Box 12"/>
          <p:cNvSpPr txBox="1">
            <a:spLocks noChangeArrowheads="1"/>
          </p:cNvSpPr>
          <p:nvPr/>
        </p:nvSpPr>
        <p:spPr bwMode="auto">
          <a:xfrm>
            <a:off x="228600" y="5804848"/>
            <a:ext cx="8229600" cy="396875"/>
          </a:xfrm>
          <a:prstGeom prst="rect">
            <a:avLst/>
          </a:prstGeom>
          <a:noFill/>
          <a:ln w="9525">
            <a:noFill/>
            <a:miter lim="800000"/>
            <a:headEnd/>
            <a:tailEnd/>
          </a:ln>
        </p:spPr>
        <p:txBody>
          <a:bodyPr>
            <a:spAutoFit/>
          </a:bodyPr>
          <a:lstStyle/>
          <a:p>
            <a:pPr marL="465138" indent="-465138">
              <a:buFont typeface="+mj-lt"/>
              <a:buAutoNum type="arabicParenR"/>
            </a:pPr>
            <a:r>
              <a:rPr lang="en-US" sz="2000" b="1" dirty="0">
                <a:latin typeface="+mn-lt"/>
              </a:rPr>
              <a:t>U.S. – Canada (Gulf of Maine, portion of EEZ), 1984</a:t>
            </a:r>
          </a:p>
        </p:txBody>
      </p:sp>
      <p:sp>
        <p:nvSpPr>
          <p:cNvPr id="7" name="Title 1"/>
          <p:cNvSpPr>
            <a:spLocks/>
          </p:cNvSpPr>
          <p:nvPr/>
        </p:nvSpPr>
        <p:spPr bwMode="auto">
          <a:xfrm>
            <a:off x="76200" y="76200"/>
            <a:ext cx="8928100" cy="685800"/>
          </a:xfrm>
          <a:prstGeom prst="rect">
            <a:avLst/>
          </a:prstGeom>
          <a:noFill/>
          <a:ln w="9525">
            <a:noFill/>
            <a:miter lim="800000"/>
            <a:headEnd/>
            <a:tailEnd/>
          </a:ln>
        </p:spPr>
        <p:txBody>
          <a:bodyPr lIns="0" rIns="0" bIns="0" anchor="ctr"/>
          <a:lstStyle/>
          <a:p>
            <a:pPr algn="ctr" fontAlgn="base">
              <a:spcBef>
                <a:spcPct val="0"/>
              </a:spcBef>
              <a:spcAft>
                <a:spcPct val="0"/>
              </a:spcAft>
              <a:defRPr/>
            </a:pPr>
            <a:r>
              <a:rPr lang="en-US" sz="3600" b="1" dirty="0" smtClean="0">
                <a:latin typeface="+mj-lt"/>
                <a:cs typeface="Arial" charset="0"/>
              </a:rPr>
              <a:t>U.S. Maritime Boundary Treaties</a:t>
            </a:r>
          </a:p>
        </p:txBody>
      </p:sp>
      <p:sp>
        <p:nvSpPr>
          <p:cNvPr id="8" name="Title 1"/>
          <p:cNvSpPr>
            <a:spLocks/>
          </p:cNvSpPr>
          <p:nvPr/>
        </p:nvSpPr>
        <p:spPr bwMode="auto">
          <a:xfrm>
            <a:off x="0" y="5222544"/>
            <a:ext cx="9144000" cy="582304"/>
          </a:xfrm>
          <a:prstGeom prst="rect">
            <a:avLst/>
          </a:prstGeom>
          <a:noFill/>
          <a:ln w="9525">
            <a:noFill/>
            <a:miter lim="800000"/>
            <a:headEnd/>
            <a:tailEnd/>
          </a:ln>
        </p:spPr>
        <p:txBody>
          <a:bodyPr lIns="0" rIns="0" bIns="0" anchor="ctr"/>
          <a:lstStyle/>
          <a:p>
            <a:pPr algn="ctr" fontAlgn="base">
              <a:spcBef>
                <a:spcPct val="0"/>
              </a:spcBef>
              <a:spcAft>
                <a:spcPct val="0"/>
              </a:spcAft>
              <a:defRPr/>
            </a:pPr>
            <a:r>
              <a:rPr lang="en-US" sz="3000" b="1" dirty="0" smtClean="0">
                <a:latin typeface="+mj-lt"/>
                <a:cs typeface="Arial" charset="0"/>
              </a:rPr>
              <a:t>International Court of Justice Chamber Decision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898480"/>
            <a:ext cx="8623300" cy="5802573"/>
          </a:xfrm>
        </p:spPr>
        <p:txBody>
          <a:bodyPr>
            <a:noAutofit/>
          </a:bodyPr>
          <a:lstStyle/>
          <a:p>
            <a:pPr marL="565150" indent="-565150">
              <a:spcBef>
                <a:spcPts val="0"/>
              </a:spcBef>
              <a:buSzPct val="100000"/>
              <a:buFontTx/>
              <a:buAutoNum type="arabicParenR"/>
            </a:pPr>
            <a:r>
              <a:rPr lang="en-US" sz="2200" b="1" dirty="0" smtClean="0"/>
              <a:t>U.S. (American Samoa) – Samoa (EEZ)</a:t>
            </a:r>
          </a:p>
          <a:p>
            <a:pPr marL="565150" indent="-565150">
              <a:spcBef>
                <a:spcPts val="0"/>
              </a:spcBef>
              <a:buSzPct val="100000"/>
              <a:buFontTx/>
              <a:buAutoNum type="arabicParenR"/>
            </a:pPr>
            <a:r>
              <a:rPr lang="en-US" sz="2200" b="1" dirty="0" smtClean="0"/>
              <a:t>U.S. (American Samoa) – Tonga (EEZ)</a:t>
            </a:r>
          </a:p>
          <a:p>
            <a:pPr marL="565150" indent="-565150">
              <a:spcBef>
                <a:spcPts val="0"/>
              </a:spcBef>
              <a:buSzPct val="100000"/>
              <a:buFontTx/>
              <a:buAutoNum type="arabicParenR"/>
            </a:pPr>
            <a:r>
              <a:rPr lang="en-US" sz="2200" b="1" dirty="0" smtClean="0">
                <a:solidFill>
                  <a:srgbClr val="FF0000"/>
                </a:solidFill>
              </a:rPr>
              <a:t>U.S. – The Bahamas (EEZ and ECS) </a:t>
            </a:r>
          </a:p>
          <a:p>
            <a:pPr marL="565150" indent="-565150">
              <a:spcBef>
                <a:spcPts val="0"/>
              </a:spcBef>
              <a:buSzPct val="100000"/>
              <a:buFontTx/>
              <a:buAutoNum type="arabicParenR"/>
            </a:pPr>
            <a:r>
              <a:rPr lang="en-US" sz="2200" b="1" dirty="0" smtClean="0"/>
              <a:t>U.S. – Canada (Beaufort Sea, EEZ and ECS)</a:t>
            </a:r>
          </a:p>
          <a:p>
            <a:pPr marL="565150" indent="-565150">
              <a:spcBef>
                <a:spcPts val="0"/>
              </a:spcBef>
              <a:buSzPct val="100000"/>
              <a:buFontTx/>
              <a:buAutoNum type="arabicParenR"/>
            </a:pPr>
            <a:r>
              <a:rPr lang="en-US" sz="2200" b="1" dirty="0" smtClean="0"/>
              <a:t>U.S. – Canada (Dixon Entrance, EEZ)</a:t>
            </a:r>
          </a:p>
          <a:p>
            <a:pPr marL="565150" indent="-565150">
              <a:spcBef>
                <a:spcPts val="0"/>
              </a:spcBef>
              <a:buSzPct val="100000"/>
              <a:buFontTx/>
              <a:buAutoNum type="arabicParenR"/>
            </a:pPr>
            <a:r>
              <a:rPr lang="en-US" sz="2200" b="1" dirty="0" smtClean="0"/>
              <a:t>U.S. – Canada (Juan de Fuca, EEZ) </a:t>
            </a:r>
          </a:p>
          <a:p>
            <a:pPr marL="565150" indent="-565150">
              <a:spcBef>
                <a:spcPts val="0"/>
              </a:spcBef>
              <a:buSzPct val="100000"/>
              <a:buFontTx/>
              <a:buAutoNum type="arabicParenR"/>
            </a:pPr>
            <a:r>
              <a:rPr lang="en-US" sz="2200" b="1" dirty="0" smtClean="0"/>
              <a:t>U.S. – Canada (Gulf of Maine, EEZ and ECS)</a:t>
            </a:r>
          </a:p>
          <a:p>
            <a:pPr marL="565150" indent="-565150">
              <a:spcBef>
                <a:spcPts val="0"/>
              </a:spcBef>
              <a:buSzPct val="100000"/>
              <a:buFontTx/>
              <a:buAutoNum type="arabicParenR"/>
            </a:pPr>
            <a:r>
              <a:rPr lang="en-US" sz="2200" b="1" dirty="0" smtClean="0"/>
              <a:t>U.S. – Cuba (Eastern Gap ECS)</a:t>
            </a:r>
          </a:p>
          <a:p>
            <a:pPr marL="565150" indent="-565150">
              <a:spcBef>
                <a:spcPts val="0"/>
              </a:spcBef>
              <a:buSzPct val="100000"/>
              <a:buFontTx/>
              <a:buAutoNum type="arabicParenR"/>
            </a:pPr>
            <a:r>
              <a:rPr lang="en-US" sz="2200" b="1" dirty="0" smtClean="0"/>
              <a:t>U.S. (Guam) – Federated States of Micronesia (EEZ)</a:t>
            </a:r>
          </a:p>
          <a:p>
            <a:pPr marL="565150" indent="-565150">
              <a:spcBef>
                <a:spcPts val="0"/>
              </a:spcBef>
              <a:buSzPct val="100000"/>
              <a:buFontTx/>
              <a:buAutoNum type="arabicParenR"/>
            </a:pPr>
            <a:r>
              <a:rPr lang="en-US" sz="2200" b="1" dirty="0" smtClean="0"/>
              <a:t>U.S. (Northern Mariana Islands) – Japan (EEZ and ECS) </a:t>
            </a:r>
          </a:p>
          <a:p>
            <a:pPr marL="565150" indent="-565150">
              <a:spcBef>
                <a:spcPts val="0"/>
              </a:spcBef>
              <a:buSzPct val="100000"/>
              <a:buFontTx/>
              <a:buAutoNum type="arabicParenR"/>
            </a:pPr>
            <a:r>
              <a:rPr lang="en-US" sz="2200" b="1" dirty="0" smtClean="0"/>
              <a:t>U.S. – Mexico (Eastern Gap ECS)</a:t>
            </a:r>
          </a:p>
          <a:p>
            <a:pPr marL="565150" indent="-565150">
              <a:spcBef>
                <a:spcPts val="0"/>
              </a:spcBef>
              <a:buSzPct val="100000"/>
              <a:buFontTx/>
              <a:buAutoNum type="arabicParenR"/>
            </a:pPr>
            <a:r>
              <a:rPr lang="en-US" sz="2200" b="1" dirty="0" smtClean="0"/>
              <a:t>U.S. (Puerto Rico) – Dominican Republic (EEZ)</a:t>
            </a:r>
          </a:p>
          <a:p>
            <a:pPr marL="565150" indent="-565150">
              <a:spcBef>
                <a:spcPts val="0"/>
              </a:spcBef>
              <a:buSzPct val="100000"/>
              <a:buFontTx/>
              <a:buAutoNum type="arabicParenR"/>
            </a:pPr>
            <a:r>
              <a:rPr lang="en-US" sz="2200" b="1" dirty="0" smtClean="0"/>
              <a:t>U.S. (Virgin Islands) – The Netherlands (Antilles) (EEZ)</a:t>
            </a:r>
          </a:p>
          <a:p>
            <a:pPr marL="565150" indent="-565150">
              <a:spcBef>
                <a:spcPts val="0"/>
              </a:spcBef>
              <a:buSzPct val="100000"/>
              <a:buFontTx/>
              <a:buAutoNum type="arabicParenR"/>
            </a:pPr>
            <a:r>
              <a:rPr lang="en-US" sz="2200" b="1" dirty="0" smtClean="0"/>
              <a:t>U.S. (Wake Island) – Marshall Islands (EEZ)</a:t>
            </a:r>
          </a:p>
        </p:txBody>
      </p:sp>
      <p:sp>
        <p:nvSpPr>
          <p:cNvPr id="5" name="Title 1"/>
          <p:cNvSpPr>
            <a:spLocks/>
          </p:cNvSpPr>
          <p:nvPr/>
        </p:nvSpPr>
        <p:spPr bwMode="auto">
          <a:xfrm>
            <a:off x="76200" y="76200"/>
            <a:ext cx="8928100" cy="685800"/>
          </a:xfrm>
          <a:prstGeom prst="rect">
            <a:avLst/>
          </a:prstGeom>
          <a:noFill/>
          <a:ln w="9525">
            <a:noFill/>
            <a:miter lim="800000"/>
            <a:headEnd/>
            <a:tailEnd/>
          </a:ln>
        </p:spPr>
        <p:txBody>
          <a:bodyPr lIns="0" rIns="0" bIns="0" anchor="ctr"/>
          <a:lstStyle/>
          <a:p>
            <a:pPr algn="ctr" fontAlgn="base">
              <a:spcBef>
                <a:spcPct val="0"/>
              </a:spcBef>
              <a:spcAft>
                <a:spcPct val="0"/>
              </a:spcAft>
              <a:defRPr/>
            </a:pPr>
            <a:r>
              <a:rPr lang="en-US" sz="3600" b="1" dirty="0" smtClean="0">
                <a:latin typeface="+mj-lt"/>
                <a:cs typeface="Arial" charset="0"/>
              </a:rPr>
              <a:t>U.S. Maritime Boundaries (</a:t>
            </a:r>
            <a:r>
              <a:rPr lang="en-US" sz="3600" b="1" dirty="0" err="1" smtClean="0">
                <a:latin typeface="+mj-lt"/>
                <a:cs typeface="Arial" charset="0"/>
              </a:rPr>
              <a:t>Undelimited</a:t>
            </a:r>
            <a:r>
              <a:rPr lang="en-US" sz="3600" b="1" dirty="0" smtClean="0">
                <a:latin typeface="+mj-lt"/>
                <a:cs typeface="Arial"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76200" y="76200"/>
            <a:ext cx="8928100" cy="1066800"/>
          </a:xfrm>
          <a:prstGeom prst="rect">
            <a:avLst/>
          </a:prstGeom>
          <a:noFill/>
          <a:ln w="9525">
            <a:noFill/>
            <a:miter lim="800000"/>
            <a:headEnd/>
            <a:tailEnd/>
          </a:ln>
        </p:spPr>
        <p:txBody>
          <a:bodyPr lIns="0" rIns="0" bIns="0" anchor="ctr"/>
          <a:lstStyle/>
          <a:p>
            <a:pPr algn="ctr" fontAlgn="base">
              <a:spcBef>
                <a:spcPct val="0"/>
              </a:spcBef>
              <a:spcAft>
                <a:spcPct val="0"/>
              </a:spcAft>
              <a:defRPr/>
            </a:pPr>
            <a:r>
              <a:rPr lang="en-US" sz="3600" b="1" dirty="0" smtClean="0">
                <a:latin typeface="+mj-lt"/>
                <a:cs typeface="Arial" charset="0"/>
              </a:rPr>
              <a:t>How does the U.S. handle</a:t>
            </a:r>
          </a:p>
          <a:p>
            <a:pPr algn="ctr" fontAlgn="base">
              <a:spcBef>
                <a:spcPct val="0"/>
              </a:spcBef>
              <a:spcAft>
                <a:spcPct val="0"/>
              </a:spcAft>
              <a:defRPr/>
            </a:pPr>
            <a:r>
              <a:rPr lang="en-US" sz="3600" b="1" dirty="0" smtClean="0">
                <a:latin typeface="+mj-lt"/>
                <a:cs typeface="Arial" charset="0"/>
              </a:rPr>
              <a:t> </a:t>
            </a:r>
            <a:r>
              <a:rPr lang="en-US" sz="3600" b="1" dirty="0" err="1" smtClean="0">
                <a:latin typeface="+mj-lt"/>
                <a:cs typeface="Arial" charset="0"/>
              </a:rPr>
              <a:t>undelimited</a:t>
            </a:r>
            <a:r>
              <a:rPr lang="en-US" sz="3600" b="1" dirty="0" smtClean="0">
                <a:latin typeface="+mj-lt"/>
                <a:cs typeface="Arial" charset="0"/>
              </a:rPr>
              <a:t> boundaries?</a:t>
            </a:r>
            <a:endParaRPr lang="en-US" sz="3600" dirty="0" smtClean="0">
              <a:latin typeface="+mj-lt"/>
              <a:cs typeface="Arial" charset="0"/>
            </a:endParaRPr>
          </a:p>
        </p:txBody>
      </p:sp>
      <p:pic>
        <p:nvPicPr>
          <p:cNvPr id="3" name="Picture 5"/>
          <p:cNvPicPr>
            <a:picLocks noChangeAspect="1" noChangeArrowheads="1"/>
          </p:cNvPicPr>
          <p:nvPr/>
        </p:nvPicPr>
        <p:blipFill>
          <a:blip r:embed="rId2" cstate="print"/>
          <a:srcRect/>
          <a:stretch>
            <a:fillRect/>
          </a:stretch>
        </p:blipFill>
        <p:spPr bwMode="auto">
          <a:xfrm>
            <a:off x="4508500" y="1676400"/>
            <a:ext cx="4495800" cy="4366698"/>
          </a:xfrm>
          <a:prstGeom prst="rect">
            <a:avLst/>
          </a:prstGeom>
          <a:noFill/>
          <a:ln w="9525">
            <a:solidFill>
              <a:schemeClr val="tx1"/>
            </a:solidFill>
            <a:miter lim="800000"/>
            <a:headEnd/>
            <a:tailEnd/>
          </a:ln>
        </p:spPr>
      </p:pic>
      <p:sp>
        <p:nvSpPr>
          <p:cNvPr id="4" name="Text Box 4"/>
          <p:cNvSpPr txBox="1">
            <a:spLocks noChangeArrowheads="1"/>
          </p:cNvSpPr>
          <p:nvPr/>
        </p:nvSpPr>
        <p:spPr bwMode="auto">
          <a:xfrm>
            <a:off x="152400" y="1697772"/>
            <a:ext cx="4114800" cy="2677656"/>
          </a:xfrm>
          <a:prstGeom prst="rect">
            <a:avLst/>
          </a:prstGeom>
          <a:noFill/>
          <a:ln w="9525">
            <a:noFill/>
            <a:miter lim="800000"/>
            <a:headEnd/>
            <a:tailEnd/>
          </a:ln>
        </p:spPr>
        <p:txBody>
          <a:bodyPr wrap="square">
            <a:spAutoFit/>
          </a:bodyPr>
          <a:lstStyle/>
          <a:p>
            <a:r>
              <a:rPr lang="en-US" sz="2400" dirty="0"/>
              <a:t>Federal Register Notice </a:t>
            </a:r>
            <a:r>
              <a:rPr lang="en-US" sz="2400" dirty="0" smtClean="0"/>
              <a:t>(FRN) declares </a:t>
            </a:r>
            <a:r>
              <a:rPr lang="en-US" sz="2400" dirty="0"/>
              <a:t>U.S. maritime </a:t>
            </a:r>
            <a:r>
              <a:rPr lang="en-US" sz="2400" dirty="0" smtClean="0"/>
              <a:t>boundaries.  </a:t>
            </a:r>
          </a:p>
          <a:p>
            <a:endParaRPr lang="en-US" sz="2400" dirty="0" smtClean="0"/>
          </a:p>
          <a:p>
            <a:r>
              <a:rPr lang="en-US" sz="2400" dirty="0" smtClean="0"/>
              <a:t>FRN Issued </a:t>
            </a:r>
            <a:r>
              <a:rPr lang="en-US" sz="2400" dirty="0"/>
              <a:t>by State </a:t>
            </a:r>
            <a:r>
              <a:rPr lang="en-US" sz="2400" dirty="0" smtClean="0"/>
              <a:t>Department.  Last </a:t>
            </a:r>
            <a:r>
              <a:rPr lang="en-US" sz="2400" dirty="0"/>
              <a:t>one was </a:t>
            </a:r>
            <a:r>
              <a:rPr lang="en-US" sz="2400" dirty="0" smtClean="0"/>
              <a:t>published August 1995.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9905" y="210595"/>
            <a:ext cx="8229600" cy="1143000"/>
          </a:xfrm>
        </p:spPr>
        <p:txBody>
          <a:bodyPr>
            <a:normAutofit/>
          </a:bodyPr>
          <a:lstStyle/>
          <a:p>
            <a:r>
              <a:rPr lang="en-US" sz="3600" b="1" dirty="0" smtClean="0"/>
              <a:t>The Maritime Boundary – Three Parts</a:t>
            </a:r>
            <a:endParaRPr lang="en-US" sz="3600" b="1" dirty="0"/>
          </a:p>
        </p:txBody>
      </p:sp>
      <p:sp>
        <p:nvSpPr>
          <p:cNvPr id="8" name="Content Placeholder 4"/>
          <p:cNvSpPr txBox="1">
            <a:spLocks/>
          </p:cNvSpPr>
          <p:nvPr/>
        </p:nvSpPr>
        <p:spPr>
          <a:xfrm>
            <a:off x="4800600" y="1549010"/>
            <a:ext cx="4343400" cy="502920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SzTx/>
              <a:buFont typeface="+mj-lt"/>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The Straits of Florida:</a:t>
            </a:r>
          </a:p>
          <a:p>
            <a:pPr marL="880110" marR="0" lvl="1" indent="-514350" algn="l" defTabSz="914400" rtl="0" eaLnBrk="1" fontAlgn="auto" latinLnBrk="0" hangingPunct="1">
              <a:lnSpc>
                <a:spcPct val="10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Equidistant boundary (split the difference)</a:t>
            </a:r>
          </a:p>
          <a:p>
            <a:pPr marL="514350" marR="0" lvl="0" indent="-514350" algn="l" defTabSz="914400" rtl="0" eaLnBrk="1" fontAlgn="auto" latinLnBrk="0" hangingPunct="1">
              <a:lnSpc>
                <a:spcPct val="100000"/>
              </a:lnSpc>
              <a:spcBef>
                <a:spcPct val="20000"/>
              </a:spcBef>
              <a:spcAft>
                <a:spcPts val="0"/>
              </a:spcAft>
              <a:buSzTx/>
              <a:buFont typeface="+mj-lt"/>
              <a:buAutoNum type="arabicPeriod"/>
              <a:tabLst/>
              <a:defRPr/>
            </a:pPr>
            <a:r>
              <a:rPr kumimoji="0" lang="en-US" sz="2800" b="0" i="0" u="none" strike="noStrike" kern="1200" cap="none" spc="0" normalizeH="0" baseline="0" noProof="0" dirty="0" smtClean="0">
                <a:ln>
                  <a:noFill/>
                </a:ln>
                <a:effectLst/>
                <a:uLnTx/>
                <a:uFillTx/>
                <a:latin typeface="+mn-lt"/>
                <a:ea typeface="+mn-ea"/>
                <a:cs typeface="+mn-cs"/>
              </a:rPr>
              <a:t>North of the Straits, within the EEZ</a:t>
            </a:r>
          </a:p>
          <a:p>
            <a:pPr marL="880110" marR="0" lvl="1" indent="-514350" algn="l" defTabSz="914400" rtl="0" eaLnBrk="1" fontAlgn="auto" latinLnBrk="0" hangingPunct="1">
              <a:lnSpc>
                <a:spcPct val="10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The U.S. EEZ limit, as published in the U.S. Federal Register</a:t>
            </a:r>
          </a:p>
          <a:p>
            <a:pPr marL="514350" marR="0" lvl="0" indent="-514350" algn="l" defTabSz="914400" rtl="0" eaLnBrk="1" fontAlgn="auto" latinLnBrk="0" hangingPunct="1">
              <a:lnSpc>
                <a:spcPct val="100000"/>
              </a:lnSpc>
              <a:spcBef>
                <a:spcPct val="20000"/>
              </a:spcBef>
              <a:spcAft>
                <a:spcPts val="0"/>
              </a:spcAft>
              <a:buSzTx/>
              <a:buFont typeface="+mj-lt"/>
              <a:buAutoNum type="arabicPeriod"/>
              <a:tabLst/>
              <a:defRPr/>
            </a:pPr>
            <a:r>
              <a:rPr kumimoji="0" lang="en-US" sz="2800" b="0" i="0" u="none" strike="noStrike" kern="1200" cap="none" spc="0" normalizeH="0" baseline="0" noProof="0" dirty="0" err="1" smtClean="0">
                <a:ln>
                  <a:noFill/>
                </a:ln>
                <a:effectLst/>
                <a:uLnTx/>
                <a:uFillTx/>
                <a:latin typeface="+mn-lt"/>
                <a:ea typeface="+mn-ea"/>
                <a:cs typeface="+mn-cs"/>
              </a:rPr>
              <a:t>Extende</a:t>
            </a:r>
            <a:r>
              <a:rPr lang="en-US" sz="2800" dirty="0" smtClean="0"/>
              <a:t>d continental shelf (b</a:t>
            </a:r>
            <a:r>
              <a:rPr kumimoji="0" lang="en-US" sz="2800" b="0" i="0" u="none" strike="noStrike" kern="1200" cap="none" spc="0" normalizeH="0" baseline="0" noProof="0" dirty="0" err="1" smtClean="0">
                <a:ln>
                  <a:noFill/>
                </a:ln>
                <a:effectLst/>
                <a:uLnTx/>
                <a:uFillTx/>
                <a:latin typeface="+mn-lt"/>
                <a:ea typeface="+mn-ea"/>
                <a:cs typeface="+mn-cs"/>
              </a:rPr>
              <a:t>eyond</a:t>
            </a:r>
            <a:r>
              <a:rPr kumimoji="0" lang="en-US" sz="2800" b="0" i="0" u="none" strike="noStrike" kern="1200" cap="none" spc="0" normalizeH="0" baseline="0" noProof="0" dirty="0" smtClean="0">
                <a:ln>
                  <a:noFill/>
                </a:ln>
                <a:effectLst/>
                <a:uLnTx/>
                <a:uFillTx/>
                <a:latin typeface="+mn-lt"/>
                <a:ea typeface="+mn-ea"/>
                <a:cs typeface="+mn-cs"/>
              </a:rPr>
              <a:t> 200 NM)</a:t>
            </a:r>
          </a:p>
          <a:p>
            <a:pPr marL="880110" marR="0" lvl="1" indent="-514350" algn="l" defTabSz="914400" rtl="0" eaLnBrk="1" fontAlgn="auto" latinLnBrk="0" hangingPunct="1">
              <a:lnSpc>
                <a:spcPct val="100000"/>
              </a:lnSpc>
              <a:spcBef>
                <a:spcPct val="20000"/>
              </a:spcBef>
              <a:spcAft>
                <a:spcPts val="0"/>
              </a:spcAft>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No position</a:t>
            </a:r>
            <a:endParaRPr kumimoji="0" lang="en-US" sz="2400" b="0" i="0" u="none" strike="noStrike" kern="1200" cap="none" spc="0" normalizeH="0" baseline="0" noProof="0" dirty="0">
              <a:ln>
                <a:noFill/>
              </a:ln>
              <a:effectLst/>
              <a:uLnTx/>
              <a:uFillTx/>
              <a:latin typeface="+mn-lt"/>
              <a:ea typeface="+mn-ea"/>
              <a:cs typeface="+mn-cs"/>
            </a:endParaRPr>
          </a:p>
        </p:txBody>
      </p:sp>
      <p:pic>
        <p:nvPicPr>
          <p:cNvPr id="5" name="Picture 4" descr="us_bahamas_map (1-25-2013).PNG"/>
          <p:cNvPicPr>
            <a:picLocks noChangeAspect="1"/>
          </p:cNvPicPr>
          <p:nvPr/>
        </p:nvPicPr>
        <p:blipFill rotWithShape="1">
          <a:blip r:embed="rId2" cstate="print"/>
          <a:srcRect l="1749" t="35279" r="15222" b="-31335"/>
          <a:stretch/>
        </p:blipFill>
        <p:spPr>
          <a:xfrm>
            <a:off x="137160" y="1549010"/>
            <a:ext cx="4663440" cy="6949440"/>
          </a:xfrm>
          <a:prstGeom prst="rect">
            <a:avLst/>
          </a:prstGeom>
        </p:spPr>
      </p:pic>
      <p:sp>
        <p:nvSpPr>
          <p:cNvPr id="2" name="TextBox 1"/>
          <p:cNvSpPr txBox="1"/>
          <p:nvPr/>
        </p:nvSpPr>
        <p:spPr>
          <a:xfrm>
            <a:off x="3376267" y="2388356"/>
            <a:ext cx="340158" cy="461665"/>
          </a:xfrm>
          <a:prstGeom prst="rect">
            <a:avLst/>
          </a:prstGeom>
          <a:noFill/>
        </p:spPr>
        <p:txBody>
          <a:bodyPr wrap="none" rtlCol="0">
            <a:spAutoFit/>
          </a:bodyPr>
          <a:lstStyle/>
          <a:p>
            <a:r>
              <a:rPr lang="en-US" sz="2400" b="1" dirty="0" smtClean="0"/>
              <a:t>3</a:t>
            </a:r>
            <a:endParaRPr lang="en-US" sz="2400" b="1" dirty="0"/>
          </a:p>
        </p:txBody>
      </p:sp>
      <p:sp>
        <p:nvSpPr>
          <p:cNvPr id="9" name="TextBox 8"/>
          <p:cNvSpPr txBox="1"/>
          <p:nvPr/>
        </p:nvSpPr>
        <p:spPr>
          <a:xfrm>
            <a:off x="1699867" y="3068389"/>
            <a:ext cx="340158" cy="461665"/>
          </a:xfrm>
          <a:prstGeom prst="rect">
            <a:avLst/>
          </a:prstGeom>
          <a:noFill/>
        </p:spPr>
        <p:txBody>
          <a:bodyPr wrap="none" rtlCol="0">
            <a:spAutoFit/>
          </a:bodyPr>
          <a:lstStyle/>
          <a:p>
            <a:r>
              <a:rPr lang="en-US" sz="2400" b="1" dirty="0"/>
              <a:t>2</a:t>
            </a:r>
          </a:p>
        </p:txBody>
      </p:sp>
      <p:sp>
        <p:nvSpPr>
          <p:cNvPr id="10" name="TextBox 9"/>
          <p:cNvSpPr txBox="1"/>
          <p:nvPr/>
        </p:nvSpPr>
        <p:spPr>
          <a:xfrm>
            <a:off x="609082" y="5010081"/>
            <a:ext cx="340158" cy="461665"/>
          </a:xfrm>
          <a:prstGeom prst="rect">
            <a:avLst/>
          </a:prstGeom>
          <a:noFill/>
        </p:spPr>
        <p:txBody>
          <a:bodyPr wrap="none" rtlCol="0">
            <a:spAutoFit/>
          </a:bodyPr>
          <a:lstStyle/>
          <a:p>
            <a:r>
              <a:rPr lang="en-US" sz="2400" b="1" dirty="0"/>
              <a:t>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b="1" dirty="0" smtClean="0"/>
              <a:t>U.S. – Bahamas Boundary</a:t>
            </a:r>
            <a:br>
              <a:rPr lang="en-US" sz="3600" b="1" dirty="0" smtClean="0"/>
            </a:br>
            <a:r>
              <a:rPr lang="en-US" sz="3600" b="1" dirty="0" smtClean="0"/>
              <a:t>What are the U.S. interests?</a:t>
            </a:r>
            <a:endParaRPr lang="en-US" sz="3600" b="1" dirty="0"/>
          </a:p>
        </p:txBody>
      </p:sp>
      <p:sp>
        <p:nvSpPr>
          <p:cNvPr id="3" name="Content Placeholder 2"/>
          <p:cNvSpPr>
            <a:spLocks noGrp="1"/>
          </p:cNvSpPr>
          <p:nvPr>
            <p:ph idx="1"/>
          </p:nvPr>
        </p:nvSpPr>
        <p:spPr>
          <a:xfrm>
            <a:off x="457200" y="1600200"/>
            <a:ext cx="8229600" cy="4827896"/>
          </a:xfrm>
        </p:spPr>
        <p:txBody>
          <a:bodyPr>
            <a:normAutofit fontScale="92500" lnSpcReduction="10000"/>
          </a:bodyPr>
          <a:lstStyle/>
          <a:p>
            <a:r>
              <a:rPr lang="en-US" dirty="0" smtClean="0"/>
              <a:t>Maximize total area where the U.S. can use and/or protect resources</a:t>
            </a:r>
          </a:p>
          <a:p>
            <a:r>
              <a:rPr lang="en-US" dirty="0" smtClean="0"/>
              <a:t>Maximize Extended Continental Shelf of the U.S. and Bahamas</a:t>
            </a:r>
          </a:p>
          <a:p>
            <a:r>
              <a:rPr lang="en-US" dirty="0" smtClean="0"/>
              <a:t>Provide certainty to U.S. fisherman and other American interests</a:t>
            </a:r>
          </a:p>
          <a:p>
            <a:r>
              <a:rPr lang="en-US" dirty="0" smtClean="0"/>
              <a:t>Manage </a:t>
            </a:r>
            <a:r>
              <a:rPr lang="en-US" dirty="0"/>
              <a:t>the ocean space well from a resource and enforcement </a:t>
            </a:r>
            <a:r>
              <a:rPr lang="en-US" dirty="0" smtClean="0"/>
              <a:t>perspective; avoid </a:t>
            </a:r>
            <a:r>
              <a:rPr lang="en-US" dirty="0"/>
              <a:t>exploitation of same areas by both </a:t>
            </a:r>
            <a:r>
              <a:rPr lang="en-US" dirty="0" smtClean="0"/>
              <a:t>countries</a:t>
            </a:r>
          </a:p>
          <a:p>
            <a:r>
              <a:rPr lang="en-US" dirty="0" smtClean="0"/>
              <a:t>Maintain good relations </a:t>
            </a:r>
            <a:r>
              <a:rPr lang="en-US" dirty="0"/>
              <a:t>with The </a:t>
            </a:r>
            <a:r>
              <a:rPr lang="en-US" dirty="0" smtClean="0"/>
              <a:t>Bahamas  </a:t>
            </a: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TotalTime>
  <Words>1458</Words>
  <Application>Microsoft Office PowerPoint</Application>
  <PresentationFormat>On-screen Show (4:3)</PresentationFormat>
  <Paragraphs>177</Paragraphs>
  <Slides>30</Slides>
  <Notes>18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U.S. – Bahamas  Maritime Boundary </vt:lpstr>
      <vt:lpstr>Slide 2</vt:lpstr>
      <vt:lpstr>Slide 3</vt:lpstr>
      <vt:lpstr>Slide 4</vt:lpstr>
      <vt:lpstr>Slide 5</vt:lpstr>
      <vt:lpstr>Slide 6</vt:lpstr>
      <vt:lpstr>Slide 7</vt:lpstr>
      <vt:lpstr>The Maritime Boundary – Three Parts</vt:lpstr>
      <vt:lpstr>U.S. – Bahamas Boundary What are the U.S. interests?</vt:lpstr>
      <vt:lpstr>U.S. – Bahamas Boundary Negotiations</vt:lpstr>
      <vt:lpstr>Fishing Activity VMS Locations of U.S. Registered Vessels (Jan 2007 - Aug 2011)</vt:lpstr>
      <vt:lpstr>Slide 12</vt:lpstr>
      <vt:lpstr>Albacore Tuna Dressed Weight Landings (lbs) Caught by HMS-Permitted  Vessels Per 10 Minute Square (2006 - 2011)</vt:lpstr>
      <vt:lpstr>Bigeye Tuna Dressed Weight Landings (lbs) Caught by HMS-Permitted  Vessels Per 10 Minute Square (2006 - 2011)</vt:lpstr>
      <vt:lpstr>Yellowfin Tuna Dressed Weight Landings (lbs) Caught by HMS-Permitted  Vessels Per 10 Minute Square (2006 - 2011)</vt:lpstr>
      <vt:lpstr>Swordfish Dressed Weight Landings (lbs) Caught by HMS-Permitted  Vessels Per 10 Minute Square (2006 - 2011)</vt:lpstr>
      <vt:lpstr>Dolphin/Mahi Dressed Weight Landings (lbs) Caught by HMS-Permitted  Vessels Per 10 Minute Square (2006 - 2011)</vt:lpstr>
      <vt:lpstr>Wahoo Dressed Weight Landings (lbs) Caught by HMS-Permitted  Vessels Per 10 Minute Square (2006 - 2011)</vt:lpstr>
      <vt:lpstr>Slide 19</vt:lpstr>
      <vt:lpstr>Slide 20</vt:lpstr>
      <vt:lpstr>Slide 21</vt:lpstr>
      <vt:lpstr>Slide 22</vt:lpstr>
      <vt:lpstr>Potential Swap of Maritime Areas?</vt:lpstr>
      <vt:lpstr>Questions</vt:lpstr>
      <vt:lpstr>Questions / Discussion</vt:lpstr>
      <vt:lpstr>Slide 26</vt:lpstr>
      <vt:lpstr>Slide 27</vt:lpstr>
      <vt:lpstr>Slide 28</vt:lpstr>
      <vt:lpstr>Slide 29</vt:lpstr>
      <vt:lpstr>Slide 30</vt:lpstr>
    </vt:vector>
  </TitlesOfParts>
  <Company>U.S. Department of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 Bahamas Maritime Boundary</dc:title>
  <dc:creator>melchiorbr</dc:creator>
  <cp:lastModifiedBy>Brian</cp:lastModifiedBy>
  <cp:revision>128</cp:revision>
  <dcterms:created xsi:type="dcterms:W3CDTF">2013-08-27T13:47:29Z</dcterms:created>
  <dcterms:modified xsi:type="dcterms:W3CDTF">2013-09-20T14:52:43Z</dcterms:modified>
</cp:coreProperties>
</file>