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  <p:sldMasterId id="2147483686" r:id="rId4"/>
    <p:sldMasterId id="2147483693" r:id="rId5"/>
    <p:sldMasterId id="2147483695" r:id="rId6"/>
  </p:sldMasterIdLst>
  <p:notesMasterIdLst>
    <p:notesMasterId r:id="rId16"/>
  </p:notesMasterIdLst>
  <p:handoutMasterIdLst>
    <p:handoutMasterId r:id="rId17"/>
  </p:handoutMasterIdLst>
  <p:sldIdLst>
    <p:sldId id="271" r:id="rId7"/>
    <p:sldId id="281" r:id="rId8"/>
    <p:sldId id="279" r:id="rId9"/>
    <p:sldId id="293" r:id="rId10"/>
    <p:sldId id="295" r:id="rId11"/>
    <p:sldId id="294" r:id="rId12"/>
    <p:sldId id="297" r:id="rId13"/>
    <p:sldId id="296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1" autoAdjust="0"/>
    <p:restoredTop sz="80000" autoAdjust="0"/>
  </p:normalViewPr>
  <p:slideViewPr>
    <p:cSldViewPr snapToObjects="1">
      <p:cViewPr>
        <p:scale>
          <a:sx n="108" d="100"/>
          <a:sy n="108" d="100"/>
        </p:scale>
        <p:origin x="-1620" y="-72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8" d="100"/>
        <a:sy n="1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5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41665"/>
            <a:ext cx="5791200" cy="1565791"/>
          </a:xfrm>
        </p:spPr>
        <p:txBody>
          <a:bodyPr/>
          <a:lstStyle/>
          <a:p>
            <a:r>
              <a:rPr lang="en-US" sz="4000" dirty="0" smtClean="0"/>
              <a:t>Final Rule Designating  North Atlantic Right Whale Critical Habitat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South Atlantic Fisheries Management Council Protected Resources Committee Meeting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3575050" cy="198681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Jennifer </a:t>
            </a:r>
            <a:r>
              <a:rPr lang="en-US" dirty="0"/>
              <a:t>Lee</a:t>
            </a:r>
          </a:p>
          <a:p>
            <a:r>
              <a:rPr lang="en-US" dirty="0"/>
              <a:t>Fishery Management Liaison </a:t>
            </a:r>
          </a:p>
          <a:p>
            <a:r>
              <a:rPr lang="en-US" dirty="0"/>
              <a:t>Southeast Regional Office, </a:t>
            </a:r>
            <a:endParaRPr lang="en-US" dirty="0" smtClean="0"/>
          </a:p>
          <a:p>
            <a:r>
              <a:rPr lang="en-US" dirty="0" smtClean="0"/>
              <a:t>Sea Turtles and Fisheries  Coordination Branch</a:t>
            </a:r>
          </a:p>
          <a:p>
            <a:r>
              <a:rPr lang="en-US" dirty="0" smtClean="0"/>
              <a:t>Protected </a:t>
            </a:r>
            <a:r>
              <a:rPr lang="en-US" dirty="0"/>
              <a:t>Resources Division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March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E5C90"/>
                </a:solidFill>
              </a:rPr>
              <a:t>Presentation </a:t>
            </a:r>
            <a:r>
              <a:rPr lang="en-US" b="1" dirty="0" smtClean="0">
                <a:solidFill>
                  <a:srgbClr val="1E5C90"/>
                </a:solidFill>
              </a:rPr>
              <a:t>excludes:</a:t>
            </a:r>
          </a:p>
          <a:p>
            <a:r>
              <a:rPr lang="en-US" dirty="0" smtClean="0">
                <a:solidFill>
                  <a:srgbClr val="1E5C90"/>
                </a:solidFill>
              </a:rPr>
              <a:t>Background and Proposed Rule (See NARW Critical Habitat Presentation from March 2015 SAFMC Meeting)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E5C90"/>
                </a:solidFill>
              </a:rPr>
              <a:t>Presentation focuses on:</a:t>
            </a:r>
          </a:p>
          <a:p>
            <a:r>
              <a:rPr lang="en-US" dirty="0" smtClean="0">
                <a:solidFill>
                  <a:srgbClr val="1E5C90"/>
                </a:solidFill>
              </a:rPr>
              <a:t>Critical habitat in SER (Unit 2) –particularly changes from Proposed Rule</a:t>
            </a:r>
          </a:p>
          <a:p>
            <a:endParaRPr lang="en-US" dirty="0">
              <a:solidFill>
                <a:srgbClr val="1E5C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3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7"/>
          <a:stretch/>
        </p:blipFill>
        <p:spPr>
          <a:xfrm>
            <a:off x="0" y="141515"/>
            <a:ext cx="9144000" cy="6086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NARW Calving Habitat Essential </a:t>
            </a:r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Calm seas surface conditions of Force 4 or less on the Beaufort Wind Scale;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 surface temperatures from a minimum of 7</a:t>
            </a:r>
            <a:r>
              <a:rPr lang="en-US" dirty="0" smtClean="0">
                <a:latin typeface="Times New Roman"/>
                <a:cs typeface="Times New Roman"/>
              </a:rPr>
              <a:t>º</a:t>
            </a:r>
            <a:r>
              <a:rPr lang="en-US" dirty="0" smtClean="0"/>
              <a:t>C and never more than 17</a:t>
            </a:r>
            <a:r>
              <a:rPr lang="en-US" dirty="0" smtClean="0">
                <a:latin typeface="Times New Roman"/>
                <a:cs typeface="Times New Roman"/>
              </a:rPr>
              <a:t>º</a:t>
            </a:r>
            <a:r>
              <a:rPr lang="en-US" dirty="0" smtClean="0"/>
              <a:t>C;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Water depths of 6 to 28 meters, where…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features simultaneously co-occur over contiguous areas of at least 231 km</a:t>
            </a:r>
            <a:r>
              <a:rPr lang="en-US" baseline="30000" dirty="0" smtClean="0"/>
              <a:t>2</a:t>
            </a:r>
            <a:r>
              <a:rPr lang="en-US" dirty="0" smtClean="0"/>
              <a:t> of ocean waters during the months of November through April.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7" y="5903801"/>
            <a:ext cx="33956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22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vs. Final Critical Habitat (Unit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01" y="1220255"/>
            <a:ext cx="3576638" cy="449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proposedCHreview04_20_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087" y="1307055"/>
            <a:ext cx="3412441" cy="4319194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32612" y="582167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14740" y="582167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</a:t>
            </a:r>
          </a:p>
        </p:txBody>
      </p:sp>
      <p:sp>
        <p:nvSpPr>
          <p:cNvPr id="9" name="Oval 8"/>
          <p:cNvSpPr/>
          <p:nvPr/>
        </p:nvSpPr>
        <p:spPr>
          <a:xfrm rot="20439941">
            <a:off x="5768152" y="4472077"/>
            <a:ext cx="494852" cy="876778"/>
          </a:xfrm>
          <a:prstGeom prst="ellipse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84896" y="5626249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8,429 nm</a:t>
            </a:r>
            <a:r>
              <a:rPr lang="en-US" sz="1400" baseline="30000" dirty="0"/>
              <a:t>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03945" y="5617282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8,088 </a:t>
            </a:r>
            <a:r>
              <a:rPr lang="en-US" sz="1400" dirty="0"/>
              <a:t>nm</a:t>
            </a:r>
            <a:r>
              <a:rPr lang="en-US" sz="1400" baseline="30000" dirty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273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Adding “Southern Tail”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number of comments received about including the southern portion in critical habitat</a:t>
            </a:r>
          </a:p>
          <a:p>
            <a:r>
              <a:rPr lang="en-US" dirty="0" smtClean="0"/>
              <a:t>NMFS considered and agreed because:</a:t>
            </a:r>
          </a:p>
          <a:p>
            <a:pPr lvl="1"/>
            <a:r>
              <a:rPr lang="en-US" dirty="0" smtClean="0"/>
              <a:t>m/c pairs within the area are predictable and consistent,</a:t>
            </a:r>
          </a:p>
          <a:p>
            <a:pPr lvl="1"/>
            <a:r>
              <a:rPr lang="en-US" dirty="0" smtClean="0"/>
              <a:t>Presence of all essential features are predicted to occur at least part of the calving season when m/c pairs are present in the area, and</a:t>
            </a:r>
          </a:p>
          <a:p>
            <a:pPr lvl="1"/>
            <a:r>
              <a:rPr lang="en-US" dirty="0" smtClean="0"/>
              <a:t>Features in the area may require special management similar to elsewhere in calving area critical habitat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3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Old, Proposed, and Final Critical Habitat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50" y="1209470"/>
            <a:ext cx="3856616" cy="49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73446" y="2581834"/>
            <a:ext cx="1809711" cy="1908587"/>
            <a:chOff x="5373446" y="2581834"/>
            <a:chExt cx="1809711" cy="1908587"/>
          </a:xfrm>
        </p:grpSpPr>
        <p:sp>
          <p:nvSpPr>
            <p:cNvPr id="5" name="Rectangle 4"/>
            <p:cNvSpPr/>
            <p:nvPr/>
          </p:nvSpPr>
          <p:spPr>
            <a:xfrm>
              <a:off x="5373446" y="3316937"/>
              <a:ext cx="451822" cy="451821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73446" y="2581834"/>
              <a:ext cx="451822" cy="4518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446" y="4038600"/>
              <a:ext cx="451822" cy="4518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0" y="2607689"/>
              <a:ext cx="511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Old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3335616"/>
              <a:ext cx="10871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Proposed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4064455"/>
              <a:ext cx="639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Final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514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“May Effect” Critical Habitat?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Past Consultations</a:t>
            </a:r>
          </a:p>
          <a:p>
            <a:r>
              <a:rPr lang="en-US" dirty="0" smtClean="0"/>
              <a:t>National Pollution Discharge Elimination System (NPDES) permitting</a:t>
            </a:r>
          </a:p>
          <a:p>
            <a:r>
              <a:rPr lang="en-US" dirty="0" smtClean="0"/>
              <a:t>Oil spill response</a:t>
            </a:r>
          </a:p>
          <a:p>
            <a:r>
              <a:rPr lang="en-US" dirty="0" smtClean="0"/>
              <a:t>Dredging and spoil disposal</a:t>
            </a:r>
          </a:p>
          <a:p>
            <a:r>
              <a:rPr lang="en-US" dirty="0" smtClean="0"/>
              <a:t>Marine Construction Permitting</a:t>
            </a:r>
          </a:p>
          <a:p>
            <a:r>
              <a:rPr lang="en-US" dirty="0" smtClean="0"/>
              <a:t>Construction and operation of energy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7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“May Effect” Critical Habitat?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Categories Anticipated:</a:t>
            </a:r>
          </a:p>
          <a:p>
            <a:r>
              <a:rPr lang="en-US" dirty="0" smtClean="0"/>
              <a:t>Oil and gas exploration and development</a:t>
            </a:r>
          </a:p>
          <a:p>
            <a:r>
              <a:rPr lang="en-US" dirty="0" smtClean="0"/>
              <a:t>Offshore alternative energy development</a:t>
            </a:r>
          </a:p>
          <a:p>
            <a:r>
              <a:rPr lang="en-US" dirty="0" smtClean="0"/>
              <a:t>Directed copepod fisheries</a:t>
            </a:r>
          </a:p>
          <a:p>
            <a:r>
              <a:rPr lang="en-US" dirty="0" smtClean="0"/>
              <a:t>Marine aquaculture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4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536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546"/>
            <a:ext cx="9763125" cy="64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2837</TotalTime>
  <Words>360</Words>
  <Application>Microsoft Office PowerPoint</Application>
  <PresentationFormat>On-screen Show (4:3)</PresentationFormat>
  <Paragraphs>63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NOAA Fisheries Content Slides</vt:lpstr>
      <vt:lpstr>NOAA Divider Slides</vt:lpstr>
      <vt:lpstr>NOAA Title Options</vt:lpstr>
      <vt:lpstr>1_NOAA Title Options</vt:lpstr>
      <vt:lpstr>1_NOAA Fisheries Content Slides</vt:lpstr>
      <vt:lpstr>1_NOAA Divider Slides</vt:lpstr>
      <vt:lpstr>Final Rule Designating  North Atlantic Right Whale Critical Habitat</vt:lpstr>
      <vt:lpstr>Preface</vt:lpstr>
      <vt:lpstr>NARW Calving Habitat Essential Features</vt:lpstr>
      <vt:lpstr>Proposed vs. Final Critical Habitat (Unit 2)</vt:lpstr>
      <vt:lpstr>Reason for Adding “Southern Tail”</vt:lpstr>
      <vt:lpstr>Old, Proposed, and Final Critical Habitat</vt:lpstr>
      <vt:lpstr>What “May Effect” Critical Habitat?</vt:lpstr>
      <vt:lpstr>What “May Effect” Critical Habitat?</vt:lpstr>
      <vt:lpstr>PowerPoint Presentation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Jennifer Lee</cp:lastModifiedBy>
  <cp:revision>117</cp:revision>
  <dcterms:created xsi:type="dcterms:W3CDTF">2012-07-23T20:47:30Z</dcterms:created>
  <dcterms:modified xsi:type="dcterms:W3CDTF">2016-03-07T17:49:45Z</dcterms:modified>
</cp:coreProperties>
</file>