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62" r:id="rId3"/>
  </p:sldMasterIdLst>
  <p:notesMasterIdLst>
    <p:notesMasterId r:id="rId41"/>
  </p:notesMasterIdLst>
  <p:handoutMasterIdLst>
    <p:handoutMasterId r:id="rId42"/>
  </p:handoutMasterIdLst>
  <p:sldIdLst>
    <p:sldId id="301" r:id="rId4"/>
    <p:sldId id="270" r:id="rId5"/>
    <p:sldId id="288" r:id="rId6"/>
    <p:sldId id="302" r:id="rId7"/>
    <p:sldId id="331" r:id="rId8"/>
    <p:sldId id="281" r:id="rId9"/>
    <p:sldId id="286" r:id="rId10"/>
    <p:sldId id="282" r:id="rId11"/>
    <p:sldId id="344" r:id="rId12"/>
    <p:sldId id="283" r:id="rId13"/>
    <p:sldId id="291" r:id="rId14"/>
    <p:sldId id="332" r:id="rId15"/>
    <p:sldId id="333" r:id="rId16"/>
    <p:sldId id="334" r:id="rId17"/>
    <p:sldId id="330" r:id="rId18"/>
    <p:sldId id="335" r:id="rId19"/>
    <p:sldId id="336" r:id="rId20"/>
    <p:sldId id="338" r:id="rId21"/>
    <p:sldId id="343" r:id="rId22"/>
    <p:sldId id="339" r:id="rId23"/>
    <p:sldId id="341" r:id="rId24"/>
    <p:sldId id="340" r:id="rId25"/>
    <p:sldId id="287" r:id="rId26"/>
    <p:sldId id="345" r:id="rId27"/>
    <p:sldId id="346" r:id="rId28"/>
    <p:sldId id="347" r:id="rId29"/>
    <p:sldId id="348" r:id="rId30"/>
    <p:sldId id="349" r:id="rId31"/>
    <p:sldId id="350" r:id="rId32"/>
    <p:sldId id="351" r:id="rId33"/>
    <p:sldId id="342" r:id="rId34"/>
    <p:sldId id="267" r:id="rId35"/>
    <p:sldId id="272" r:id="rId36"/>
    <p:sldId id="309" r:id="rId37"/>
    <p:sldId id="304" r:id="rId38"/>
    <p:sldId id="305" r:id="rId39"/>
    <p:sldId id="31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Untitled Section" id="{ABF0F397-14AE-41CE-B723-8842A5A4035D}">
          <p14:sldIdLst>
            <p14:sldId id="301"/>
            <p14:sldId id="270"/>
            <p14:sldId id="288"/>
            <p14:sldId id="302"/>
            <p14:sldId id="331"/>
            <p14:sldId id="281"/>
            <p14:sldId id="286"/>
            <p14:sldId id="282"/>
            <p14:sldId id="344"/>
            <p14:sldId id="283"/>
            <p14:sldId id="291"/>
            <p14:sldId id="332"/>
            <p14:sldId id="333"/>
            <p14:sldId id="334"/>
            <p14:sldId id="330"/>
            <p14:sldId id="335"/>
            <p14:sldId id="336"/>
            <p14:sldId id="338"/>
            <p14:sldId id="343"/>
            <p14:sldId id="339"/>
            <p14:sldId id="341"/>
            <p14:sldId id="340"/>
            <p14:sldId id="287"/>
            <p14:sldId id="345"/>
            <p14:sldId id="346"/>
            <p14:sldId id="347"/>
            <p14:sldId id="348"/>
            <p14:sldId id="349"/>
            <p14:sldId id="350"/>
            <p14:sldId id="351"/>
            <p14:sldId id="342"/>
            <p14:sldId id="267"/>
            <p14:sldId id="272"/>
            <p14:sldId id="309"/>
            <p14:sldId id="304"/>
            <p14:sldId id="305"/>
            <p14:sldId id="3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E5C9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461" autoAdjust="0"/>
    <p:restoredTop sz="87194" autoAdjust="0"/>
  </p:normalViewPr>
  <p:slideViewPr>
    <p:cSldViewPr snapToGrid="0" snapToObjects="1">
      <p:cViewPr>
        <p:scale>
          <a:sx n="80" d="100"/>
          <a:sy n="80" d="100"/>
        </p:scale>
        <p:origin x="-72" y="-72"/>
      </p:cViewPr>
      <p:guideLst>
        <p:guide orient="horz" pos="1885"/>
        <p:guide orient="horz" pos="758"/>
        <p:guide pos="286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6/13/2013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xmlns=""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6/13/2013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xmlns=""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animal.discovery.com/guides/endangered/fish/nassau-grouper.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animal.discovery.com/guides/endangered/fish/nassau-grouper.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a:t>
            </a:fld>
            <a:endParaRPr lang="en-US"/>
          </a:p>
        </p:txBody>
      </p:sp>
    </p:spTree>
    <p:extLst>
      <p:ext uri="{BB962C8B-B14F-4D97-AF65-F5344CB8AC3E}">
        <p14:creationId xmlns:p14="http://schemas.microsoft.com/office/powerpoint/2010/main" xmlns="" val="1142292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17</a:t>
            </a:fld>
            <a:endParaRPr lang="en-US"/>
          </a:p>
        </p:txBody>
      </p:sp>
    </p:spTree>
    <p:extLst>
      <p:ext uri="{BB962C8B-B14F-4D97-AF65-F5344CB8AC3E}">
        <p14:creationId xmlns:p14="http://schemas.microsoft.com/office/powerpoint/2010/main" xmlns="" val="330853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19</a:t>
            </a:fld>
            <a:endParaRPr lang="en-US"/>
          </a:p>
        </p:txBody>
      </p:sp>
    </p:spTree>
    <p:extLst>
      <p:ext uri="{BB962C8B-B14F-4D97-AF65-F5344CB8AC3E}">
        <p14:creationId xmlns:p14="http://schemas.microsoft.com/office/powerpoint/2010/main" xmlns="" val="119843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B8DCC0E-7DBF-7C4A-B104-25FE08E3BB8F}"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fld id="{BB8DCC0E-7DBF-7C4A-B104-25FE08E3BB8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xmlns="" val="5864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1500010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xmlns="" val="144089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A99B473-DBCF-4133-8844-1FD91FB135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xmlns="" val="3131313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9B473-DBCF-4133-8844-1FD91FB135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xmlns="" val="3662552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xmlns="" val="124850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a:t>
            </a:fld>
            <a:endParaRPr lang="en-US"/>
          </a:p>
        </p:txBody>
      </p:sp>
    </p:spTree>
    <p:extLst>
      <p:ext uri="{BB962C8B-B14F-4D97-AF65-F5344CB8AC3E}">
        <p14:creationId xmlns:p14="http://schemas.microsoft.com/office/powerpoint/2010/main" xmlns="" val="177562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 val="359875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smtClean="0">
              <a:hlinkClick r:id="rId3"/>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32</a:t>
            </a:fld>
            <a:endParaRPr lang="en-US"/>
          </a:p>
        </p:txBody>
      </p:sp>
    </p:spTree>
    <p:extLst>
      <p:ext uri="{BB962C8B-B14F-4D97-AF65-F5344CB8AC3E}">
        <p14:creationId xmlns:p14="http://schemas.microsoft.com/office/powerpoint/2010/main" xmlns="" val="1182283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33</a:t>
            </a:fld>
            <a:endParaRPr lang="en-US"/>
          </a:p>
        </p:txBody>
      </p:sp>
    </p:spTree>
    <p:extLst>
      <p:ext uri="{BB962C8B-B14F-4D97-AF65-F5344CB8AC3E}">
        <p14:creationId xmlns:p14="http://schemas.microsoft.com/office/powerpoint/2010/main" xmlns="" val="2724958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smtClean="0">
              <a:hlinkClick r:id="rId3"/>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34</a:t>
            </a:fld>
            <a:endParaRPr lang="en-US"/>
          </a:p>
        </p:txBody>
      </p:sp>
    </p:spTree>
    <p:extLst>
      <p:ext uri="{BB962C8B-B14F-4D97-AF65-F5344CB8AC3E}">
        <p14:creationId xmlns:p14="http://schemas.microsoft.com/office/powerpoint/2010/main" xmlns="" val="1182283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36</a:t>
            </a:fld>
            <a:endParaRPr lang="en-US"/>
          </a:p>
        </p:txBody>
      </p:sp>
    </p:spTree>
    <p:extLst>
      <p:ext uri="{BB962C8B-B14F-4D97-AF65-F5344CB8AC3E}">
        <p14:creationId xmlns:p14="http://schemas.microsoft.com/office/powerpoint/2010/main" xmlns="" val="425399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8DCC0E-7DBF-7C4A-B104-25FE08E3BB8F}" type="slidenum">
              <a:rPr lang="en-US" smtClean="0"/>
              <a:pPr/>
              <a:t>3</a:t>
            </a:fld>
            <a:endParaRPr lang="en-US"/>
          </a:p>
        </p:txBody>
      </p:sp>
    </p:spTree>
    <p:extLst>
      <p:ext uri="{BB962C8B-B14F-4D97-AF65-F5344CB8AC3E}">
        <p14:creationId xmlns:p14="http://schemas.microsoft.com/office/powerpoint/2010/main" xmlns="" val="2133172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5</a:t>
            </a:fld>
            <a:endParaRPr lang="en-US"/>
          </a:p>
        </p:txBody>
      </p:sp>
    </p:spTree>
    <p:extLst>
      <p:ext uri="{BB962C8B-B14F-4D97-AF65-F5344CB8AC3E}">
        <p14:creationId xmlns:p14="http://schemas.microsoft.com/office/powerpoint/2010/main" xmlns="" val="4191466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a:t>
            </a:fld>
            <a:endParaRPr lang="en-US"/>
          </a:p>
        </p:txBody>
      </p:sp>
    </p:spTree>
    <p:extLst>
      <p:ext uri="{BB962C8B-B14F-4D97-AF65-F5344CB8AC3E}">
        <p14:creationId xmlns:p14="http://schemas.microsoft.com/office/powerpoint/2010/main" xmlns="" val="279103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a:t>
            </a:fld>
            <a:endParaRPr lang="en-US"/>
          </a:p>
        </p:txBody>
      </p:sp>
    </p:spTree>
    <p:extLst>
      <p:ext uri="{BB962C8B-B14F-4D97-AF65-F5344CB8AC3E}">
        <p14:creationId xmlns:p14="http://schemas.microsoft.com/office/powerpoint/2010/main" xmlns="" val="3963537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2400">
                <a:solidFill>
                  <a:schemeClr val="tx1"/>
                </a:solidFill>
                <a:latin typeface="Arial" charset="0"/>
                <a:ea typeface="ヒラギノ角ゴ Pro W3" pitchFamily="80" charset="-128"/>
              </a:defRPr>
            </a:lvl1pPr>
            <a:lvl2pPr marL="729057" indent="-280406" defTabSz="914437" eaLnBrk="0" hangingPunct="0">
              <a:defRPr sz="2400">
                <a:solidFill>
                  <a:schemeClr val="tx1"/>
                </a:solidFill>
                <a:latin typeface="Arial" charset="0"/>
                <a:ea typeface="ヒラギノ角ゴ Pro W3" pitchFamily="80" charset="-128"/>
              </a:defRPr>
            </a:lvl2pPr>
            <a:lvl3pPr marL="1121626" indent="-224325" defTabSz="914437" eaLnBrk="0" hangingPunct="0">
              <a:defRPr sz="2400">
                <a:solidFill>
                  <a:schemeClr val="tx1"/>
                </a:solidFill>
                <a:latin typeface="Arial" charset="0"/>
                <a:ea typeface="ヒラギノ角ゴ Pro W3" pitchFamily="80" charset="-128"/>
              </a:defRPr>
            </a:lvl3pPr>
            <a:lvl4pPr marL="1570276" indent="-224325" defTabSz="914437" eaLnBrk="0" hangingPunct="0">
              <a:defRPr sz="2400">
                <a:solidFill>
                  <a:schemeClr val="tx1"/>
                </a:solidFill>
                <a:latin typeface="Arial" charset="0"/>
                <a:ea typeface="ヒラギノ角ゴ Pro W3" pitchFamily="80" charset="-128"/>
              </a:defRPr>
            </a:lvl4pPr>
            <a:lvl5pPr marL="2018927" indent="-224325" defTabSz="914437" eaLnBrk="0" hangingPunct="0">
              <a:defRPr sz="2400">
                <a:solidFill>
                  <a:schemeClr val="tx1"/>
                </a:solidFill>
                <a:latin typeface="Arial" charset="0"/>
                <a:ea typeface="ヒラギノ角ゴ Pro W3" pitchFamily="80" charset="-128"/>
              </a:defRPr>
            </a:lvl5pPr>
            <a:lvl6pPr marL="2467577" indent="-224325" defTabSz="914437" eaLnBrk="0" fontAlgn="base" hangingPunct="0">
              <a:spcBef>
                <a:spcPct val="20000"/>
              </a:spcBef>
              <a:spcAft>
                <a:spcPct val="0"/>
              </a:spcAft>
              <a:defRPr sz="2400">
                <a:solidFill>
                  <a:schemeClr val="tx1"/>
                </a:solidFill>
                <a:latin typeface="Arial" charset="0"/>
                <a:ea typeface="ヒラギノ角ゴ Pro W3" pitchFamily="80" charset="-128"/>
              </a:defRPr>
            </a:lvl6pPr>
            <a:lvl7pPr marL="2916227" indent="-224325" defTabSz="914437" eaLnBrk="0" fontAlgn="base" hangingPunct="0">
              <a:spcBef>
                <a:spcPct val="20000"/>
              </a:spcBef>
              <a:spcAft>
                <a:spcPct val="0"/>
              </a:spcAft>
              <a:defRPr sz="2400">
                <a:solidFill>
                  <a:schemeClr val="tx1"/>
                </a:solidFill>
                <a:latin typeface="Arial" charset="0"/>
                <a:ea typeface="ヒラギノ角ゴ Pro W3" pitchFamily="80" charset="-128"/>
              </a:defRPr>
            </a:lvl7pPr>
            <a:lvl8pPr marL="3364878" indent="-224325" defTabSz="914437" eaLnBrk="0" fontAlgn="base" hangingPunct="0">
              <a:spcBef>
                <a:spcPct val="20000"/>
              </a:spcBef>
              <a:spcAft>
                <a:spcPct val="0"/>
              </a:spcAft>
              <a:defRPr sz="2400">
                <a:solidFill>
                  <a:schemeClr val="tx1"/>
                </a:solidFill>
                <a:latin typeface="Arial" charset="0"/>
                <a:ea typeface="ヒラギノ角ゴ Pro W3" pitchFamily="80" charset="-128"/>
              </a:defRPr>
            </a:lvl8pPr>
            <a:lvl9pPr marL="3813528" indent="-224325" defTabSz="914437" eaLnBrk="0" fontAlgn="base" hangingPunct="0">
              <a:spcBef>
                <a:spcPct val="20000"/>
              </a:spcBef>
              <a:spcAft>
                <a:spcPct val="0"/>
              </a:spcAft>
              <a:defRPr sz="2400">
                <a:solidFill>
                  <a:schemeClr val="tx1"/>
                </a:solidFill>
                <a:latin typeface="Arial" charset="0"/>
                <a:ea typeface="ヒラギノ角ゴ Pro W3" pitchFamily="80" charset="-128"/>
              </a:defRPr>
            </a:lvl9pPr>
          </a:lstStyle>
          <a:p>
            <a:fld id="{A27D82C7-C1AD-42F7-A460-53FA7FA93217}" type="slidenum">
              <a:rPr lang="en-US" sz="1200"/>
              <a:pPr/>
              <a:t>8</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ea typeface="ヒラギノ角ゴ Pro W3" pitchFamily="80" charset="-128"/>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12</a:t>
            </a:fld>
            <a:endParaRPr lang="en-US"/>
          </a:p>
        </p:txBody>
      </p:sp>
    </p:spTree>
    <p:extLst>
      <p:ext uri="{BB962C8B-B14F-4D97-AF65-F5344CB8AC3E}">
        <p14:creationId xmlns:p14="http://schemas.microsoft.com/office/powerpoint/2010/main" xmlns="" val="191399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14</a:t>
            </a:fld>
            <a:endParaRPr lang="en-US"/>
          </a:p>
        </p:txBody>
      </p:sp>
    </p:spTree>
    <p:extLst>
      <p:ext uri="{BB962C8B-B14F-4D97-AF65-F5344CB8AC3E}">
        <p14:creationId xmlns:p14="http://schemas.microsoft.com/office/powerpoint/2010/main" xmlns="" val="350932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2"/>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xmlns="" val="40521577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2"/>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xmlns="" val="7460483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13" name="Freeform 12"/>
          <p:cNvSpPr/>
          <p:nvPr userDrawn="1"/>
        </p:nvSpPr>
        <p:spPr>
          <a:xfrm flipH="1" flipV="1">
            <a:off x="-19068" y="-30696"/>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200"/>
            <a:ext cx="8229600" cy="772250"/>
          </a:xfrm>
          <a:effectLst>
            <a:outerShdw blurRad="50800" dist="38100" dir="2700000" algn="tl" rotWithShape="0">
              <a:prstClr val="black">
                <a:alpha val="40000"/>
              </a:prstClr>
            </a:outerShdw>
          </a:effectLst>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53"/>
            <a:ext cx="8229600" cy="1500187"/>
          </a:xfrm>
          <a:effectLst>
            <a:outerShdw blurRad="50800" dist="38100" dir="2700000" algn="tl" rotWithShape="0">
              <a:prstClr val="black">
                <a:alpha val="40000"/>
              </a:prstClr>
            </a:outerShdw>
          </a:effectLst>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xmlns="" val="210913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xmlns="" val="218610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xmlns="" val="415532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xmlns="" val="204455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xmlns="" val="281763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xmlns="" val="4105196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55080"/>
            <a:ext cx="9144000" cy="502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rgbClr val="000000"/>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
        <p:nvSpPr>
          <p:cNvPr id="7" name="Rectangle 6"/>
          <p:cNvSpPr/>
          <p:nvPr userDrawn="1"/>
        </p:nvSpPr>
        <p:spPr>
          <a:xfrm>
            <a:off x="0" y="0"/>
            <a:ext cx="9144000"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OAA-Fisheries-horizontal.png"/>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444504" y="6419088"/>
            <a:ext cx="1643940" cy="388747"/>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743" r:id="rId2"/>
  </p:sldLayoutIdLst>
  <p:hf hdr="0"/>
  <p:txStyles>
    <p:titleStyle>
      <a:lvl1pPr algn="l" defTabSz="457200" rtl="0" eaLnBrk="1" latinLnBrk="0" hangingPunct="1">
        <a:spcBef>
          <a:spcPct val="0"/>
        </a:spcBef>
        <a:buNone/>
        <a:defRPr sz="3600" b="1" i="0" kern="1200">
          <a:solidFill>
            <a:schemeClr val="accent1"/>
          </a:solidFill>
          <a:latin typeface="+mj-lt"/>
          <a:ea typeface="+mj-ea"/>
          <a:cs typeface="Arial Narrow Bold"/>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444505" y="6419088"/>
            <a:ext cx="1643938" cy="388747"/>
          </a:xfrm>
          <a:prstGeom prst="rect">
            <a:avLst/>
          </a:prstGeom>
        </p:spPr>
      </p:pic>
    </p:spTree>
    <p:extLst>
      <p:ext uri="{BB962C8B-B14F-4D97-AF65-F5344CB8AC3E}">
        <p14:creationId xmlns:p14="http://schemas.microsoft.com/office/powerpoint/2010/main" xmlns="" val="3033586885"/>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p:txStyles>
    <p:titleStyle>
      <a:lvl1pPr algn="l" defTabSz="457200" rtl="0" eaLnBrk="1" latinLnBrk="0" hangingPunct="1">
        <a:spcBef>
          <a:spcPct val="0"/>
        </a:spcBef>
        <a:buNone/>
        <a:defRPr sz="3600" b="1" i="0" kern="1200">
          <a:solidFill>
            <a:srgbClr val="FFFFFF"/>
          </a:solidFill>
          <a:latin typeface="+mj-lt"/>
          <a:ea typeface="+mj-ea"/>
          <a:cs typeface="Arial Narrow Bold"/>
        </a:defRPr>
      </a:lvl1pPr>
    </p:titleStyle>
    <p:body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01682" y="2631403"/>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104623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8" r:id="rId6"/>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 Id="rId9" Type="http://schemas.openxmlformats.org/officeDocument/2006/relationships/image" Target="../media/image15.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nero.noaa.gov/prot_res/CandidateSpeciesProgram/RiverHerringSOC.ht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South </a:t>
            </a:r>
            <a:r>
              <a:rPr lang="en-US" dirty="0"/>
              <a:t>Atlantic Region, Protected Resources, Overview and Update</a:t>
            </a:r>
          </a:p>
        </p:txBody>
      </p:sp>
      <p:sp>
        <p:nvSpPr>
          <p:cNvPr id="3" name="Text Placeholder 2"/>
          <p:cNvSpPr>
            <a:spLocks noGrp="1"/>
          </p:cNvSpPr>
          <p:nvPr>
            <p:ph type="body" sz="quarter" idx="10"/>
          </p:nvPr>
        </p:nvSpPr>
        <p:spPr/>
        <p:txBody>
          <a:bodyPr>
            <a:normAutofit fontScale="92500" lnSpcReduction="10000"/>
          </a:bodyPr>
          <a:lstStyle/>
          <a:p>
            <a:endParaRPr lang="en-US" dirty="0" smtClean="0"/>
          </a:p>
          <a:p>
            <a:endParaRPr lang="en-US" dirty="0" smtClean="0"/>
          </a:p>
          <a:p>
            <a:r>
              <a:rPr lang="en-US" dirty="0" smtClean="0"/>
              <a:t>Protected </a:t>
            </a:r>
            <a:r>
              <a:rPr lang="en-US" dirty="0"/>
              <a:t>Species Committee Meeting</a:t>
            </a:r>
          </a:p>
          <a:p>
            <a:endParaRPr lang="en-US" dirty="0"/>
          </a:p>
        </p:txBody>
      </p:sp>
      <p:sp>
        <p:nvSpPr>
          <p:cNvPr id="4" name="Text Placeholder 3"/>
          <p:cNvSpPr>
            <a:spLocks noGrp="1"/>
          </p:cNvSpPr>
          <p:nvPr>
            <p:ph type="body" sz="quarter" idx="11"/>
          </p:nvPr>
        </p:nvSpPr>
        <p:spPr>
          <a:xfrm>
            <a:off x="463549" y="3118590"/>
            <a:ext cx="3217801" cy="1845296"/>
          </a:xfrm>
        </p:spPr>
        <p:txBody>
          <a:bodyPr>
            <a:normAutofit/>
          </a:bodyPr>
          <a:lstStyle/>
          <a:p>
            <a:r>
              <a:rPr lang="en-US" dirty="0" smtClean="0"/>
              <a:t>Jennifer Lee</a:t>
            </a:r>
          </a:p>
          <a:p>
            <a:r>
              <a:rPr lang="en-US" dirty="0" smtClean="0"/>
              <a:t>Southeast </a:t>
            </a:r>
            <a:r>
              <a:rPr lang="en-US" dirty="0"/>
              <a:t>Regional Office</a:t>
            </a:r>
          </a:p>
          <a:p>
            <a:r>
              <a:rPr lang="en-US" dirty="0"/>
              <a:t>Protected Resources Division</a:t>
            </a:r>
          </a:p>
          <a:p>
            <a:endParaRPr lang="en-US" dirty="0"/>
          </a:p>
        </p:txBody>
      </p:sp>
      <p:sp>
        <p:nvSpPr>
          <p:cNvPr id="5" name="Text Placeholder 4"/>
          <p:cNvSpPr>
            <a:spLocks noGrp="1"/>
          </p:cNvSpPr>
          <p:nvPr>
            <p:ph type="body" sz="quarter" idx="12"/>
          </p:nvPr>
        </p:nvSpPr>
        <p:spPr/>
        <p:txBody>
          <a:bodyPr/>
          <a:lstStyle/>
          <a:p>
            <a:r>
              <a:rPr lang="en-US" dirty="0"/>
              <a:t>June 13, 2013</a:t>
            </a:r>
          </a:p>
          <a:p>
            <a:endParaRPr lang="en-US" dirty="0"/>
          </a:p>
        </p:txBody>
      </p:sp>
    </p:spTree>
    <p:extLst>
      <p:ext uri="{BB962C8B-B14F-4D97-AF65-F5344CB8AC3E}">
        <p14:creationId xmlns:p14="http://schemas.microsoft.com/office/powerpoint/2010/main" xmlns="" val="1698053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n-US" dirty="0" smtClean="0"/>
              <a:t>South Atlantic FMPs with Biological Opinions</a:t>
            </a:r>
          </a:p>
        </p:txBody>
      </p:sp>
      <p:sp>
        <p:nvSpPr>
          <p:cNvPr id="14339" name="Content Placeholder 2"/>
          <p:cNvSpPr>
            <a:spLocks noGrp="1"/>
          </p:cNvSpPr>
          <p:nvPr>
            <p:ph idx="1"/>
          </p:nvPr>
        </p:nvSpPr>
        <p:spPr/>
        <p:txBody>
          <a:bodyPr>
            <a:normAutofit fontScale="92500" lnSpcReduction="10000"/>
          </a:bodyPr>
          <a:lstStyle/>
          <a:p>
            <a:pPr eaLnBrk="1" hangingPunct="1">
              <a:buFontTx/>
              <a:buChar char="•"/>
            </a:pPr>
            <a:r>
              <a:rPr lang="en-US" dirty="0" smtClean="0"/>
              <a:t>Spiny Lobster (August 2009)</a:t>
            </a:r>
          </a:p>
          <a:p>
            <a:pPr eaLnBrk="1" hangingPunct="1">
              <a:buFontTx/>
              <a:buChar char="•"/>
            </a:pPr>
            <a:r>
              <a:rPr lang="en-US" dirty="0" smtClean="0"/>
              <a:t>Stone Crab (September 2009)</a:t>
            </a:r>
          </a:p>
          <a:p>
            <a:pPr eaLnBrk="1" hangingPunct="1">
              <a:buFontTx/>
              <a:buChar char="•"/>
            </a:pPr>
            <a:r>
              <a:rPr lang="en-US" dirty="0" smtClean="0"/>
              <a:t>CMPR  (2007)-</a:t>
            </a:r>
            <a:r>
              <a:rPr lang="en-US" dirty="0" err="1" smtClean="0">
                <a:effectLst>
                  <a:outerShdw blurRad="38100" dist="38100" dir="2700000" algn="tl">
                    <a:srgbClr val="000000">
                      <a:alpha val="43137"/>
                    </a:srgbClr>
                  </a:outerShdw>
                </a:effectLst>
              </a:rPr>
              <a:t>Reinitiation</a:t>
            </a:r>
            <a:r>
              <a:rPr lang="en-US" dirty="0" smtClean="0">
                <a:effectLst>
                  <a:outerShdw blurRad="38100" dist="38100" dir="2700000" algn="tl">
                    <a:srgbClr val="000000">
                      <a:alpha val="43137"/>
                    </a:srgbClr>
                  </a:outerShdw>
                </a:effectLst>
              </a:rPr>
              <a:t> ongoing</a:t>
            </a:r>
            <a:endParaRPr lang="en-US" dirty="0">
              <a:effectLst>
                <a:outerShdw blurRad="38100" dist="38100" dir="2700000" algn="tl">
                  <a:srgbClr val="000000">
                    <a:alpha val="43137"/>
                  </a:srgbClr>
                </a:outerShdw>
              </a:effectLst>
            </a:endParaRPr>
          </a:p>
          <a:p>
            <a:pPr eaLnBrk="1" hangingPunct="1">
              <a:buFontTx/>
              <a:buChar char="•"/>
            </a:pPr>
            <a:r>
              <a:rPr lang="en-US" dirty="0" smtClean="0"/>
              <a:t>Snapper-Grouper (June 2006)</a:t>
            </a:r>
          </a:p>
          <a:p>
            <a:pPr eaLnBrk="1" hangingPunct="1">
              <a:buFontTx/>
              <a:buChar char="•"/>
            </a:pPr>
            <a:r>
              <a:rPr lang="en-US" dirty="0" smtClean="0"/>
              <a:t>Shrimp (May 2012)—</a:t>
            </a:r>
            <a:r>
              <a:rPr lang="en-US" dirty="0" err="1" smtClean="0">
                <a:effectLst>
                  <a:outerShdw blurRad="38100" dist="38100" dir="2700000" algn="tl">
                    <a:srgbClr val="000000">
                      <a:alpha val="43137"/>
                    </a:srgbClr>
                  </a:outerShdw>
                </a:effectLst>
              </a:rPr>
              <a:t>Reinitiation</a:t>
            </a:r>
            <a:r>
              <a:rPr lang="en-US" dirty="0" smtClean="0">
                <a:effectLst>
                  <a:outerShdw blurRad="38100" dist="38100" dir="2700000" algn="tl">
                    <a:srgbClr val="000000">
                      <a:alpha val="43137"/>
                    </a:srgbClr>
                  </a:outerShdw>
                </a:effectLst>
              </a:rPr>
              <a:t> ongoing</a:t>
            </a:r>
          </a:p>
          <a:p>
            <a:pPr eaLnBrk="1" hangingPunct="1">
              <a:buFontTx/>
              <a:buChar char="•"/>
            </a:pPr>
            <a:r>
              <a:rPr lang="en-US" dirty="0" smtClean="0"/>
              <a:t>Dolphin/Wahoo (May 2003)</a:t>
            </a:r>
          </a:p>
          <a:p>
            <a:pPr marL="0" indent="0" eaLnBrk="1" hangingPunct="1">
              <a:buNone/>
            </a:pPr>
            <a:endParaRPr lang="en-US" dirty="0" smtClean="0"/>
          </a:p>
          <a:p>
            <a:pPr marL="0" indent="0" eaLnBrk="1" hangingPunct="1">
              <a:buNone/>
            </a:pPr>
            <a:r>
              <a:rPr lang="en-US" dirty="0" smtClean="0"/>
              <a:t>http://sero.nmfs.noaa.gov/pr/Section7FisheryBiologicalOpinions.htm</a:t>
            </a:r>
          </a:p>
        </p:txBody>
      </p:sp>
    </p:spTree>
    <p:extLst>
      <p:ext uri="{BB962C8B-B14F-4D97-AF65-F5344CB8AC3E}">
        <p14:creationId xmlns:p14="http://schemas.microsoft.com/office/powerpoint/2010/main" xmlns="" val="1036121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Atlantic sturgeon</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11</a:t>
            </a:fld>
            <a:endParaRPr lang="en-US" dirty="0"/>
          </a:p>
        </p:txBody>
      </p:sp>
      <p:pic>
        <p:nvPicPr>
          <p:cNvPr id="12292" name="Picture 4" descr="Atlantic sturgeo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960" y="1229419"/>
            <a:ext cx="5990177" cy="44926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6411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60" y="457200"/>
            <a:ext cx="8330540" cy="676014"/>
          </a:xfrm>
        </p:spPr>
        <p:txBody>
          <a:bodyPr/>
          <a:lstStyle/>
          <a:p>
            <a:r>
              <a:rPr lang="en-US" dirty="0" smtClean="0"/>
              <a:t>Effective April 6, 2012</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12</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4334495" y="-1"/>
            <a:ext cx="4809506" cy="6451421"/>
          </a:xfrm>
        </p:spPr>
      </p:pic>
      <p:sp>
        <p:nvSpPr>
          <p:cNvPr id="9" name="TextBox 8"/>
          <p:cNvSpPr txBox="1"/>
          <p:nvPr/>
        </p:nvSpPr>
        <p:spPr>
          <a:xfrm>
            <a:off x="356260" y="1448789"/>
            <a:ext cx="4251366" cy="4239491"/>
          </a:xfrm>
          <a:prstGeom prst="rect">
            <a:avLst/>
          </a:prstGeom>
          <a:noFill/>
        </p:spPr>
        <p:txBody>
          <a:bodyPr wrap="square" rtlCol="0">
            <a:spAutoFit/>
          </a:bodyPr>
          <a:lstStyle/>
          <a:p>
            <a:pPr marL="342900" indent="-342900">
              <a:buFont typeface="Arial" pitchFamily="34" charset="0"/>
              <a:buChar char="•"/>
            </a:pPr>
            <a:r>
              <a:rPr lang="en-US" sz="2400" dirty="0">
                <a:solidFill>
                  <a:schemeClr val="tx2"/>
                </a:solidFill>
              </a:rPr>
              <a:t>5 Distinct Population Segments (DPS): </a:t>
            </a:r>
          </a:p>
          <a:p>
            <a:pPr marL="800100" lvl="1" indent="-342900">
              <a:buFont typeface="Courier New" pitchFamily="49" charset="0"/>
              <a:buChar char="o"/>
              <a:tabLst>
                <a:tab pos="457200" algn="l"/>
              </a:tabLst>
            </a:pPr>
            <a:r>
              <a:rPr lang="en-US" sz="2400" dirty="0">
                <a:solidFill>
                  <a:schemeClr val="tx2"/>
                </a:solidFill>
              </a:rPr>
              <a:t>Threatened = Gulf of </a:t>
            </a:r>
            <a:r>
              <a:rPr lang="en-US" sz="2400" dirty="0" smtClean="0">
                <a:solidFill>
                  <a:schemeClr val="tx2"/>
                </a:solidFill>
              </a:rPr>
              <a:t>Maine</a:t>
            </a:r>
          </a:p>
          <a:p>
            <a:pPr marL="800100" lvl="1" indent="-342900">
              <a:buFont typeface="Courier New" pitchFamily="49" charset="0"/>
              <a:buChar char="o"/>
              <a:tabLst>
                <a:tab pos="457200" algn="l"/>
              </a:tabLst>
            </a:pPr>
            <a:r>
              <a:rPr lang="en-US" sz="2400" dirty="0" smtClean="0">
                <a:solidFill>
                  <a:schemeClr val="tx2"/>
                </a:solidFill>
              </a:rPr>
              <a:t>Endangered </a:t>
            </a:r>
            <a:r>
              <a:rPr lang="en-US" sz="2400" dirty="0">
                <a:solidFill>
                  <a:schemeClr val="tx2"/>
                </a:solidFill>
              </a:rPr>
              <a:t>= New York Bight,  Chesapeake Bay, Carolina, South Atlantic</a:t>
            </a:r>
          </a:p>
          <a:p>
            <a:endParaRPr lang="en-US" sz="2400" dirty="0">
              <a:solidFill>
                <a:schemeClr val="tx2"/>
              </a:solidFill>
            </a:endParaRPr>
          </a:p>
          <a:p>
            <a:pPr marL="342900" indent="-342900">
              <a:buFont typeface="Arial" pitchFamily="34" charset="0"/>
              <a:buChar char="•"/>
            </a:pPr>
            <a:r>
              <a:rPr lang="en-US" sz="2400" dirty="0">
                <a:solidFill>
                  <a:schemeClr val="tx2"/>
                </a:solidFill>
              </a:rPr>
              <a:t>In “marine range” (i.e. offshore) all DPSs mingle with each other </a:t>
            </a:r>
            <a:r>
              <a:rPr lang="en-US" sz="2400" dirty="0" smtClean="0">
                <a:solidFill>
                  <a:schemeClr val="tx2"/>
                </a:solidFill>
              </a:rPr>
              <a:t>, therefore all DPSs in South Atlantic Region</a:t>
            </a:r>
            <a:endParaRPr lang="en-US" sz="2400" dirty="0">
              <a:solidFill>
                <a:schemeClr val="tx2"/>
              </a:solidFill>
            </a:endParaRPr>
          </a:p>
        </p:txBody>
      </p:sp>
    </p:spTree>
    <p:extLst>
      <p:ext uri="{BB962C8B-B14F-4D97-AF65-F5344CB8AC3E}">
        <p14:creationId xmlns:p14="http://schemas.microsoft.com/office/powerpoint/2010/main" xmlns="" val="11797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Addressing </a:t>
            </a:r>
            <a:r>
              <a:rPr lang="en-US" dirty="0" err="1" smtClean="0"/>
              <a:t>Bycatch</a:t>
            </a:r>
            <a:r>
              <a:rPr lang="en-US" dirty="0" smtClean="0"/>
              <a:t> in the South Atlantic Region</a:t>
            </a:r>
            <a:endParaRPr lang="en-US" dirty="0"/>
          </a:p>
        </p:txBody>
      </p:sp>
      <p:sp>
        <p:nvSpPr>
          <p:cNvPr id="3" name="Content Placeholder 2"/>
          <p:cNvSpPr>
            <a:spLocks noGrp="1"/>
          </p:cNvSpPr>
          <p:nvPr>
            <p:ph idx="1"/>
          </p:nvPr>
        </p:nvSpPr>
        <p:spPr/>
        <p:txBody>
          <a:bodyPr>
            <a:normAutofit/>
          </a:bodyPr>
          <a:lstStyle/>
          <a:p>
            <a:r>
              <a:rPr lang="en-US" sz="2400" dirty="0" smtClean="0"/>
              <a:t>Completed first consultation on South Atlantic Shrimp fisheries (May 2012 opinion)</a:t>
            </a:r>
          </a:p>
          <a:p>
            <a:r>
              <a:rPr lang="en-US" sz="2400" dirty="0" smtClean="0"/>
              <a:t>CMPR consultation ongoing</a:t>
            </a:r>
          </a:p>
          <a:p>
            <a:r>
              <a:rPr lang="en-US" sz="2400" dirty="0" err="1" smtClean="0"/>
              <a:t>Bycatch</a:t>
            </a:r>
            <a:r>
              <a:rPr lang="en-US" sz="2400" dirty="0" smtClean="0"/>
              <a:t> estimates based on SEFSC observed CPUEs  and total fishing effort </a:t>
            </a:r>
          </a:p>
          <a:p>
            <a:r>
              <a:rPr lang="en-US" sz="2400" dirty="0" smtClean="0"/>
              <a:t>Worked with GADNR on their state fisheries and issued a Section 10 permit </a:t>
            </a:r>
          </a:p>
          <a:p>
            <a:r>
              <a:rPr lang="en-US" sz="2400" dirty="0" smtClean="0"/>
              <a:t>Now working with the States of NC and SC</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13</a:t>
            </a:fld>
            <a:endParaRPr lang="en-US" dirty="0"/>
          </a:p>
        </p:txBody>
      </p:sp>
    </p:spTree>
    <p:extLst>
      <p:ext uri="{BB962C8B-B14F-4D97-AF65-F5344CB8AC3E}">
        <p14:creationId xmlns:p14="http://schemas.microsoft.com/office/powerpoint/2010/main" xmlns="" val="1328770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Estimating Effects of CMPR gillnets</a:t>
            </a:r>
            <a:endParaRPr lang="en-US" sz="3200" dirty="0"/>
          </a:p>
        </p:txBody>
      </p:sp>
      <p:sp>
        <p:nvSpPr>
          <p:cNvPr id="3" name="Content Placeholder 2"/>
          <p:cNvSpPr>
            <a:spLocks noGrp="1"/>
          </p:cNvSpPr>
          <p:nvPr>
            <p:ph idx="1"/>
          </p:nvPr>
        </p:nvSpPr>
        <p:spPr>
          <a:xfrm>
            <a:off x="457200" y="1207293"/>
            <a:ext cx="8229600" cy="5147787"/>
          </a:xfrm>
        </p:spPr>
        <p:txBody>
          <a:bodyPr>
            <a:normAutofit fontScale="25000" lnSpcReduction="20000"/>
          </a:bodyPr>
          <a:lstStyle/>
          <a:p>
            <a:r>
              <a:rPr lang="en-US" sz="9600" dirty="0"/>
              <a:t>Since 2002, the Shark Gillnet Observer Program has observed only two Atlantic sturgeon captures in the mackerel gillnet </a:t>
            </a:r>
            <a:r>
              <a:rPr lang="en-US" sz="9600" dirty="0" smtClean="0"/>
              <a:t>fishery</a:t>
            </a:r>
          </a:p>
          <a:p>
            <a:r>
              <a:rPr lang="en-US" sz="9600" dirty="0" smtClean="0"/>
              <a:t>Both captures occurred </a:t>
            </a:r>
            <a:r>
              <a:rPr lang="en-US" sz="9600" dirty="0"/>
              <a:t>in </a:t>
            </a:r>
            <a:r>
              <a:rPr lang="en-US" sz="9600" dirty="0" smtClean="0"/>
              <a:t>2011 and were </a:t>
            </a:r>
            <a:r>
              <a:rPr lang="en-US" sz="9600" dirty="0"/>
              <a:t>released </a:t>
            </a:r>
            <a:r>
              <a:rPr lang="en-US" sz="9600" dirty="0" smtClean="0"/>
              <a:t>alive; </a:t>
            </a:r>
            <a:r>
              <a:rPr lang="en-US" sz="9600" dirty="0"/>
              <a:t>capture rate of 0.0267 sturgeon per mackerel gillnet </a:t>
            </a:r>
            <a:r>
              <a:rPr lang="en-US" sz="9600" dirty="0" smtClean="0"/>
              <a:t>trip</a:t>
            </a:r>
          </a:p>
          <a:p>
            <a:r>
              <a:rPr lang="en-US" sz="9600" dirty="0" smtClean="0"/>
              <a:t>Based on 2011 </a:t>
            </a:r>
            <a:r>
              <a:rPr lang="en-US" sz="9600" dirty="0"/>
              <a:t>NMFS unpublished </a:t>
            </a:r>
            <a:r>
              <a:rPr lang="en-US" sz="9600" dirty="0" smtClean="0"/>
              <a:t>data:</a:t>
            </a:r>
          </a:p>
          <a:p>
            <a:pPr lvl="1">
              <a:buFont typeface="Courier New" pitchFamily="49" charset="0"/>
              <a:buChar char="o"/>
            </a:pPr>
            <a:r>
              <a:rPr lang="en-US" sz="9600" dirty="0"/>
              <a:t>Approximately 76% of all reported Spanish mackerel landings and 85% of all reported king mackerel landings occurred in areas south of the known range of Atlantic sturgeon  </a:t>
            </a:r>
          </a:p>
          <a:p>
            <a:pPr lvl="1">
              <a:buFont typeface="Courier New" pitchFamily="49" charset="0"/>
              <a:buChar char="o"/>
            </a:pPr>
            <a:r>
              <a:rPr lang="en-US" sz="9600" dirty="0" smtClean="0"/>
              <a:t>900 mackerel gillnet trips, 225 presumed within Atlantic sturgeon range, therefore 6 captures estimated</a:t>
            </a:r>
          </a:p>
          <a:p>
            <a:pPr lvl="1">
              <a:buFont typeface="Courier New" pitchFamily="49" charset="0"/>
              <a:buChar char="o"/>
            </a:pPr>
            <a:r>
              <a:rPr lang="en-US" sz="9600" dirty="0" smtClean="0"/>
              <a:t>Mean percent </a:t>
            </a:r>
            <a:r>
              <a:rPr lang="en-US" sz="9600" dirty="0"/>
              <a:t>composition estimate for each Atlantic sturgeon DPS is</a:t>
            </a:r>
            <a:r>
              <a:rPr lang="en-US" sz="9600" dirty="0" smtClean="0"/>
              <a:t>:  </a:t>
            </a:r>
            <a:r>
              <a:rPr lang="en-US" sz="9600" dirty="0"/>
              <a:t>2% St. John (Canadian </a:t>
            </a:r>
            <a:r>
              <a:rPr lang="en-US" sz="9600" dirty="0" smtClean="0"/>
              <a:t>population), 11</a:t>
            </a:r>
            <a:r>
              <a:rPr lang="en-US" sz="9600" dirty="0"/>
              <a:t>% Gulf of Maine </a:t>
            </a:r>
            <a:r>
              <a:rPr lang="en-US" sz="9600" dirty="0" smtClean="0"/>
              <a:t>DPS, 49</a:t>
            </a:r>
            <a:r>
              <a:rPr lang="en-US" sz="9600" dirty="0"/>
              <a:t>% New York Bight </a:t>
            </a:r>
            <a:r>
              <a:rPr lang="en-US" sz="9600" dirty="0" smtClean="0"/>
              <a:t>DPS, 14</a:t>
            </a:r>
            <a:r>
              <a:rPr lang="en-US" sz="9600" dirty="0"/>
              <a:t>% Chesapeake Bay </a:t>
            </a:r>
            <a:r>
              <a:rPr lang="en-US" sz="9600" dirty="0" smtClean="0"/>
              <a:t>DPS, 20</a:t>
            </a:r>
            <a:r>
              <a:rPr lang="en-US" sz="9600" dirty="0"/>
              <a:t>% South Atlantic </a:t>
            </a:r>
            <a:r>
              <a:rPr lang="en-US" sz="9600" dirty="0" smtClean="0"/>
              <a:t>DPS</a:t>
            </a:r>
          </a:p>
          <a:p>
            <a:endParaRPr lang="en-US" sz="9600"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14</a:t>
            </a:fld>
            <a:endParaRPr lang="en-US" dirty="0"/>
          </a:p>
        </p:txBody>
      </p:sp>
    </p:spTree>
    <p:extLst>
      <p:ext uri="{BB962C8B-B14F-4D97-AF65-F5344CB8AC3E}">
        <p14:creationId xmlns:p14="http://schemas.microsoft.com/office/powerpoint/2010/main" xmlns="" val="79812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15</a:t>
            </a:fld>
            <a:endParaRPr lang="en-US" dirty="0"/>
          </a:p>
        </p:txBody>
      </p:sp>
      <p:pic>
        <p:nvPicPr>
          <p:cNvPr id="12292" name="Picture 4" descr="Atlantic sturgeo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960" y="1229419"/>
            <a:ext cx="5990177" cy="44926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0323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Coral Update</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16</a:t>
            </a:fld>
            <a:endParaRPr lang="en-US" dirty="0"/>
          </a:p>
        </p:txBody>
      </p:sp>
      <p:pic>
        <p:nvPicPr>
          <p:cNvPr id="5" name="Picture 4" descr="O:\Acropora\Images\SR IMAGES\07.jpg"/>
          <p:cNvPicPr>
            <a:picLocks noChangeAspect="1" noChangeArrowheads="1"/>
          </p:cNvPicPr>
          <p:nvPr/>
        </p:nvPicPr>
        <p:blipFill>
          <a:blip r:embed="rId2">
            <a:extLst>
              <a:ext uri="{28A0092B-C50C-407E-A947-70E740481C1C}">
                <a14:useLocalDpi xmlns:a14="http://schemas.microsoft.com/office/drawing/2010/main" xmlns="" val="0"/>
              </a:ext>
            </a:extLst>
          </a:blip>
          <a:srcRect l="12244"/>
          <a:stretch>
            <a:fillRect/>
          </a:stretch>
        </p:blipFill>
        <p:spPr bwMode="auto">
          <a:xfrm>
            <a:off x="542924" y="4057364"/>
            <a:ext cx="2804988" cy="2152753"/>
          </a:xfrm>
          <a:prstGeom prst="rect">
            <a:avLst/>
          </a:prstGeom>
          <a:noFill/>
          <a:ln w="9525">
            <a:solidFill>
              <a:srgbClr val="3A6A74"/>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5" descr="O:\Acropora\Images\SR IMAGES\0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55042" y="457169"/>
            <a:ext cx="2873223" cy="2166503"/>
          </a:xfrm>
          <a:prstGeom prst="rect">
            <a:avLst/>
          </a:prstGeom>
          <a:noFill/>
          <a:ln w="9525">
            <a:solidFill>
              <a:srgbClr val="3A6A74"/>
            </a:solidFill>
            <a:miter lim="800000"/>
            <a:headEnd/>
            <a:tailEnd/>
          </a:ln>
          <a:extLst>
            <a:ext uri="{909E8E84-426E-40DD-AFC4-6F175D3DCCD1}">
              <a14:hiddenFill xmlns:a14="http://schemas.microsoft.com/office/drawing/2010/main" xmlns="">
                <a:solidFill>
                  <a:srgbClr val="FFFFFF"/>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2924" y="1177903"/>
            <a:ext cx="1898177" cy="28524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55042" y="4030355"/>
            <a:ext cx="3012758" cy="2124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p:nvPr/>
        </p:nvPicPr>
        <p:blipFill>
          <a:blip r:embed="rId6">
            <a:extLst>
              <a:ext uri="{28A0092B-C50C-407E-A947-70E740481C1C}">
                <a14:useLocalDpi xmlns:a14="http://schemas.microsoft.com/office/drawing/2010/main" xmlns="" val="0"/>
              </a:ext>
            </a:extLst>
          </a:blip>
          <a:srcRect/>
          <a:stretch>
            <a:fillRect/>
          </a:stretch>
        </p:blipFill>
        <p:spPr bwMode="auto">
          <a:xfrm>
            <a:off x="6144909" y="2548011"/>
            <a:ext cx="2815821" cy="1509353"/>
          </a:xfrm>
          <a:prstGeom prst="rect">
            <a:avLst/>
          </a:prstGeom>
          <a:noFill/>
          <a:ln>
            <a:noFill/>
          </a:ln>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441101" y="1420328"/>
            <a:ext cx="3703808" cy="2610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47911" y="4046209"/>
            <a:ext cx="2885209" cy="2163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676049" y="457169"/>
            <a:ext cx="2378993" cy="2397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57199" y="5510151"/>
            <a:ext cx="8471066" cy="369332"/>
          </a:xfrm>
          <a:prstGeom prst="rect">
            <a:avLst/>
          </a:prstGeom>
          <a:noFill/>
        </p:spPr>
        <p:txBody>
          <a:bodyPr wrap="square" rtlCol="0">
            <a:spAutoFit/>
          </a:bodyPr>
          <a:lstStyle/>
          <a:p>
            <a:r>
              <a:rPr lang="en-US" b="1" dirty="0" smtClean="0">
                <a:solidFill>
                  <a:schemeClr val="bg1"/>
                </a:solidFill>
              </a:rPr>
              <a:t>                              For photo credits, see the 2011 Status Review</a:t>
            </a:r>
            <a:endParaRPr lang="en-US" b="1" dirty="0">
              <a:solidFill>
                <a:schemeClr val="bg1"/>
              </a:solidFill>
            </a:endParaRPr>
          </a:p>
        </p:txBody>
      </p:sp>
    </p:spTree>
    <p:extLst>
      <p:ext uri="{BB962C8B-B14F-4D97-AF65-F5344CB8AC3E}">
        <p14:creationId xmlns:p14="http://schemas.microsoft.com/office/powerpoint/2010/main" xmlns="" val="937930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Corals:  Proposed ESA Listing </a:t>
            </a:r>
            <a:endParaRPr lang="en-US" dirty="0"/>
          </a:p>
        </p:txBody>
      </p:sp>
      <p:sp>
        <p:nvSpPr>
          <p:cNvPr id="3" name="Content Placeholder 2"/>
          <p:cNvSpPr>
            <a:spLocks noGrp="1"/>
          </p:cNvSpPr>
          <p:nvPr>
            <p:ph idx="1"/>
          </p:nvPr>
        </p:nvSpPr>
        <p:spPr/>
        <p:txBody>
          <a:bodyPr>
            <a:noAutofit/>
          </a:bodyPr>
          <a:lstStyle/>
          <a:p>
            <a:pPr marL="228600" indent="-228600"/>
            <a:r>
              <a:rPr lang="en-US" sz="2000" dirty="0" smtClean="0"/>
              <a:t>On December 7, 2012, we published a Proposed Rule to list 12 corals as Endangered </a:t>
            </a:r>
          </a:p>
          <a:p>
            <a:pPr marL="457200" lvl="1" indent="-228600"/>
            <a:r>
              <a:rPr lang="en-US" sz="1600" dirty="0" smtClean="0"/>
              <a:t>5 Caribbean:  </a:t>
            </a:r>
            <a:r>
              <a:rPr lang="en-US" sz="1600" i="1" dirty="0" err="1" smtClean="0"/>
              <a:t>Montastraea</a:t>
            </a:r>
            <a:r>
              <a:rPr lang="en-US" sz="1600" i="1" dirty="0" smtClean="0"/>
              <a:t> annularis, M. faveolata, M. franksi, Dendrogyra cylindrus,  and Mycetophyllia ferox </a:t>
            </a:r>
          </a:p>
          <a:p>
            <a:pPr marL="457200" lvl="1" indent="-228600"/>
            <a:r>
              <a:rPr lang="en-US" sz="1600" dirty="0" smtClean="0"/>
              <a:t>7 Indo-Pacific</a:t>
            </a:r>
          </a:p>
          <a:p>
            <a:pPr marL="228600" indent="-228600"/>
            <a:r>
              <a:rPr lang="en-US" sz="2000" dirty="0" smtClean="0"/>
              <a:t>We are also Proposing to reclassify elkhorn (</a:t>
            </a:r>
            <a:r>
              <a:rPr lang="en-US" sz="2000" i="1" dirty="0" smtClean="0"/>
              <a:t>Acropora palmata</a:t>
            </a:r>
            <a:r>
              <a:rPr lang="en-US" sz="2000" dirty="0" smtClean="0"/>
              <a:t>) and staghorn (</a:t>
            </a:r>
            <a:r>
              <a:rPr lang="en-US" sz="2000" i="1" dirty="0" smtClean="0"/>
              <a:t>A. cervicornis</a:t>
            </a:r>
            <a:r>
              <a:rPr lang="en-US" sz="2000" dirty="0" smtClean="0"/>
              <a:t>) 	corals from Threatened to Endangered</a:t>
            </a:r>
          </a:p>
          <a:p>
            <a:pPr marL="228600" indent="-228600"/>
            <a:r>
              <a:rPr lang="en-US" sz="2000" dirty="0" smtClean="0"/>
              <a:t>We are also Proposing to list 54 corals as Threatened</a:t>
            </a:r>
          </a:p>
          <a:p>
            <a:pPr marL="457200" lvl="1" indent="-228600"/>
            <a:r>
              <a:rPr lang="en-US" sz="1600" dirty="0" smtClean="0"/>
              <a:t>2 Caribbean:  </a:t>
            </a:r>
            <a:r>
              <a:rPr lang="en-US" sz="1600" i="1" dirty="0" smtClean="0"/>
              <a:t>Agaricia lamarcki and Dichocoenia stokesi</a:t>
            </a:r>
          </a:p>
          <a:p>
            <a:pPr marL="457200" lvl="1" indent="-228600"/>
            <a:r>
              <a:rPr lang="en-US" sz="1600" dirty="0" smtClean="0"/>
              <a:t>52 Indo-Pacific</a:t>
            </a:r>
            <a:endParaRPr lang="en-US" sz="2000" dirty="0" smtClean="0"/>
          </a:p>
          <a:p>
            <a:pPr marL="57150" indent="-228600"/>
            <a:r>
              <a:rPr lang="en-US" sz="2000" dirty="0" smtClean="0"/>
              <a:t>We determined listing of 16 species in Indo-Pacific are Not Warranted</a:t>
            </a:r>
          </a:p>
          <a:p>
            <a:pPr marL="57150" indent="-228600"/>
            <a:r>
              <a:rPr lang="en-US" sz="2000" dirty="0" smtClean="0"/>
              <a:t>90-day comment period</a:t>
            </a:r>
            <a:r>
              <a:rPr lang="en-US" sz="2000" dirty="0"/>
              <a:t> </a:t>
            </a:r>
            <a:r>
              <a:rPr lang="en-US" sz="2000" dirty="0" smtClean="0"/>
              <a:t>closed April 6, 2013.</a:t>
            </a:r>
          </a:p>
          <a:p>
            <a:pPr marL="57150" indent="-228600"/>
            <a:r>
              <a:rPr lang="en-US" sz="2000" dirty="0">
                <a:solidFill>
                  <a:srgbClr val="005580"/>
                </a:solidFill>
              </a:rPr>
              <a:t>Final listing decision due by December 2013</a:t>
            </a:r>
            <a:endParaRPr lang="en-US" sz="2000" dirty="0"/>
          </a:p>
          <a:p>
            <a:pPr marL="57150" indent="-228600"/>
            <a:endParaRPr lang="en-US" sz="2000" dirty="0" smtClean="0"/>
          </a:p>
          <a:p>
            <a:pPr marL="57150" indent="-228600"/>
            <a:endParaRPr lang="en-US" sz="2000" dirty="0" smtClean="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17</a:t>
            </a:fld>
            <a:endParaRPr lang="en-US" dirty="0"/>
          </a:p>
        </p:txBody>
      </p:sp>
    </p:spTree>
    <p:extLst>
      <p:ext uri="{BB962C8B-B14F-4D97-AF65-F5344CB8AC3E}">
        <p14:creationId xmlns:p14="http://schemas.microsoft.com/office/powerpoint/2010/main" xmlns="" val="3543505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Basis of proposal?</a:t>
            </a:r>
            <a:br>
              <a:rPr lang="en-US" dirty="0" smtClean="0"/>
            </a:b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Administration | National Marine Fisheries Service | Page </a:t>
            </a:r>
            <a:fld id="{632D3AEB-7CBE-3049-91AC-335C6B4F5BF6}" type="slidenum">
              <a:rPr lang="en-US" smtClean="0"/>
              <a:pPr/>
              <a:t>18</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748072" y="1911431"/>
            <a:ext cx="3403060" cy="4127841"/>
          </a:xfrm>
          <a:prstGeom prst="rect">
            <a:avLst/>
          </a:prstGeom>
          <a:noFill/>
          <a:ln w="9525">
            <a:solidFill>
              <a:schemeClr val="accent1">
                <a:lumMod val="60000"/>
                <a:lumOff val="40000"/>
              </a:schemeClr>
            </a:solidFill>
            <a:miter lim="800000"/>
            <a:headEnd/>
            <a:tailEnd/>
          </a:ln>
        </p:spPr>
      </p:pic>
      <p:pic>
        <p:nvPicPr>
          <p:cNvPr id="7" name="Picture 2"/>
          <p:cNvPicPr>
            <a:picLocks noChangeAspect="1" noChangeArrowheads="1"/>
          </p:cNvPicPr>
          <p:nvPr/>
        </p:nvPicPr>
        <p:blipFill>
          <a:blip r:embed="rId4"/>
          <a:srcRect t="2583" r="-3676"/>
          <a:stretch>
            <a:fillRect/>
          </a:stretch>
        </p:blipFill>
        <p:spPr bwMode="auto">
          <a:xfrm>
            <a:off x="4963500" y="1911431"/>
            <a:ext cx="3403060" cy="4127841"/>
          </a:xfrm>
          <a:prstGeom prst="rect">
            <a:avLst/>
          </a:prstGeom>
          <a:noFill/>
          <a:ln w="9525">
            <a:solidFill>
              <a:schemeClr val="accent1">
                <a:lumMod val="60000"/>
                <a:lumOff val="40000"/>
              </a:schemeClr>
            </a:solidFill>
            <a:miter lim="800000"/>
            <a:headEnd/>
            <a:tailEnd/>
          </a:ln>
        </p:spPr>
      </p:pic>
      <p:sp>
        <p:nvSpPr>
          <p:cNvPr id="8" name="Rectangle 7"/>
          <p:cNvSpPr/>
          <p:nvPr/>
        </p:nvSpPr>
        <p:spPr>
          <a:xfrm>
            <a:off x="4963500" y="1376807"/>
            <a:ext cx="3403060" cy="523220"/>
          </a:xfrm>
          <a:prstGeom prst="rect">
            <a:avLst/>
          </a:prstGeom>
        </p:spPr>
        <p:txBody>
          <a:bodyPr wrap="square">
            <a:spAutoFit/>
          </a:bodyPr>
          <a:lstStyle/>
          <a:p>
            <a:pPr algn="ctr"/>
            <a:r>
              <a:rPr lang="en-US" sz="1400" b="1" dirty="0" smtClean="0">
                <a:solidFill>
                  <a:schemeClr val="tx2"/>
                </a:solidFill>
              </a:rPr>
              <a:t>Management of </a:t>
            </a:r>
            <a:br>
              <a:rPr lang="en-US" sz="1400" b="1" dirty="0" smtClean="0">
                <a:solidFill>
                  <a:schemeClr val="tx2"/>
                </a:solidFill>
              </a:rPr>
            </a:br>
            <a:r>
              <a:rPr lang="en-US" sz="1400" b="1" dirty="0" smtClean="0">
                <a:solidFill>
                  <a:schemeClr val="tx2"/>
                </a:solidFill>
              </a:rPr>
              <a:t>threats to coral species:</a:t>
            </a:r>
          </a:p>
        </p:txBody>
      </p:sp>
      <p:sp>
        <p:nvSpPr>
          <p:cNvPr id="10" name="Rectangle 9"/>
          <p:cNvSpPr/>
          <p:nvPr/>
        </p:nvSpPr>
        <p:spPr>
          <a:xfrm>
            <a:off x="748072" y="1373054"/>
            <a:ext cx="3403060" cy="523220"/>
          </a:xfrm>
          <a:prstGeom prst="rect">
            <a:avLst/>
          </a:prstGeom>
        </p:spPr>
        <p:txBody>
          <a:bodyPr wrap="square">
            <a:spAutoFit/>
          </a:bodyPr>
          <a:lstStyle/>
          <a:p>
            <a:pPr algn="ctr"/>
            <a:r>
              <a:rPr lang="en-US" sz="1400" b="1" dirty="0" smtClean="0">
                <a:solidFill>
                  <a:schemeClr val="tx2"/>
                </a:solidFill>
              </a:rPr>
              <a:t>Status of coral species, </a:t>
            </a:r>
            <a:br>
              <a:rPr lang="en-US" sz="1400" b="1" dirty="0" smtClean="0">
                <a:solidFill>
                  <a:schemeClr val="tx2"/>
                </a:solidFill>
              </a:rPr>
            </a:br>
            <a:r>
              <a:rPr lang="en-US" sz="1400" b="1" dirty="0" smtClean="0">
                <a:solidFill>
                  <a:schemeClr val="tx2"/>
                </a:solidFill>
              </a:rPr>
              <a:t>and threats to coral species:</a:t>
            </a:r>
          </a:p>
        </p:txBody>
      </p:sp>
    </p:spTree>
    <p:extLst>
      <p:ext uri="{BB962C8B-B14F-4D97-AF65-F5344CB8AC3E}">
        <p14:creationId xmlns:p14="http://schemas.microsoft.com/office/powerpoint/2010/main" xmlns="" val="2470507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Administration | National Marine Fisheries Service | Page </a:t>
            </a:r>
            <a:fld id="{632D3AEB-7CBE-3049-91AC-335C6B4F5BF6}" type="slidenum">
              <a:rPr lang="en-US" smtClean="0"/>
              <a:pPr/>
              <a:t>19</a:t>
            </a:fld>
            <a:endParaRPr lang="en-US" dirty="0"/>
          </a:p>
        </p:txBody>
      </p:sp>
      <p:sp>
        <p:nvSpPr>
          <p:cNvPr id="5" name="Title 1"/>
          <p:cNvSpPr>
            <a:spLocks noGrp="1"/>
          </p:cNvSpPr>
          <p:nvPr>
            <p:ph type="title"/>
          </p:nvPr>
        </p:nvSpPr>
        <p:spPr>
          <a:xfrm>
            <a:off x="457200" y="457200"/>
            <a:ext cx="8229600" cy="676275"/>
          </a:xfrm>
        </p:spPr>
        <p:txBody>
          <a:bodyPr/>
          <a:lstStyle/>
          <a:p>
            <a:pPr algn="l"/>
            <a:r>
              <a:rPr lang="en-US" dirty="0" smtClean="0">
                <a:cs typeface="Arial Narrow Bold" pitchFamily="34" charset="0"/>
              </a:rPr>
              <a:t>Supplemental Information Report</a:t>
            </a:r>
          </a:p>
        </p:txBody>
      </p:sp>
      <p:sp>
        <p:nvSpPr>
          <p:cNvPr id="6" name="Content Placeholder 2"/>
          <p:cNvSpPr>
            <a:spLocks noGrp="1"/>
          </p:cNvSpPr>
          <p:nvPr>
            <p:ph idx="1"/>
          </p:nvPr>
        </p:nvSpPr>
        <p:spPr>
          <a:xfrm>
            <a:off x="457200" y="1206500"/>
            <a:ext cx="8229600" cy="4525963"/>
          </a:xfrm>
        </p:spPr>
        <p:txBody>
          <a:bodyPr/>
          <a:lstStyle/>
          <a:p>
            <a:r>
              <a:rPr lang="en-US" sz="2800" dirty="0" smtClean="0"/>
              <a:t>New information was identified as part of NOAA’s Public Engagement process (April-July 2012)</a:t>
            </a:r>
          </a:p>
          <a:p>
            <a:pPr lvl="1">
              <a:buFont typeface="Courier New" pitchFamily="49" charset="0"/>
              <a:buChar char="o"/>
            </a:pPr>
            <a:r>
              <a:rPr lang="en-US" sz="2800" dirty="0" smtClean="0"/>
              <a:t>NOAA was provided or we identified approximately 400 relevant scientific articles, reports, or presentations either produced since the </a:t>
            </a:r>
            <a:r>
              <a:rPr lang="en-US" sz="2800" i="1" dirty="0" smtClean="0"/>
              <a:t>Status Review Report </a:t>
            </a:r>
            <a:r>
              <a:rPr lang="en-US" sz="2800" dirty="0" smtClean="0"/>
              <a:t>was finalized or not originally included in the report</a:t>
            </a:r>
          </a:p>
          <a:p>
            <a:pPr lvl="1">
              <a:buFont typeface="Courier New" pitchFamily="49" charset="0"/>
              <a:buChar char="o"/>
            </a:pPr>
            <a:r>
              <a:rPr lang="en-US" sz="2800" dirty="0" smtClean="0"/>
              <a:t>NOAA gathered approximately 42,000 public comments</a:t>
            </a:r>
          </a:p>
          <a:p>
            <a:r>
              <a:rPr lang="en-US" sz="2800" i="1" dirty="0" smtClean="0"/>
              <a:t>Supplemental Info Report </a:t>
            </a:r>
            <a:r>
              <a:rPr lang="en-US" sz="2800" dirty="0" smtClean="0"/>
              <a:t>available online</a:t>
            </a:r>
          </a:p>
          <a:p>
            <a:endParaRPr lang="en-US" dirty="0" smtClean="0"/>
          </a:p>
        </p:txBody>
      </p:sp>
    </p:spTree>
    <p:extLst>
      <p:ext uri="{BB962C8B-B14F-4D97-AF65-F5344CB8AC3E}">
        <p14:creationId xmlns:p14="http://schemas.microsoft.com/office/powerpoint/2010/main" xmlns="" val="2943849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Overview</a:t>
            </a:r>
            <a:endParaRPr lang="en-US" dirty="0"/>
          </a:p>
        </p:txBody>
      </p:sp>
      <p:sp>
        <p:nvSpPr>
          <p:cNvPr id="3" name="Content Placeholder 2"/>
          <p:cNvSpPr>
            <a:spLocks noGrp="1"/>
          </p:cNvSpPr>
          <p:nvPr>
            <p:ph idx="1"/>
          </p:nvPr>
        </p:nvSpPr>
        <p:spPr/>
        <p:txBody>
          <a:bodyPr>
            <a:normAutofit fontScale="92500"/>
          </a:bodyPr>
          <a:lstStyle/>
          <a:p>
            <a:r>
              <a:rPr lang="en-US" dirty="0" smtClean="0"/>
              <a:t>South Atlantic Protected Species and Critical Habitat</a:t>
            </a:r>
          </a:p>
          <a:p>
            <a:r>
              <a:rPr lang="en-US" dirty="0" smtClean="0"/>
              <a:t>Endangered Species Act and Fisheries </a:t>
            </a:r>
          </a:p>
          <a:p>
            <a:r>
              <a:rPr lang="en-US" dirty="0" smtClean="0"/>
              <a:t>Marine Mammal Protection Act and Fisheries</a:t>
            </a:r>
          </a:p>
          <a:p>
            <a:r>
              <a:rPr lang="en-US" dirty="0" smtClean="0"/>
              <a:t>Requested Updates from NMFS on:</a:t>
            </a:r>
          </a:p>
          <a:p>
            <a:pPr lvl="1">
              <a:buFont typeface="Courier New" pitchFamily="49" charset="0"/>
              <a:buChar char="o"/>
            </a:pPr>
            <a:r>
              <a:rPr lang="en-US" dirty="0" smtClean="0"/>
              <a:t>Atlantic sturgeon listing and implication</a:t>
            </a:r>
          </a:p>
          <a:p>
            <a:pPr lvl="1">
              <a:buFont typeface="Courier New" pitchFamily="49" charset="0"/>
              <a:buChar char="o"/>
            </a:pPr>
            <a:r>
              <a:rPr lang="en-US" dirty="0" smtClean="0"/>
              <a:t>New and revised coral listings proposed</a:t>
            </a:r>
            <a:endParaRPr lang="en-US" dirty="0"/>
          </a:p>
          <a:p>
            <a:pPr lvl="1">
              <a:buFont typeface="Courier New" pitchFamily="49" charset="0"/>
              <a:buChar char="o"/>
            </a:pPr>
            <a:r>
              <a:rPr lang="en-US" b="1" dirty="0" smtClean="0"/>
              <a:t>Right whales and black sea bass pots</a:t>
            </a:r>
          </a:p>
          <a:p>
            <a:pPr lvl="1">
              <a:buFont typeface="Courier New" pitchFamily="49" charset="0"/>
              <a:buChar char="o"/>
            </a:pPr>
            <a:r>
              <a:rPr lang="en-US" dirty="0" smtClean="0"/>
              <a:t>Status reviews for Nassau grouper and river </a:t>
            </a:r>
            <a:r>
              <a:rPr lang="en-US" dirty="0"/>
              <a:t>h</a:t>
            </a:r>
            <a:r>
              <a:rPr lang="en-US" dirty="0" smtClean="0"/>
              <a:t>erring</a:t>
            </a:r>
          </a:p>
          <a:p>
            <a:pPr lvl="1"/>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a:t>
            </a:fld>
            <a:endParaRPr lang="en-US" dirty="0"/>
          </a:p>
        </p:txBody>
      </p:sp>
    </p:spTree>
    <p:extLst>
      <p:ext uri="{BB962C8B-B14F-4D97-AF65-F5344CB8AC3E}">
        <p14:creationId xmlns:p14="http://schemas.microsoft.com/office/powerpoint/2010/main" xmlns="" val="304076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General Implications If </a:t>
            </a:r>
            <a:r>
              <a:rPr lang="en-US" dirty="0"/>
              <a:t>C</a:t>
            </a:r>
            <a:r>
              <a:rPr lang="en-US" dirty="0" smtClean="0"/>
              <a:t>orals are Listed</a:t>
            </a: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Administration | National Marine Fisheries Service | Page </a:t>
            </a:r>
            <a:fld id="{632D3AEB-7CBE-3049-91AC-335C6B4F5BF6}" type="slidenum">
              <a:rPr lang="en-US" smtClean="0"/>
              <a:pPr/>
              <a:t>20</a:t>
            </a:fld>
            <a:endParaRPr lang="en-US" dirty="0"/>
          </a:p>
        </p:txBody>
      </p:sp>
      <p:graphicFrame>
        <p:nvGraphicFramePr>
          <p:cNvPr id="13" name="Table 12"/>
          <p:cNvGraphicFramePr>
            <a:graphicFrameLocks noGrp="1"/>
          </p:cNvGraphicFramePr>
          <p:nvPr/>
        </p:nvGraphicFramePr>
        <p:xfrm>
          <a:off x="635000" y="1507751"/>
          <a:ext cx="8053133" cy="4313381"/>
        </p:xfrm>
        <a:graphic>
          <a:graphicData uri="http://schemas.openxmlformats.org/drawingml/2006/table">
            <a:tbl>
              <a:tblPr firstRow="1" bandRow="1">
                <a:tableStyleId>{5C22544A-7EE6-4342-B048-85BDC9FD1C3A}</a:tableStyleId>
              </a:tblPr>
              <a:tblGrid>
                <a:gridCol w="4110406"/>
                <a:gridCol w="2028410"/>
                <a:gridCol w="1914317"/>
              </a:tblGrid>
              <a:tr h="672588">
                <a:tc>
                  <a:txBody>
                    <a:bodyPr/>
                    <a:lstStyle/>
                    <a:p>
                      <a:endParaRPr lang="en-US" sz="2400" dirty="0"/>
                    </a:p>
                  </a:txBody>
                  <a:tcPr>
                    <a:solidFill>
                      <a:srgbClr val="005580"/>
                    </a:solidFill>
                  </a:tcPr>
                </a:tc>
                <a:tc>
                  <a:txBody>
                    <a:bodyPr/>
                    <a:lstStyle/>
                    <a:p>
                      <a:pPr algn="ctr"/>
                      <a:r>
                        <a:rPr lang="en-US" sz="2400" dirty="0" smtClean="0"/>
                        <a:t>Endangered</a:t>
                      </a:r>
                      <a:endParaRPr lang="en-US" sz="2400" dirty="0"/>
                    </a:p>
                  </a:txBody>
                  <a:tcPr>
                    <a:solidFill>
                      <a:srgbClr val="005580"/>
                    </a:solidFill>
                  </a:tcPr>
                </a:tc>
                <a:tc>
                  <a:txBody>
                    <a:bodyPr/>
                    <a:lstStyle/>
                    <a:p>
                      <a:pPr algn="ctr"/>
                      <a:r>
                        <a:rPr lang="en-US" sz="2400" dirty="0" smtClean="0"/>
                        <a:t>Threatened</a:t>
                      </a:r>
                      <a:endParaRPr lang="en-US" sz="2400" dirty="0"/>
                    </a:p>
                  </a:txBody>
                  <a:tcPr>
                    <a:solidFill>
                      <a:srgbClr val="005580"/>
                    </a:solidFill>
                  </a:tcPr>
                </a:tc>
              </a:tr>
              <a:tr h="920555">
                <a:tc>
                  <a:txBody>
                    <a:bodyPr/>
                    <a:lstStyle/>
                    <a:p>
                      <a:r>
                        <a:rPr lang="en-US" sz="2400" b="1" i="0" dirty="0" smtClean="0">
                          <a:solidFill>
                            <a:srgbClr val="005580"/>
                          </a:solidFill>
                        </a:rPr>
                        <a:t>Increased</a:t>
                      </a:r>
                      <a:r>
                        <a:rPr lang="en-US" sz="2400" b="1" i="0" baseline="0" dirty="0" smtClean="0">
                          <a:solidFill>
                            <a:srgbClr val="005580"/>
                          </a:solidFill>
                        </a:rPr>
                        <a:t> p</a:t>
                      </a:r>
                      <a:r>
                        <a:rPr lang="en-US" sz="2400" b="1" i="0" dirty="0" smtClean="0">
                          <a:solidFill>
                            <a:srgbClr val="005580"/>
                          </a:solidFill>
                        </a:rPr>
                        <a:t>rotection from impacts from</a:t>
                      </a:r>
                      <a:r>
                        <a:rPr lang="en-US" sz="2400" b="1" i="0" baseline="0" dirty="0" smtClean="0">
                          <a:solidFill>
                            <a:srgbClr val="005580"/>
                          </a:solidFill>
                        </a:rPr>
                        <a:t> federal activities</a:t>
                      </a:r>
                      <a:endParaRPr lang="en-US" sz="2400" b="1" i="0" dirty="0">
                        <a:solidFill>
                          <a:srgbClr val="005580"/>
                        </a:solidFill>
                      </a:endParaRPr>
                    </a:p>
                  </a:txBody>
                  <a:tcPr anchor="ctr">
                    <a:solidFill>
                      <a:schemeClr val="bg2"/>
                    </a:solidFill>
                  </a:tcPr>
                </a:tc>
                <a:tc>
                  <a:txBody>
                    <a:bodyPr/>
                    <a:lstStyle/>
                    <a:p>
                      <a:endParaRPr lang="en-US" dirty="0">
                        <a:solidFill>
                          <a:schemeClr val="tx1">
                            <a:lumMod val="95000"/>
                            <a:lumOff val="5000"/>
                          </a:schemeClr>
                        </a:solidFill>
                      </a:endParaRPr>
                    </a:p>
                  </a:txBody>
                  <a:tcPr>
                    <a:solidFill>
                      <a:schemeClr val="bg2"/>
                    </a:solidFill>
                  </a:tcPr>
                </a:tc>
                <a:tc>
                  <a:txBody>
                    <a:bodyPr/>
                    <a:lstStyle/>
                    <a:p>
                      <a:endParaRPr lang="en-US" dirty="0">
                        <a:solidFill>
                          <a:schemeClr val="tx1">
                            <a:lumMod val="95000"/>
                            <a:lumOff val="5000"/>
                          </a:schemeClr>
                        </a:solidFill>
                      </a:endParaRPr>
                    </a:p>
                  </a:txBody>
                  <a:tcPr>
                    <a:solidFill>
                      <a:schemeClr val="bg2"/>
                    </a:solidFill>
                  </a:tcPr>
                </a:tc>
              </a:tr>
              <a:tr h="858930">
                <a:tc>
                  <a:txBody>
                    <a:bodyPr/>
                    <a:lstStyle/>
                    <a:p>
                      <a:r>
                        <a:rPr lang="en-US" sz="2400" b="1" i="0" dirty="0" smtClean="0">
                          <a:solidFill>
                            <a:srgbClr val="005580"/>
                          </a:solidFill>
                        </a:rPr>
                        <a:t>Restrictions on removal</a:t>
                      </a:r>
                      <a:r>
                        <a:rPr lang="en-US" sz="2400" b="1" i="0" baseline="0" dirty="0" smtClean="0">
                          <a:solidFill>
                            <a:srgbClr val="005580"/>
                          </a:solidFill>
                        </a:rPr>
                        <a:t>, harm, transport, or sale</a:t>
                      </a:r>
                      <a:endParaRPr lang="en-US" sz="2400" b="1" i="0" dirty="0">
                        <a:solidFill>
                          <a:srgbClr val="005580"/>
                        </a:solidFill>
                      </a:endParaRPr>
                    </a:p>
                  </a:txBody>
                  <a:tcPr anchor="ctr">
                    <a:solidFill>
                      <a:srgbClr val="CCE7EA"/>
                    </a:solidFill>
                  </a:tcPr>
                </a:tc>
                <a:tc>
                  <a:txBody>
                    <a:bodyPr/>
                    <a:lstStyle/>
                    <a:p>
                      <a:endParaRPr lang="en-US" dirty="0">
                        <a:solidFill>
                          <a:schemeClr val="tx1">
                            <a:lumMod val="95000"/>
                            <a:lumOff val="5000"/>
                          </a:schemeClr>
                        </a:solidFill>
                      </a:endParaRPr>
                    </a:p>
                  </a:txBody>
                  <a:tcPr>
                    <a:solidFill>
                      <a:srgbClr val="CCE7EA"/>
                    </a:solidFill>
                  </a:tcPr>
                </a:tc>
                <a:tc>
                  <a:txBody>
                    <a:bodyPr/>
                    <a:lstStyle/>
                    <a:p>
                      <a:endParaRPr lang="en-US" dirty="0">
                        <a:solidFill>
                          <a:schemeClr val="tx1">
                            <a:lumMod val="95000"/>
                            <a:lumOff val="5000"/>
                          </a:schemeClr>
                        </a:solidFill>
                      </a:endParaRPr>
                    </a:p>
                  </a:txBody>
                  <a:tcPr>
                    <a:solidFill>
                      <a:srgbClr val="CCE7EA"/>
                    </a:solidFill>
                  </a:tcPr>
                </a:tc>
              </a:tr>
              <a:tr h="672588">
                <a:tc>
                  <a:txBody>
                    <a:bodyPr/>
                    <a:lstStyle/>
                    <a:p>
                      <a:r>
                        <a:rPr lang="en-US" sz="2400" b="1" i="0" dirty="0" smtClean="0">
                          <a:solidFill>
                            <a:srgbClr val="005580"/>
                          </a:solidFill>
                        </a:rPr>
                        <a:t>Development of Recovery Plans</a:t>
                      </a:r>
                      <a:endParaRPr lang="en-US" sz="2400" b="1" i="0" dirty="0">
                        <a:solidFill>
                          <a:srgbClr val="005580"/>
                        </a:solidFill>
                      </a:endParaRPr>
                    </a:p>
                  </a:txBody>
                  <a:tcPr anchor="ctr">
                    <a:solidFill>
                      <a:srgbClr val="CCE7EA"/>
                    </a:solidFill>
                  </a:tcPr>
                </a:tc>
                <a:tc>
                  <a:txBody>
                    <a:bodyPr/>
                    <a:lstStyle/>
                    <a:p>
                      <a:endParaRPr lang="en-US" dirty="0">
                        <a:solidFill>
                          <a:schemeClr val="tx1">
                            <a:lumMod val="95000"/>
                            <a:lumOff val="5000"/>
                          </a:schemeClr>
                        </a:solidFill>
                      </a:endParaRPr>
                    </a:p>
                  </a:txBody>
                  <a:tcPr>
                    <a:solidFill>
                      <a:srgbClr val="CCE7EA"/>
                    </a:solidFill>
                  </a:tcPr>
                </a:tc>
                <a:tc>
                  <a:txBody>
                    <a:bodyPr/>
                    <a:lstStyle/>
                    <a:p>
                      <a:endParaRPr lang="en-US" dirty="0">
                        <a:solidFill>
                          <a:schemeClr val="tx1">
                            <a:lumMod val="95000"/>
                            <a:lumOff val="5000"/>
                          </a:schemeClr>
                        </a:solidFill>
                      </a:endParaRPr>
                    </a:p>
                  </a:txBody>
                  <a:tcPr>
                    <a:solidFill>
                      <a:srgbClr val="CCE7EA"/>
                    </a:solidFill>
                  </a:tcPr>
                </a:tc>
              </a:tr>
              <a:tr h="1093767">
                <a:tc>
                  <a:txBody>
                    <a:bodyPr/>
                    <a:lstStyle/>
                    <a:p>
                      <a:r>
                        <a:rPr lang="en-US" sz="2400" b="1" i="0" dirty="0" smtClean="0">
                          <a:solidFill>
                            <a:srgbClr val="005580"/>
                          </a:solidFill>
                        </a:rPr>
                        <a:t>Potential funding for State, Territorial, and Commonwealth fisheries &amp; wildlife agencies</a:t>
                      </a:r>
                      <a:endParaRPr lang="en-US" sz="2400" b="1" i="0" dirty="0">
                        <a:solidFill>
                          <a:srgbClr val="005580"/>
                        </a:solidFill>
                      </a:endParaRPr>
                    </a:p>
                  </a:txBody>
                  <a:tcPr anchor="ctr">
                    <a:solidFill>
                      <a:srgbClr val="CCE7EA"/>
                    </a:solidFill>
                  </a:tcPr>
                </a:tc>
                <a:tc>
                  <a:txBody>
                    <a:bodyPr/>
                    <a:lstStyle/>
                    <a:p>
                      <a:endParaRPr lang="en-US" dirty="0">
                        <a:solidFill>
                          <a:schemeClr val="tx1">
                            <a:lumMod val="95000"/>
                            <a:lumOff val="5000"/>
                          </a:schemeClr>
                        </a:solidFill>
                      </a:endParaRPr>
                    </a:p>
                  </a:txBody>
                  <a:tcPr>
                    <a:solidFill>
                      <a:srgbClr val="CCE7EA"/>
                    </a:solidFill>
                  </a:tcPr>
                </a:tc>
                <a:tc>
                  <a:txBody>
                    <a:bodyPr/>
                    <a:lstStyle/>
                    <a:p>
                      <a:endParaRPr lang="en-US" dirty="0">
                        <a:solidFill>
                          <a:schemeClr val="tx1">
                            <a:lumMod val="95000"/>
                            <a:lumOff val="5000"/>
                          </a:schemeClr>
                        </a:solidFill>
                      </a:endParaRPr>
                    </a:p>
                  </a:txBody>
                  <a:tcPr>
                    <a:solidFill>
                      <a:srgbClr val="CCE7EA"/>
                    </a:solidFill>
                  </a:tcPr>
                </a:tc>
              </a:tr>
            </a:tbl>
          </a:graphicData>
        </a:graphic>
      </p:graphicFrame>
      <p:grpSp>
        <p:nvGrpSpPr>
          <p:cNvPr id="32" name="Group 31"/>
          <p:cNvGrpSpPr/>
          <p:nvPr/>
        </p:nvGrpSpPr>
        <p:grpSpPr>
          <a:xfrm>
            <a:off x="5423007" y="2247399"/>
            <a:ext cx="675143" cy="3330722"/>
            <a:chOff x="5423007" y="2247399"/>
            <a:chExt cx="675143" cy="3330722"/>
          </a:xfrm>
        </p:grpSpPr>
        <p:sp>
          <p:nvSpPr>
            <p:cNvPr id="15" name="TextBox 14"/>
            <p:cNvSpPr txBox="1"/>
            <p:nvPr/>
          </p:nvSpPr>
          <p:spPr>
            <a:xfrm>
              <a:off x="5423007" y="2247399"/>
              <a:ext cx="662135" cy="769441"/>
            </a:xfrm>
            <a:prstGeom prst="rect">
              <a:avLst/>
            </a:prstGeom>
            <a:noFill/>
          </p:spPr>
          <p:txBody>
            <a:bodyPr wrap="none" rtlCol="0">
              <a:spAutoFit/>
            </a:bodyPr>
            <a:lstStyle/>
            <a:p>
              <a:r>
                <a:rPr lang="en-US" sz="4400" dirty="0" smtClean="0">
                  <a:solidFill>
                    <a:srgbClr val="005580"/>
                  </a:solidFill>
                  <a:latin typeface="Zapf Dingbats"/>
                  <a:ea typeface="Zapf Dingbats"/>
                  <a:cs typeface="Zapf Dingbats"/>
                </a:rPr>
                <a:t>✔</a:t>
              </a:r>
              <a:endParaRPr lang="en-US" sz="4400" dirty="0">
                <a:solidFill>
                  <a:srgbClr val="005580"/>
                </a:solidFill>
              </a:endParaRPr>
            </a:p>
          </p:txBody>
        </p:sp>
        <p:sp>
          <p:nvSpPr>
            <p:cNvPr id="16" name="TextBox 15"/>
            <p:cNvSpPr txBox="1"/>
            <p:nvPr/>
          </p:nvSpPr>
          <p:spPr>
            <a:xfrm>
              <a:off x="5423007" y="3122770"/>
              <a:ext cx="662135" cy="769441"/>
            </a:xfrm>
            <a:prstGeom prst="rect">
              <a:avLst/>
            </a:prstGeom>
            <a:noFill/>
          </p:spPr>
          <p:txBody>
            <a:bodyPr wrap="none" rtlCol="0">
              <a:spAutoFit/>
            </a:bodyPr>
            <a:lstStyle/>
            <a:p>
              <a:r>
                <a:rPr lang="en-US" sz="4400" dirty="0" smtClean="0">
                  <a:solidFill>
                    <a:srgbClr val="005580"/>
                  </a:solidFill>
                  <a:latin typeface="Zapf Dingbats"/>
                  <a:ea typeface="Zapf Dingbats"/>
                  <a:cs typeface="Zapf Dingbats"/>
                </a:rPr>
                <a:t>✔</a:t>
              </a:r>
              <a:endParaRPr lang="en-US" sz="4400" dirty="0">
                <a:solidFill>
                  <a:srgbClr val="005580"/>
                </a:solidFill>
              </a:endParaRPr>
            </a:p>
          </p:txBody>
        </p:sp>
        <p:sp>
          <p:nvSpPr>
            <p:cNvPr id="19" name="TextBox 18"/>
            <p:cNvSpPr txBox="1"/>
            <p:nvPr/>
          </p:nvSpPr>
          <p:spPr>
            <a:xfrm>
              <a:off x="5436015" y="3886839"/>
              <a:ext cx="662135" cy="769441"/>
            </a:xfrm>
            <a:prstGeom prst="rect">
              <a:avLst/>
            </a:prstGeom>
            <a:noFill/>
          </p:spPr>
          <p:txBody>
            <a:bodyPr wrap="none" rtlCol="0">
              <a:spAutoFit/>
            </a:bodyPr>
            <a:lstStyle/>
            <a:p>
              <a:r>
                <a:rPr lang="en-US" sz="4400" dirty="0" smtClean="0">
                  <a:solidFill>
                    <a:srgbClr val="005580"/>
                  </a:solidFill>
                  <a:latin typeface="Zapf Dingbats"/>
                  <a:ea typeface="Zapf Dingbats"/>
                  <a:cs typeface="Zapf Dingbats"/>
                </a:rPr>
                <a:t>✔</a:t>
              </a:r>
              <a:endParaRPr lang="en-US" sz="4400" dirty="0">
                <a:solidFill>
                  <a:srgbClr val="005580"/>
                </a:solidFill>
              </a:endParaRPr>
            </a:p>
          </p:txBody>
        </p:sp>
        <p:sp>
          <p:nvSpPr>
            <p:cNvPr id="20" name="TextBox 19"/>
            <p:cNvSpPr txBox="1"/>
            <p:nvPr/>
          </p:nvSpPr>
          <p:spPr>
            <a:xfrm>
              <a:off x="5436015" y="4808680"/>
              <a:ext cx="662135" cy="769441"/>
            </a:xfrm>
            <a:prstGeom prst="rect">
              <a:avLst/>
            </a:prstGeom>
            <a:noFill/>
          </p:spPr>
          <p:txBody>
            <a:bodyPr wrap="none" rtlCol="0">
              <a:spAutoFit/>
            </a:bodyPr>
            <a:lstStyle/>
            <a:p>
              <a:r>
                <a:rPr lang="en-US" sz="4400" dirty="0" smtClean="0">
                  <a:solidFill>
                    <a:srgbClr val="005580"/>
                  </a:solidFill>
                  <a:latin typeface="Zapf Dingbats"/>
                  <a:ea typeface="Zapf Dingbats"/>
                  <a:cs typeface="Zapf Dingbats"/>
                </a:rPr>
                <a:t>✔</a:t>
              </a:r>
              <a:endParaRPr lang="en-US" sz="4400" dirty="0">
                <a:solidFill>
                  <a:srgbClr val="005580"/>
                </a:solidFill>
              </a:endParaRPr>
            </a:p>
          </p:txBody>
        </p:sp>
      </p:grpSp>
      <p:grpSp>
        <p:nvGrpSpPr>
          <p:cNvPr id="33" name="Group 32"/>
          <p:cNvGrpSpPr/>
          <p:nvPr/>
        </p:nvGrpSpPr>
        <p:grpSpPr>
          <a:xfrm>
            <a:off x="7443216" y="2260389"/>
            <a:ext cx="665894" cy="3330722"/>
            <a:chOff x="7443216" y="2260389"/>
            <a:chExt cx="665894" cy="3330722"/>
          </a:xfrm>
        </p:grpSpPr>
        <p:sp>
          <p:nvSpPr>
            <p:cNvPr id="29" name="TextBox 28"/>
            <p:cNvSpPr txBox="1"/>
            <p:nvPr/>
          </p:nvSpPr>
          <p:spPr>
            <a:xfrm>
              <a:off x="7571664" y="3143300"/>
              <a:ext cx="430001" cy="1015663"/>
            </a:xfrm>
            <a:prstGeom prst="rect">
              <a:avLst/>
            </a:prstGeom>
            <a:noFill/>
          </p:spPr>
          <p:txBody>
            <a:bodyPr wrap="none" rtlCol="0">
              <a:spAutoFit/>
            </a:bodyPr>
            <a:lstStyle/>
            <a:p>
              <a:r>
                <a:rPr lang="en-US" sz="6000" b="1" dirty="0" smtClean="0">
                  <a:solidFill>
                    <a:srgbClr val="005580"/>
                  </a:solidFill>
                </a:rPr>
                <a:t>*</a:t>
              </a:r>
              <a:endParaRPr lang="en-US" sz="6000" b="1" dirty="0">
                <a:solidFill>
                  <a:srgbClr val="005580"/>
                </a:solidFill>
              </a:endParaRPr>
            </a:p>
          </p:txBody>
        </p:sp>
        <p:sp>
          <p:nvSpPr>
            <p:cNvPr id="21" name="TextBox 20"/>
            <p:cNvSpPr txBox="1"/>
            <p:nvPr/>
          </p:nvSpPr>
          <p:spPr>
            <a:xfrm>
              <a:off x="7446975" y="3899829"/>
              <a:ext cx="662135" cy="769441"/>
            </a:xfrm>
            <a:prstGeom prst="rect">
              <a:avLst/>
            </a:prstGeom>
            <a:noFill/>
          </p:spPr>
          <p:txBody>
            <a:bodyPr wrap="none" rtlCol="0">
              <a:spAutoFit/>
            </a:bodyPr>
            <a:lstStyle/>
            <a:p>
              <a:r>
                <a:rPr lang="en-US" sz="4400" dirty="0" smtClean="0">
                  <a:solidFill>
                    <a:srgbClr val="005580"/>
                  </a:solidFill>
                  <a:latin typeface="Zapf Dingbats"/>
                  <a:ea typeface="Zapf Dingbats"/>
                  <a:cs typeface="Zapf Dingbats"/>
                </a:rPr>
                <a:t>✔</a:t>
              </a:r>
              <a:endParaRPr lang="en-US" sz="4400" dirty="0">
                <a:solidFill>
                  <a:srgbClr val="005580"/>
                </a:solidFill>
              </a:endParaRPr>
            </a:p>
          </p:txBody>
        </p:sp>
        <p:sp>
          <p:nvSpPr>
            <p:cNvPr id="30" name="TextBox 29"/>
            <p:cNvSpPr txBox="1"/>
            <p:nvPr/>
          </p:nvSpPr>
          <p:spPr>
            <a:xfrm>
              <a:off x="7446975" y="4821670"/>
              <a:ext cx="662135" cy="769441"/>
            </a:xfrm>
            <a:prstGeom prst="rect">
              <a:avLst/>
            </a:prstGeom>
            <a:noFill/>
          </p:spPr>
          <p:txBody>
            <a:bodyPr wrap="none" rtlCol="0">
              <a:spAutoFit/>
            </a:bodyPr>
            <a:lstStyle/>
            <a:p>
              <a:r>
                <a:rPr lang="en-US" sz="4400" dirty="0" smtClean="0">
                  <a:solidFill>
                    <a:srgbClr val="005580"/>
                  </a:solidFill>
                  <a:latin typeface="Zapf Dingbats"/>
                  <a:ea typeface="Zapf Dingbats"/>
                  <a:cs typeface="Zapf Dingbats"/>
                </a:rPr>
                <a:t>✔</a:t>
              </a:r>
              <a:endParaRPr lang="en-US" sz="4400" dirty="0">
                <a:solidFill>
                  <a:srgbClr val="005580"/>
                </a:solidFill>
              </a:endParaRPr>
            </a:p>
          </p:txBody>
        </p:sp>
        <p:sp>
          <p:nvSpPr>
            <p:cNvPr id="31" name="TextBox 30"/>
            <p:cNvSpPr txBox="1"/>
            <p:nvPr/>
          </p:nvSpPr>
          <p:spPr>
            <a:xfrm>
              <a:off x="7443216" y="2260389"/>
              <a:ext cx="662135" cy="769441"/>
            </a:xfrm>
            <a:prstGeom prst="rect">
              <a:avLst/>
            </a:prstGeom>
            <a:noFill/>
          </p:spPr>
          <p:txBody>
            <a:bodyPr wrap="none" rtlCol="0">
              <a:spAutoFit/>
            </a:bodyPr>
            <a:lstStyle/>
            <a:p>
              <a:r>
                <a:rPr lang="en-US" sz="4400" dirty="0" smtClean="0">
                  <a:solidFill>
                    <a:srgbClr val="005580"/>
                  </a:solidFill>
                  <a:latin typeface="Zapf Dingbats"/>
                  <a:ea typeface="Zapf Dingbats"/>
                  <a:cs typeface="Zapf Dingbats"/>
                </a:rPr>
                <a:t>✔</a:t>
              </a:r>
              <a:endParaRPr lang="en-US" sz="4400" dirty="0">
                <a:solidFill>
                  <a:srgbClr val="005580"/>
                </a:solidFill>
              </a:endParaRPr>
            </a:p>
          </p:txBody>
        </p:sp>
      </p:grpSp>
    </p:spTree>
    <p:extLst>
      <p:ext uri="{BB962C8B-B14F-4D97-AF65-F5344CB8AC3E}">
        <p14:creationId xmlns:p14="http://schemas.microsoft.com/office/powerpoint/2010/main" xmlns="" val="262339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Implications Specific to the South Atlantic Region</a:t>
            </a:r>
            <a:endParaRPr lang="en-US" dirty="0"/>
          </a:p>
        </p:txBody>
      </p:sp>
      <p:sp>
        <p:nvSpPr>
          <p:cNvPr id="3" name="Content Placeholder 2"/>
          <p:cNvSpPr>
            <a:spLocks noGrp="1"/>
          </p:cNvSpPr>
          <p:nvPr>
            <p:ph idx="1"/>
          </p:nvPr>
        </p:nvSpPr>
        <p:spPr/>
        <p:txBody>
          <a:bodyPr>
            <a:normAutofit/>
          </a:bodyPr>
          <a:lstStyle/>
          <a:p>
            <a:r>
              <a:rPr lang="en-US" sz="2800" dirty="0" smtClean="0"/>
              <a:t>If new and revised listings occur, </a:t>
            </a:r>
            <a:r>
              <a:rPr lang="en-US" sz="2800" dirty="0" err="1"/>
              <a:t>r</a:t>
            </a:r>
            <a:r>
              <a:rPr lang="en-US" sz="2800" dirty="0" err="1" smtClean="0"/>
              <a:t>einitiation</a:t>
            </a:r>
            <a:r>
              <a:rPr lang="en-US" sz="2800" dirty="0" smtClean="0"/>
              <a:t> of formal section </a:t>
            </a:r>
            <a:r>
              <a:rPr lang="en-US" sz="2800" dirty="0" err="1" smtClean="0"/>
              <a:t>section</a:t>
            </a:r>
            <a:r>
              <a:rPr lang="en-US" sz="2800" dirty="0" smtClean="0"/>
              <a:t> 7 consultation expected on the spiny lobster fishery</a:t>
            </a:r>
          </a:p>
          <a:p>
            <a:r>
              <a:rPr lang="en-US" sz="2800" dirty="0" err="1" smtClean="0"/>
              <a:t>Reinitiation</a:t>
            </a:r>
            <a:r>
              <a:rPr lang="en-US" sz="2800" dirty="0" smtClean="0"/>
              <a:t> of formal consultation may also be necessary on CMPR fisheries</a:t>
            </a:r>
            <a:endParaRPr lang="en-US" sz="2800"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21</a:t>
            </a:fld>
            <a:endParaRPr lang="en-US" dirty="0"/>
          </a:p>
        </p:txBody>
      </p:sp>
    </p:spTree>
    <p:extLst>
      <p:ext uri="{BB962C8B-B14F-4D97-AF65-F5344CB8AC3E}">
        <p14:creationId xmlns:p14="http://schemas.microsoft.com/office/powerpoint/2010/main" xmlns="" val="4198966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22</a:t>
            </a:fld>
            <a:endParaRPr lang="en-US" dirty="0"/>
          </a:p>
        </p:txBody>
      </p:sp>
      <p:pic>
        <p:nvPicPr>
          <p:cNvPr id="5" name="Picture 4" descr="O:\Acropora\Images\SR IMAGES\07.jpg"/>
          <p:cNvPicPr>
            <a:picLocks noChangeAspect="1" noChangeArrowheads="1"/>
          </p:cNvPicPr>
          <p:nvPr/>
        </p:nvPicPr>
        <p:blipFill>
          <a:blip r:embed="rId2">
            <a:extLst>
              <a:ext uri="{28A0092B-C50C-407E-A947-70E740481C1C}">
                <a14:useLocalDpi xmlns:a14="http://schemas.microsoft.com/office/drawing/2010/main" xmlns="" val="0"/>
              </a:ext>
            </a:extLst>
          </a:blip>
          <a:srcRect l="12244"/>
          <a:stretch>
            <a:fillRect/>
          </a:stretch>
        </p:blipFill>
        <p:spPr bwMode="auto">
          <a:xfrm>
            <a:off x="542924" y="4057364"/>
            <a:ext cx="2804988" cy="2152753"/>
          </a:xfrm>
          <a:prstGeom prst="rect">
            <a:avLst/>
          </a:prstGeom>
          <a:noFill/>
          <a:ln w="9525">
            <a:solidFill>
              <a:srgbClr val="3A6A74"/>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5" descr="O:\Acropora\Images\SR IMAGES\0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55042" y="457169"/>
            <a:ext cx="2873223" cy="2166503"/>
          </a:xfrm>
          <a:prstGeom prst="rect">
            <a:avLst/>
          </a:prstGeom>
          <a:noFill/>
          <a:ln w="9525">
            <a:solidFill>
              <a:srgbClr val="3A6A74"/>
            </a:solidFill>
            <a:miter lim="800000"/>
            <a:headEnd/>
            <a:tailEnd/>
          </a:ln>
          <a:extLst>
            <a:ext uri="{909E8E84-426E-40DD-AFC4-6F175D3DCCD1}">
              <a14:hiddenFill xmlns:a14="http://schemas.microsoft.com/office/drawing/2010/main" xmlns="">
                <a:solidFill>
                  <a:srgbClr val="FFFFFF"/>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2924" y="1177903"/>
            <a:ext cx="1898177" cy="28524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55042" y="4030355"/>
            <a:ext cx="3012758" cy="2124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p:nvPr/>
        </p:nvPicPr>
        <p:blipFill>
          <a:blip r:embed="rId6">
            <a:extLst>
              <a:ext uri="{28A0092B-C50C-407E-A947-70E740481C1C}">
                <a14:useLocalDpi xmlns:a14="http://schemas.microsoft.com/office/drawing/2010/main" xmlns="" val="0"/>
              </a:ext>
            </a:extLst>
          </a:blip>
          <a:srcRect/>
          <a:stretch>
            <a:fillRect/>
          </a:stretch>
        </p:blipFill>
        <p:spPr bwMode="auto">
          <a:xfrm>
            <a:off x="6144909" y="2548011"/>
            <a:ext cx="2815821" cy="1509353"/>
          </a:xfrm>
          <a:prstGeom prst="rect">
            <a:avLst/>
          </a:prstGeom>
          <a:noFill/>
          <a:ln>
            <a:noFill/>
          </a:ln>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441101" y="1420328"/>
            <a:ext cx="3703808" cy="2610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47911" y="4046209"/>
            <a:ext cx="2885209" cy="2163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676049" y="457169"/>
            <a:ext cx="2378993" cy="2397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57199" y="5510151"/>
            <a:ext cx="8471066" cy="369332"/>
          </a:xfrm>
          <a:prstGeom prst="rect">
            <a:avLst/>
          </a:prstGeom>
          <a:noFill/>
        </p:spPr>
        <p:txBody>
          <a:bodyPr wrap="square" rtlCol="0">
            <a:spAutoFit/>
          </a:bodyPr>
          <a:lstStyle/>
          <a:p>
            <a:r>
              <a:rPr lang="en-US" b="1" dirty="0" smtClean="0">
                <a:solidFill>
                  <a:schemeClr val="bg1"/>
                </a:solidFill>
              </a:rPr>
              <a:t>                              For photo credits, see the 2011 Status Review</a:t>
            </a:r>
            <a:endParaRPr lang="en-US" b="1" dirty="0">
              <a:solidFill>
                <a:schemeClr val="bg1"/>
              </a:solidFill>
            </a:endParaRPr>
          </a:p>
        </p:txBody>
      </p:sp>
    </p:spTree>
    <p:extLst>
      <p:ext uri="{BB962C8B-B14F-4D97-AF65-F5344CB8AC3E}">
        <p14:creationId xmlns:p14="http://schemas.microsoft.com/office/powerpoint/2010/main" xmlns="" val="2836369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whales and black sea bass pots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23</a:t>
            </a:fld>
            <a:endParaRPr lang="en-US" dirty="0"/>
          </a:p>
        </p:txBody>
      </p:sp>
      <p:pic>
        <p:nvPicPr>
          <p:cNvPr id="5" name="Picture 5" descr="D:\Archive\VidsandPics\right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5329" y="1344311"/>
            <a:ext cx="5858408" cy="3861460"/>
          </a:xfrm>
          <a:prstGeom prst="rect">
            <a:avLst/>
          </a:prstGeom>
          <a:noFill/>
          <a:extLst>
            <a:ext uri="{909E8E84-426E-40DD-AFC4-6F175D3DCCD1}">
              <a14:hiddenFill xmlns:a14="http://schemas.microsoft.com/office/drawing/2010/main" xmlns="">
                <a:solidFill>
                  <a:srgbClr val="FFFFFF"/>
                </a:solidFill>
              </a14:hiddenFill>
            </a:ext>
          </a:extLst>
        </p:spPr>
      </p:pic>
      <p:pic>
        <p:nvPicPr>
          <p:cNvPr id="9217"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09855" y="3655052"/>
            <a:ext cx="2427267" cy="24272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533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whale entanglements </a:t>
            </a:r>
            <a:endParaRPr lang="en-US" dirty="0"/>
          </a:p>
        </p:txBody>
      </p:sp>
      <p:sp>
        <p:nvSpPr>
          <p:cNvPr id="3" name="Content Placeholder 2"/>
          <p:cNvSpPr>
            <a:spLocks noGrp="1"/>
          </p:cNvSpPr>
          <p:nvPr>
            <p:ph idx="1"/>
          </p:nvPr>
        </p:nvSpPr>
        <p:spPr/>
        <p:txBody>
          <a:bodyPr>
            <a:noAutofit/>
          </a:bodyPr>
          <a:lstStyle/>
          <a:p>
            <a:pPr lvl="1"/>
            <a:r>
              <a:rPr lang="en-US" sz="2400" dirty="0" smtClean="0"/>
              <a:t>Entangling </a:t>
            </a:r>
            <a:r>
              <a:rPr lang="en-US" sz="2400" dirty="0"/>
              <a:t>gear is often not assigned to a particular fishery or location because there is not enough detail from the gear (</a:t>
            </a:r>
            <a:r>
              <a:rPr lang="en-US" sz="2400" dirty="0" err="1"/>
              <a:t>Waring</a:t>
            </a:r>
            <a:r>
              <a:rPr lang="en-US" sz="2400" dirty="0"/>
              <a:t> et al. 2012). </a:t>
            </a:r>
            <a:endParaRPr lang="en-US" sz="2400" dirty="0" smtClean="0"/>
          </a:p>
          <a:p>
            <a:pPr lvl="1"/>
            <a:r>
              <a:rPr lang="en-US" sz="2400" dirty="0" smtClean="0"/>
              <a:t>From </a:t>
            </a:r>
            <a:r>
              <a:rPr lang="en-US" sz="2400" dirty="0"/>
              <a:t>1997-2008, gear marking led to identifying fishery, location, and date of an entanglement in only 10% of cases (Johnson et al. 2005).  </a:t>
            </a:r>
            <a:r>
              <a:rPr lang="en-US" sz="2400" dirty="0" smtClean="0"/>
              <a:t>		</a:t>
            </a:r>
            <a:r>
              <a:rPr lang="en-US" sz="2400" dirty="0"/>
              <a:t> </a:t>
            </a:r>
          </a:p>
          <a:p>
            <a:pPr lvl="1"/>
            <a:r>
              <a:rPr lang="en-US" sz="2400" dirty="0"/>
              <a:t>Rope from trap/pot gear was more frequently found on entangled right whales than rope associated with gillnets when gear from entangled whales could be identified (Johnson et al. 2005).</a:t>
            </a: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24</a:t>
            </a:fld>
            <a:endParaRPr lang="en-US" dirty="0"/>
          </a:p>
        </p:txBody>
      </p:sp>
    </p:spTree>
    <p:extLst>
      <p:ext uri="{BB962C8B-B14F-4D97-AF65-F5344CB8AC3E}">
        <p14:creationId xmlns:p14="http://schemas.microsoft.com/office/powerpoint/2010/main" xmlns="" val="77888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84" y="457200"/>
            <a:ext cx="8443356" cy="676014"/>
          </a:xfrm>
        </p:spPr>
        <p:txBody>
          <a:bodyPr>
            <a:normAutofit/>
          </a:bodyPr>
          <a:lstStyle/>
          <a:p>
            <a:r>
              <a:rPr lang="en-US" sz="2800" dirty="0" smtClean="0"/>
              <a:t>Atlantic Large Whale Take Reduction Plan (ALWTRP) </a:t>
            </a:r>
            <a:endParaRPr lang="en-US" sz="2800" dirty="0"/>
          </a:p>
        </p:txBody>
      </p:sp>
      <p:sp>
        <p:nvSpPr>
          <p:cNvPr id="3" name="Content Placeholder 2"/>
          <p:cNvSpPr>
            <a:spLocks noGrp="1"/>
          </p:cNvSpPr>
          <p:nvPr>
            <p:ph idx="1"/>
          </p:nvPr>
        </p:nvSpPr>
        <p:spPr/>
        <p:txBody>
          <a:bodyPr>
            <a:normAutofit fontScale="77500" lnSpcReduction="20000"/>
          </a:bodyPr>
          <a:lstStyle/>
          <a:p>
            <a:r>
              <a:rPr lang="en-US" dirty="0"/>
              <a:t>A</a:t>
            </a:r>
            <a:r>
              <a:rPr lang="en-US" dirty="0" smtClean="0"/>
              <a:t> plan </a:t>
            </a:r>
            <a:r>
              <a:rPr lang="en-US" dirty="0"/>
              <a:t>to reduce the risk of serious injury to or mortality of large whales due to incidental entanglement in U.S. commercial fishing gear.</a:t>
            </a:r>
          </a:p>
          <a:p>
            <a:r>
              <a:rPr lang="en-US" dirty="0" smtClean="0"/>
              <a:t> An </a:t>
            </a:r>
            <a:r>
              <a:rPr lang="en-US" b="1" dirty="0" smtClean="0"/>
              <a:t>evolving</a:t>
            </a:r>
            <a:r>
              <a:rPr lang="en-US" dirty="0" smtClean="0"/>
              <a:t> plan that changes as NMFS and the ALWTRT learn more about why whales become entangled and how fishing practices might be modified to reduce the risk of entanglement.</a:t>
            </a:r>
          </a:p>
          <a:p>
            <a:r>
              <a:rPr lang="en-US" dirty="0"/>
              <a:t>Several components:</a:t>
            </a:r>
          </a:p>
          <a:p>
            <a:pPr lvl="1">
              <a:buFont typeface="Courier New" pitchFamily="49" charset="0"/>
              <a:buChar char="o"/>
            </a:pPr>
            <a:r>
              <a:rPr lang="en-US" dirty="0"/>
              <a:t>restrictions on where and how gear can be set</a:t>
            </a:r>
          </a:p>
          <a:p>
            <a:pPr lvl="1">
              <a:buFont typeface="Courier New" pitchFamily="49" charset="0"/>
              <a:buChar char="o"/>
            </a:pPr>
            <a:r>
              <a:rPr lang="en-US" dirty="0"/>
              <a:t>research into whale populations and whale behavior, as well as fishing gear interactions and modifications</a:t>
            </a:r>
          </a:p>
          <a:p>
            <a:pPr lvl="1">
              <a:buFont typeface="Courier New" pitchFamily="49" charset="0"/>
              <a:buChar char="o"/>
            </a:pPr>
            <a:r>
              <a:rPr lang="en-US" dirty="0"/>
              <a:t>outreach to inform and collaborate with fishermen</a:t>
            </a:r>
          </a:p>
          <a:p>
            <a:pPr lvl="1">
              <a:buFont typeface="Courier New" pitchFamily="49" charset="0"/>
              <a:buChar char="o"/>
            </a:pPr>
            <a:r>
              <a:rPr lang="en-US" dirty="0"/>
              <a:t>a disentanglement program. </a:t>
            </a:r>
            <a:endParaRPr lang="en-US" dirty="0" smtClean="0"/>
          </a:p>
          <a:p>
            <a:endParaRPr lang="en-US" dirty="0" smtClean="0"/>
          </a:p>
          <a:p>
            <a:pPr marL="457200" lvl="1"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25</a:t>
            </a:fld>
            <a:endParaRPr lang="en-US" dirty="0"/>
          </a:p>
        </p:txBody>
      </p:sp>
    </p:spTree>
    <p:extLst>
      <p:ext uri="{BB962C8B-B14F-4D97-AF65-F5344CB8AC3E}">
        <p14:creationId xmlns:p14="http://schemas.microsoft.com/office/powerpoint/2010/main" xmlns="" val="1289514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ALWTRP Background</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a:p>
          <a:p>
            <a:r>
              <a:rPr lang="en-US" dirty="0" smtClean="0"/>
              <a:t>2001-2003:  Focused on </a:t>
            </a:r>
            <a:r>
              <a:rPr lang="en-US" dirty="0"/>
              <a:t>g</a:t>
            </a:r>
            <a:r>
              <a:rPr lang="en-US" dirty="0" smtClean="0"/>
              <a:t>ear </a:t>
            </a:r>
            <a:r>
              <a:rPr lang="en-US" dirty="0"/>
              <a:t>modifications (weak links) to vertical line surface systems intended to reduce the risk of entanglement and/or the severity of an entanglement during surface feeding </a:t>
            </a:r>
            <a:r>
              <a:rPr lang="en-US" dirty="0" smtClean="0"/>
              <a:t>activity and seasonal </a:t>
            </a:r>
            <a:r>
              <a:rPr lang="en-US" dirty="0"/>
              <a:t>and dynamic gear modifications </a:t>
            </a:r>
          </a:p>
          <a:p>
            <a:r>
              <a:rPr lang="en-US" dirty="0" smtClean="0"/>
              <a:t>2002: ALWTRT </a:t>
            </a:r>
            <a:r>
              <a:rPr lang="en-US" dirty="0"/>
              <a:t>acknowledged that further action was necessary to address entanglements from both ground line and vertical line and agreed to address ground line </a:t>
            </a:r>
            <a:r>
              <a:rPr lang="en-US" dirty="0" smtClean="0"/>
              <a:t>first</a:t>
            </a:r>
          </a:p>
          <a:p>
            <a:pPr lvl="1">
              <a:buFont typeface="Courier New" pitchFamily="49" charset="0"/>
              <a:buChar char="o"/>
            </a:pPr>
            <a:r>
              <a:rPr lang="en-US" dirty="0" smtClean="0"/>
              <a:t> </a:t>
            </a:r>
            <a:r>
              <a:rPr lang="en-US" sz="2900" dirty="0" smtClean="0"/>
              <a:t>2003 </a:t>
            </a:r>
            <a:r>
              <a:rPr lang="en-US" sz="2900" dirty="0"/>
              <a:t>ground line strategy initiated </a:t>
            </a:r>
            <a:r>
              <a:rPr lang="en-US" dirty="0"/>
              <a:t>(scoping, draft EIS &amp; comment, proposed rule &amp; comment, final EIS, final rule</a:t>
            </a:r>
            <a:r>
              <a:rPr lang="en-US" dirty="0" smtClean="0"/>
              <a:t>);</a:t>
            </a:r>
            <a:endParaRPr lang="en-US" dirty="0"/>
          </a:p>
          <a:p>
            <a:r>
              <a:rPr lang="en-US" dirty="0" smtClean="0"/>
              <a:t>2009: Sinking </a:t>
            </a:r>
            <a:r>
              <a:rPr lang="en-US" dirty="0"/>
              <a:t>ground line rule </a:t>
            </a:r>
            <a:r>
              <a:rPr lang="en-US" dirty="0" smtClean="0"/>
              <a:t>implemented</a:t>
            </a:r>
            <a:endParaRPr lang="en-US" dirty="0"/>
          </a:p>
          <a:p>
            <a:pPr marL="342900" lvl="1" indent="-342900"/>
            <a:r>
              <a:rPr lang="en-US" dirty="0"/>
              <a:t>Current </a:t>
            </a:r>
            <a:r>
              <a:rPr lang="en-US" dirty="0" smtClean="0"/>
              <a:t>priority </a:t>
            </a:r>
            <a:r>
              <a:rPr lang="en-US" dirty="0"/>
              <a:t>is to reduce the risk of large whale entanglement in vertical lines from trap pot </a:t>
            </a:r>
            <a:r>
              <a:rPr lang="en-US" dirty="0" smtClean="0"/>
              <a:t>gear</a:t>
            </a:r>
            <a:endParaRPr lang="en-US" dirty="0"/>
          </a:p>
          <a:p>
            <a:pPr marL="742950" lvl="2" indent="-342900"/>
            <a:r>
              <a:rPr lang="en-US" dirty="0" smtClean="0"/>
              <a:t>Rulemaking underway; proposed rule anticipated this year</a:t>
            </a:r>
            <a:endParaRPr lang="en-US" dirty="0"/>
          </a:p>
          <a:p>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26</a:t>
            </a:fld>
            <a:endParaRPr lang="en-US" dirty="0"/>
          </a:p>
        </p:txBody>
      </p:sp>
    </p:spTree>
    <p:extLst>
      <p:ext uri="{BB962C8B-B14F-4D97-AF65-F5344CB8AC3E}">
        <p14:creationId xmlns:p14="http://schemas.microsoft.com/office/powerpoint/2010/main" xmlns="" val="3414248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Evaluating Vertical Line Entanglement Risks</a:t>
            </a:r>
            <a:endParaRPr lang="en-US" dirty="0"/>
          </a:p>
        </p:txBody>
      </p:sp>
      <p:sp>
        <p:nvSpPr>
          <p:cNvPr id="3" name="Content Placeholder 2"/>
          <p:cNvSpPr>
            <a:spLocks noGrp="1"/>
          </p:cNvSpPr>
          <p:nvPr>
            <p:ph idx="1"/>
          </p:nvPr>
        </p:nvSpPr>
        <p:spPr/>
        <p:txBody>
          <a:bodyPr>
            <a:normAutofit fontScale="85000" lnSpcReduction="20000"/>
          </a:bodyPr>
          <a:lstStyle/>
          <a:p>
            <a:r>
              <a:rPr lang="en-US" sz="2600" dirty="0" smtClean="0"/>
              <a:t>Vertical line Entanglement Strategy Assumptions</a:t>
            </a:r>
          </a:p>
          <a:p>
            <a:pPr lvl="1"/>
            <a:r>
              <a:rPr lang="en-US" sz="2600" dirty="0" smtClean="0"/>
              <a:t>Vertical </a:t>
            </a:r>
            <a:r>
              <a:rPr lang="en-US" sz="2600" dirty="0"/>
              <a:t>Line Entanglement is influenced by the density of whales and the density of vertical lines (both may independently affect encounter </a:t>
            </a:r>
            <a:r>
              <a:rPr lang="en-US" sz="2600" dirty="0" smtClean="0"/>
              <a:t>rate)</a:t>
            </a:r>
          </a:p>
          <a:p>
            <a:pPr lvl="1"/>
            <a:r>
              <a:rPr lang="en-US" sz="2600" dirty="0" smtClean="0"/>
              <a:t>Density </a:t>
            </a:r>
            <a:r>
              <a:rPr lang="en-US" sz="2600" dirty="0"/>
              <a:t>of whales and density of lines contribute equally to </a:t>
            </a:r>
            <a:r>
              <a:rPr lang="en-US" sz="2600" dirty="0" smtClean="0"/>
              <a:t>risk</a:t>
            </a:r>
          </a:p>
          <a:p>
            <a:pPr lvl="1"/>
            <a:r>
              <a:rPr lang="en-US" sz="2600" dirty="0" smtClean="0"/>
              <a:t>Behavior </a:t>
            </a:r>
            <a:r>
              <a:rPr lang="en-US" sz="2600" dirty="0"/>
              <a:t>of whale influences likelihood of interaction and severity of interaction (but cannot predict or manage that</a:t>
            </a:r>
            <a:r>
              <a:rPr lang="en-US" sz="2600" dirty="0" smtClean="0"/>
              <a:t>)</a:t>
            </a:r>
          </a:p>
          <a:p>
            <a:pPr lvl="1"/>
            <a:r>
              <a:rPr lang="en-US" sz="2600" dirty="0" smtClean="0"/>
              <a:t>Age and Size of whale influence the whales ability to break free of gear</a:t>
            </a:r>
          </a:p>
          <a:p>
            <a:r>
              <a:rPr lang="en-US" sz="2600" dirty="0"/>
              <a:t> E</a:t>
            </a:r>
            <a:r>
              <a:rPr lang="en-US" sz="2600" dirty="0" smtClean="0"/>
              <a:t>ntanglement risk factors:</a:t>
            </a:r>
          </a:p>
          <a:p>
            <a:pPr lvl="1">
              <a:buFont typeface="Courier New" pitchFamily="49" charset="0"/>
              <a:buChar char="o"/>
            </a:pPr>
            <a:r>
              <a:rPr lang="en-US" sz="2600" dirty="0" smtClean="0"/>
              <a:t>Line length (</a:t>
            </a:r>
            <a:r>
              <a:rPr lang="en-US" sz="2600" dirty="0" err="1" smtClean="0"/>
              <a:t>ft</a:t>
            </a:r>
            <a:r>
              <a:rPr lang="en-US" sz="2600" dirty="0" smtClean="0"/>
              <a:t> of line in water)</a:t>
            </a:r>
          </a:p>
          <a:p>
            <a:pPr lvl="1">
              <a:buFont typeface="Courier New" pitchFamily="49" charset="0"/>
              <a:buChar char="o"/>
            </a:pPr>
            <a:r>
              <a:rPr lang="en-US" sz="2600" dirty="0" smtClean="0"/>
              <a:t>Line breaking strength</a:t>
            </a:r>
          </a:p>
          <a:p>
            <a:pPr lvl="1">
              <a:buFont typeface="Courier New" pitchFamily="49" charset="0"/>
              <a:buChar char="o"/>
            </a:pPr>
            <a:r>
              <a:rPr lang="en-US" sz="2600" dirty="0" smtClean="0"/>
              <a:t>Weight of trap</a:t>
            </a:r>
          </a:p>
          <a:p>
            <a:pPr lvl="1">
              <a:buFont typeface="Courier New" pitchFamily="49" charset="0"/>
              <a:buChar char="o"/>
            </a:pPr>
            <a:r>
              <a:rPr lang="en-US" sz="2600" dirty="0" smtClean="0"/>
              <a:t>Distance fishing from shore</a:t>
            </a:r>
          </a:p>
          <a:p>
            <a:pPr lvl="1">
              <a:buFont typeface="Courier New" pitchFamily="49" charset="0"/>
              <a:buChar char="o"/>
            </a:pPr>
            <a:r>
              <a:rPr lang="en-US" sz="2600" dirty="0" smtClean="0"/>
              <a:t>Age class(</a:t>
            </a:r>
            <a:r>
              <a:rPr lang="en-US" sz="2600" dirty="0" err="1" smtClean="0"/>
              <a:t>es</a:t>
            </a:r>
            <a:r>
              <a:rPr lang="en-US" sz="2600" dirty="0" smtClean="0"/>
              <a:t>) present</a:t>
            </a:r>
          </a:p>
          <a:p>
            <a:pPr lvl="1">
              <a:buFont typeface="Courier New" pitchFamily="49" charset="0"/>
              <a:buChar char="o"/>
            </a:pPr>
            <a:endParaRPr lang="en-US" sz="2400"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27</a:t>
            </a:fld>
            <a:endParaRPr lang="en-US" dirty="0"/>
          </a:p>
        </p:txBody>
      </p:sp>
    </p:spTree>
    <p:extLst>
      <p:ext uri="{BB962C8B-B14F-4D97-AF65-F5344CB8AC3E}">
        <p14:creationId xmlns:p14="http://schemas.microsoft.com/office/powerpoint/2010/main" xmlns="" val="94144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ALWTRP and the Black Sea Bass Fishery</a:t>
            </a:r>
            <a:endParaRPr lang="en-US" dirty="0"/>
          </a:p>
        </p:txBody>
      </p:sp>
      <p:sp>
        <p:nvSpPr>
          <p:cNvPr id="3" name="Content Placeholder 2"/>
          <p:cNvSpPr>
            <a:spLocks noGrp="1"/>
          </p:cNvSpPr>
          <p:nvPr>
            <p:ph idx="1"/>
          </p:nvPr>
        </p:nvSpPr>
        <p:spPr/>
        <p:txBody>
          <a:bodyPr>
            <a:normAutofit/>
          </a:bodyPr>
          <a:lstStyle/>
          <a:p>
            <a:r>
              <a:rPr lang="en-US" sz="3000" dirty="0" smtClean="0"/>
              <a:t>The </a:t>
            </a:r>
            <a:r>
              <a:rPr lang="en-US" sz="3000" dirty="0"/>
              <a:t>black sea bass (BSB) fishery was not fully considered by ALWTRT because during vertical line </a:t>
            </a:r>
            <a:r>
              <a:rPr lang="en-US" sz="3000" dirty="0" smtClean="0"/>
              <a:t>and whale co-occurrence model </a:t>
            </a:r>
            <a:r>
              <a:rPr lang="en-US" sz="3000" dirty="0"/>
              <a:t>development, the BSB fishery was not co-occurring with large whales (i.e. the BSB fishery was not represented in the model used to develop the ALWTRT’s vertical line risk reduction strategy).</a:t>
            </a:r>
          </a:p>
          <a:p>
            <a:endParaRPr lang="en-US" dirty="0"/>
          </a:p>
          <a:p>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28</a:t>
            </a:fld>
            <a:endParaRPr lang="en-US" dirty="0"/>
          </a:p>
        </p:txBody>
      </p:sp>
    </p:spTree>
    <p:extLst>
      <p:ext uri="{BB962C8B-B14F-4D97-AF65-F5344CB8AC3E}">
        <p14:creationId xmlns:p14="http://schemas.microsoft.com/office/powerpoint/2010/main" xmlns="" val="123461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84" y="457200"/>
            <a:ext cx="8455232" cy="676014"/>
          </a:xfrm>
        </p:spPr>
        <p:txBody>
          <a:bodyPr>
            <a:normAutofit fontScale="90000"/>
          </a:bodyPr>
          <a:lstStyle/>
          <a:p>
            <a:r>
              <a:rPr lang="en-US" dirty="0" smtClean="0"/>
              <a:t>Black </a:t>
            </a:r>
            <a:r>
              <a:rPr lang="en-US" dirty="0" err="1" smtClean="0"/>
              <a:t>Seabass</a:t>
            </a:r>
            <a:r>
              <a:rPr lang="en-US" dirty="0" smtClean="0"/>
              <a:t> Fishery Management &amp;Right Whales</a:t>
            </a:r>
            <a:endParaRPr lang="en-US" dirty="0"/>
          </a:p>
        </p:txBody>
      </p:sp>
      <p:sp>
        <p:nvSpPr>
          <p:cNvPr id="3" name="Content Placeholder 2"/>
          <p:cNvSpPr>
            <a:spLocks noGrp="1"/>
          </p:cNvSpPr>
          <p:nvPr>
            <p:ph idx="1"/>
          </p:nvPr>
        </p:nvSpPr>
        <p:spPr/>
        <p:txBody>
          <a:bodyPr>
            <a:normAutofit/>
          </a:bodyPr>
          <a:lstStyle/>
          <a:p>
            <a:r>
              <a:rPr lang="en-US" sz="2400" dirty="0"/>
              <a:t>From 2009-2012, the black sea bass pot fishery has typically been closed in the southeast during the Nov. 1 - April 30 timeframe.</a:t>
            </a:r>
          </a:p>
          <a:p>
            <a:r>
              <a:rPr lang="en-US" sz="2400" dirty="0" smtClean="0"/>
              <a:t>Due </a:t>
            </a:r>
            <a:r>
              <a:rPr lang="en-US" sz="2400" dirty="0"/>
              <a:t>to the combination of endorsement reduction (Amendment 18A), other effort limiting measures (e.g. limited number of pots, etc.), and the proposed increase in the black sea bass ACL, the black sea bass trap pot fishery has a greater probability of now extending into the timeframe when large whales migrate into and inhabit Southeast waters (Nov 1-April 30</a:t>
            </a:r>
            <a:r>
              <a:rPr lang="en-US" sz="2400" dirty="0" smtClean="0"/>
              <a:t>) </a:t>
            </a:r>
          </a:p>
          <a:p>
            <a:r>
              <a:rPr lang="en-US" sz="2400" dirty="0" smtClean="0"/>
              <a:t>The Proposed November 1 – </a:t>
            </a:r>
            <a:r>
              <a:rPr lang="en-US" sz="2400" smtClean="0"/>
              <a:t>April </a:t>
            </a:r>
            <a:r>
              <a:rPr lang="en-US" sz="2400" smtClean="0"/>
              <a:t>30 black </a:t>
            </a:r>
            <a:r>
              <a:rPr lang="en-US" sz="2400" dirty="0" smtClean="0"/>
              <a:t>sea bass pot gear closure in SG Am. 19 will protect large endangered whales during their migration and the calving season</a:t>
            </a:r>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29</a:t>
            </a:fld>
            <a:endParaRPr lang="en-US" dirty="0"/>
          </a:p>
        </p:txBody>
      </p:sp>
    </p:spTree>
    <p:extLst>
      <p:ext uri="{BB962C8B-B14F-4D97-AF65-F5344CB8AC3E}">
        <p14:creationId xmlns:p14="http://schemas.microsoft.com/office/powerpoint/2010/main" xmlns="" val="82261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Protected Species in the South Atlantic Region</a:t>
            </a:r>
            <a:endParaRPr lang="en-US" sz="3200" dirty="0"/>
          </a:p>
        </p:txBody>
      </p:sp>
      <p:sp>
        <p:nvSpPr>
          <p:cNvPr id="3" name="Content Placeholder 2"/>
          <p:cNvSpPr>
            <a:spLocks noGrp="1"/>
          </p:cNvSpPr>
          <p:nvPr>
            <p:ph idx="1"/>
          </p:nvPr>
        </p:nvSpPr>
        <p:spPr/>
        <p:txBody>
          <a:bodyPr/>
          <a:lstStyle/>
          <a:p>
            <a:r>
              <a:rPr lang="en-US" sz="3000" dirty="0" smtClean="0"/>
              <a:t>Mammals, and turtles, and fish! Oh My!!   And corals.. and a plant too… Protected species in the Southeast are Diverse!</a:t>
            </a:r>
          </a:p>
          <a:p>
            <a:endParaRPr lang="en-US" dirty="0"/>
          </a:p>
          <a:p>
            <a:endParaRPr lang="en-US" dirty="0" smtClean="0"/>
          </a:p>
          <a:p>
            <a:pPr lvl="1"/>
            <a:endParaRPr lang="en-US" dirty="0" smtClean="0"/>
          </a:p>
          <a:p>
            <a:pPr marL="457200" lvl="1" indent="0">
              <a:buNone/>
            </a:pP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a:t>
            </a:fld>
            <a:endParaRPr lang="en-US" dirty="0"/>
          </a:p>
        </p:txBody>
      </p:sp>
      <p:pic>
        <p:nvPicPr>
          <p:cNvPr id="5" name="Picture 45" descr="C:\Jennifer\Images\PP Template\jsg.jpe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17180" y="5419714"/>
            <a:ext cx="685800" cy="6858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Program Files\Microsoft Office\Clipart\standard\stddir2\bd07389_.wm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95327" y="3241342"/>
            <a:ext cx="2337286" cy="73482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91805" y="2390945"/>
            <a:ext cx="2971759" cy="2861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4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1809" y="4100277"/>
            <a:ext cx="2468379" cy="1176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859165" y="2721737"/>
            <a:ext cx="1419739" cy="7657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6" descr="C:\Jennifer\Images\PP Template\palmata.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35489" y="5360997"/>
            <a:ext cx="1318161" cy="74451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1"/>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929441" y="5545478"/>
            <a:ext cx="2031972" cy="452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5597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20338"/>
          </a:xfrm>
        </p:spPr>
        <p:txBody>
          <a:bodyPr>
            <a:normAutofit fontScale="90000"/>
          </a:bodyPr>
          <a:lstStyle/>
          <a:p>
            <a:r>
              <a:rPr lang="en-US" dirty="0" smtClean="0"/>
              <a:t>What Happens if the Council Proposes to Remove the Closure? </a:t>
            </a:r>
            <a:br>
              <a:rPr lang="en-US" dirty="0" smtClean="0"/>
            </a:br>
            <a:endParaRPr lang="en-US" dirty="0"/>
          </a:p>
        </p:txBody>
      </p:sp>
      <p:sp>
        <p:nvSpPr>
          <p:cNvPr id="3" name="Content Placeholder 2"/>
          <p:cNvSpPr>
            <a:spLocks noGrp="1"/>
          </p:cNvSpPr>
          <p:nvPr>
            <p:ph idx="1"/>
          </p:nvPr>
        </p:nvSpPr>
        <p:spPr>
          <a:xfrm>
            <a:off x="457200" y="1377538"/>
            <a:ext cx="8229600" cy="4355718"/>
          </a:xfrm>
        </p:spPr>
        <p:txBody>
          <a:bodyPr>
            <a:normAutofit/>
          </a:bodyPr>
          <a:lstStyle/>
          <a:p>
            <a:endParaRPr lang="en-US" sz="2400" dirty="0" smtClean="0"/>
          </a:p>
          <a:p>
            <a:r>
              <a:rPr lang="en-US" sz="2400" dirty="0" smtClean="0"/>
              <a:t>Large whales and black sea bass pots will co-occur and there’s high risk of entanglement</a:t>
            </a:r>
          </a:p>
          <a:p>
            <a:r>
              <a:rPr lang="en-US" sz="2400" dirty="0" smtClean="0"/>
              <a:t>Re-evaluation of the black sea bass pot fishery and its effects on right whales and other large whales, like endangered humpbacks, via</a:t>
            </a:r>
          </a:p>
          <a:p>
            <a:pPr lvl="1">
              <a:buFont typeface="Courier New" pitchFamily="49" charset="0"/>
              <a:buChar char="o"/>
            </a:pPr>
            <a:r>
              <a:rPr lang="en-US" sz="2400" dirty="0"/>
              <a:t>A</a:t>
            </a:r>
            <a:r>
              <a:rPr lang="en-US" sz="2400" dirty="0" smtClean="0"/>
              <a:t> new ESA biological opinion</a:t>
            </a:r>
          </a:p>
          <a:p>
            <a:pPr lvl="1">
              <a:buFont typeface="Courier New" pitchFamily="49" charset="0"/>
              <a:buChar char="o"/>
            </a:pPr>
            <a:r>
              <a:rPr lang="en-US" sz="2400" dirty="0" smtClean="0"/>
              <a:t>ALWTRT Briefing and Reconsideration by the Team?</a:t>
            </a:r>
          </a:p>
          <a:p>
            <a:pPr lvl="1">
              <a:buFont typeface="Courier New" pitchFamily="49" charset="0"/>
              <a:buChar char="o"/>
            </a:pPr>
            <a:r>
              <a:rPr lang="en-US" sz="2400" dirty="0" smtClean="0"/>
              <a:t>Right Whale Recovery Plan Implementation Team  Brief and  Action</a:t>
            </a:r>
            <a:r>
              <a:rPr lang="en-US" dirty="0" smtClean="0"/>
              <a:t>? </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30</a:t>
            </a:fld>
            <a:endParaRPr lang="en-US" dirty="0"/>
          </a:p>
        </p:txBody>
      </p:sp>
    </p:spTree>
    <p:extLst>
      <p:ext uri="{BB962C8B-B14F-4D97-AF65-F5344CB8AC3E}">
        <p14:creationId xmlns:p14="http://schemas.microsoft.com/office/powerpoint/2010/main" xmlns="" val="157953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31</a:t>
            </a:fld>
            <a:endParaRPr lang="en-US" dirty="0"/>
          </a:p>
        </p:txBody>
      </p:sp>
      <p:pic>
        <p:nvPicPr>
          <p:cNvPr id="5" name="Picture 5" descr="D:\Archive\VidsandPics\right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5329" y="1344311"/>
            <a:ext cx="5858408" cy="3861460"/>
          </a:xfrm>
          <a:prstGeom prst="rect">
            <a:avLst/>
          </a:prstGeom>
          <a:noFill/>
          <a:extLst>
            <a:ext uri="{909E8E84-426E-40DD-AFC4-6F175D3DCCD1}">
              <a14:hiddenFill xmlns:a14="http://schemas.microsoft.com/office/drawing/2010/main" xmlns="">
                <a:solidFill>
                  <a:srgbClr val="FFFFFF"/>
                </a:solidFill>
              </a14:hiddenFill>
            </a:ext>
          </a:extLst>
        </p:spPr>
      </p:pic>
      <p:pic>
        <p:nvPicPr>
          <p:cNvPr id="9217"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09855" y="3655052"/>
            <a:ext cx="2427267" cy="24272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68851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Nassau Grouper Update</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32</a:t>
            </a:fld>
            <a:endParaRPr lang="en-US" dirty="0"/>
          </a:p>
        </p:txBody>
      </p:sp>
      <p:pic>
        <p:nvPicPr>
          <p:cNvPr id="6" name="irc_mi" descr="http://repeatingislands.files.wordpress.com/2012/04/nassau_grouper1.jpg"/>
          <p:cNvPicPr/>
          <p:nvPr/>
        </p:nvPicPr>
        <p:blipFill>
          <a:blip r:embed="rId3">
            <a:extLst>
              <a:ext uri="{28A0092B-C50C-407E-A947-70E740481C1C}">
                <a14:useLocalDpi xmlns:a14="http://schemas.microsoft.com/office/drawing/2010/main" xmlns="" val="0"/>
              </a:ext>
            </a:extLst>
          </a:blip>
          <a:srcRect/>
          <a:stretch>
            <a:fillRect/>
          </a:stretch>
        </p:blipFill>
        <p:spPr bwMode="auto">
          <a:xfrm>
            <a:off x="611155" y="1104406"/>
            <a:ext cx="5932149" cy="4301235"/>
          </a:xfrm>
          <a:prstGeom prst="rect">
            <a:avLst/>
          </a:prstGeom>
          <a:noFill/>
          <a:ln>
            <a:noFill/>
          </a:ln>
        </p:spPr>
      </p:pic>
      <p:sp>
        <p:nvSpPr>
          <p:cNvPr id="5" name="TextBox 4"/>
          <p:cNvSpPr txBox="1"/>
          <p:nvPr/>
        </p:nvSpPr>
        <p:spPr>
          <a:xfrm>
            <a:off x="611156" y="5578871"/>
            <a:ext cx="6490288" cy="646331"/>
          </a:xfrm>
          <a:prstGeom prst="rect">
            <a:avLst/>
          </a:prstGeom>
          <a:noFill/>
        </p:spPr>
        <p:txBody>
          <a:bodyPr wrap="square" rtlCol="0">
            <a:spAutoFit/>
          </a:bodyPr>
          <a:lstStyle/>
          <a:p>
            <a:r>
              <a:rPr lang="en-US" dirty="0" smtClean="0">
                <a:solidFill>
                  <a:schemeClr val="bg1"/>
                </a:solidFill>
              </a:rPr>
              <a:t>Photo from http</a:t>
            </a:r>
            <a:r>
              <a:rPr lang="en-US" dirty="0">
                <a:solidFill>
                  <a:schemeClr val="bg1"/>
                </a:solidFill>
              </a:rPr>
              <a:t>://animal.discovery.com/guides/endangered/fish/nassau-grouper.html</a:t>
            </a:r>
          </a:p>
        </p:txBody>
      </p:sp>
    </p:spTree>
    <p:extLst>
      <p:ext uri="{BB962C8B-B14F-4D97-AF65-F5344CB8AC3E}">
        <p14:creationId xmlns:p14="http://schemas.microsoft.com/office/powerpoint/2010/main" xmlns="" val="14524177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Nassau Grouper (</a:t>
            </a:r>
            <a:r>
              <a:rPr lang="en-US" i="1" dirty="0" smtClean="0"/>
              <a:t>Epinephelus </a:t>
            </a:r>
            <a:r>
              <a:rPr lang="en-US" i="1" dirty="0" err="1" smtClean="0"/>
              <a:t>striatus</a:t>
            </a:r>
            <a:r>
              <a:rPr lang="en-US" i="1" dirty="0" smtClean="0"/>
              <a:t>)</a:t>
            </a:r>
            <a:br>
              <a:rPr lang="en-US" i="1" dirty="0" smtClean="0"/>
            </a:br>
            <a:r>
              <a:rPr lang="en-US" sz="2700" dirty="0" smtClean="0"/>
              <a:t>Endangered Species Act Status Review</a:t>
            </a:r>
            <a:endParaRPr lang="en-US" sz="2700" dirty="0"/>
          </a:p>
        </p:txBody>
      </p:sp>
      <p:sp>
        <p:nvSpPr>
          <p:cNvPr id="3" name="Content Placeholder 2"/>
          <p:cNvSpPr>
            <a:spLocks noGrp="1"/>
          </p:cNvSpPr>
          <p:nvPr>
            <p:ph idx="1"/>
          </p:nvPr>
        </p:nvSpPr>
        <p:spPr>
          <a:xfrm>
            <a:off x="457200" y="1583267"/>
            <a:ext cx="8229600" cy="4602766"/>
          </a:xfrm>
        </p:spPr>
        <p:txBody>
          <a:bodyPr>
            <a:normAutofit lnSpcReduction="10000"/>
          </a:bodyPr>
          <a:lstStyle/>
          <a:p>
            <a:r>
              <a:rPr lang="en-US" sz="2400" dirty="0" smtClean="0"/>
              <a:t>In response to petition from </a:t>
            </a:r>
            <a:r>
              <a:rPr lang="en-US" sz="2400" dirty="0" err="1" smtClean="0"/>
              <a:t>WildEarth</a:t>
            </a:r>
            <a:r>
              <a:rPr lang="en-US" sz="2400" dirty="0" smtClean="0"/>
              <a:t> Guardians, NMFS published a positive 90-day finding and committing to a status review (October 10, 2012)</a:t>
            </a:r>
          </a:p>
          <a:p>
            <a:r>
              <a:rPr lang="en-US" sz="2400" dirty="0"/>
              <a:t>P</a:t>
            </a:r>
            <a:r>
              <a:rPr lang="en-US" sz="2400" dirty="0" smtClean="0"/>
              <a:t>ublic comments through December 10,  2012</a:t>
            </a:r>
          </a:p>
          <a:p>
            <a:r>
              <a:rPr lang="en-US" sz="2400" dirty="0" smtClean="0"/>
              <a:t>SEFSC is conducting a biological assessment for Nassau grouper.  The biological assessment will be used to inform the ESA status review.</a:t>
            </a:r>
          </a:p>
          <a:p>
            <a:r>
              <a:rPr lang="en-US" sz="2400" dirty="0" smtClean="0"/>
              <a:t>The 12-month Determination is anticipated Fall 2013:  </a:t>
            </a:r>
          </a:p>
          <a:p>
            <a:pPr lvl="1"/>
            <a:r>
              <a:rPr lang="en-US" sz="2400" dirty="0" smtClean="0"/>
              <a:t>Possible Decisions:  Propose for listing (T or E) or Not Warranted</a:t>
            </a:r>
          </a:p>
          <a:p>
            <a:r>
              <a:rPr lang="en-US" sz="2400" dirty="0" smtClean="0"/>
              <a:t>Any Proposed Listing would  include a 60-day public comment period. </a:t>
            </a:r>
          </a:p>
          <a:p>
            <a:r>
              <a:rPr lang="en-US" sz="2400" dirty="0" smtClean="0"/>
              <a:t>Public hearings may also be held to solicit public comment.</a:t>
            </a:r>
          </a:p>
          <a:p>
            <a:endParaRPr lang="en-US" sz="2000" dirty="0" smtClean="0"/>
          </a:p>
          <a:p>
            <a:endParaRPr lang="en-US" sz="1800" dirty="0" smtClean="0"/>
          </a:p>
          <a:p>
            <a:endParaRPr lang="en-US" sz="2600" dirty="0" smtClean="0"/>
          </a:p>
          <a:p>
            <a:endParaRPr lang="en-US" sz="2000"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33</a:t>
            </a:fld>
            <a:endParaRPr lang="en-US" dirty="0"/>
          </a:p>
        </p:txBody>
      </p:sp>
    </p:spTree>
    <p:extLst>
      <p:ext uri="{BB962C8B-B14F-4D97-AF65-F5344CB8AC3E}">
        <p14:creationId xmlns:p14="http://schemas.microsoft.com/office/powerpoint/2010/main" xmlns="" val="2400797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34</a:t>
            </a:fld>
            <a:endParaRPr lang="en-US" dirty="0"/>
          </a:p>
        </p:txBody>
      </p:sp>
      <p:pic>
        <p:nvPicPr>
          <p:cNvPr id="6" name="irc_mi" descr="http://repeatingislands.files.wordpress.com/2012/04/nassau_grouper1.jpg"/>
          <p:cNvPicPr/>
          <p:nvPr/>
        </p:nvPicPr>
        <p:blipFill>
          <a:blip r:embed="rId3">
            <a:extLst>
              <a:ext uri="{28A0092B-C50C-407E-A947-70E740481C1C}">
                <a14:useLocalDpi xmlns:a14="http://schemas.microsoft.com/office/drawing/2010/main" xmlns="" val="0"/>
              </a:ext>
            </a:extLst>
          </a:blip>
          <a:srcRect/>
          <a:stretch>
            <a:fillRect/>
          </a:stretch>
        </p:blipFill>
        <p:spPr bwMode="auto">
          <a:xfrm>
            <a:off x="611155" y="1104406"/>
            <a:ext cx="5932149" cy="4301235"/>
          </a:xfrm>
          <a:prstGeom prst="rect">
            <a:avLst/>
          </a:prstGeom>
          <a:noFill/>
          <a:ln>
            <a:noFill/>
          </a:ln>
        </p:spPr>
      </p:pic>
      <p:sp>
        <p:nvSpPr>
          <p:cNvPr id="5" name="TextBox 4"/>
          <p:cNvSpPr txBox="1"/>
          <p:nvPr/>
        </p:nvSpPr>
        <p:spPr>
          <a:xfrm>
            <a:off x="611156" y="5578871"/>
            <a:ext cx="6490288" cy="646331"/>
          </a:xfrm>
          <a:prstGeom prst="rect">
            <a:avLst/>
          </a:prstGeom>
          <a:noFill/>
        </p:spPr>
        <p:txBody>
          <a:bodyPr wrap="square" rtlCol="0">
            <a:spAutoFit/>
          </a:bodyPr>
          <a:lstStyle/>
          <a:p>
            <a:r>
              <a:rPr lang="en-US" dirty="0" smtClean="0">
                <a:solidFill>
                  <a:schemeClr val="bg1"/>
                </a:solidFill>
              </a:rPr>
              <a:t>Photo credit: http</a:t>
            </a:r>
            <a:r>
              <a:rPr lang="en-US" dirty="0">
                <a:solidFill>
                  <a:schemeClr val="bg1"/>
                </a:solidFill>
              </a:rPr>
              <a:t>://animal.discovery.com/guides/endangered/fish/nassau-grouper.html</a:t>
            </a:r>
          </a:p>
        </p:txBody>
      </p:sp>
    </p:spTree>
    <p:extLst>
      <p:ext uri="{BB962C8B-B14F-4D97-AF65-F5344CB8AC3E}">
        <p14:creationId xmlns:p14="http://schemas.microsoft.com/office/powerpoint/2010/main" xmlns="" val="1286891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Herring Update</a:t>
            </a:r>
            <a:endParaRPr lang="en-US" dirty="0"/>
          </a:p>
        </p:txBody>
      </p:sp>
      <p:sp>
        <p:nvSpPr>
          <p:cNvPr id="3" name="Text Placeholder 2"/>
          <p:cNvSpPr>
            <a:spLocks noGrp="1"/>
          </p:cNvSpPr>
          <p:nvPr>
            <p:ph type="body" idx="1"/>
          </p:nvPr>
        </p:nvSpPr>
        <p:spPr>
          <a:xfrm>
            <a:off x="457200" y="4892633"/>
            <a:ext cx="3461657" cy="819397"/>
          </a:xfrm>
        </p:spPr>
        <p:txBody>
          <a:bodyPr/>
          <a:lstStyle/>
          <a:p>
            <a:r>
              <a:rPr lang="en-US" dirty="0" smtClean="0"/>
              <a:t>Photo credit: FWS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63242" y="3256876"/>
            <a:ext cx="4803568" cy="29675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229419"/>
            <a:ext cx="5035138" cy="2975309"/>
          </a:xfrm>
          <a:prstGeom prst="rect">
            <a:avLst/>
          </a:prstGeom>
        </p:spPr>
      </p:pic>
    </p:spTree>
    <p:extLst>
      <p:ext uri="{BB962C8B-B14F-4D97-AF65-F5344CB8AC3E}">
        <p14:creationId xmlns:p14="http://schemas.microsoft.com/office/powerpoint/2010/main" xmlns="" val="4087662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Herring Update</a:t>
            </a:r>
            <a:endParaRPr lang="en-US" dirty="0"/>
          </a:p>
        </p:txBody>
      </p:sp>
      <p:sp>
        <p:nvSpPr>
          <p:cNvPr id="3" name="Content Placeholder 2"/>
          <p:cNvSpPr>
            <a:spLocks noGrp="1"/>
          </p:cNvSpPr>
          <p:nvPr>
            <p:ph idx="1"/>
          </p:nvPr>
        </p:nvSpPr>
        <p:spPr/>
        <p:txBody>
          <a:bodyPr>
            <a:noAutofit/>
          </a:bodyPr>
          <a:lstStyle/>
          <a:p>
            <a:r>
              <a:rPr lang="en-US" sz="2000" dirty="0" smtClean="0"/>
              <a:t>On August </a:t>
            </a:r>
            <a:r>
              <a:rPr lang="en-US" sz="2000" dirty="0"/>
              <a:t>5, </a:t>
            </a:r>
            <a:r>
              <a:rPr lang="en-US" sz="2000" dirty="0" smtClean="0"/>
              <a:t>2011, Natural </a:t>
            </a:r>
            <a:r>
              <a:rPr lang="en-US" sz="2000" dirty="0"/>
              <a:t>Resources Defense </a:t>
            </a:r>
            <a:r>
              <a:rPr lang="en-US" sz="2000" dirty="0" smtClean="0"/>
              <a:t>Council petition to list </a:t>
            </a:r>
            <a:r>
              <a:rPr lang="en-US" sz="2000" dirty="0"/>
              <a:t>alewife (</a:t>
            </a:r>
            <a:r>
              <a:rPr lang="en-US" sz="2000" i="1" dirty="0" err="1"/>
              <a:t>Alosa</a:t>
            </a:r>
            <a:r>
              <a:rPr lang="en-US" sz="2000" i="1" dirty="0"/>
              <a:t> </a:t>
            </a:r>
            <a:r>
              <a:rPr lang="en-US" sz="2000" i="1" dirty="0" err="1"/>
              <a:t>pseudoharengus</a:t>
            </a:r>
            <a:r>
              <a:rPr lang="en-US" sz="2000" dirty="0"/>
              <a:t>) and the blueback herring (</a:t>
            </a:r>
            <a:r>
              <a:rPr lang="en-US" sz="2000" i="1" dirty="0" err="1"/>
              <a:t>Alosa</a:t>
            </a:r>
            <a:r>
              <a:rPr lang="en-US" sz="2000" i="1" dirty="0"/>
              <a:t> </a:t>
            </a:r>
            <a:r>
              <a:rPr lang="en-US" sz="2000" i="1" dirty="0" err="1"/>
              <a:t>aestivalis</a:t>
            </a:r>
            <a:r>
              <a:rPr lang="en-US" sz="2000" dirty="0"/>
              <a:t>) each as threatened species under the </a:t>
            </a:r>
            <a:r>
              <a:rPr lang="en-US" sz="2000" dirty="0" smtClean="0"/>
              <a:t>ESA</a:t>
            </a:r>
            <a:endParaRPr lang="en-US" sz="2000" dirty="0"/>
          </a:p>
          <a:p>
            <a:r>
              <a:rPr lang="en-US" sz="2000" dirty="0" smtClean="0"/>
              <a:t>In November 2011,  </a:t>
            </a:r>
            <a:r>
              <a:rPr lang="en-US" sz="2000" dirty="0"/>
              <a:t>NMFS published a positive finding on the petition in </a:t>
            </a:r>
            <a:r>
              <a:rPr lang="en-US" sz="2000" dirty="0" smtClean="0"/>
              <a:t>indicating </a:t>
            </a:r>
            <a:r>
              <a:rPr lang="en-US" sz="2000" dirty="0"/>
              <a:t>that the petitioned action may be warranted. </a:t>
            </a:r>
          </a:p>
          <a:p>
            <a:r>
              <a:rPr lang="en-US" sz="2000" dirty="0" smtClean="0"/>
              <a:t>ASMFC completed </a:t>
            </a:r>
            <a:r>
              <a:rPr lang="en-US" sz="2000" dirty="0"/>
              <a:t>a comprehensive benchmark stock assessment for river herring in May 2012.</a:t>
            </a:r>
          </a:p>
          <a:p>
            <a:r>
              <a:rPr lang="en-US" sz="2000" dirty="0"/>
              <a:t>NMFS is using the stock assessment as a critical component of the status review and held workshops last summer to address the gaps between what is in the stock assessment and what is needed to make an ESA listing determination.</a:t>
            </a:r>
          </a:p>
          <a:p>
            <a:r>
              <a:rPr lang="en-US" sz="2000" dirty="0"/>
              <a:t>The workshops focused on stock structure, extinction risk and climate change. Reports from the workshops were prepared and externally peer reviewed. NMFS is currently working on completing the status review and listing determination and expects to publish the finding soon</a:t>
            </a:r>
            <a:r>
              <a:rPr lang="en-US" sz="2000" dirty="0" smtClean="0"/>
              <a:t>.</a:t>
            </a:r>
            <a:endParaRPr lang="en-US" sz="2000" dirty="0"/>
          </a:p>
          <a:p>
            <a:pPr marL="0" indent="0">
              <a:buNone/>
            </a:pPr>
            <a:r>
              <a:rPr lang="en-US" sz="2000" dirty="0" smtClean="0">
                <a:hlinkClick r:id="rId3"/>
              </a:rPr>
              <a:t>http://www.nero.noaa.gov/prot_res/CandidateSpeciesProgram/RiverHerringSOC.htm</a:t>
            </a:r>
            <a:r>
              <a:rPr lang="en-US" sz="2000" dirty="0" smtClean="0"/>
              <a:t>.</a:t>
            </a:r>
            <a:endParaRPr lang="en-US" sz="2000" dirty="0"/>
          </a:p>
          <a:p>
            <a:pPr marL="0" indent="0">
              <a:buNone/>
            </a:pPr>
            <a:endParaRPr lang="en-US" sz="2000"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36</a:t>
            </a:fld>
            <a:endParaRPr lang="en-US" dirty="0"/>
          </a:p>
        </p:txBody>
      </p:sp>
    </p:spTree>
    <p:extLst>
      <p:ext uri="{BB962C8B-B14F-4D97-AF65-F5344CB8AC3E}">
        <p14:creationId xmlns:p14="http://schemas.microsoft.com/office/powerpoint/2010/main" xmlns="" val="1883065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a:xfrm>
            <a:off x="457200" y="4892633"/>
            <a:ext cx="3461657" cy="819397"/>
          </a:xfrm>
        </p:spPr>
        <p:txBody>
          <a:bodyPr/>
          <a:lstStyle/>
          <a:p>
            <a:r>
              <a:rPr lang="en-US" dirty="0" smtClean="0"/>
              <a:t>Photo credit: FWS</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63242" y="3256876"/>
            <a:ext cx="4803568" cy="29675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229419"/>
            <a:ext cx="5035138" cy="2975309"/>
          </a:xfrm>
          <a:prstGeom prst="rect">
            <a:avLst/>
          </a:prstGeom>
        </p:spPr>
      </p:pic>
    </p:spTree>
    <p:extLst>
      <p:ext uri="{BB962C8B-B14F-4D97-AF65-F5344CB8AC3E}">
        <p14:creationId xmlns:p14="http://schemas.microsoft.com/office/powerpoint/2010/main" xmlns="" val="4203961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Protected Species in the South Atlantic Region</a:t>
            </a:r>
            <a:endParaRPr lang="en-US" dirty="0"/>
          </a:p>
        </p:txBody>
      </p:sp>
      <p:sp>
        <p:nvSpPr>
          <p:cNvPr id="3" name="Content Placeholder 2"/>
          <p:cNvSpPr>
            <a:spLocks noGrp="1"/>
          </p:cNvSpPr>
          <p:nvPr>
            <p:ph idx="1"/>
          </p:nvPr>
        </p:nvSpPr>
        <p:spPr>
          <a:xfrm>
            <a:off x="457200" y="1207293"/>
            <a:ext cx="8229600" cy="4777871"/>
          </a:xfrm>
        </p:spPr>
        <p:txBody>
          <a:bodyPr>
            <a:normAutofit fontScale="92500" lnSpcReduction="20000"/>
          </a:bodyPr>
          <a:lstStyle/>
          <a:p>
            <a:pPr marL="342900" lvl="1" indent="-342900"/>
            <a:r>
              <a:rPr lang="en-US" sz="3000" dirty="0" smtClean="0"/>
              <a:t>Protected under the ESA and MMPA</a:t>
            </a:r>
          </a:p>
          <a:p>
            <a:pPr marL="914400" lvl="2" indent="-514350">
              <a:buFont typeface="Courier New" pitchFamily="49" charset="0"/>
              <a:buChar char="o"/>
            </a:pPr>
            <a:r>
              <a:rPr lang="en-US" sz="3000" b="1" dirty="0" smtClean="0"/>
              <a:t>Whales</a:t>
            </a:r>
            <a:r>
              <a:rPr lang="en-US" sz="3000" dirty="0"/>
              <a:t>: </a:t>
            </a:r>
            <a:r>
              <a:rPr lang="en-US" sz="3000" dirty="0" smtClean="0"/>
              <a:t>blue, </a:t>
            </a:r>
            <a:r>
              <a:rPr lang="en-US" sz="3000" dirty="0"/>
              <a:t>fin, humpback, right, </a:t>
            </a:r>
            <a:r>
              <a:rPr lang="en-US" sz="3000" dirty="0" err="1"/>
              <a:t>sei</a:t>
            </a:r>
            <a:r>
              <a:rPr lang="en-US" sz="3000" dirty="0"/>
              <a:t>, and </a:t>
            </a:r>
            <a:r>
              <a:rPr lang="en-US" sz="3000" dirty="0" smtClean="0"/>
              <a:t>sperm </a:t>
            </a:r>
            <a:endParaRPr lang="en-US" sz="3000" dirty="0"/>
          </a:p>
          <a:p>
            <a:r>
              <a:rPr lang="en-US" sz="3000" dirty="0"/>
              <a:t>Protected under the </a:t>
            </a:r>
            <a:r>
              <a:rPr lang="en-US" sz="3000" dirty="0" smtClean="0"/>
              <a:t>ESA</a:t>
            </a:r>
          </a:p>
          <a:p>
            <a:pPr lvl="1">
              <a:buFont typeface="Courier New" pitchFamily="49" charset="0"/>
              <a:buChar char="o"/>
            </a:pPr>
            <a:r>
              <a:rPr lang="en-US" sz="3000" b="1" dirty="0" smtClean="0"/>
              <a:t>Sea </a:t>
            </a:r>
            <a:r>
              <a:rPr lang="en-US" sz="3000" b="1" dirty="0"/>
              <a:t>turtles</a:t>
            </a:r>
            <a:r>
              <a:rPr lang="en-US" sz="3000" dirty="0"/>
              <a:t>: green, hawksbill, Kemp’s </a:t>
            </a:r>
            <a:r>
              <a:rPr lang="en-US" sz="3000" dirty="0" err="1"/>
              <a:t>ridley</a:t>
            </a:r>
            <a:r>
              <a:rPr lang="en-US" sz="3000" dirty="0"/>
              <a:t>, leatherback, loggerhead</a:t>
            </a:r>
          </a:p>
          <a:p>
            <a:pPr lvl="1">
              <a:buFont typeface="Courier New" pitchFamily="49" charset="0"/>
              <a:buChar char="o"/>
            </a:pPr>
            <a:r>
              <a:rPr lang="en-US" sz="3000" b="1" dirty="0"/>
              <a:t>Fish</a:t>
            </a:r>
            <a:r>
              <a:rPr lang="en-US" sz="3000" dirty="0"/>
              <a:t>: Atlantic </a:t>
            </a:r>
            <a:r>
              <a:rPr lang="en-US" sz="3000" dirty="0" smtClean="0"/>
              <a:t>sturgeon, and </a:t>
            </a:r>
            <a:r>
              <a:rPr lang="en-US" sz="3000" dirty="0" err="1"/>
              <a:t>shortnose</a:t>
            </a:r>
            <a:r>
              <a:rPr lang="en-US" sz="3000" dirty="0"/>
              <a:t> sturgeon, </a:t>
            </a:r>
            <a:r>
              <a:rPr lang="en-US" sz="3000" dirty="0" err="1"/>
              <a:t>smalltooth</a:t>
            </a:r>
            <a:r>
              <a:rPr lang="en-US" sz="3000" dirty="0"/>
              <a:t> sawfish</a:t>
            </a:r>
          </a:p>
          <a:p>
            <a:pPr lvl="1">
              <a:buFont typeface="Courier New" pitchFamily="49" charset="0"/>
              <a:buChar char="o"/>
            </a:pPr>
            <a:r>
              <a:rPr lang="en-US" sz="3000" b="1" dirty="0"/>
              <a:t>Corals</a:t>
            </a:r>
            <a:r>
              <a:rPr lang="en-US" sz="3000" dirty="0"/>
              <a:t>: Elkhorn and </a:t>
            </a:r>
            <a:r>
              <a:rPr lang="en-US" sz="3000" dirty="0" err="1"/>
              <a:t>staghorn</a:t>
            </a:r>
            <a:endParaRPr lang="en-US" sz="3000" dirty="0"/>
          </a:p>
          <a:p>
            <a:pPr lvl="1">
              <a:buFont typeface="Courier New" pitchFamily="49" charset="0"/>
              <a:buChar char="o"/>
            </a:pPr>
            <a:r>
              <a:rPr lang="en-US" sz="3000" b="1" dirty="0"/>
              <a:t>Plants</a:t>
            </a:r>
            <a:r>
              <a:rPr lang="en-US" sz="3000" dirty="0"/>
              <a:t>: Johnson’s sea </a:t>
            </a:r>
            <a:r>
              <a:rPr lang="en-US" sz="3000" dirty="0" smtClean="0"/>
              <a:t>grass</a:t>
            </a:r>
          </a:p>
          <a:p>
            <a:pPr marL="342900" lvl="1" indent="-342900"/>
            <a:r>
              <a:rPr lang="en-US" sz="3000" dirty="0" smtClean="0"/>
              <a:t>Protected Under the MMPA</a:t>
            </a:r>
          </a:p>
          <a:p>
            <a:pPr marL="742950" lvl="2" indent="-342900"/>
            <a:r>
              <a:rPr lang="en-US" sz="3000" dirty="0" smtClean="0"/>
              <a:t>Pilot whales, Bottlenose dolphins, and 23 more!</a:t>
            </a:r>
          </a:p>
          <a:p>
            <a:pPr marL="857250" lvl="2" indent="-457200">
              <a:buFont typeface="Courier New" pitchFamily="49" charset="0"/>
              <a:buChar char="o"/>
            </a:pPr>
            <a:endParaRPr lang="en-US" dirty="0" smtClean="0"/>
          </a:p>
          <a:p>
            <a:pPr lvl="1">
              <a:buFont typeface="Courier New" pitchFamily="49" charset="0"/>
              <a:buChar char="o"/>
            </a:pP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4</a:t>
            </a:fld>
            <a:endParaRPr lang="en-US" dirty="0"/>
          </a:p>
        </p:txBody>
      </p:sp>
    </p:spTree>
    <p:extLst>
      <p:ext uri="{BB962C8B-B14F-4D97-AF65-F5344CB8AC3E}">
        <p14:creationId xmlns:p14="http://schemas.microsoft.com/office/powerpoint/2010/main" xmlns="" val="2122487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Habitat in the South Atlantic Region</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5</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554171" y="1133213"/>
            <a:ext cx="6478310" cy="5005967"/>
          </a:xfr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686613"/>
            <a:ext cx="4667002" cy="3499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1802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eaLnBrk="1" hangingPunct="1"/>
            <a:r>
              <a:rPr lang="en-US" sz="3200" dirty="0" smtClean="0"/>
              <a:t>MMPA &amp; Fisheries</a:t>
            </a:r>
          </a:p>
        </p:txBody>
      </p:sp>
      <p:sp>
        <p:nvSpPr>
          <p:cNvPr id="12291" name="Content Placeholder 2"/>
          <p:cNvSpPr>
            <a:spLocks noGrp="1"/>
          </p:cNvSpPr>
          <p:nvPr>
            <p:ph idx="1"/>
          </p:nvPr>
        </p:nvSpPr>
        <p:spPr/>
        <p:txBody>
          <a:bodyPr>
            <a:normAutofit fontScale="92500" lnSpcReduction="20000"/>
          </a:bodyPr>
          <a:lstStyle/>
          <a:p>
            <a:pPr eaLnBrk="1" hangingPunct="1">
              <a:buFontTx/>
              <a:buChar char="•"/>
            </a:pPr>
            <a:r>
              <a:rPr lang="en-US" dirty="0" smtClean="0"/>
              <a:t>Main Issues</a:t>
            </a:r>
            <a:r>
              <a:rPr lang="en-US" dirty="0"/>
              <a:t>=</a:t>
            </a:r>
            <a:r>
              <a:rPr lang="en-US" dirty="0" smtClean="0"/>
              <a:t>Entanglement in nets and line; dolphin depredation/predation</a:t>
            </a:r>
          </a:p>
          <a:p>
            <a:pPr eaLnBrk="1" hangingPunct="1">
              <a:buFontTx/>
              <a:buChar char="•"/>
            </a:pPr>
            <a:r>
              <a:rPr lang="en-US" dirty="0" smtClean="0"/>
              <a:t>Management via:</a:t>
            </a:r>
          </a:p>
          <a:p>
            <a:pPr lvl="1">
              <a:buFont typeface="Courier New" pitchFamily="49" charset="0"/>
              <a:buChar char="o"/>
            </a:pPr>
            <a:r>
              <a:rPr lang="en-US" dirty="0" smtClean="0"/>
              <a:t>List of Fisheries/Marine Mammal Authorization Program</a:t>
            </a:r>
          </a:p>
          <a:p>
            <a:pPr lvl="1">
              <a:buFont typeface="Courier New" pitchFamily="49" charset="0"/>
              <a:buChar char="o"/>
            </a:pPr>
            <a:r>
              <a:rPr lang="en-US" dirty="0" smtClean="0"/>
              <a:t>Take Reduction Plans (TRPs)</a:t>
            </a:r>
          </a:p>
          <a:p>
            <a:pPr lvl="2">
              <a:buFont typeface="Arial" charset="0"/>
              <a:buChar char="•"/>
            </a:pPr>
            <a:r>
              <a:rPr lang="en-US" dirty="0" smtClean="0"/>
              <a:t>Atlantic Large Whale TRP</a:t>
            </a:r>
          </a:p>
          <a:p>
            <a:pPr lvl="2" eaLnBrk="1" hangingPunct="1">
              <a:buFont typeface="Wingdings" pitchFamily="2" charset="2"/>
              <a:buChar char="Ø"/>
            </a:pPr>
            <a:r>
              <a:rPr lang="en-US" dirty="0" smtClean="0"/>
              <a:t>SG Black Sea Bass Pots, CMPR gillnet</a:t>
            </a:r>
          </a:p>
          <a:p>
            <a:pPr lvl="2">
              <a:buFont typeface="Arial" charset="0"/>
              <a:buChar char="•"/>
            </a:pPr>
            <a:r>
              <a:rPr lang="en-US" dirty="0" smtClean="0"/>
              <a:t>Bottlenose Dolphin TRP</a:t>
            </a:r>
          </a:p>
          <a:p>
            <a:pPr lvl="2">
              <a:buFont typeface="Arial" charset="0"/>
              <a:buChar char="•"/>
            </a:pPr>
            <a:r>
              <a:rPr lang="en-US" dirty="0" smtClean="0"/>
              <a:t>Atlantic HMS Pelagic </a:t>
            </a:r>
            <a:r>
              <a:rPr lang="en-US" dirty="0" err="1" smtClean="0"/>
              <a:t>Longline</a:t>
            </a:r>
            <a:r>
              <a:rPr lang="en-US" dirty="0" smtClean="0"/>
              <a:t> TRP</a:t>
            </a:r>
          </a:p>
        </p:txBody>
      </p:sp>
      <p:sp>
        <p:nvSpPr>
          <p:cNvPr id="12292" name="Right Arrow 3"/>
          <p:cNvSpPr>
            <a:spLocks noChangeArrowheads="1"/>
          </p:cNvSpPr>
          <p:nvPr/>
        </p:nvSpPr>
        <p:spPr bwMode="auto">
          <a:xfrm>
            <a:off x="1600200" y="4724400"/>
            <a:ext cx="977900" cy="484188"/>
          </a:xfrm>
          <a:prstGeom prst="rightArrow">
            <a:avLst>
              <a:gd name="adj1" fmla="val 50000"/>
              <a:gd name="adj2" fmla="val 50024"/>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xmlns="" val="1931145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ESA and Fisheries</a:t>
            </a:r>
            <a:endParaRPr lang="en-US" sz="3200" dirty="0"/>
          </a:p>
        </p:txBody>
      </p:sp>
      <p:sp>
        <p:nvSpPr>
          <p:cNvPr id="3" name="Content Placeholder 2"/>
          <p:cNvSpPr>
            <a:spLocks noGrp="1"/>
          </p:cNvSpPr>
          <p:nvPr>
            <p:ph idx="1"/>
          </p:nvPr>
        </p:nvSpPr>
        <p:spPr/>
        <p:txBody>
          <a:bodyPr>
            <a:normAutofit/>
          </a:bodyPr>
          <a:lstStyle/>
          <a:p>
            <a:r>
              <a:rPr lang="en-US" sz="3000" dirty="0" smtClean="0"/>
              <a:t>Threat: Hooking and entanglement of ESA-listed species in fishing gear</a:t>
            </a:r>
          </a:p>
          <a:p>
            <a:r>
              <a:rPr lang="en-US" sz="3000" dirty="0" smtClean="0"/>
              <a:t>Management via:</a:t>
            </a:r>
          </a:p>
          <a:p>
            <a:pPr lvl="1"/>
            <a:r>
              <a:rPr lang="en-US" sz="3000" dirty="0" smtClean="0"/>
              <a:t>Section 7 consultations and 10(a)(1) B permits </a:t>
            </a:r>
          </a:p>
          <a:p>
            <a:pPr lvl="1"/>
            <a:r>
              <a:rPr lang="en-US" sz="3000" dirty="0" smtClean="0"/>
              <a:t>ESA 4(d) rules addressing threats to threatened species</a:t>
            </a:r>
            <a:endParaRPr lang="en-US" sz="3000"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7</a:t>
            </a:fld>
            <a:endParaRPr lang="en-US" dirty="0"/>
          </a:p>
        </p:txBody>
      </p:sp>
    </p:spTree>
    <p:extLst>
      <p:ext uri="{BB962C8B-B14F-4D97-AF65-F5344CB8AC3E}">
        <p14:creationId xmlns:p14="http://schemas.microsoft.com/office/powerpoint/2010/main" xmlns="" val="3778200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ESA &amp; Fisheries: Section 7 Requirements</a:t>
            </a:r>
          </a:p>
        </p:txBody>
      </p:sp>
      <p:sp>
        <p:nvSpPr>
          <p:cNvPr id="13315" name="Rectangle 3"/>
          <p:cNvSpPr>
            <a:spLocks noGrp="1" noChangeArrowheads="1"/>
          </p:cNvSpPr>
          <p:nvPr>
            <p:ph type="body" idx="1"/>
          </p:nvPr>
        </p:nvSpPr>
        <p:spPr/>
        <p:txBody>
          <a:bodyPr>
            <a:normAutofit/>
          </a:bodyPr>
          <a:lstStyle/>
          <a:p>
            <a:pPr lvl="1"/>
            <a:r>
              <a:rPr lang="en-US" sz="2400" b="1" dirty="0" smtClean="0"/>
              <a:t>Section 7(a)(1) Affirmative Conservation Mandate</a:t>
            </a:r>
            <a:r>
              <a:rPr lang="en-US" sz="2400" dirty="0" smtClean="0"/>
              <a:t>:   All Federal agencies shall use their authorities to carry out their programs for the conservation of endangered &amp; threatened species. </a:t>
            </a:r>
          </a:p>
          <a:p>
            <a:pPr lvl="1" eaLnBrk="1" hangingPunct="1"/>
            <a:r>
              <a:rPr lang="en-US" sz="2400" b="1" dirty="0" smtClean="0"/>
              <a:t>Section 7(a)(2) Duty to Avoid Jeopardy</a:t>
            </a:r>
            <a:r>
              <a:rPr lang="en-US" sz="2400" dirty="0" smtClean="0"/>
              <a:t>:  Each federal agency must insure that any action authorized, funded, or carried out by them is not likely to jeopardize the continued existence of any T/E species.</a:t>
            </a:r>
          </a:p>
          <a:p>
            <a:pPr lvl="1" eaLnBrk="1" hangingPunct="1"/>
            <a:r>
              <a:rPr lang="en-US" sz="2400" dirty="0" smtClean="0"/>
              <a:t>Section 7(b)(3): At the conclusion of formal consultation, a written statement detailing how the action will affect T/E species must be issued</a:t>
            </a:r>
          </a:p>
          <a:p>
            <a:pPr eaLnBrk="1" hangingPunct="1">
              <a:buFontTx/>
              <a:buChar char="•"/>
            </a:pPr>
            <a:endParaRPr lang="en-US" sz="2000" dirty="0" smtClean="0"/>
          </a:p>
          <a:p>
            <a:pPr eaLnBrk="1" hangingPunct="1">
              <a:buFontTx/>
              <a:buChar char="•"/>
            </a:pPr>
            <a:endParaRPr lang="en-US" sz="1800" dirty="0" smtClean="0"/>
          </a:p>
          <a:p>
            <a:pPr eaLnBrk="1" hangingPunct="1">
              <a:buFontTx/>
              <a:buChar char="•"/>
            </a:pPr>
            <a:endParaRPr lang="en-US" sz="1800" dirty="0" smtClean="0"/>
          </a:p>
          <a:p>
            <a:pPr eaLnBrk="1" hangingPunct="1"/>
            <a:endParaRPr lang="en-US" sz="1800" dirty="0" smtClean="0"/>
          </a:p>
        </p:txBody>
      </p:sp>
    </p:spTree>
    <p:extLst>
      <p:ext uri="{BB962C8B-B14F-4D97-AF65-F5344CB8AC3E}">
        <p14:creationId xmlns:p14="http://schemas.microsoft.com/office/powerpoint/2010/main" xmlns="" val="1860922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Reinitiation</a:t>
            </a:r>
            <a:r>
              <a:rPr lang="en-US" dirty="0" smtClean="0"/>
              <a:t> of Formal Consultation Criteria</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Requires </a:t>
            </a:r>
            <a:r>
              <a:rPr lang="en-US" dirty="0" err="1"/>
              <a:t>reinitiation</a:t>
            </a:r>
            <a:r>
              <a:rPr lang="en-US" dirty="0"/>
              <a:t> of formal consultation if discretionary involvement or control over an action is retained and:</a:t>
            </a:r>
            <a:endParaRPr lang="en-US" sz="2800" dirty="0"/>
          </a:p>
          <a:p>
            <a:pPr lvl="1">
              <a:buFont typeface="Courier New" pitchFamily="49" charset="0"/>
              <a:buChar char="o"/>
            </a:pPr>
            <a:r>
              <a:rPr lang="en-US" dirty="0"/>
              <a:t>the amount or extent of the incidental take is exceeded; </a:t>
            </a:r>
            <a:endParaRPr lang="en-US" sz="2800" dirty="0"/>
          </a:p>
          <a:p>
            <a:pPr lvl="1">
              <a:buFont typeface="Courier New" pitchFamily="49" charset="0"/>
              <a:buChar char="o"/>
            </a:pPr>
            <a:r>
              <a:rPr lang="en-US" dirty="0"/>
              <a:t>new information reveals effects of the agency action that may affect T/E species or Critical Habitat (CH) in a manner or to an extent not previously </a:t>
            </a:r>
            <a:r>
              <a:rPr lang="en-US" dirty="0" smtClean="0"/>
              <a:t>considered</a:t>
            </a:r>
          </a:p>
          <a:p>
            <a:pPr lvl="1">
              <a:buFont typeface="Courier New" pitchFamily="49" charset="0"/>
              <a:buChar char="o"/>
            </a:pPr>
            <a:r>
              <a:rPr lang="en-US" dirty="0" smtClean="0"/>
              <a:t>the </a:t>
            </a:r>
            <a:r>
              <a:rPr lang="en-US" dirty="0"/>
              <a:t>agency action is subsequently modified in a manner that causes an effect to the T/E species or CH not previously </a:t>
            </a:r>
            <a:r>
              <a:rPr lang="en-US" dirty="0" smtClean="0"/>
              <a:t>considered</a:t>
            </a:r>
          </a:p>
          <a:p>
            <a:pPr lvl="1">
              <a:buFont typeface="Courier New" pitchFamily="49" charset="0"/>
              <a:buChar char="o"/>
            </a:pPr>
            <a:r>
              <a:rPr lang="en-US" dirty="0" smtClean="0"/>
              <a:t>if </a:t>
            </a:r>
            <a:r>
              <a:rPr lang="en-US" dirty="0"/>
              <a:t>a new species is listed or critical habitat designated that may be affected by the identified action </a:t>
            </a:r>
            <a:endParaRPr lang="en-US" sz="2800" dirty="0"/>
          </a:p>
          <a:p>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9</a:t>
            </a:fld>
            <a:endParaRPr lang="en-US" dirty="0"/>
          </a:p>
        </p:txBody>
      </p:sp>
    </p:spTree>
    <p:extLst>
      <p:ext uri="{BB962C8B-B14F-4D97-AF65-F5344CB8AC3E}">
        <p14:creationId xmlns:p14="http://schemas.microsoft.com/office/powerpoint/2010/main" xmlns="" val="1337478098"/>
      </p:ext>
    </p:extLst>
  </p:cSld>
  <p:clrMapOvr>
    <a:masterClrMapping/>
  </p:clrMapOvr>
</p:sld>
</file>

<file path=ppt/theme/theme1.xml><?xml version="1.0" encoding="utf-8"?>
<a:theme xmlns:a="http://schemas.openxmlformats.org/drawingml/2006/main" name="NOAA Fisheries Content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3257</TotalTime>
  <Words>2007</Words>
  <Application>Microsoft Office PowerPoint</Application>
  <PresentationFormat>On-screen Show (4:3)</PresentationFormat>
  <Paragraphs>262</Paragraphs>
  <Slides>37</Slides>
  <Notes>24</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NOAA Fisheries Content Slides</vt:lpstr>
      <vt:lpstr>NOAA Divider Slides</vt:lpstr>
      <vt:lpstr>NOAA Title Options</vt:lpstr>
      <vt:lpstr> South Atlantic Region, Protected Resources, Overview and Update</vt:lpstr>
      <vt:lpstr>Presentation Overview</vt:lpstr>
      <vt:lpstr>Protected Species in the South Atlantic Region</vt:lpstr>
      <vt:lpstr>Protected Species in the South Atlantic Region</vt:lpstr>
      <vt:lpstr>Critical Habitat in the South Atlantic Region</vt:lpstr>
      <vt:lpstr>MMPA &amp; Fisheries</vt:lpstr>
      <vt:lpstr>ESA and Fisheries</vt:lpstr>
      <vt:lpstr>ESA &amp; Fisheries: Section 7 Requirements</vt:lpstr>
      <vt:lpstr>Reinitiation of Formal Consultation Criteria</vt:lpstr>
      <vt:lpstr>South Atlantic FMPs with Biological Opinions</vt:lpstr>
      <vt:lpstr>Atlantic sturgeon</vt:lpstr>
      <vt:lpstr>Effective April 6, 2012</vt:lpstr>
      <vt:lpstr>Addressing Bycatch in the South Atlantic Region</vt:lpstr>
      <vt:lpstr>Estimating Effects of CMPR gillnets</vt:lpstr>
      <vt:lpstr>Questions?</vt:lpstr>
      <vt:lpstr>Coral Update</vt:lpstr>
      <vt:lpstr>Corals:  Proposed ESA Listing </vt:lpstr>
      <vt:lpstr>Basis of proposal? </vt:lpstr>
      <vt:lpstr>Supplemental Information Report</vt:lpstr>
      <vt:lpstr>General Implications If Corals are Listed</vt:lpstr>
      <vt:lpstr>Implications Specific to the South Atlantic Region</vt:lpstr>
      <vt:lpstr>Questions?</vt:lpstr>
      <vt:lpstr>Right whales and black sea bass pots</vt:lpstr>
      <vt:lpstr>Right whale entanglements </vt:lpstr>
      <vt:lpstr>Atlantic Large Whale Take Reduction Plan (ALWTRP) </vt:lpstr>
      <vt:lpstr>ALWTRP Background</vt:lpstr>
      <vt:lpstr>Evaluating Vertical Line Entanglement Risks</vt:lpstr>
      <vt:lpstr>The ALWTRP and the Black Sea Bass Fishery</vt:lpstr>
      <vt:lpstr>Black Seabass Fishery Management &amp;Right Whales</vt:lpstr>
      <vt:lpstr>What Happens if the Council Proposes to Remove the Closure?  </vt:lpstr>
      <vt:lpstr>Questions?</vt:lpstr>
      <vt:lpstr>Nassau Grouper Update</vt:lpstr>
      <vt:lpstr>Nassau Grouper (Epinephelus striatus) Endangered Species Act Status Review</vt:lpstr>
      <vt:lpstr>Questions?</vt:lpstr>
      <vt:lpstr>River Herring Update</vt:lpstr>
      <vt:lpstr>River Herring Update</vt:lpstr>
      <vt:lpstr>Questions?</vt:lpstr>
    </vt:vector>
  </TitlesOfParts>
  <Company>Janin/Cliff Design,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 </cp:lastModifiedBy>
  <cp:revision>145</cp:revision>
  <dcterms:created xsi:type="dcterms:W3CDTF">2012-07-23T20:47:30Z</dcterms:created>
  <dcterms:modified xsi:type="dcterms:W3CDTF">2013-06-13T17:14:18Z</dcterms:modified>
</cp:coreProperties>
</file>