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8"/>
  </p:notesMasterIdLst>
  <p:sldIdLst>
    <p:sldId id="264" r:id="rId2"/>
    <p:sldId id="275" r:id="rId3"/>
    <p:sldId id="276" r:id="rId4"/>
    <p:sldId id="256" r:id="rId5"/>
    <p:sldId id="257" r:id="rId6"/>
    <p:sldId id="258" r:id="rId7"/>
    <p:sldId id="259" r:id="rId8"/>
    <p:sldId id="262" r:id="rId9"/>
    <p:sldId id="273" r:id="rId10"/>
    <p:sldId id="260" r:id="rId11"/>
    <p:sldId id="266" r:id="rId12"/>
    <p:sldId id="269" r:id="rId13"/>
    <p:sldId id="265" r:id="rId14"/>
    <p:sldId id="267" r:id="rId15"/>
    <p:sldId id="274"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67" autoAdjust="0"/>
  </p:normalViewPr>
  <p:slideViewPr>
    <p:cSldViewPr>
      <p:cViewPr varScale="1">
        <p:scale>
          <a:sx n="94" d="100"/>
          <a:sy n="94" d="100"/>
        </p:scale>
        <p:origin x="-14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cdonoughc\Documents\DATA\Cobia\Fishery%20Dependent\Recreational\Charter_Cobia_For_M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cdonoughc\Documents\DATA\Cobia\Fishery%20Dependent\Recreational\Charter_Cobia_For_M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000" b="1" i="0" u="none" strike="noStrike" baseline="0"/>
              <a:t>Mean Number of Cobia Harvested Per Month (2005-2013) by SC V1 Charter Boats in Federal Vs. State Waters</a:t>
            </a:r>
            <a:endParaRPr lang="en-US" sz="1000"/>
          </a:p>
        </c:rich>
      </c:tx>
      <c:layout/>
    </c:title>
    <c:plotArea>
      <c:layout>
        <c:manualLayout>
          <c:layoutTarget val="inner"/>
          <c:xMode val="edge"/>
          <c:yMode val="edge"/>
          <c:x val="0.14497462817147871"/>
          <c:y val="0.20607648002333082"/>
          <c:w val="0.67648359580052497"/>
          <c:h val="0.57977216389617969"/>
        </c:manualLayout>
      </c:layout>
      <c:lineChart>
        <c:grouping val="standard"/>
        <c:ser>
          <c:idx val="0"/>
          <c:order val="0"/>
          <c:tx>
            <c:strRef>
              <c:f>'Harvest (FedVState)'!$Q$1</c:f>
              <c:strCache>
                <c:ptCount val="1"/>
                <c:pt idx="0">
                  <c:v>State Waters</c:v>
                </c:pt>
              </c:strCache>
            </c:strRef>
          </c:tx>
          <c:cat>
            <c:numRef>
              <c:f>'Harvest (FedVState)'!$P$2:$P$13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'Harvest (FedVState)'!$Q$2:$Q$13</c:f>
              <c:numCache>
                <c:formatCode>General</c:formatCode>
                <c:ptCount val="12"/>
                <c:pt idx="3">
                  <c:v>10.333333333333334</c:v>
                </c:pt>
                <c:pt idx="4">
                  <c:v>116.88888888888863</c:v>
                </c:pt>
                <c:pt idx="5">
                  <c:v>57.222222222222285</c:v>
                </c:pt>
                <c:pt idx="6">
                  <c:v>9.6666666666666767</c:v>
                </c:pt>
                <c:pt idx="7">
                  <c:v>1.625</c:v>
                </c:pt>
                <c:pt idx="8">
                  <c:v>2.4</c:v>
                </c:pt>
                <c:pt idx="9">
                  <c:v>1</c:v>
                </c:pt>
              </c:numCache>
            </c:numRef>
          </c:val>
        </c:ser>
        <c:ser>
          <c:idx val="1"/>
          <c:order val="1"/>
          <c:tx>
            <c:strRef>
              <c:f>'Harvest (FedVState)'!$R$1</c:f>
              <c:strCache>
                <c:ptCount val="1"/>
                <c:pt idx="0">
                  <c:v>Federal Waters</c:v>
                </c:pt>
              </c:strCache>
            </c:strRef>
          </c:tx>
          <c:spPr>
            <a:ln>
              <a:solidFill>
                <a:srgbClr val="C00000"/>
              </a:solidFill>
            </a:ln>
          </c:spPr>
          <c:marker>
            <c:spPr>
              <a:solidFill>
                <a:srgbClr val="C00000"/>
              </a:solidFill>
              <a:ln>
                <a:solidFill>
                  <a:srgbClr val="C00000"/>
                </a:solidFill>
              </a:ln>
            </c:spPr>
          </c:marker>
          <c:val>
            <c:numRef>
              <c:f>'Harvest (FedVState)'!$R$2:$R$13</c:f>
              <c:numCache>
                <c:formatCode>General</c:formatCode>
                <c:ptCount val="12"/>
                <c:pt idx="1">
                  <c:v>3</c:v>
                </c:pt>
                <c:pt idx="2">
                  <c:v>1</c:v>
                </c:pt>
                <c:pt idx="3">
                  <c:v>3.25</c:v>
                </c:pt>
                <c:pt idx="4">
                  <c:v>62.333333333333336</c:v>
                </c:pt>
                <c:pt idx="5">
                  <c:v>118.11111111111111</c:v>
                </c:pt>
                <c:pt idx="6">
                  <c:v>36.111111111111114</c:v>
                </c:pt>
                <c:pt idx="7">
                  <c:v>9.1111111111110823</c:v>
                </c:pt>
                <c:pt idx="8">
                  <c:v>1.7777777777777781</c:v>
                </c:pt>
                <c:pt idx="9">
                  <c:v>2.3749999999999987</c:v>
                </c:pt>
                <c:pt idx="10">
                  <c:v>1</c:v>
                </c:pt>
              </c:numCache>
            </c:numRef>
          </c:val>
        </c:ser>
        <c:marker val="1"/>
        <c:axId val="82585472"/>
        <c:axId val="82637184"/>
      </c:lineChart>
      <c:catAx>
        <c:axId val="82585472"/>
        <c:scaling>
          <c:orientation val="minMax"/>
        </c:scaling>
        <c:axPos val="b"/>
        <c:title>
          <c:tx>
            <c:rich>
              <a:bodyPr/>
              <a:lstStyle/>
              <a:p>
                <a:pPr>
                  <a:defRPr sz="1600"/>
                </a:pPr>
                <a:r>
                  <a:rPr lang="en-US" sz="1000"/>
                  <a:t>Month</a:t>
                </a:r>
              </a:p>
            </c:rich>
          </c:tx>
          <c:layout>
            <c:manualLayout>
              <c:xMode val="edge"/>
              <c:yMode val="edge"/>
              <c:x val="0.45845931758530178"/>
              <c:y val="0.87717592592592597"/>
            </c:manualLayout>
          </c:layout>
        </c:title>
        <c:numFmt formatCode="General" sourceLinked="1"/>
        <c:tickLblPos val="nextTo"/>
        <c:txPr>
          <a:bodyPr/>
          <a:lstStyle/>
          <a:p>
            <a:pPr>
              <a:defRPr b="1"/>
            </a:pPr>
            <a:endParaRPr lang="en-US"/>
          </a:p>
        </c:txPr>
        <c:crossAx val="82637184"/>
        <c:crosses val="autoZero"/>
        <c:auto val="1"/>
        <c:lblAlgn val="ctr"/>
        <c:lblOffset val="100"/>
      </c:catAx>
      <c:valAx>
        <c:axId val="82637184"/>
        <c:scaling>
          <c:orientation val="minMax"/>
        </c:scaling>
        <c:axPos val="l"/>
        <c:majorGridlines/>
        <c:title>
          <c:tx>
            <c:rich>
              <a:bodyPr rot="-5400000" vert="horz"/>
              <a:lstStyle/>
              <a:p>
                <a:pPr>
                  <a:defRPr sz="1600"/>
                </a:pPr>
                <a:r>
                  <a:rPr lang="en-US" sz="1000"/>
                  <a:t>Number of fish</a:t>
                </a:r>
              </a:p>
            </c:rich>
          </c:tx>
          <c:layout/>
        </c:title>
        <c:numFmt formatCode="General" sourceLinked="1"/>
        <c:tickLblPos val="nextTo"/>
        <c:txPr>
          <a:bodyPr/>
          <a:lstStyle/>
          <a:p>
            <a:pPr>
              <a:defRPr b="1"/>
            </a:pPr>
            <a:endParaRPr lang="en-US"/>
          </a:p>
        </c:txPr>
        <c:crossAx val="82585472"/>
        <c:crosses val="autoZero"/>
        <c:crossBetween val="between"/>
      </c:valAx>
    </c:plotArea>
    <c:legend>
      <c:legendPos val="r"/>
      <c:layout>
        <c:manualLayout>
          <c:xMode val="edge"/>
          <c:yMode val="edge"/>
          <c:x val="0.80756933508311468"/>
          <c:y val="0.23899095946340088"/>
          <c:w val="0.18687510936133023"/>
          <c:h val="0.41743438320210052"/>
        </c:manualLayout>
      </c:layout>
      <c:overlay val="1"/>
      <c:txPr>
        <a:bodyPr/>
        <a:lstStyle/>
        <a:p>
          <a:pPr>
            <a:defRPr b="1"/>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100"/>
              <a:t>Cobia Harvested Per Trip by SC V1 Charter Boats (2005-2013)</a:t>
            </a:r>
          </a:p>
        </c:rich>
      </c:tx>
      <c:layout/>
    </c:title>
    <c:plotArea>
      <c:layout/>
      <c:barChart>
        <c:barDir val="col"/>
        <c:grouping val="clustered"/>
        <c:ser>
          <c:idx val="0"/>
          <c:order val="0"/>
          <c:cat>
            <c:numRef>
              <c:f>Bag!$A$2:$A$11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Bag!$V$2:$V$11</c:f>
              <c:numCache>
                <c:formatCode>0%</c:formatCode>
                <c:ptCount val="10"/>
                <c:pt idx="0">
                  <c:v>0.67495696749860101</c:v>
                </c:pt>
                <c:pt idx="1">
                  <c:v>0.19390860647669222</c:v>
                </c:pt>
                <c:pt idx="2">
                  <c:v>5.5268408495849478E-2</c:v>
                </c:pt>
                <c:pt idx="3">
                  <c:v>3.7745847857663488E-2</c:v>
                </c:pt>
                <c:pt idx="4">
                  <c:v>1.5468234754444636E-2</c:v>
                </c:pt>
                <c:pt idx="5">
                  <c:v>1.4921283261618604E-2</c:v>
                </c:pt>
                <c:pt idx="6">
                  <c:v>1.6756671132454122E-3</c:v>
                </c:pt>
                <c:pt idx="7">
                  <c:v>3.6178144505713875E-3</c:v>
                </c:pt>
                <c:pt idx="8">
                  <c:v>9.5881130363889219E-4</c:v>
                </c:pt>
                <c:pt idx="9">
                  <c:v>1.47835878767664E-3</c:v>
                </c:pt>
              </c:numCache>
            </c:numRef>
          </c:val>
        </c:ser>
        <c:axId val="44901504"/>
        <c:axId val="44903424"/>
      </c:barChart>
      <c:catAx>
        <c:axId val="44901504"/>
        <c:scaling>
          <c:orientation val="minMax"/>
        </c:scaling>
        <c:axPos val="b"/>
        <c:title>
          <c:tx>
            <c:rich>
              <a:bodyPr/>
              <a:lstStyle/>
              <a:p>
                <a:pPr>
                  <a:defRPr sz="1400"/>
                </a:pPr>
                <a:r>
                  <a:rPr lang="en-US" sz="1000"/>
                  <a:t>Number of cobia kept</a:t>
                </a:r>
              </a:p>
            </c:rich>
          </c:tx>
          <c:layout/>
        </c:title>
        <c:numFmt formatCode="General" sourceLinked="1"/>
        <c:tickLblPos val="nextTo"/>
        <c:txPr>
          <a:bodyPr/>
          <a:lstStyle/>
          <a:p>
            <a:pPr>
              <a:defRPr b="1"/>
            </a:pPr>
            <a:endParaRPr lang="en-US"/>
          </a:p>
        </c:txPr>
        <c:crossAx val="44903424"/>
        <c:crosses val="autoZero"/>
        <c:auto val="1"/>
        <c:lblAlgn val="ctr"/>
        <c:lblOffset val="100"/>
      </c:catAx>
      <c:valAx>
        <c:axId val="44903424"/>
        <c:scaling>
          <c:orientation val="minMax"/>
        </c:scaling>
        <c:axPos val="l"/>
        <c:majorGridlines/>
        <c:title>
          <c:tx>
            <c:rich>
              <a:bodyPr rot="-5400000" vert="horz"/>
              <a:lstStyle/>
              <a:p>
                <a:pPr>
                  <a:defRPr sz="1400"/>
                </a:pPr>
                <a:r>
                  <a:rPr lang="en-US" sz="1000"/>
                  <a:t>Percent of trips</a:t>
                </a:r>
              </a:p>
            </c:rich>
          </c:tx>
          <c:layout/>
        </c:title>
        <c:numFmt formatCode="0%" sourceLinked="1"/>
        <c:tickLblPos val="nextTo"/>
        <c:txPr>
          <a:bodyPr/>
          <a:lstStyle/>
          <a:p>
            <a:pPr>
              <a:defRPr b="1"/>
            </a:pPr>
            <a:endParaRPr lang="en-US"/>
          </a:p>
        </c:txPr>
        <c:crossAx val="44901504"/>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0C372-8BC8-4BC6-82C3-FDD331CD33C0}" type="datetimeFigureOut">
              <a:rPr lang="en-US" smtClean="0"/>
              <a:pPr/>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B02EBB-397E-4306-B7A0-D9506AFDAD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purpose of this presentation is to present current fishery dependent trends in South Carolina.</a:t>
            </a:r>
          </a:p>
          <a:p>
            <a:endParaRPr lang="en-US" dirty="0" smtClean="0"/>
          </a:p>
          <a:p>
            <a:pPr>
              <a:buFont typeface="Arial" pitchFamily="34" charset="0"/>
              <a:buChar char="•"/>
            </a:pPr>
            <a:r>
              <a:rPr lang="en-US" dirty="0" smtClean="0"/>
              <a:t>Analysis was limited to fishery dependent data from NMFS through the Marine Recreational Information Program (MRIP) and the South Carolina </a:t>
            </a:r>
            <a:r>
              <a:rPr lang="en-US" dirty="0" err="1" smtClean="0"/>
              <a:t>Charterboat</a:t>
            </a:r>
            <a:r>
              <a:rPr lang="en-US" dirty="0" smtClean="0"/>
              <a:t> Logbook data set.  </a:t>
            </a:r>
          </a:p>
          <a:p>
            <a:r>
              <a:rPr lang="en-US" dirty="0" smtClean="0"/>
              <a:t> </a:t>
            </a:r>
          </a:p>
          <a:p>
            <a:pPr>
              <a:buFont typeface="Arial" pitchFamily="34" charset="0"/>
              <a:buChar char="•"/>
            </a:pPr>
            <a:r>
              <a:rPr lang="en-US" dirty="0" smtClean="0"/>
              <a:t>There are not consistent data sources on cobia that are independent of the fishery.</a:t>
            </a:r>
          </a:p>
          <a:p>
            <a:endParaRPr lang="en-US" dirty="0"/>
          </a:p>
        </p:txBody>
      </p:sp>
      <p:sp>
        <p:nvSpPr>
          <p:cNvPr id="4" name="Slide Number Placeholder 3"/>
          <p:cNvSpPr>
            <a:spLocks noGrp="1"/>
          </p:cNvSpPr>
          <p:nvPr>
            <p:ph type="sldNum" sz="quarter" idx="10"/>
          </p:nvPr>
        </p:nvSpPr>
        <p:spPr/>
        <p:txBody>
          <a:bodyPr/>
          <a:lstStyle/>
          <a:p>
            <a:fld id="{1BB02EBB-397E-4306-B7A0-D9506AFDADC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pattern in South Carolina is very similar</a:t>
            </a:r>
            <a:r>
              <a:rPr lang="en-US" baseline="0" dirty="0" smtClean="0"/>
              <a:t> to Virginia.  These fish were mostly tagged in Port Royal Sound, in the southern part of the state as part of the aggregation that occurs in May and June.  And like in Virginia, we see very high site fidelity.  Almost 90% of the fish that were tagged in South Carolina were recaptured back in that area.  We also see some evidence of a north-south migration as well, with fish tagged in South Carolina being recaptured off the east coast of Florida in early spring.  And like in Virginia, we suspect that there’s a good bit of east-west migration occurring.  </a:t>
            </a:r>
            <a:endParaRPr lang="en-US" dirty="0"/>
          </a:p>
        </p:txBody>
      </p:sp>
      <p:sp>
        <p:nvSpPr>
          <p:cNvPr id="4" name="Slide Number Placeholder 3"/>
          <p:cNvSpPr>
            <a:spLocks noGrp="1"/>
          </p:cNvSpPr>
          <p:nvPr>
            <p:ph type="sldNum" sz="quarter" idx="10"/>
          </p:nvPr>
        </p:nvSpPr>
        <p:spPr/>
        <p:txBody>
          <a:bodyPr/>
          <a:lstStyle/>
          <a:p>
            <a:fld id="{392CF400-6690-4167-BA5D-D0CA15525AA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98D9742-AA8B-4881-83D8-8402E16C4016}" type="datetimeFigureOut">
              <a:rPr lang="en-US" smtClean="0"/>
              <a:pPr/>
              <a:t>9/18/2014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3C23462-BC13-4425-A968-431665F31F5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8D9742-AA8B-4881-83D8-8402E16C4016}"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23462-BC13-4425-A968-431665F31F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8D9742-AA8B-4881-83D8-8402E16C4016}"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23462-BC13-4425-A968-431665F31F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8D9742-AA8B-4881-83D8-8402E16C4016}"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23462-BC13-4425-A968-431665F31F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98D9742-AA8B-4881-83D8-8402E16C4016}"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23462-BC13-4425-A968-431665F31F5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8D9742-AA8B-4881-83D8-8402E16C4016}"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23462-BC13-4425-A968-431665F31F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98D9742-AA8B-4881-83D8-8402E16C4016}"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23462-BC13-4425-A968-431665F31F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8D9742-AA8B-4881-83D8-8402E16C4016}"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23462-BC13-4425-A968-431665F31F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D9742-AA8B-4881-83D8-8402E16C4016}"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23462-BC13-4425-A968-431665F31F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8D9742-AA8B-4881-83D8-8402E16C4016}"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23462-BC13-4425-A968-431665F31F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8D9742-AA8B-4881-83D8-8402E16C4016}"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3C23462-BC13-4425-A968-431665F31F5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98D9742-AA8B-4881-83D8-8402E16C4016}" type="datetimeFigureOut">
              <a:rPr lang="en-US" smtClean="0"/>
              <a:pPr/>
              <a:t>9/18/2014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C23462-BC13-4425-A968-431665F31F5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8382000" cy="990600"/>
          </a:xfrm>
        </p:spPr>
        <p:txBody>
          <a:bodyPr>
            <a:noAutofit/>
          </a:bodyPr>
          <a:lstStyle/>
          <a:p>
            <a:pPr algn="ctr"/>
            <a:r>
              <a:rPr lang="en-US" sz="6000" dirty="0" smtClean="0">
                <a:solidFill>
                  <a:srgbClr val="FFC000"/>
                </a:solidFill>
                <a:latin typeface="Times New Roman" pitchFamily="18" charset="0"/>
                <a:cs typeface="Times New Roman" pitchFamily="18" charset="0"/>
              </a:rPr>
              <a:t>Cobia in South Carolina</a:t>
            </a:r>
            <a:endParaRPr lang="en-US" sz="6000" dirty="0">
              <a:solidFill>
                <a:srgbClr val="FFC000"/>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2743200"/>
            <a:ext cx="7854696" cy="1752600"/>
          </a:xfrm>
        </p:spPr>
        <p:txBody>
          <a:bodyPr/>
          <a:lstStyle/>
          <a:p>
            <a:pPr algn="ctr"/>
            <a:r>
              <a:rPr lang="en-US" dirty="0" smtClean="0">
                <a:latin typeface="Times New Roman" pitchFamily="18" charset="0"/>
                <a:cs typeface="Times New Roman" pitchFamily="18" charset="0"/>
              </a:rPr>
              <a:t>The cobia fishery in South Carolina and cobia spawning aggregations in the Pt Royal/St Helena area in southern South Carolina</a:t>
            </a:r>
            <a:endParaRPr lang="en-US" dirty="0">
              <a:latin typeface="Times New Roman" pitchFamily="18" charset="0"/>
              <a:cs typeface="Times New Roman" pitchFamily="18" charset="0"/>
            </a:endParaRPr>
          </a:p>
        </p:txBody>
      </p:sp>
      <p:pic>
        <p:nvPicPr>
          <p:cNvPr id="6" name="Picture 5" descr="DNR logo no bckgrd.gif"/>
          <p:cNvPicPr>
            <a:picLocks noChangeAspect="1"/>
          </p:cNvPicPr>
          <p:nvPr/>
        </p:nvPicPr>
        <p:blipFill>
          <a:blip r:embed="rId2" cstate="print"/>
          <a:stretch>
            <a:fillRect/>
          </a:stretch>
        </p:blipFill>
        <p:spPr>
          <a:xfrm>
            <a:off x="3505200" y="4343400"/>
            <a:ext cx="1676400" cy="21994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523220"/>
          </a:xfrm>
          <a:prstGeom prst="rect">
            <a:avLst/>
          </a:prstGeom>
          <a:noFill/>
        </p:spPr>
        <p:txBody>
          <a:bodyPr wrap="square" rtlCol="0">
            <a:spAutoFit/>
          </a:bodyPr>
          <a:lstStyle/>
          <a:p>
            <a:r>
              <a:rPr lang="en-US" sz="2800" dirty="0" smtClean="0"/>
              <a:t>RECREATIONAL FISHERY: HARVEST BY BAG LIMIT</a:t>
            </a:r>
            <a:endParaRPr lang="en-US" sz="2800" dirty="0"/>
          </a:p>
        </p:txBody>
      </p:sp>
      <p:graphicFrame>
        <p:nvGraphicFramePr>
          <p:cNvPr id="3" name="Chart 2"/>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562600" y="990600"/>
            <a:ext cx="3124200" cy="2831544"/>
          </a:xfrm>
          <a:prstGeom prst="rect">
            <a:avLst/>
          </a:prstGeom>
          <a:noFill/>
        </p:spPr>
        <p:txBody>
          <a:bodyPr wrap="square" rtlCol="0">
            <a:spAutoFit/>
          </a:bodyPr>
          <a:lstStyle/>
          <a:p>
            <a:pPr>
              <a:buFont typeface="Arial" pitchFamily="34" charset="0"/>
              <a:buChar char="•"/>
            </a:pPr>
            <a:r>
              <a:rPr lang="en-US" dirty="0" smtClean="0"/>
              <a:t>  </a:t>
            </a:r>
            <a:r>
              <a:rPr lang="en-US" sz="1600" dirty="0" smtClean="0"/>
              <a:t>The majority of private boat trips encountering cobia (positive intercepts) report 1 cobia per trip.</a:t>
            </a:r>
          </a:p>
          <a:p>
            <a:r>
              <a:rPr lang="en-US" sz="1600" dirty="0"/>
              <a:t> </a:t>
            </a:r>
            <a:r>
              <a:rPr lang="en-US" sz="1600" dirty="0" smtClean="0"/>
              <a:t> </a:t>
            </a:r>
          </a:p>
          <a:p>
            <a:pPr>
              <a:buFont typeface="Arial" pitchFamily="34" charset="0"/>
              <a:buChar char="•"/>
            </a:pPr>
            <a:r>
              <a:rPr lang="en-US" sz="1600" dirty="0" smtClean="0"/>
              <a:t>The only waves where 2 or more fish were reported were waves 3 (May-June) and 4 (July-August).</a:t>
            </a:r>
          </a:p>
          <a:p>
            <a:endParaRPr lang="en-US" sz="1600" dirty="0" smtClean="0"/>
          </a:p>
          <a:p>
            <a:pPr>
              <a:buFont typeface="Arial" pitchFamily="34" charset="0"/>
              <a:buChar char="•"/>
            </a:pPr>
            <a:r>
              <a:rPr lang="en-US" sz="1600" dirty="0" smtClean="0"/>
              <a:t>Charter boats showed a similar trend with the majority of trips keeping only 1 cobia. </a:t>
            </a:r>
            <a:endParaRPr lang="en-US" sz="1600" dirty="0"/>
          </a:p>
        </p:txBody>
      </p:sp>
      <p:pic>
        <p:nvPicPr>
          <p:cNvPr id="2050" name="Picture 2"/>
          <p:cNvPicPr>
            <a:picLocks noChangeAspect="1" noChangeArrowheads="1"/>
          </p:cNvPicPr>
          <p:nvPr/>
        </p:nvPicPr>
        <p:blipFill>
          <a:blip r:embed="rId3" cstate="print"/>
          <a:srcRect/>
          <a:stretch>
            <a:fillRect/>
          </a:stretch>
        </p:blipFill>
        <p:spPr bwMode="auto">
          <a:xfrm>
            <a:off x="0" y="1066800"/>
            <a:ext cx="4591050" cy="27622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0" y="3962400"/>
            <a:ext cx="4591050" cy="276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914400"/>
            <a:ext cx="8229600" cy="1143000"/>
          </a:xfrm>
        </p:spPr>
        <p:txBody>
          <a:bodyPr anchor="t">
            <a:noAutofit/>
          </a:bodyPr>
          <a:lstStyle/>
          <a:p>
            <a:pPr algn="ctr" eaLnBrk="1" hangingPunct="1"/>
            <a:r>
              <a:rPr lang="en-US" sz="4000" b="1" dirty="0">
                <a:solidFill>
                  <a:schemeClr val="tx1"/>
                </a:solidFill>
                <a:effectLst>
                  <a:outerShdw blurRad="38100" dist="38100" dir="2700000" algn="tl">
                    <a:srgbClr val="DDDDDD"/>
                  </a:outerShdw>
                </a:effectLst>
                <a:latin typeface="+mn-lt"/>
                <a:ea typeface="MS PGothic" charset="0"/>
              </a:rPr>
              <a:t>Genetic Population Structure</a:t>
            </a:r>
          </a:p>
        </p:txBody>
      </p:sp>
      <p:sp>
        <p:nvSpPr>
          <p:cNvPr id="22531" name="Content Placeholder 2"/>
          <p:cNvSpPr>
            <a:spLocks noGrp="1"/>
          </p:cNvSpPr>
          <p:nvPr>
            <p:ph idx="1"/>
          </p:nvPr>
        </p:nvSpPr>
        <p:spPr>
          <a:xfrm>
            <a:off x="0" y="1981200"/>
            <a:ext cx="4819650" cy="4025900"/>
          </a:xfrm>
        </p:spPr>
        <p:txBody>
          <a:bodyPr>
            <a:normAutofit/>
          </a:bodyPr>
          <a:lstStyle/>
          <a:p>
            <a:pPr lvl="2" eaLnBrk="1" hangingPunct="1"/>
            <a:r>
              <a:rPr lang="en-US" sz="2000" dirty="0">
                <a:latin typeface="Times New Roman" charset="0"/>
                <a:ea typeface="MS PGothic" charset="0"/>
              </a:rPr>
              <a:t>Distinct South Atlantic and Gulf stocks</a:t>
            </a:r>
          </a:p>
          <a:p>
            <a:pPr lvl="2" eaLnBrk="1" hangingPunct="1"/>
            <a:r>
              <a:rPr lang="en-US" sz="2000" dirty="0">
                <a:latin typeface="Times New Roman" charset="0"/>
                <a:ea typeface="MS PGothic" charset="0"/>
              </a:rPr>
              <a:t>Distinct population segments within the South Atlantic</a:t>
            </a:r>
          </a:p>
          <a:p>
            <a:pPr lvl="3" eaLnBrk="1" hangingPunct="1"/>
            <a:r>
              <a:rPr lang="en-US" sz="2000" dirty="0">
                <a:latin typeface="Times New Roman" charset="0"/>
                <a:ea typeface="MS PGothic" charset="0"/>
              </a:rPr>
              <a:t>Genetically different population</a:t>
            </a:r>
          </a:p>
          <a:p>
            <a:pPr lvl="3" eaLnBrk="1" hangingPunct="1"/>
            <a:r>
              <a:rPr lang="en-US" sz="2000" dirty="0">
                <a:latin typeface="Times New Roman" charset="0"/>
                <a:ea typeface="MS PGothic" charset="0"/>
              </a:rPr>
              <a:t>Identified during spawning aggregations</a:t>
            </a:r>
          </a:p>
          <a:p>
            <a:pPr lvl="3" eaLnBrk="1" hangingPunct="1"/>
            <a:r>
              <a:rPr lang="en-US" sz="2000" dirty="0">
                <a:latin typeface="Times New Roman" charset="0"/>
                <a:ea typeface="MS PGothic" charset="0"/>
              </a:rPr>
              <a:t>No morphometric differences</a:t>
            </a:r>
          </a:p>
          <a:p>
            <a:pPr lvl="3" eaLnBrk="1" hangingPunct="1"/>
            <a:r>
              <a:rPr lang="en-US" sz="2000" dirty="0">
                <a:latin typeface="Times New Roman" charset="0"/>
                <a:ea typeface="MS PGothic" charset="0"/>
              </a:rPr>
              <a:t>Limited gene flow between pops</a:t>
            </a:r>
          </a:p>
          <a:p>
            <a:pPr lvl="3" eaLnBrk="1" hangingPunct="1"/>
            <a:r>
              <a:rPr lang="en-US" sz="2000" dirty="0">
                <a:latin typeface="Times New Roman" charset="0"/>
                <a:ea typeface="MS PGothic" charset="0"/>
              </a:rPr>
              <a:t>Supported by tag-recapture data</a:t>
            </a:r>
          </a:p>
          <a:p>
            <a:pPr lvl="3" eaLnBrk="1" hangingPunct="1"/>
            <a:r>
              <a:rPr lang="en-US" sz="2000" dirty="0">
                <a:latin typeface="Times New Roman" charset="0"/>
                <a:ea typeface="MS PGothic" charset="0"/>
              </a:rPr>
              <a:t>Exhibit natal homing</a:t>
            </a:r>
          </a:p>
        </p:txBody>
      </p:sp>
      <p:grpSp>
        <p:nvGrpSpPr>
          <p:cNvPr id="2" name="Group 1"/>
          <p:cNvGrpSpPr>
            <a:grpSpLocks/>
          </p:cNvGrpSpPr>
          <p:nvPr/>
        </p:nvGrpSpPr>
        <p:grpSpPr bwMode="auto">
          <a:xfrm>
            <a:off x="4876800" y="2362200"/>
            <a:ext cx="3775624" cy="3355528"/>
            <a:chOff x="3842000" y="2654300"/>
            <a:chExt cx="4806450" cy="3572596"/>
          </a:xfrm>
        </p:grpSpPr>
        <p:pic>
          <p:nvPicPr>
            <p:cNvPr id="22536" name="Picture 22" descr="cobia genetic structure.jpe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42000" y="2654300"/>
              <a:ext cx="4806450" cy="357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7" name="TextBox 3"/>
            <p:cNvSpPr txBox="1">
              <a:spLocks noChangeArrowheads="1"/>
            </p:cNvSpPr>
            <p:nvPr/>
          </p:nvSpPr>
          <p:spPr bwMode="auto">
            <a:xfrm>
              <a:off x="7602287" y="4408488"/>
              <a:ext cx="10461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MS PGothic" charset="0"/>
                  <a:cs typeface="MS PGothic" charset="0"/>
                </a:defRPr>
              </a:lvl1pPr>
              <a:lvl2pPr marL="37931725" indent="-37474525" eaLnBrk="0" hangingPunct="0">
                <a:defRPr sz="2400">
                  <a:solidFill>
                    <a:schemeClr val="tx1"/>
                  </a:solidFill>
                  <a:latin typeface="Trebuchet MS" charset="0"/>
                  <a:ea typeface="MS PGothic" charset="0"/>
                  <a:cs typeface="MS PGothic" charset="0"/>
                </a:defRPr>
              </a:lvl2pPr>
              <a:lvl3pPr eaLnBrk="0" hangingPunct="0">
                <a:defRPr sz="2400">
                  <a:solidFill>
                    <a:schemeClr val="tx1"/>
                  </a:solidFill>
                  <a:latin typeface="Trebuchet MS" charset="0"/>
                  <a:ea typeface="MS PGothic" charset="0"/>
                  <a:cs typeface="MS PGothic" charset="0"/>
                </a:defRPr>
              </a:lvl3pPr>
              <a:lvl4pPr eaLnBrk="0" hangingPunct="0">
                <a:defRPr sz="2400">
                  <a:solidFill>
                    <a:schemeClr val="tx1"/>
                  </a:solidFill>
                  <a:latin typeface="Trebuchet MS" charset="0"/>
                  <a:ea typeface="MS PGothic" charset="0"/>
                  <a:cs typeface="MS PGothic" charset="0"/>
                </a:defRPr>
              </a:lvl4pPr>
              <a:lvl5pPr eaLnBrk="0" hangingPunct="0">
                <a:defRPr sz="2400">
                  <a:solidFill>
                    <a:schemeClr val="tx1"/>
                  </a:solidFill>
                  <a:latin typeface="Trebuchet MS" charset="0"/>
                  <a:ea typeface="MS PGothic" charset="0"/>
                  <a:cs typeface="MS PGothic" charset="0"/>
                </a:defRPr>
              </a:lvl5pPr>
              <a:lvl6pPr marL="4572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9144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1371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18288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r>
                <a:rPr lang="en-US" sz="1800"/>
                <a:t>SA Stock</a:t>
              </a:r>
            </a:p>
          </p:txBody>
        </p:sp>
        <p:sp>
          <p:nvSpPr>
            <p:cNvPr id="22538" name="TextBox 4"/>
            <p:cNvSpPr txBox="1">
              <a:spLocks noChangeArrowheads="1"/>
            </p:cNvSpPr>
            <p:nvPr/>
          </p:nvSpPr>
          <p:spPr bwMode="auto">
            <a:xfrm>
              <a:off x="4997450" y="5365751"/>
              <a:ext cx="12477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MS PGothic" charset="0"/>
                  <a:cs typeface="MS PGothic" charset="0"/>
                </a:defRPr>
              </a:lvl1pPr>
              <a:lvl2pPr marL="37931725" indent="-37474525" eaLnBrk="0" hangingPunct="0">
                <a:defRPr sz="2400">
                  <a:solidFill>
                    <a:schemeClr val="tx1"/>
                  </a:solidFill>
                  <a:latin typeface="Trebuchet MS" charset="0"/>
                  <a:ea typeface="MS PGothic" charset="0"/>
                  <a:cs typeface="MS PGothic" charset="0"/>
                </a:defRPr>
              </a:lvl2pPr>
              <a:lvl3pPr eaLnBrk="0" hangingPunct="0">
                <a:defRPr sz="2400">
                  <a:solidFill>
                    <a:schemeClr val="tx1"/>
                  </a:solidFill>
                  <a:latin typeface="Trebuchet MS" charset="0"/>
                  <a:ea typeface="MS PGothic" charset="0"/>
                  <a:cs typeface="MS PGothic" charset="0"/>
                </a:defRPr>
              </a:lvl3pPr>
              <a:lvl4pPr eaLnBrk="0" hangingPunct="0">
                <a:defRPr sz="2400">
                  <a:solidFill>
                    <a:schemeClr val="tx1"/>
                  </a:solidFill>
                  <a:latin typeface="Trebuchet MS" charset="0"/>
                  <a:ea typeface="MS PGothic" charset="0"/>
                  <a:cs typeface="MS PGothic" charset="0"/>
                </a:defRPr>
              </a:lvl4pPr>
              <a:lvl5pPr eaLnBrk="0" hangingPunct="0">
                <a:defRPr sz="2400">
                  <a:solidFill>
                    <a:schemeClr val="tx1"/>
                  </a:solidFill>
                  <a:latin typeface="Trebuchet MS" charset="0"/>
                  <a:ea typeface="MS PGothic" charset="0"/>
                  <a:cs typeface="MS PGothic" charset="0"/>
                </a:defRPr>
              </a:lvl5pPr>
              <a:lvl6pPr marL="4572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9144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1371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18288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r>
                <a:rPr lang="en-US" sz="1800"/>
                <a:t>Gulf Stock</a:t>
              </a:r>
            </a:p>
          </p:txBody>
        </p:sp>
        <p:sp>
          <p:nvSpPr>
            <p:cNvPr id="22539" name="TextBox 5"/>
            <p:cNvSpPr txBox="1">
              <a:spLocks noChangeArrowheads="1"/>
            </p:cNvSpPr>
            <p:nvPr/>
          </p:nvSpPr>
          <p:spPr bwMode="auto">
            <a:xfrm>
              <a:off x="7004008" y="3820266"/>
              <a:ext cx="565149"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MS PGothic" charset="0"/>
                  <a:cs typeface="MS PGothic" charset="0"/>
                </a:defRPr>
              </a:lvl1pPr>
              <a:lvl2pPr marL="37931725" indent="-37474525" eaLnBrk="0" hangingPunct="0">
                <a:defRPr sz="2400">
                  <a:solidFill>
                    <a:schemeClr val="tx1"/>
                  </a:solidFill>
                  <a:latin typeface="Trebuchet MS" charset="0"/>
                  <a:ea typeface="MS PGothic" charset="0"/>
                  <a:cs typeface="MS PGothic" charset="0"/>
                </a:defRPr>
              </a:lvl2pPr>
              <a:lvl3pPr eaLnBrk="0" hangingPunct="0">
                <a:defRPr sz="2400">
                  <a:solidFill>
                    <a:schemeClr val="tx1"/>
                  </a:solidFill>
                  <a:latin typeface="Trebuchet MS" charset="0"/>
                  <a:ea typeface="MS PGothic" charset="0"/>
                  <a:cs typeface="MS PGothic" charset="0"/>
                </a:defRPr>
              </a:lvl3pPr>
              <a:lvl4pPr eaLnBrk="0" hangingPunct="0">
                <a:defRPr sz="2400">
                  <a:solidFill>
                    <a:schemeClr val="tx1"/>
                  </a:solidFill>
                  <a:latin typeface="Trebuchet MS" charset="0"/>
                  <a:ea typeface="MS PGothic" charset="0"/>
                  <a:cs typeface="MS PGothic" charset="0"/>
                </a:defRPr>
              </a:lvl4pPr>
              <a:lvl5pPr eaLnBrk="0" hangingPunct="0">
                <a:defRPr sz="2400">
                  <a:solidFill>
                    <a:schemeClr val="tx1"/>
                  </a:solidFill>
                  <a:latin typeface="Trebuchet MS" charset="0"/>
                  <a:ea typeface="MS PGothic" charset="0"/>
                  <a:cs typeface="MS PGothic" charset="0"/>
                </a:defRPr>
              </a:lvl5pPr>
              <a:lvl6pPr marL="4572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9144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1371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18288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r>
                <a:rPr lang="en-US" sz="1800"/>
                <a:t>DPS</a:t>
              </a:r>
            </a:p>
          </p:txBody>
        </p:sp>
        <p:sp>
          <p:nvSpPr>
            <p:cNvPr id="22540" name="TextBox 6"/>
            <p:cNvSpPr txBox="1">
              <a:spLocks noChangeArrowheads="1"/>
            </p:cNvSpPr>
            <p:nvPr/>
          </p:nvSpPr>
          <p:spPr bwMode="auto">
            <a:xfrm>
              <a:off x="7319712" y="2842978"/>
              <a:ext cx="565149" cy="368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MS PGothic" charset="0"/>
                  <a:cs typeface="MS PGothic" charset="0"/>
                </a:defRPr>
              </a:lvl1pPr>
              <a:lvl2pPr marL="37931725" indent="-37474525" eaLnBrk="0" hangingPunct="0">
                <a:defRPr sz="2400">
                  <a:solidFill>
                    <a:schemeClr val="tx1"/>
                  </a:solidFill>
                  <a:latin typeface="Trebuchet MS" charset="0"/>
                  <a:ea typeface="MS PGothic" charset="0"/>
                  <a:cs typeface="MS PGothic" charset="0"/>
                </a:defRPr>
              </a:lvl2pPr>
              <a:lvl3pPr eaLnBrk="0" hangingPunct="0">
                <a:defRPr sz="2400">
                  <a:solidFill>
                    <a:schemeClr val="tx1"/>
                  </a:solidFill>
                  <a:latin typeface="Trebuchet MS" charset="0"/>
                  <a:ea typeface="MS PGothic" charset="0"/>
                  <a:cs typeface="MS PGothic" charset="0"/>
                </a:defRPr>
              </a:lvl3pPr>
              <a:lvl4pPr eaLnBrk="0" hangingPunct="0">
                <a:defRPr sz="2400">
                  <a:solidFill>
                    <a:schemeClr val="tx1"/>
                  </a:solidFill>
                  <a:latin typeface="Trebuchet MS" charset="0"/>
                  <a:ea typeface="MS PGothic" charset="0"/>
                  <a:cs typeface="MS PGothic" charset="0"/>
                </a:defRPr>
              </a:lvl4pPr>
              <a:lvl5pPr eaLnBrk="0" hangingPunct="0">
                <a:defRPr sz="2400">
                  <a:solidFill>
                    <a:schemeClr val="tx1"/>
                  </a:solidFill>
                  <a:latin typeface="Trebuchet MS" charset="0"/>
                  <a:ea typeface="MS PGothic" charset="0"/>
                  <a:cs typeface="MS PGothic" charset="0"/>
                </a:defRPr>
              </a:lvl5pPr>
              <a:lvl6pPr marL="4572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9144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1371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18288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r>
                <a:rPr lang="en-US" sz="1800"/>
                <a:t>DPS</a:t>
              </a:r>
            </a:p>
          </p:txBody>
        </p:sp>
      </p:grpSp>
      <p:sp>
        <p:nvSpPr>
          <p:cNvPr id="22534" name="Rectangle 1"/>
          <p:cNvSpPr>
            <a:spLocks noChangeArrowheads="1"/>
          </p:cNvSpPr>
          <p:nvPr/>
        </p:nvSpPr>
        <p:spPr bwMode="auto">
          <a:xfrm>
            <a:off x="1066800" y="6172200"/>
            <a:ext cx="4572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endParaRPr lang="en-US" sz="1000" i="1" dirty="0">
              <a:solidFill>
                <a:schemeClr val="bg1"/>
              </a:solidFill>
            </a:endParaRPr>
          </a:p>
          <a:p>
            <a:r>
              <a:rPr lang="en-US" sz="1000" i="1" dirty="0">
                <a:solidFill>
                  <a:schemeClr val="bg1"/>
                </a:solidFill>
              </a:rPr>
              <a:t>Darden, T, M. Walker, K. </a:t>
            </a:r>
            <a:r>
              <a:rPr lang="en-US" sz="1000" i="1" dirty="0" err="1">
                <a:solidFill>
                  <a:schemeClr val="bg1"/>
                </a:solidFill>
              </a:rPr>
              <a:t>Brenkert</a:t>
            </a:r>
            <a:r>
              <a:rPr lang="en-US" sz="1000" i="1" dirty="0">
                <a:solidFill>
                  <a:schemeClr val="bg1"/>
                </a:solidFill>
              </a:rPr>
              <a:t>, J. Yost and M.R. Denson.  In Review.  Population Genetics of Cobia: Management Implications along the Southeastern U.S. Coast. Fishery Bulletin.</a:t>
            </a:r>
          </a:p>
        </p:txBody>
      </p:sp>
      <p:sp>
        <p:nvSpPr>
          <p:cNvPr id="11" name="TextBox 10"/>
          <p:cNvSpPr txBox="1"/>
          <p:nvPr/>
        </p:nvSpPr>
        <p:spPr>
          <a:xfrm>
            <a:off x="6248400" y="6477000"/>
            <a:ext cx="2813591" cy="253916"/>
          </a:xfrm>
          <a:prstGeom prst="rect">
            <a:avLst/>
          </a:prstGeom>
          <a:noFill/>
        </p:spPr>
        <p:txBody>
          <a:bodyPr wrap="none" rtlCol="0">
            <a:spAutoFit/>
          </a:bodyPr>
          <a:lstStyle/>
          <a:p>
            <a:r>
              <a:rPr lang="en-US" sz="1050" dirty="0" smtClean="0"/>
              <a:t>*Slide courtesy of M. Denson:  SCDNR/MRRI</a:t>
            </a:r>
            <a:endParaRPr lang="en-US" sz="1050" dirty="0"/>
          </a:p>
        </p:txBody>
      </p:sp>
    </p:spTree>
    <p:extLst>
      <p:ext uri="{BB962C8B-B14F-4D97-AF65-F5344CB8AC3E}">
        <p14:creationId xmlns="" xmlns:p14="http://schemas.microsoft.com/office/powerpoint/2010/main" val="71212000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en-US" sz="3600" b="1" dirty="0" smtClean="0">
                <a:solidFill>
                  <a:schemeClr val="tx1"/>
                </a:solidFill>
                <a:latin typeface="+mn-lt"/>
              </a:rPr>
              <a:t>Tagging Data in SC</a:t>
            </a:r>
            <a:endParaRPr lang="en-US" sz="3600" b="1" dirty="0">
              <a:solidFill>
                <a:schemeClr val="tx1"/>
              </a:solidFill>
              <a:latin typeface="+mn-lt"/>
            </a:endParaRPr>
          </a:p>
        </p:txBody>
      </p:sp>
      <p:sp>
        <p:nvSpPr>
          <p:cNvPr id="3" name="Content Placeholder 2"/>
          <p:cNvSpPr>
            <a:spLocks noGrp="1"/>
          </p:cNvSpPr>
          <p:nvPr>
            <p:ph idx="1"/>
          </p:nvPr>
        </p:nvSpPr>
        <p:spPr>
          <a:xfrm>
            <a:off x="152400" y="4648200"/>
            <a:ext cx="3581400" cy="2057400"/>
          </a:xfrm>
        </p:spPr>
        <p:txBody>
          <a:bodyPr>
            <a:normAutofit lnSpcReduction="10000"/>
          </a:bodyPr>
          <a:lstStyle/>
          <a:p>
            <a:r>
              <a:rPr lang="en-US" sz="2400" dirty="0" smtClean="0"/>
              <a:t>High site fidelity</a:t>
            </a:r>
          </a:p>
          <a:p>
            <a:r>
              <a:rPr lang="en-US" sz="2400" dirty="0" smtClean="0"/>
              <a:t>Some north-south migration</a:t>
            </a:r>
          </a:p>
          <a:p>
            <a:r>
              <a:rPr lang="en-US" sz="2400" dirty="0" smtClean="0"/>
              <a:t>Some evidence of east-west migration</a:t>
            </a:r>
          </a:p>
          <a:p>
            <a:pPr>
              <a:buNone/>
            </a:pPr>
            <a:endParaRPr lang="en-US" sz="2400" dirty="0"/>
          </a:p>
        </p:txBody>
      </p:sp>
      <p:graphicFrame>
        <p:nvGraphicFramePr>
          <p:cNvPr id="5" name="Table 4"/>
          <p:cNvGraphicFramePr>
            <a:graphicFrameLocks noGrp="1"/>
          </p:cNvGraphicFramePr>
          <p:nvPr/>
        </p:nvGraphicFramePr>
        <p:xfrm>
          <a:off x="304800" y="1447800"/>
          <a:ext cx="3124200" cy="2966720"/>
        </p:xfrm>
        <a:graphic>
          <a:graphicData uri="http://schemas.openxmlformats.org/drawingml/2006/table">
            <a:tbl>
              <a:tblPr firstRow="1" bandRow="1">
                <a:tableStyleId>{5C22544A-7EE6-4342-B048-85BDC9FD1C3A}</a:tableStyleId>
              </a:tblPr>
              <a:tblGrid>
                <a:gridCol w="1219200"/>
                <a:gridCol w="1143000"/>
                <a:gridCol w="762000"/>
              </a:tblGrid>
              <a:tr h="370840">
                <a:tc>
                  <a:txBody>
                    <a:bodyPr/>
                    <a:lstStyle/>
                    <a:p>
                      <a:pPr algn="ctr"/>
                      <a:r>
                        <a:rPr lang="en-US" dirty="0" smtClean="0"/>
                        <a:t>Location</a:t>
                      </a:r>
                      <a:endParaRPr lang="en-US" dirty="0"/>
                    </a:p>
                  </a:txBody>
                  <a:tcPr/>
                </a:tc>
                <a:tc>
                  <a:txBody>
                    <a:bodyPr/>
                    <a:lstStyle/>
                    <a:p>
                      <a:pPr algn="ctr"/>
                      <a:r>
                        <a:rPr lang="en-US" dirty="0" smtClean="0"/>
                        <a:t>#</a:t>
                      </a:r>
                      <a:r>
                        <a:rPr lang="en-US" baseline="0" dirty="0" smtClean="0"/>
                        <a:t> Recaps</a:t>
                      </a:r>
                      <a:endParaRPr lang="en-US" dirty="0"/>
                    </a:p>
                  </a:txBody>
                  <a:tcPr/>
                </a:tc>
                <a:tc>
                  <a:txBody>
                    <a:bodyPr/>
                    <a:lstStyle/>
                    <a:p>
                      <a:pPr algn="ctr"/>
                      <a:r>
                        <a:rPr lang="en-US" dirty="0" smtClean="0"/>
                        <a:t>%</a:t>
                      </a:r>
                      <a:endParaRPr lang="en-US" dirty="0"/>
                    </a:p>
                  </a:txBody>
                  <a:tcPr/>
                </a:tc>
              </a:tr>
              <a:tr h="370840">
                <a:tc>
                  <a:txBody>
                    <a:bodyPr/>
                    <a:lstStyle/>
                    <a:p>
                      <a:pPr algn="l"/>
                      <a:r>
                        <a:rPr lang="en-US" dirty="0" smtClean="0"/>
                        <a:t>SC</a:t>
                      </a:r>
                      <a:endParaRPr lang="en-US" dirty="0"/>
                    </a:p>
                  </a:txBody>
                  <a:tcPr/>
                </a:tc>
                <a:tc>
                  <a:txBody>
                    <a:bodyPr/>
                    <a:lstStyle/>
                    <a:p>
                      <a:pPr algn="ctr"/>
                      <a:r>
                        <a:rPr lang="en-US" dirty="0" smtClean="0"/>
                        <a:t>112</a:t>
                      </a:r>
                      <a:endParaRPr lang="en-US" dirty="0"/>
                    </a:p>
                  </a:txBody>
                  <a:tcPr/>
                </a:tc>
                <a:tc>
                  <a:txBody>
                    <a:bodyPr/>
                    <a:lstStyle/>
                    <a:p>
                      <a:pPr algn="ctr"/>
                      <a:r>
                        <a:rPr lang="en-US" dirty="0" smtClean="0"/>
                        <a:t>88.9</a:t>
                      </a:r>
                      <a:endParaRPr lang="en-US" dirty="0"/>
                    </a:p>
                  </a:txBody>
                  <a:tcPr/>
                </a:tc>
              </a:tr>
              <a:tr h="370840">
                <a:tc>
                  <a:txBody>
                    <a:bodyPr/>
                    <a:lstStyle/>
                    <a:p>
                      <a:pPr algn="l"/>
                      <a:r>
                        <a:rPr lang="en-US" dirty="0" smtClean="0"/>
                        <a:t>BR</a:t>
                      </a:r>
                      <a:endParaRPr lang="en-US" dirty="0"/>
                    </a:p>
                  </a:txBody>
                  <a:tcPr/>
                </a:tc>
                <a:tc>
                  <a:txBody>
                    <a:bodyPr/>
                    <a:lstStyle/>
                    <a:p>
                      <a:pPr algn="ctr"/>
                      <a:r>
                        <a:rPr lang="en-US" dirty="0" smtClean="0"/>
                        <a:t>7</a:t>
                      </a:r>
                      <a:endParaRPr lang="en-US" dirty="0"/>
                    </a:p>
                  </a:txBody>
                  <a:tcPr/>
                </a:tc>
                <a:tc>
                  <a:txBody>
                    <a:bodyPr/>
                    <a:lstStyle/>
                    <a:p>
                      <a:pPr algn="ctr"/>
                      <a:r>
                        <a:rPr lang="en-US" dirty="0" smtClean="0"/>
                        <a:t>5.6</a:t>
                      </a:r>
                      <a:endParaRPr lang="en-US" dirty="0"/>
                    </a:p>
                  </a:txBody>
                  <a:tcPr/>
                </a:tc>
              </a:tr>
              <a:tr h="370840">
                <a:tc>
                  <a:txBody>
                    <a:bodyPr/>
                    <a:lstStyle/>
                    <a:p>
                      <a:pPr algn="l"/>
                      <a:r>
                        <a:rPr lang="en-US" dirty="0" smtClean="0"/>
                        <a:t>N-BR</a:t>
                      </a:r>
                      <a:endParaRPr lang="en-US" dirty="0"/>
                    </a:p>
                  </a:txBody>
                  <a:tcPr/>
                </a:tc>
                <a:tc>
                  <a:txBody>
                    <a:bodyPr/>
                    <a:lstStyle/>
                    <a:p>
                      <a:pPr algn="ctr"/>
                      <a:r>
                        <a:rPr lang="en-US" dirty="0" smtClean="0"/>
                        <a:t>4</a:t>
                      </a:r>
                      <a:endParaRPr lang="en-US" dirty="0"/>
                    </a:p>
                  </a:txBody>
                  <a:tcPr/>
                </a:tc>
                <a:tc>
                  <a:txBody>
                    <a:bodyPr/>
                    <a:lstStyle/>
                    <a:p>
                      <a:pPr algn="ctr"/>
                      <a:r>
                        <a:rPr lang="en-US" dirty="0" smtClean="0"/>
                        <a:t>3.2</a:t>
                      </a:r>
                      <a:endParaRPr lang="en-US" dirty="0"/>
                    </a:p>
                  </a:txBody>
                  <a:tcPr/>
                </a:tc>
              </a:tr>
              <a:tr h="370840">
                <a:tc>
                  <a:txBody>
                    <a:bodyPr/>
                    <a:lstStyle/>
                    <a:p>
                      <a:pPr algn="l"/>
                      <a:r>
                        <a:rPr lang="en-US" dirty="0" smtClean="0"/>
                        <a:t>NC</a:t>
                      </a:r>
                      <a:endParaRPr lang="en-US" dirty="0"/>
                    </a:p>
                  </a:txBody>
                  <a:tcPr/>
                </a:tc>
                <a:tc>
                  <a:txBody>
                    <a:bodyPr/>
                    <a:lstStyle/>
                    <a:p>
                      <a:pPr algn="ctr"/>
                      <a:r>
                        <a:rPr lang="en-US" dirty="0" smtClean="0"/>
                        <a:t>1</a:t>
                      </a:r>
                      <a:endParaRPr lang="en-US" dirty="0"/>
                    </a:p>
                  </a:txBody>
                  <a:tcPr/>
                </a:tc>
                <a:tc>
                  <a:txBody>
                    <a:bodyPr/>
                    <a:lstStyle/>
                    <a:p>
                      <a:pPr algn="ctr"/>
                      <a:r>
                        <a:rPr lang="en-US" dirty="0" smtClean="0"/>
                        <a:t>0.8</a:t>
                      </a:r>
                      <a:endParaRPr lang="en-US" dirty="0"/>
                    </a:p>
                  </a:txBody>
                  <a:tcPr/>
                </a:tc>
              </a:tr>
              <a:tr h="370840">
                <a:tc>
                  <a:txBody>
                    <a:bodyPr/>
                    <a:lstStyle/>
                    <a:p>
                      <a:pPr algn="l"/>
                      <a:r>
                        <a:rPr lang="en-US" dirty="0" smtClean="0"/>
                        <a:t>GA</a:t>
                      </a:r>
                      <a:endParaRPr lang="en-US" dirty="0"/>
                    </a:p>
                  </a:txBody>
                  <a:tcPr/>
                </a:tc>
                <a:tc>
                  <a:txBody>
                    <a:bodyPr/>
                    <a:lstStyle/>
                    <a:p>
                      <a:pPr algn="ctr"/>
                      <a:r>
                        <a:rPr lang="en-US" dirty="0" smtClean="0"/>
                        <a:t>1</a:t>
                      </a:r>
                      <a:endParaRPr lang="en-US" dirty="0"/>
                    </a:p>
                  </a:txBody>
                  <a:tcPr/>
                </a:tc>
                <a:tc>
                  <a:txBody>
                    <a:bodyPr/>
                    <a:lstStyle/>
                    <a:p>
                      <a:pPr algn="ctr"/>
                      <a:r>
                        <a:rPr lang="en-US" dirty="0" smtClean="0"/>
                        <a:t>0.8</a:t>
                      </a:r>
                      <a:endParaRPr lang="en-US" dirty="0"/>
                    </a:p>
                  </a:txBody>
                  <a:tcPr/>
                </a:tc>
              </a:tr>
              <a:tr h="370840">
                <a:tc>
                  <a:txBody>
                    <a:bodyPr/>
                    <a:lstStyle/>
                    <a:p>
                      <a:pPr algn="l"/>
                      <a:r>
                        <a:rPr lang="en-US" dirty="0" smtClean="0"/>
                        <a:t>Gulf</a:t>
                      </a:r>
                      <a:endParaRPr lang="en-US" dirty="0"/>
                    </a:p>
                  </a:txBody>
                  <a:tcPr/>
                </a:tc>
                <a:tc>
                  <a:txBody>
                    <a:bodyPr/>
                    <a:lstStyle/>
                    <a:p>
                      <a:pPr algn="ctr"/>
                      <a:r>
                        <a:rPr lang="en-US" dirty="0" smtClean="0"/>
                        <a:t>1</a:t>
                      </a:r>
                      <a:endParaRPr lang="en-US" dirty="0"/>
                    </a:p>
                  </a:txBody>
                  <a:tcPr/>
                </a:tc>
                <a:tc>
                  <a:txBody>
                    <a:bodyPr/>
                    <a:lstStyle/>
                    <a:p>
                      <a:pPr algn="ctr"/>
                      <a:r>
                        <a:rPr lang="en-US" dirty="0" smtClean="0"/>
                        <a:t>0.8</a:t>
                      </a:r>
                      <a:endParaRPr lang="en-US" dirty="0"/>
                    </a:p>
                  </a:txBody>
                  <a:tcPr/>
                </a:tc>
              </a:tr>
              <a:tr h="370840">
                <a:tc>
                  <a:txBody>
                    <a:bodyPr/>
                    <a:lstStyle/>
                    <a:p>
                      <a:pPr algn="l"/>
                      <a:r>
                        <a:rPr lang="en-US" dirty="0" smtClean="0"/>
                        <a:t>Total</a:t>
                      </a:r>
                      <a:endParaRPr lang="en-US" dirty="0"/>
                    </a:p>
                  </a:txBody>
                  <a:tcPr/>
                </a:tc>
                <a:tc>
                  <a:txBody>
                    <a:bodyPr/>
                    <a:lstStyle/>
                    <a:p>
                      <a:pPr algn="ctr"/>
                      <a:r>
                        <a:rPr lang="en-US" dirty="0" smtClean="0"/>
                        <a:t>126</a:t>
                      </a:r>
                      <a:endParaRPr lang="en-US" dirty="0"/>
                    </a:p>
                  </a:txBody>
                  <a:tcPr/>
                </a:tc>
                <a:tc>
                  <a:txBody>
                    <a:bodyPr/>
                    <a:lstStyle/>
                    <a:p>
                      <a:pPr algn="ctr"/>
                      <a:r>
                        <a:rPr lang="en-US" dirty="0" smtClean="0"/>
                        <a:t>100</a:t>
                      </a:r>
                      <a:endParaRPr lang="en-US" dirty="0"/>
                    </a:p>
                  </a:txBody>
                  <a:tcPr/>
                </a:tc>
              </a:tr>
            </a:tbl>
          </a:graphicData>
        </a:graphic>
      </p:graphicFrame>
      <p:pic>
        <p:nvPicPr>
          <p:cNvPr id="8" name="Picture 7" descr="Basemap.png"/>
          <p:cNvPicPr>
            <a:picLocks noChangeAspect="1"/>
          </p:cNvPicPr>
          <p:nvPr/>
        </p:nvPicPr>
        <p:blipFill>
          <a:blip r:embed="rId3" cstate="print"/>
          <a:stretch>
            <a:fillRect/>
          </a:stretch>
        </p:blipFill>
        <p:spPr>
          <a:xfrm>
            <a:off x="3810000" y="1447800"/>
            <a:ext cx="5029200" cy="3332230"/>
          </a:xfrm>
          <a:prstGeom prst="rect">
            <a:avLst/>
          </a:prstGeom>
          <a:ln w="19050">
            <a:solidFill>
              <a:schemeClr val="tx1"/>
            </a:solidFill>
          </a:ln>
        </p:spPr>
      </p:pic>
      <p:sp>
        <p:nvSpPr>
          <p:cNvPr id="10" name="Oval 9"/>
          <p:cNvSpPr/>
          <p:nvPr/>
        </p:nvSpPr>
        <p:spPr>
          <a:xfrm>
            <a:off x="7162800" y="2895600"/>
            <a:ext cx="304800" cy="228600"/>
          </a:xfrm>
          <a:prstGeom prst="ellipse">
            <a:avLst/>
          </a:prstGeom>
          <a:solidFill>
            <a:schemeClr val="accent1">
              <a:alpha val="75000"/>
            </a:schemeClr>
          </a:solidFill>
          <a:ln>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recaps.png"/>
          <p:cNvPicPr>
            <a:picLocks noChangeAspect="1"/>
          </p:cNvPicPr>
          <p:nvPr/>
        </p:nvPicPr>
        <p:blipFill>
          <a:blip r:embed="rId4" cstate="print"/>
          <a:stretch>
            <a:fillRect/>
          </a:stretch>
        </p:blipFill>
        <p:spPr>
          <a:xfrm>
            <a:off x="3505200" y="1447800"/>
            <a:ext cx="5520267" cy="3657600"/>
          </a:xfrm>
          <a:prstGeom prst="rect">
            <a:avLst/>
          </a:prstGeom>
        </p:spPr>
      </p:pic>
      <p:sp>
        <p:nvSpPr>
          <p:cNvPr id="12" name="Freeform 11"/>
          <p:cNvSpPr/>
          <p:nvPr/>
        </p:nvSpPr>
        <p:spPr>
          <a:xfrm>
            <a:off x="7173057" y="3086100"/>
            <a:ext cx="133351" cy="589085"/>
          </a:xfrm>
          <a:custGeom>
            <a:avLst/>
            <a:gdLst>
              <a:gd name="connsiteX0" fmla="*/ 71805 w 133351"/>
              <a:gd name="connsiteY0" fmla="*/ 0 h 589085"/>
              <a:gd name="connsiteX1" fmla="*/ 10258 w 133351"/>
              <a:gd name="connsiteY1" fmla="*/ 184638 h 589085"/>
              <a:gd name="connsiteX2" fmla="*/ 133351 w 133351"/>
              <a:gd name="connsiteY2" fmla="*/ 589085 h 589085"/>
            </a:gdLst>
            <a:ahLst/>
            <a:cxnLst>
              <a:cxn ang="0">
                <a:pos x="connsiteX0" y="connsiteY0"/>
              </a:cxn>
              <a:cxn ang="0">
                <a:pos x="connsiteX1" y="connsiteY1"/>
              </a:cxn>
              <a:cxn ang="0">
                <a:pos x="connsiteX2" y="connsiteY2"/>
              </a:cxn>
            </a:cxnLst>
            <a:rect l="l" t="t" r="r" b="b"/>
            <a:pathLst>
              <a:path w="133351" h="589085">
                <a:moveTo>
                  <a:pt x="71805" y="0"/>
                </a:moveTo>
                <a:cubicBezTo>
                  <a:pt x="35902" y="43228"/>
                  <a:pt x="0" y="86457"/>
                  <a:pt x="10258" y="184638"/>
                </a:cubicBezTo>
                <a:cubicBezTo>
                  <a:pt x="20516" y="282819"/>
                  <a:pt x="76933" y="435952"/>
                  <a:pt x="133351" y="589085"/>
                </a:cubicBezTo>
              </a:path>
            </a:pathLst>
          </a:custGeom>
          <a:ln w="3810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7256584" y="3059723"/>
            <a:ext cx="164124" cy="606669"/>
          </a:xfrm>
          <a:custGeom>
            <a:avLst/>
            <a:gdLst>
              <a:gd name="connsiteX0" fmla="*/ 164124 w 164124"/>
              <a:gd name="connsiteY0" fmla="*/ 606669 h 606669"/>
              <a:gd name="connsiteX1" fmla="*/ 14654 w 164124"/>
              <a:gd name="connsiteY1" fmla="*/ 211015 h 606669"/>
              <a:gd name="connsiteX2" fmla="*/ 76201 w 164124"/>
              <a:gd name="connsiteY2" fmla="*/ 0 h 606669"/>
            </a:gdLst>
            <a:ahLst/>
            <a:cxnLst>
              <a:cxn ang="0">
                <a:pos x="connsiteX0" y="connsiteY0"/>
              </a:cxn>
              <a:cxn ang="0">
                <a:pos x="connsiteX1" y="connsiteY1"/>
              </a:cxn>
              <a:cxn ang="0">
                <a:pos x="connsiteX2" y="connsiteY2"/>
              </a:cxn>
            </a:cxnLst>
            <a:rect l="l" t="t" r="r" b="b"/>
            <a:pathLst>
              <a:path w="164124" h="606669">
                <a:moveTo>
                  <a:pt x="164124" y="606669"/>
                </a:moveTo>
                <a:cubicBezTo>
                  <a:pt x="96716" y="459397"/>
                  <a:pt x="29308" y="312126"/>
                  <a:pt x="14654" y="211015"/>
                </a:cubicBezTo>
                <a:cubicBezTo>
                  <a:pt x="0" y="109904"/>
                  <a:pt x="38100" y="54952"/>
                  <a:pt x="76201" y="0"/>
                </a:cubicBezTo>
              </a:path>
            </a:pathLst>
          </a:custGeom>
          <a:ln w="38100">
            <a:solidFill>
              <a:schemeClr val="tx1">
                <a:lumMod val="50000"/>
                <a:lumOff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4" name="Table 13"/>
          <p:cNvGraphicFramePr>
            <a:graphicFrameLocks noGrp="1"/>
          </p:cNvGraphicFramePr>
          <p:nvPr/>
        </p:nvGraphicFramePr>
        <p:xfrm>
          <a:off x="304800" y="1447800"/>
          <a:ext cx="3124200" cy="2961640"/>
        </p:xfrm>
        <a:graphic>
          <a:graphicData uri="http://schemas.openxmlformats.org/drawingml/2006/table">
            <a:tbl>
              <a:tblPr firstRow="1" bandRow="1">
                <a:tableStyleId>{5C22544A-7EE6-4342-B048-85BDC9FD1C3A}</a:tableStyleId>
              </a:tblPr>
              <a:tblGrid>
                <a:gridCol w="1219200"/>
                <a:gridCol w="1143000"/>
                <a:gridCol w="762000"/>
              </a:tblGrid>
              <a:tr h="304800">
                <a:tc>
                  <a:txBody>
                    <a:bodyPr/>
                    <a:lstStyle/>
                    <a:p>
                      <a:pPr algn="ctr"/>
                      <a:r>
                        <a:rPr lang="en-US" dirty="0" smtClean="0"/>
                        <a:t>Location</a:t>
                      </a:r>
                      <a:endParaRPr lang="en-US" dirty="0"/>
                    </a:p>
                  </a:txBody>
                  <a:tcPr/>
                </a:tc>
                <a:tc>
                  <a:txBody>
                    <a:bodyPr/>
                    <a:lstStyle/>
                    <a:p>
                      <a:pPr algn="ctr"/>
                      <a:r>
                        <a:rPr lang="en-US" dirty="0" smtClean="0"/>
                        <a:t>#</a:t>
                      </a:r>
                      <a:r>
                        <a:rPr lang="en-US" baseline="0" dirty="0" smtClean="0"/>
                        <a:t> Recaps</a:t>
                      </a:r>
                      <a:endParaRPr lang="en-US" dirty="0"/>
                    </a:p>
                  </a:txBody>
                  <a:tcPr/>
                </a:tc>
                <a:tc>
                  <a:txBody>
                    <a:bodyPr/>
                    <a:lstStyle/>
                    <a:p>
                      <a:pPr algn="ctr"/>
                      <a:r>
                        <a:rPr lang="en-US" dirty="0" smtClean="0"/>
                        <a:t>%</a:t>
                      </a:r>
                      <a:endParaRPr lang="en-US" dirty="0"/>
                    </a:p>
                  </a:txBody>
                  <a:tcPr/>
                </a:tc>
              </a:tr>
              <a:tr h="370840">
                <a:tc>
                  <a:txBody>
                    <a:bodyPr/>
                    <a:lstStyle/>
                    <a:p>
                      <a:pPr algn="l"/>
                      <a:r>
                        <a:rPr lang="en-US" dirty="0" smtClean="0"/>
                        <a:t>SC</a:t>
                      </a:r>
                      <a:endParaRPr lang="en-US" dirty="0"/>
                    </a:p>
                  </a:txBody>
                  <a:tcPr/>
                </a:tc>
                <a:tc>
                  <a:txBody>
                    <a:bodyPr/>
                    <a:lstStyle/>
                    <a:p>
                      <a:pPr algn="ctr"/>
                      <a:r>
                        <a:rPr lang="en-US" dirty="0" smtClean="0"/>
                        <a:t>112</a:t>
                      </a:r>
                      <a:endParaRPr lang="en-US" dirty="0"/>
                    </a:p>
                  </a:txBody>
                  <a:tcPr/>
                </a:tc>
                <a:tc>
                  <a:txBody>
                    <a:bodyPr/>
                    <a:lstStyle/>
                    <a:p>
                      <a:pPr algn="ctr"/>
                      <a:r>
                        <a:rPr lang="en-US" dirty="0" smtClean="0">
                          <a:solidFill>
                            <a:srgbClr val="FF0000"/>
                          </a:solidFill>
                        </a:rPr>
                        <a:t>88.9</a:t>
                      </a:r>
                      <a:endParaRPr lang="en-US" dirty="0">
                        <a:solidFill>
                          <a:srgbClr val="FF0000"/>
                        </a:solidFill>
                      </a:endParaRPr>
                    </a:p>
                  </a:txBody>
                  <a:tcPr/>
                </a:tc>
              </a:tr>
              <a:tr h="370840">
                <a:tc>
                  <a:txBody>
                    <a:bodyPr/>
                    <a:lstStyle/>
                    <a:p>
                      <a:pPr algn="l"/>
                      <a:r>
                        <a:rPr lang="en-US" dirty="0" smtClean="0"/>
                        <a:t>BR</a:t>
                      </a:r>
                      <a:endParaRPr lang="en-US" dirty="0"/>
                    </a:p>
                  </a:txBody>
                  <a:tcPr/>
                </a:tc>
                <a:tc>
                  <a:txBody>
                    <a:bodyPr/>
                    <a:lstStyle/>
                    <a:p>
                      <a:pPr algn="ctr"/>
                      <a:r>
                        <a:rPr lang="en-US" dirty="0" smtClean="0"/>
                        <a:t>7</a:t>
                      </a:r>
                      <a:endParaRPr lang="en-US" dirty="0"/>
                    </a:p>
                  </a:txBody>
                  <a:tcPr/>
                </a:tc>
                <a:tc>
                  <a:txBody>
                    <a:bodyPr/>
                    <a:lstStyle/>
                    <a:p>
                      <a:pPr algn="ctr"/>
                      <a:r>
                        <a:rPr lang="en-US" dirty="0" smtClean="0"/>
                        <a:t>5.6</a:t>
                      </a:r>
                      <a:endParaRPr lang="en-US" dirty="0"/>
                    </a:p>
                  </a:txBody>
                  <a:tcPr/>
                </a:tc>
              </a:tr>
              <a:tr h="370840">
                <a:tc>
                  <a:txBody>
                    <a:bodyPr/>
                    <a:lstStyle/>
                    <a:p>
                      <a:pPr algn="l"/>
                      <a:r>
                        <a:rPr lang="en-US" dirty="0" smtClean="0"/>
                        <a:t>N-BR</a:t>
                      </a:r>
                      <a:endParaRPr lang="en-US" dirty="0"/>
                    </a:p>
                  </a:txBody>
                  <a:tcPr/>
                </a:tc>
                <a:tc>
                  <a:txBody>
                    <a:bodyPr/>
                    <a:lstStyle/>
                    <a:p>
                      <a:pPr algn="ctr"/>
                      <a:r>
                        <a:rPr lang="en-US" dirty="0" smtClean="0"/>
                        <a:t>4</a:t>
                      </a:r>
                      <a:endParaRPr lang="en-US" dirty="0"/>
                    </a:p>
                  </a:txBody>
                  <a:tcPr/>
                </a:tc>
                <a:tc>
                  <a:txBody>
                    <a:bodyPr/>
                    <a:lstStyle/>
                    <a:p>
                      <a:pPr algn="ctr"/>
                      <a:r>
                        <a:rPr lang="en-US" dirty="0" smtClean="0"/>
                        <a:t>3.2</a:t>
                      </a:r>
                      <a:endParaRPr lang="en-US" dirty="0"/>
                    </a:p>
                  </a:txBody>
                  <a:tcPr/>
                </a:tc>
              </a:tr>
              <a:tr h="370840">
                <a:tc>
                  <a:txBody>
                    <a:bodyPr/>
                    <a:lstStyle/>
                    <a:p>
                      <a:pPr algn="l"/>
                      <a:r>
                        <a:rPr lang="en-US" dirty="0" smtClean="0"/>
                        <a:t>NC</a:t>
                      </a:r>
                      <a:endParaRPr lang="en-US" dirty="0"/>
                    </a:p>
                  </a:txBody>
                  <a:tcPr/>
                </a:tc>
                <a:tc>
                  <a:txBody>
                    <a:bodyPr/>
                    <a:lstStyle/>
                    <a:p>
                      <a:pPr algn="ctr"/>
                      <a:r>
                        <a:rPr lang="en-US" dirty="0" smtClean="0"/>
                        <a:t>1</a:t>
                      </a:r>
                      <a:endParaRPr lang="en-US" dirty="0"/>
                    </a:p>
                  </a:txBody>
                  <a:tcPr/>
                </a:tc>
                <a:tc>
                  <a:txBody>
                    <a:bodyPr/>
                    <a:lstStyle/>
                    <a:p>
                      <a:pPr algn="ctr"/>
                      <a:r>
                        <a:rPr lang="en-US" dirty="0" smtClean="0"/>
                        <a:t>0.8</a:t>
                      </a:r>
                      <a:endParaRPr lang="en-US" dirty="0"/>
                    </a:p>
                  </a:txBody>
                  <a:tcPr/>
                </a:tc>
              </a:tr>
              <a:tr h="370840">
                <a:tc>
                  <a:txBody>
                    <a:bodyPr/>
                    <a:lstStyle/>
                    <a:p>
                      <a:pPr algn="l"/>
                      <a:r>
                        <a:rPr lang="en-US" dirty="0" smtClean="0"/>
                        <a:t>GA</a:t>
                      </a:r>
                      <a:endParaRPr lang="en-US" dirty="0"/>
                    </a:p>
                  </a:txBody>
                  <a:tcPr/>
                </a:tc>
                <a:tc>
                  <a:txBody>
                    <a:bodyPr/>
                    <a:lstStyle/>
                    <a:p>
                      <a:pPr algn="ctr"/>
                      <a:r>
                        <a:rPr lang="en-US" dirty="0" smtClean="0"/>
                        <a:t>1</a:t>
                      </a:r>
                      <a:endParaRPr lang="en-US" dirty="0"/>
                    </a:p>
                  </a:txBody>
                  <a:tcPr/>
                </a:tc>
                <a:tc>
                  <a:txBody>
                    <a:bodyPr/>
                    <a:lstStyle/>
                    <a:p>
                      <a:pPr algn="ctr"/>
                      <a:r>
                        <a:rPr lang="en-US" dirty="0" smtClean="0"/>
                        <a:t>0.8</a:t>
                      </a:r>
                      <a:endParaRPr lang="en-US" dirty="0"/>
                    </a:p>
                  </a:txBody>
                  <a:tcPr/>
                </a:tc>
              </a:tr>
              <a:tr h="370840">
                <a:tc>
                  <a:txBody>
                    <a:bodyPr/>
                    <a:lstStyle/>
                    <a:p>
                      <a:pPr algn="l"/>
                      <a:r>
                        <a:rPr lang="en-US" dirty="0" smtClean="0"/>
                        <a:t>Gulf</a:t>
                      </a:r>
                      <a:endParaRPr lang="en-US" dirty="0"/>
                    </a:p>
                  </a:txBody>
                  <a:tcPr/>
                </a:tc>
                <a:tc>
                  <a:txBody>
                    <a:bodyPr/>
                    <a:lstStyle/>
                    <a:p>
                      <a:pPr algn="ctr"/>
                      <a:r>
                        <a:rPr lang="en-US" dirty="0" smtClean="0"/>
                        <a:t>1</a:t>
                      </a:r>
                      <a:endParaRPr lang="en-US" dirty="0"/>
                    </a:p>
                  </a:txBody>
                  <a:tcPr/>
                </a:tc>
                <a:tc>
                  <a:txBody>
                    <a:bodyPr/>
                    <a:lstStyle/>
                    <a:p>
                      <a:pPr algn="ctr"/>
                      <a:r>
                        <a:rPr lang="en-US" dirty="0" smtClean="0"/>
                        <a:t>0.8</a:t>
                      </a:r>
                      <a:endParaRPr lang="en-US" dirty="0"/>
                    </a:p>
                  </a:txBody>
                  <a:tcPr/>
                </a:tc>
              </a:tr>
              <a:tr h="370840">
                <a:tc>
                  <a:txBody>
                    <a:bodyPr/>
                    <a:lstStyle/>
                    <a:p>
                      <a:pPr algn="l"/>
                      <a:r>
                        <a:rPr lang="en-US" dirty="0" smtClean="0"/>
                        <a:t>Total</a:t>
                      </a:r>
                      <a:endParaRPr lang="en-US" dirty="0"/>
                    </a:p>
                  </a:txBody>
                  <a:tcPr/>
                </a:tc>
                <a:tc>
                  <a:txBody>
                    <a:bodyPr/>
                    <a:lstStyle/>
                    <a:p>
                      <a:pPr algn="ctr"/>
                      <a:r>
                        <a:rPr lang="en-US" dirty="0" smtClean="0"/>
                        <a:t>126</a:t>
                      </a:r>
                      <a:endParaRPr lang="en-US" dirty="0"/>
                    </a:p>
                  </a:txBody>
                  <a:tcPr/>
                </a:tc>
                <a:tc>
                  <a:txBody>
                    <a:bodyPr/>
                    <a:lstStyle/>
                    <a:p>
                      <a:pPr algn="ctr"/>
                      <a:r>
                        <a:rPr lang="en-US" dirty="0" smtClean="0"/>
                        <a:t>100</a:t>
                      </a:r>
                      <a:endParaRPr lang="en-US" dirty="0"/>
                    </a:p>
                  </a:txBody>
                  <a:tcPr/>
                </a:tc>
              </a:tr>
            </a:tbl>
          </a:graphicData>
        </a:graphic>
      </p:graphicFrame>
      <p:sp>
        <p:nvSpPr>
          <p:cNvPr id="15" name="Oval 14"/>
          <p:cNvSpPr/>
          <p:nvPr/>
        </p:nvSpPr>
        <p:spPr>
          <a:xfrm>
            <a:off x="7086600" y="2819400"/>
            <a:ext cx="3048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43600" y="6477000"/>
            <a:ext cx="2953053" cy="253916"/>
          </a:xfrm>
          <a:prstGeom prst="rect">
            <a:avLst/>
          </a:prstGeom>
          <a:noFill/>
        </p:spPr>
        <p:txBody>
          <a:bodyPr wrap="none" rtlCol="0">
            <a:spAutoFit/>
          </a:bodyPr>
          <a:lstStyle/>
          <a:p>
            <a:r>
              <a:rPr lang="en-US" sz="1050" dirty="0" smtClean="0"/>
              <a:t>*Slide courtesy of M. </a:t>
            </a:r>
            <a:r>
              <a:rPr lang="en-US" sz="1050" dirty="0" err="1" smtClean="0"/>
              <a:t>Perkinson</a:t>
            </a:r>
            <a:r>
              <a:rPr lang="en-US" sz="1050" dirty="0" smtClean="0"/>
              <a:t>:  SCDNR/MRRI</a:t>
            </a:r>
            <a:endParaRPr 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xit" presetSubtype="0" fill="hold" grpId="1"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1" y="1600200"/>
            <a:ext cx="8001000" cy="663575"/>
          </a:xfrm>
        </p:spPr>
        <p:txBody>
          <a:bodyPr>
            <a:normAutofit fontScale="90000"/>
          </a:bodyPr>
          <a:lstStyle/>
          <a:p>
            <a:pPr algn="ctr" eaLnBrk="1" hangingPunct="1"/>
            <a:r>
              <a:rPr lang="en-US" b="1" dirty="0">
                <a:latin typeface="Times New Roman" charset="0"/>
                <a:ea typeface="MS PGothic" charset="0"/>
              </a:rPr>
              <a:t/>
            </a:r>
            <a:br>
              <a:rPr lang="en-US" b="1" dirty="0">
                <a:latin typeface="Times New Roman" charset="0"/>
                <a:ea typeface="MS PGothic" charset="0"/>
              </a:rPr>
            </a:br>
            <a:endParaRPr lang="en-US" sz="2800" b="1" dirty="0">
              <a:latin typeface="Times New Roman" charset="0"/>
              <a:ea typeface="MS PGothic" charset="0"/>
            </a:endParaRPr>
          </a:p>
        </p:txBody>
      </p:sp>
      <p:sp>
        <p:nvSpPr>
          <p:cNvPr id="30723" name="Content Placeholder 2"/>
          <p:cNvSpPr>
            <a:spLocks noGrp="1"/>
          </p:cNvSpPr>
          <p:nvPr>
            <p:ph idx="1"/>
          </p:nvPr>
        </p:nvSpPr>
        <p:spPr>
          <a:xfrm>
            <a:off x="304800" y="2590800"/>
            <a:ext cx="3308351" cy="3540125"/>
          </a:xfrm>
        </p:spPr>
        <p:txBody>
          <a:bodyPr/>
          <a:lstStyle/>
          <a:p>
            <a:pPr eaLnBrk="1" hangingPunct="1"/>
            <a:r>
              <a:rPr lang="en-US" sz="1800" dirty="0">
                <a:latin typeface="Times New Roman" charset="0"/>
                <a:ea typeface="MS PGothic" charset="0"/>
              </a:rPr>
              <a:t>Statistical catch-at-age model</a:t>
            </a:r>
          </a:p>
          <a:p>
            <a:pPr eaLnBrk="1" hangingPunct="1"/>
            <a:r>
              <a:rPr lang="en-US" sz="1800" dirty="0">
                <a:latin typeface="Times New Roman" charset="0"/>
                <a:ea typeface="MS PGothic" charset="0"/>
              </a:rPr>
              <a:t>Biological reference points</a:t>
            </a:r>
          </a:p>
          <a:p>
            <a:pPr lvl="1" eaLnBrk="1" hangingPunct="1"/>
            <a:r>
              <a:rPr lang="en-US" sz="1800" dirty="0">
                <a:latin typeface="Times New Roman" charset="0"/>
                <a:ea typeface="MS PGothic" charset="0"/>
              </a:rPr>
              <a:t>Based on landings data </a:t>
            </a:r>
          </a:p>
          <a:p>
            <a:pPr lvl="1" eaLnBrk="1" hangingPunct="1"/>
            <a:r>
              <a:rPr lang="en-US" sz="1800" dirty="0">
                <a:latin typeface="Times New Roman" charset="0"/>
                <a:ea typeface="MS PGothic" charset="0"/>
              </a:rPr>
              <a:t>Life history data</a:t>
            </a:r>
          </a:p>
          <a:p>
            <a:pPr eaLnBrk="1" hangingPunct="1"/>
            <a:r>
              <a:rPr lang="en-US" sz="1800" dirty="0">
                <a:latin typeface="Times New Roman" charset="0"/>
                <a:ea typeface="MS PGothic" charset="0"/>
              </a:rPr>
              <a:t>2007 and 2009 approaching overfishing SSB/</a:t>
            </a:r>
            <a:r>
              <a:rPr lang="en-US" sz="1800" dirty="0" err="1">
                <a:latin typeface="Times New Roman" charset="0"/>
                <a:ea typeface="MS PGothic" charset="0"/>
              </a:rPr>
              <a:t>SSBmsy</a:t>
            </a:r>
            <a:r>
              <a:rPr lang="en-US" sz="1800" dirty="0">
                <a:latin typeface="Times New Roman" charset="0"/>
                <a:ea typeface="MS PGothic" charset="0"/>
              </a:rPr>
              <a:t> and increasing uncertainty</a:t>
            </a:r>
          </a:p>
          <a:p>
            <a:pPr eaLnBrk="1" hangingPunct="1"/>
            <a:r>
              <a:rPr lang="en-US" sz="1800" dirty="0">
                <a:latin typeface="Times New Roman" charset="0"/>
                <a:ea typeface="MS PGothic" charset="0"/>
              </a:rPr>
              <a:t>Regional fishing pressure appears to be increasing</a:t>
            </a:r>
          </a:p>
          <a:p>
            <a:pPr eaLnBrk="1" hangingPunct="1"/>
            <a:r>
              <a:rPr lang="en-US" sz="1800" dirty="0">
                <a:latin typeface="Times New Roman" charset="0"/>
                <a:ea typeface="MS PGothic" charset="0"/>
              </a:rPr>
              <a:t>Model biomass estimates are 250,000 recruits per year</a:t>
            </a:r>
          </a:p>
          <a:p>
            <a:pPr eaLnBrk="1" hangingPunct="1"/>
            <a:endParaRPr lang="en-US" sz="1800" dirty="0">
              <a:latin typeface="Times New Roman" charset="0"/>
              <a:ea typeface="MS PGothic" charset="0"/>
            </a:endParaRPr>
          </a:p>
        </p:txBody>
      </p:sp>
      <p:grpSp>
        <p:nvGrpSpPr>
          <p:cNvPr id="3" name="Group 1"/>
          <p:cNvGrpSpPr>
            <a:grpSpLocks/>
          </p:cNvGrpSpPr>
          <p:nvPr/>
        </p:nvGrpSpPr>
        <p:grpSpPr bwMode="auto">
          <a:xfrm>
            <a:off x="4578350" y="2374900"/>
            <a:ext cx="2703513" cy="1493838"/>
            <a:chOff x="3789" y="-2649"/>
            <a:chExt cx="4856" cy="2635"/>
          </a:xfrm>
        </p:grpSpPr>
        <p:grpSp>
          <p:nvGrpSpPr>
            <p:cNvPr id="4" name="Group 2"/>
            <p:cNvGrpSpPr>
              <a:grpSpLocks/>
            </p:cNvGrpSpPr>
            <p:nvPr/>
          </p:nvGrpSpPr>
          <p:grpSpPr bwMode="auto">
            <a:xfrm>
              <a:off x="4031" y="-79"/>
              <a:ext cx="4360" cy="2"/>
              <a:chOff x="4031" y="-79"/>
              <a:chExt cx="4360" cy="2"/>
            </a:xfrm>
          </p:grpSpPr>
          <p:sp>
            <p:nvSpPr>
              <p:cNvPr id="30897" name="Freeform 3"/>
              <p:cNvSpPr>
                <a:spLocks/>
              </p:cNvSpPr>
              <p:nvPr/>
            </p:nvSpPr>
            <p:spPr bwMode="auto">
              <a:xfrm>
                <a:off x="4031" y="-79"/>
                <a:ext cx="4360" cy="2"/>
              </a:xfrm>
              <a:custGeom>
                <a:avLst/>
                <a:gdLst>
                  <a:gd name="T0" fmla="*/ 0 w 4360"/>
                  <a:gd name="T1" fmla="*/ 0 h 2"/>
                  <a:gd name="T2" fmla="*/ 4361 w 4360"/>
                  <a:gd name="T3" fmla="*/ 0 h 2"/>
                  <a:gd name="T4" fmla="*/ 0 60000 65536"/>
                  <a:gd name="T5" fmla="*/ 0 60000 65536"/>
                  <a:gd name="T6" fmla="*/ 0 w 4360"/>
                  <a:gd name="T7" fmla="*/ 0 h 2"/>
                  <a:gd name="T8" fmla="*/ 4360 w 4360"/>
                  <a:gd name="T9" fmla="*/ 2 h 2"/>
                </a:gdLst>
                <a:ahLst/>
                <a:cxnLst>
                  <a:cxn ang="T4">
                    <a:pos x="T0" y="T1"/>
                  </a:cxn>
                  <a:cxn ang="T5">
                    <a:pos x="T2" y="T3"/>
                  </a:cxn>
                </a:cxnLst>
                <a:rect l="T6" t="T7" r="T8" b="T9"/>
                <a:pathLst>
                  <a:path w="4360" h="2">
                    <a:moveTo>
                      <a:pt x="0" y="0"/>
                    </a:moveTo>
                    <a:lnTo>
                      <a:pt x="4361" y="0"/>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5" name="Group 4"/>
            <p:cNvGrpSpPr>
              <a:grpSpLocks/>
            </p:cNvGrpSpPr>
            <p:nvPr/>
          </p:nvGrpSpPr>
          <p:grpSpPr bwMode="auto">
            <a:xfrm>
              <a:off x="4031" y="-79"/>
              <a:ext cx="2" cy="62"/>
              <a:chOff x="4031" y="-79"/>
              <a:chExt cx="2" cy="62"/>
            </a:xfrm>
          </p:grpSpPr>
          <p:sp>
            <p:nvSpPr>
              <p:cNvPr id="30896" name="Freeform 5"/>
              <p:cNvSpPr>
                <a:spLocks/>
              </p:cNvSpPr>
              <p:nvPr/>
            </p:nvSpPr>
            <p:spPr bwMode="auto">
              <a:xfrm>
                <a:off x="4031" y="-79"/>
                <a:ext cx="2" cy="62"/>
              </a:xfrm>
              <a:custGeom>
                <a:avLst/>
                <a:gdLst>
                  <a:gd name="T0" fmla="*/ 0 w 2"/>
                  <a:gd name="T1" fmla="*/ -79 h 62"/>
                  <a:gd name="T2" fmla="*/ 0 w 2"/>
                  <a:gd name="T3" fmla="*/ -18 h 62"/>
                  <a:gd name="T4" fmla="*/ 0 60000 65536"/>
                  <a:gd name="T5" fmla="*/ 0 60000 65536"/>
                  <a:gd name="T6" fmla="*/ 0 w 2"/>
                  <a:gd name="T7" fmla="*/ 0 h 62"/>
                  <a:gd name="T8" fmla="*/ 2 w 2"/>
                  <a:gd name="T9" fmla="*/ 62 h 62"/>
                </a:gdLst>
                <a:ahLst/>
                <a:cxnLst>
                  <a:cxn ang="T4">
                    <a:pos x="T0" y="T1"/>
                  </a:cxn>
                  <a:cxn ang="T5">
                    <a:pos x="T2" y="T3"/>
                  </a:cxn>
                </a:cxnLst>
                <a:rect l="T6" t="T7" r="T8" b="T9"/>
                <a:pathLst>
                  <a:path w="2" h="62">
                    <a:moveTo>
                      <a:pt x="0" y="0"/>
                    </a:moveTo>
                    <a:lnTo>
                      <a:pt x="0" y="61"/>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6" name="Group 6"/>
            <p:cNvGrpSpPr>
              <a:grpSpLocks/>
            </p:cNvGrpSpPr>
            <p:nvPr/>
          </p:nvGrpSpPr>
          <p:grpSpPr bwMode="auto">
            <a:xfrm>
              <a:off x="4758" y="-79"/>
              <a:ext cx="2" cy="62"/>
              <a:chOff x="4758" y="-79"/>
              <a:chExt cx="2" cy="62"/>
            </a:xfrm>
          </p:grpSpPr>
          <p:sp>
            <p:nvSpPr>
              <p:cNvPr id="30895" name="Freeform 7"/>
              <p:cNvSpPr>
                <a:spLocks/>
              </p:cNvSpPr>
              <p:nvPr/>
            </p:nvSpPr>
            <p:spPr bwMode="auto">
              <a:xfrm>
                <a:off x="4758" y="-79"/>
                <a:ext cx="2" cy="62"/>
              </a:xfrm>
              <a:custGeom>
                <a:avLst/>
                <a:gdLst>
                  <a:gd name="T0" fmla="*/ 0 w 2"/>
                  <a:gd name="T1" fmla="*/ -79 h 62"/>
                  <a:gd name="T2" fmla="*/ 0 w 2"/>
                  <a:gd name="T3" fmla="*/ -18 h 62"/>
                  <a:gd name="T4" fmla="*/ 0 60000 65536"/>
                  <a:gd name="T5" fmla="*/ 0 60000 65536"/>
                  <a:gd name="T6" fmla="*/ 0 w 2"/>
                  <a:gd name="T7" fmla="*/ 0 h 62"/>
                  <a:gd name="T8" fmla="*/ 2 w 2"/>
                  <a:gd name="T9" fmla="*/ 62 h 62"/>
                </a:gdLst>
                <a:ahLst/>
                <a:cxnLst>
                  <a:cxn ang="T4">
                    <a:pos x="T0" y="T1"/>
                  </a:cxn>
                  <a:cxn ang="T5">
                    <a:pos x="T2" y="T3"/>
                  </a:cxn>
                </a:cxnLst>
                <a:rect l="T6" t="T7" r="T8" b="T9"/>
                <a:pathLst>
                  <a:path w="2" h="62">
                    <a:moveTo>
                      <a:pt x="0" y="0"/>
                    </a:moveTo>
                    <a:lnTo>
                      <a:pt x="0" y="61"/>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7" name="Group 8"/>
            <p:cNvGrpSpPr>
              <a:grpSpLocks/>
            </p:cNvGrpSpPr>
            <p:nvPr/>
          </p:nvGrpSpPr>
          <p:grpSpPr bwMode="auto">
            <a:xfrm>
              <a:off x="5485" y="-79"/>
              <a:ext cx="2" cy="62"/>
              <a:chOff x="5485" y="-79"/>
              <a:chExt cx="2" cy="62"/>
            </a:xfrm>
          </p:grpSpPr>
          <p:sp>
            <p:nvSpPr>
              <p:cNvPr id="30894" name="Freeform 9"/>
              <p:cNvSpPr>
                <a:spLocks/>
              </p:cNvSpPr>
              <p:nvPr/>
            </p:nvSpPr>
            <p:spPr bwMode="auto">
              <a:xfrm>
                <a:off x="5485" y="-79"/>
                <a:ext cx="2" cy="62"/>
              </a:xfrm>
              <a:custGeom>
                <a:avLst/>
                <a:gdLst>
                  <a:gd name="T0" fmla="*/ 0 w 2"/>
                  <a:gd name="T1" fmla="*/ -79 h 62"/>
                  <a:gd name="T2" fmla="*/ 0 w 2"/>
                  <a:gd name="T3" fmla="*/ -18 h 62"/>
                  <a:gd name="T4" fmla="*/ 0 60000 65536"/>
                  <a:gd name="T5" fmla="*/ 0 60000 65536"/>
                  <a:gd name="T6" fmla="*/ 0 w 2"/>
                  <a:gd name="T7" fmla="*/ 0 h 62"/>
                  <a:gd name="T8" fmla="*/ 2 w 2"/>
                  <a:gd name="T9" fmla="*/ 62 h 62"/>
                </a:gdLst>
                <a:ahLst/>
                <a:cxnLst>
                  <a:cxn ang="T4">
                    <a:pos x="T0" y="T1"/>
                  </a:cxn>
                  <a:cxn ang="T5">
                    <a:pos x="T2" y="T3"/>
                  </a:cxn>
                </a:cxnLst>
                <a:rect l="T6" t="T7" r="T8" b="T9"/>
                <a:pathLst>
                  <a:path w="2" h="62">
                    <a:moveTo>
                      <a:pt x="0" y="0"/>
                    </a:moveTo>
                    <a:lnTo>
                      <a:pt x="0" y="61"/>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8" name="Group 13"/>
            <p:cNvGrpSpPr>
              <a:grpSpLocks/>
            </p:cNvGrpSpPr>
            <p:nvPr/>
          </p:nvGrpSpPr>
          <p:grpSpPr bwMode="auto">
            <a:xfrm>
              <a:off x="6211" y="-79"/>
              <a:ext cx="2" cy="62"/>
              <a:chOff x="6211" y="-79"/>
              <a:chExt cx="2" cy="62"/>
            </a:xfrm>
          </p:grpSpPr>
          <p:sp>
            <p:nvSpPr>
              <p:cNvPr id="30893" name="Freeform 11"/>
              <p:cNvSpPr>
                <a:spLocks/>
              </p:cNvSpPr>
              <p:nvPr/>
            </p:nvSpPr>
            <p:spPr bwMode="auto">
              <a:xfrm>
                <a:off x="6211" y="-79"/>
                <a:ext cx="2" cy="62"/>
              </a:xfrm>
              <a:custGeom>
                <a:avLst/>
                <a:gdLst>
                  <a:gd name="T0" fmla="*/ 0 w 2"/>
                  <a:gd name="T1" fmla="*/ -79 h 62"/>
                  <a:gd name="T2" fmla="*/ 0 w 2"/>
                  <a:gd name="T3" fmla="*/ -18 h 62"/>
                  <a:gd name="T4" fmla="*/ 0 60000 65536"/>
                  <a:gd name="T5" fmla="*/ 0 60000 65536"/>
                  <a:gd name="T6" fmla="*/ 0 w 2"/>
                  <a:gd name="T7" fmla="*/ 0 h 62"/>
                  <a:gd name="T8" fmla="*/ 2 w 2"/>
                  <a:gd name="T9" fmla="*/ 62 h 62"/>
                </a:gdLst>
                <a:ahLst/>
                <a:cxnLst>
                  <a:cxn ang="T4">
                    <a:pos x="T0" y="T1"/>
                  </a:cxn>
                  <a:cxn ang="T5">
                    <a:pos x="T2" y="T3"/>
                  </a:cxn>
                </a:cxnLst>
                <a:rect l="T6" t="T7" r="T8" b="T9"/>
                <a:pathLst>
                  <a:path w="2" h="62">
                    <a:moveTo>
                      <a:pt x="0" y="0"/>
                    </a:moveTo>
                    <a:lnTo>
                      <a:pt x="0" y="61"/>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9" name="Group 12"/>
            <p:cNvGrpSpPr>
              <a:grpSpLocks/>
            </p:cNvGrpSpPr>
            <p:nvPr/>
          </p:nvGrpSpPr>
          <p:grpSpPr bwMode="auto">
            <a:xfrm>
              <a:off x="6938" y="-79"/>
              <a:ext cx="2" cy="62"/>
              <a:chOff x="6938" y="-79"/>
              <a:chExt cx="2" cy="62"/>
            </a:xfrm>
          </p:grpSpPr>
          <p:sp>
            <p:nvSpPr>
              <p:cNvPr id="30892" name="Freeform 13"/>
              <p:cNvSpPr>
                <a:spLocks/>
              </p:cNvSpPr>
              <p:nvPr/>
            </p:nvSpPr>
            <p:spPr bwMode="auto">
              <a:xfrm>
                <a:off x="6938" y="-79"/>
                <a:ext cx="2" cy="62"/>
              </a:xfrm>
              <a:custGeom>
                <a:avLst/>
                <a:gdLst>
                  <a:gd name="T0" fmla="*/ 0 w 2"/>
                  <a:gd name="T1" fmla="*/ -79 h 62"/>
                  <a:gd name="T2" fmla="*/ 0 w 2"/>
                  <a:gd name="T3" fmla="*/ -18 h 62"/>
                  <a:gd name="T4" fmla="*/ 0 60000 65536"/>
                  <a:gd name="T5" fmla="*/ 0 60000 65536"/>
                  <a:gd name="T6" fmla="*/ 0 w 2"/>
                  <a:gd name="T7" fmla="*/ 0 h 62"/>
                  <a:gd name="T8" fmla="*/ 2 w 2"/>
                  <a:gd name="T9" fmla="*/ 62 h 62"/>
                </a:gdLst>
                <a:ahLst/>
                <a:cxnLst>
                  <a:cxn ang="T4">
                    <a:pos x="T0" y="T1"/>
                  </a:cxn>
                  <a:cxn ang="T5">
                    <a:pos x="T2" y="T3"/>
                  </a:cxn>
                </a:cxnLst>
                <a:rect l="T6" t="T7" r="T8" b="T9"/>
                <a:pathLst>
                  <a:path w="2" h="62">
                    <a:moveTo>
                      <a:pt x="0" y="0"/>
                    </a:moveTo>
                    <a:lnTo>
                      <a:pt x="0" y="61"/>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0" name="Group 14"/>
            <p:cNvGrpSpPr>
              <a:grpSpLocks/>
            </p:cNvGrpSpPr>
            <p:nvPr/>
          </p:nvGrpSpPr>
          <p:grpSpPr bwMode="auto">
            <a:xfrm>
              <a:off x="7665" y="-79"/>
              <a:ext cx="2" cy="62"/>
              <a:chOff x="7665" y="-79"/>
              <a:chExt cx="2" cy="62"/>
            </a:xfrm>
          </p:grpSpPr>
          <p:sp>
            <p:nvSpPr>
              <p:cNvPr id="30891" name="Freeform 15"/>
              <p:cNvSpPr>
                <a:spLocks/>
              </p:cNvSpPr>
              <p:nvPr/>
            </p:nvSpPr>
            <p:spPr bwMode="auto">
              <a:xfrm>
                <a:off x="7665" y="-79"/>
                <a:ext cx="2" cy="62"/>
              </a:xfrm>
              <a:custGeom>
                <a:avLst/>
                <a:gdLst>
                  <a:gd name="T0" fmla="*/ 0 w 2"/>
                  <a:gd name="T1" fmla="*/ -79 h 62"/>
                  <a:gd name="T2" fmla="*/ 0 w 2"/>
                  <a:gd name="T3" fmla="*/ -18 h 62"/>
                  <a:gd name="T4" fmla="*/ 0 60000 65536"/>
                  <a:gd name="T5" fmla="*/ 0 60000 65536"/>
                  <a:gd name="T6" fmla="*/ 0 w 2"/>
                  <a:gd name="T7" fmla="*/ 0 h 62"/>
                  <a:gd name="T8" fmla="*/ 2 w 2"/>
                  <a:gd name="T9" fmla="*/ 62 h 62"/>
                </a:gdLst>
                <a:ahLst/>
                <a:cxnLst>
                  <a:cxn ang="T4">
                    <a:pos x="T0" y="T1"/>
                  </a:cxn>
                  <a:cxn ang="T5">
                    <a:pos x="T2" y="T3"/>
                  </a:cxn>
                </a:cxnLst>
                <a:rect l="T6" t="T7" r="T8" b="T9"/>
                <a:pathLst>
                  <a:path w="2" h="62">
                    <a:moveTo>
                      <a:pt x="0" y="0"/>
                    </a:moveTo>
                    <a:lnTo>
                      <a:pt x="0" y="61"/>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1" name="Group 16"/>
            <p:cNvGrpSpPr>
              <a:grpSpLocks/>
            </p:cNvGrpSpPr>
            <p:nvPr/>
          </p:nvGrpSpPr>
          <p:grpSpPr bwMode="auto">
            <a:xfrm>
              <a:off x="8392" y="-79"/>
              <a:ext cx="2" cy="62"/>
              <a:chOff x="8392" y="-79"/>
              <a:chExt cx="2" cy="62"/>
            </a:xfrm>
          </p:grpSpPr>
          <p:sp>
            <p:nvSpPr>
              <p:cNvPr id="30890" name="Freeform 17"/>
              <p:cNvSpPr>
                <a:spLocks/>
              </p:cNvSpPr>
              <p:nvPr/>
            </p:nvSpPr>
            <p:spPr bwMode="auto">
              <a:xfrm>
                <a:off x="8392" y="-79"/>
                <a:ext cx="2" cy="62"/>
              </a:xfrm>
              <a:custGeom>
                <a:avLst/>
                <a:gdLst>
                  <a:gd name="T0" fmla="*/ 0 w 2"/>
                  <a:gd name="T1" fmla="*/ -79 h 62"/>
                  <a:gd name="T2" fmla="*/ 0 w 2"/>
                  <a:gd name="T3" fmla="*/ -18 h 62"/>
                  <a:gd name="T4" fmla="*/ 0 60000 65536"/>
                  <a:gd name="T5" fmla="*/ 0 60000 65536"/>
                  <a:gd name="T6" fmla="*/ 0 w 2"/>
                  <a:gd name="T7" fmla="*/ 0 h 62"/>
                  <a:gd name="T8" fmla="*/ 2 w 2"/>
                  <a:gd name="T9" fmla="*/ 62 h 62"/>
                </a:gdLst>
                <a:ahLst/>
                <a:cxnLst>
                  <a:cxn ang="T4">
                    <a:pos x="T0" y="T1"/>
                  </a:cxn>
                  <a:cxn ang="T5">
                    <a:pos x="T2" y="T3"/>
                  </a:cxn>
                </a:cxnLst>
                <a:rect l="T6" t="T7" r="T8" b="T9"/>
                <a:pathLst>
                  <a:path w="2" h="62">
                    <a:moveTo>
                      <a:pt x="0" y="0"/>
                    </a:moveTo>
                    <a:lnTo>
                      <a:pt x="0" y="61"/>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2" name="Group 18"/>
            <p:cNvGrpSpPr>
              <a:grpSpLocks/>
            </p:cNvGrpSpPr>
            <p:nvPr/>
          </p:nvGrpSpPr>
          <p:grpSpPr bwMode="auto">
            <a:xfrm>
              <a:off x="3854" y="-2472"/>
              <a:ext cx="2" cy="2298"/>
              <a:chOff x="3854" y="-2472"/>
              <a:chExt cx="2" cy="2298"/>
            </a:xfrm>
          </p:grpSpPr>
          <p:sp>
            <p:nvSpPr>
              <p:cNvPr id="30889" name="Freeform 19"/>
              <p:cNvSpPr>
                <a:spLocks/>
              </p:cNvSpPr>
              <p:nvPr/>
            </p:nvSpPr>
            <p:spPr bwMode="auto">
              <a:xfrm>
                <a:off x="3854" y="-2472"/>
                <a:ext cx="2" cy="2298"/>
              </a:xfrm>
              <a:custGeom>
                <a:avLst/>
                <a:gdLst>
                  <a:gd name="T0" fmla="*/ 0 w 2"/>
                  <a:gd name="T1" fmla="*/ -174 h 2298"/>
                  <a:gd name="T2" fmla="*/ 0 w 2"/>
                  <a:gd name="T3" fmla="*/ -2472 h 2298"/>
                  <a:gd name="T4" fmla="*/ 0 60000 65536"/>
                  <a:gd name="T5" fmla="*/ 0 60000 65536"/>
                  <a:gd name="T6" fmla="*/ 0 w 2"/>
                  <a:gd name="T7" fmla="*/ 0 h 2298"/>
                  <a:gd name="T8" fmla="*/ 2 w 2"/>
                  <a:gd name="T9" fmla="*/ 2298 h 2298"/>
                </a:gdLst>
                <a:ahLst/>
                <a:cxnLst>
                  <a:cxn ang="T4">
                    <a:pos x="T0" y="T1"/>
                  </a:cxn>
                  <a:cxn ang="T5">
                    <a:pos x="T2" y="T3"/>
                  </a:cxn>
                </a:cxnLst>
                <a:rect l="T6" t="T7" r="T8" b="T9"/>
                <a:pathLst>
                  <a:path w="2" h="2298">
                    <a:moveTo>
                      <a:pt x="0" y="2298"/>
                    </a:moveTo>
                    <a:lnTo>
                      <a:pt x="0" y="0"/>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3" name="Group 20"/>
            <p:cNvGrpSpPr>
              <a:grpSpLocks/>
            </p:cNvGrpSpPr>
            <p:nvPr/>
          </p:nvGrpSpPr>
          <p:grpSpPr bwMode="auto">
            <a:xfrm>
              <a:off x="3792" y="-174"/>
              <a:ext cx="62" cy="2"/>
              <a:chOff x="3792" y="-174"/>
              <a:chExt cx="62" cy="2"/>
            </a:xfrm>
          </p:grpSpPr>
          <p:sp>
            <p:nvSpPr>
              <p:cNvPr id="30888" name="Freeform 21"/>
              <p:cNvSpPr>
                <a:spLocks/>
              </p:cNvSpPr>
              <p:nvPr/>
            </p:nvSpPr>
            <p:spPr bwMode="auto">
              <a:xfrm>
                <a:off x="3792" y="-174"/>
                <a:ext cx="62" cy="2"/>
              </a:xfrm>
              <a:custGeom>
                <a:avLst/>
                <a:gdLst>
                  <a:gd name="T0" fmla="*/ 62 w 62"/>
                  <a:gd name="T1" fmla="*/ 0 h 2"/>
                  <a:gd name="T2" fmla="*/ 0 w 62"/>
                  <a:gd name="T3" fmla="*/ 0 h 2"/>
                  <a:gd name="T4" fmla="*/ 0 60000 65536"/>
                  <a:gd name="T5" fmla="*/ 0 60000 65536"/>
                  <a:gd name="T6" fmla="*/ 0 w 62"/>
                  <a:gd name="T7" fmla="*/ 0 h 2"/>
                  <a:gd name="T8" fmla="*/ 62 w 62"/>
                  <a:gd name="T9" fmla="*/ 2 h 2"/>
                </a:gdLst>
                <a:ahLst/>
                <a:cxnLst>
                  <a:cxn ang="T4">
                    <a:pos x="T0" y="T1"/>
                  </a:cxn>
                  <a:cxn ang="T5">
                    <a:pos x="T2" y="T3"/>
                  </a:cxn>
                </a:cxnLst>
                <a:rect l="T6" t="T7" r="T8" b="T9"/>
                <a:pathLst>
                  <a:path w="62" h="2">
                    <a:moveTo>
                      <a:pt x="62" y="0"/>
                    </a:moveTo>
                    <a:lnTo>
                      <a:pt x="0" y="0"/>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4" name="Group 22"/>
            <p:cNvGrpSpPr>
              <a:grpSpLocks/>
            </p:cNvGrpSpPr>
            <p:nvPr/>
          </p:nvGrpSpPr>
          <p:grpSpPr bwMode="auto">
            <a:xfrm>
              <a:off x="3792" y="-749"/>
              <a:ext cx="62" cy="2"/>
              <a:chOff x="3792" y="-749"/>
              <a:chExt cx="62" cy="2"/>
            </a:xfrm>
          </p:grpSpPr>
          <p:sp>
            <p:nvSpPr>
              <p:cNvPr id="30887" name="Freeform 23"/>
              <p:cNvSpPr>
                <a:spLocks/>
              </p:cNvSpPr>
              <p:nvPr/>
            </p:nvSpPr>
            <p:spPr bwMode="auto">
              <a:xfrm>
                <a:off x="3792" y="-749"/>
                <a:ext cx="62" cy="2"/>
              </a:xfrm>
              <a:custGeom>
                <a:avLst/>
                <a:gdLst>
                  <a:gd name="T0" fmla="*/ 62 w 62"/>
                  <a:gd name="T1" fmla="*/ 0 h 2"/>
                  <a:gd name="T2" fmla="*/ 0 w 62"/>
                  <a:gd name="T3" fmla="*/ 0 h 2"/>
                  <a:gd name="T4" fmla="*/ 0 60000 65536"/>
                  <a:gd name="T5" fmla="*/ 0 60000 65536"/>
                  <a:gd name="T6" fmla="*/ 0 w 62"/>
                  <a:gd name="T7" fmla="*/ 0 h 2"/>
                  <a:gd name="T8" fmla="*/ 62 w 62"/>
                  <a:gd name="T9" fmla="*/ 2 h 2"/>
                </a:gdLst>
                <a:ahLst/>
                <a:cxnLst>
                  <a:cxn ang="T4">
                    <a:pos x="T0" y="T1"/>
                  </a:cxn>
                  <a:cxn ang="T5">
                    <a:pos x="T2" y="T3"/>
                  </a:cxn>
                </a:cxnLst>
                <a:rect l="T6" t="T7" r="T8" b="T9"/>
                <a:pathLst>
                  <a:path w="62" h="2">
                    <a:moveTo>
                      <a:pt x="62" y="0"/>
                    </a:moveTo>
                    <a:lnTo>
                      <a:pt x="0" y="0"/>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5" name="Group 24"/>
            <p:cNvGrpSpPr>
              <a:grpSpLocks/>
            </p:cNvGrpSpPr>
            <p:nvPr/>
          </p:nvGrpSpPr>
          <p:grpSpPr bwMode="auto">
            <a:xfrm>
              <a:off x="3792" y="-1323"/>
              <a:ext cx="4849" cy="2"/>
              <a:chOff x="3792" y="-1323"/>
              <a:chExt cx="4849" cy="2"/>
            </a:xfrm>
          </p:grpSpPr>
          <p:sp>
            <p:nvSpPr>
              <p:cNvPr id="88" name="Freeform 25"/>
              <p:cNvSpPr>
                <a:spLocks/>
              </p:cNvSpPr>
              <p:nvPr/>
            </p:nvSpPr>
            <p:spPr bwMode="auto">
              <a:xfrm>
                <a:off x="3792" y="-1322"/>
                <a:ext cx="4850" cy="0"/>
              </a:xfrm>
              <a:custGeom>
                <a:avLst/>
                <a:gdLst>
                  <a:gd name="T0" fmla="+- 0 3792 3792"/>
                  <a:gd name="T1" fmla="*/ T0 w 4849"/>
                  <a:gd name="T2" fmla="+- 0 8642 3792"/>
                  <a:gd name="T3" fmla="*/ T2 w 4849"/>
                </a:gdLst>
                <a:ahLst/>
                <a:cxnLst>
                  <a:cxn ang="0">
                    <a:pos x="T1" y="0"/>
                  </a:cxn>
                  <a:cxn ang="0">
                    <a:pos x="T3" y="0"/>
                  </a:cxn>
                </a:cxnLst>
                <a:rect l="0" t="0" r="r" b="b"/>
                <a:pathLst>
                  <a:path w="4849">
                    <a:moveTo>
                      <a:pt x="0" y="0"/>
                    </a:moveTo>
                    <a:lnTo>
                      <a:pt x="4850" y="0"/>
                    </a:lnTo>
                  </a:path>
                </a:pathLst>
              </a:custGeom>
              <a:ln>
                <a:solidFill>
                  <a:srgbClr val="FF2B2C"/>
                </a:solidFill>
                <a:headEnd/>
                <a:tailEnd/>
              </a:ln>
              <a:extLst/>
            </p:spPr>
            <p:style>
              <a:lnRef idx="2">
                <a:schemeClr val="accent5"/>
              </a:lnRef>
              <a:fillRef idx="0">
                <a:schemeClr val="accent5"/>
              </a:fillRef>
              <a:effectRef idx="1">
                <a:schemeClr val="accent5"/>
              </a:effectRef>
              <a:fontRef idx="minor">
                <a:schemeClr val="tx1"/>
              </a:fontRef>
            </p:style>
            <p:txBody>
              <a:bodyPr/>
              <a:lstStyle/>
              <a:p>
                <a:endParaRPr lang="en-US" b="1">
                  <a:latin typeface="Trebuchet MS" charset="0"/>
                  <a:ea typeface="MS PGothic" charset="0"/>
                  <a:cs typeface="MS PGothic" charset="0"/>
                </a:endParaRPr>
              </a:p>
            </p:txBody>
          </p:sp>
        </p:grpSp>
        <p:grpSp>
          <p:nvGrpSpPr>
            <p:cNvPr id="16" name="Group 26"/>
            <p:cNvGrpSpPr>
              <a:grpSpLocks/>
            </p:cNvGrpSpPr>
            <p:nvPr/>
          </p:nvGrpSpPr>
          <p:grpSpPr bwMode="auto">
            <a:xfrm>
              <a:off x="3792" y="-1898"/>
              <a:ext cx="62" cy="2"/>
              <a:chOff x="3792" y="-1898"/>
              <a:chExt cx="62" cy="2"/>
            </a:xfrm>
          </p:grpSpPr>
          <p:sp>
            <p:nvSpPr>
              <p:cNvPr id="30885" name="Freeform 27"/>
              <p:cNvSpPr>
                <a:spLocks/>
              </p:cNvSpPr>
              <p:nvPr/>
            </p:nvSpPr>
            <p:spPr bwMode="auto">
              <a:xfrm>
                <a:off x="3792" y="-1898"/>
                <a:ext cx="62" cy="2"/>
              </a:xfrm>
              <a:custGeom>
                <a:avLst/>
                <a:gdLst>
                  <a:gd name="T0" fmla="*/ 62 w 62"/>
                  <a:gd name="T1" fmla="*/ 0 h 2"/>
                  <a:gd name="T2" fmla="*/ 0 w 62"/>
                  <a:gd name="T3" fmla="*/ 0 h 2"/>
                  <a:gd name="T4" fmla="*/ 0 60000 65536"/>
                  <a:gd name="T5" fmla="*/ 0 60000 65536"/>
                  <a:gd name="T6" fmla="*/ 0 w 62"/>
                  <a:gd name="T7" fmla="*/ 0 h 2"/>
                  <a:gd name="T8" fmla="*/ 62 w 62"/>
                  <a:gd name="T9" fmla="*/ 2 h 2"/>
                </a:gdLst>
                <a:ahLst/>
                <a:cxnLst>
                  <a:cxn ang="T4">
                    <a:pos x="T0" y="T1"/>
                  </a:cxn>
                  <a:cxn ang="T5">
                    <a:pos x="T2" y="T3"/>
                  </a:cxn>
                </a:cxnLst>
                <a:rect l="T6" t="T7" r="T8" b="T9"/>
                <a:pathLst>
                  <a:path w="62" h="2">
                    <a:moveTo>
                      <a:pt x="62" y="0"/>
                    </a:moveTo>
                    <a:lnTo>
                      <a:pt x="0" y="0"/>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7" name="Group 28"/>
            <p:cNvGrpSpPr>
              <a:grpSpLocks/>
            </p:cNvGrpSpPr>
            <p:nvPr/>
          </p:nvGrpSpPr>
          <p:grpSpPr bwMode="auto">
            <a:xfrm>
              <a:off x="3792" y="-2472"/>
              <a:ext cx="62" cy="2"/>
              <a:chOff x="3792" y="-2472"/>
              <a:chExt cx="62" cy="2"/>
            </a:xfrm>
          </p:grpSpPr>
          <p:sp>
            <p:nvSpPr>
              <p:cNvPr id="30884" name="Freeform 29"/>
              <p:cNvSpPr>
                <a:spLocks/>
              </p:cNvSpPr>
              <p:nvPr/>
            </p:nvSpPr>
            <p:spPr bwMode="auto">
              <a:xfrm>
                <a:off x="3792" y="-2472"/>
                <a:ext cx="62" cy="2"/>
              </a:xfrm>
              <a:custGeom>
                <a:avLst/>
                <a:gdLst>
                  <a:gd name="T0" fmla="*/ 62 w 62"/>
                  <a:gd name="T1" fmla="*/ 0 h 2"/>
                  <a:gd name="T2" fmla="*/ 0 w 62"/>
                  <a:gd name="T3" fmla="*/ 0 h 2"/>
                  <a:gd name="T4" fmla="*/ 0 60000 65536"/>
                  <a:gd name="T5" fmla="*/ 0 60000 65536"/>
                  <a:gd name="T6" fmla="*/ 0 w 62"/>
                  <a:gd name="T7" fmla="*/ 0 h 2"/>
                  <a:gd name="T8" fmla="*/ 62 w 62"/>
                  <a:gd name="T9" fmla="*/ 2 h 2"/>
                </a:gdLst>
                <a:ahLst/>
                <a:cxnLst>
                  <a:cxn ang="T4">
                    <a:pos x="T0" y="T1"/>
                  </a:cxn>
                  <a:cxn ang="T5">
                    <a:pos x="T2" y="T3"/>
                  </a:cxn>
                </a:cxnLst>
                <a:rect l="T6" t="T7" r="T8" b="T9"/>
                <a:pathLst>
                  <a:path w="62" h="2">
                    <a:moveTo>
                      <a:pt x="62" y="0"/>
                    </a:moveTo>
                    <a:lnTo>
                      <a:pt x="0" y="0"/>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8" name="Group 30"/>
            <p:cNvGrpSpPr>
              <a:grpSpLocks/>
            </p:cNvGrpSpPr>
            <p:nvPr/>
          </p:nvGrpSpPr>
          <p:grpSpPr bwMode="auto">
            <a:xfrm>
              <a:off x="3854" y="-2646"/>
              <a:ext cx="4788" cy="2567"/>
              <a:chOff x="3854" y="-2646"/>
              <a:chExt cx="4788" cy="2567"/>
            </a:xfrm>
          </p:grpSpPr>
          <p:sp>
            <p:nvSpPr>
              <p:cNvPr id="30883" name="Freeform 31"/>
              <p:cNvSpPr>
                <a:spLocks/>
              </p:cNvSpPr>
              <p:nvPr/>
            </p:nvSpPr>
            <p:spPr bwMode="auto">
              <a:xfrm>
                <a:off x="3854" y="-2646"/>
                <a:ext cx="4788" cy="2567"/>
              </a:xfrm>
              <a:custGeom>
                <a:avLst/>
                <a:gdLst>
                  <a:gd name="T0" fmla="*/ 0 w 4788"/>
                  <a:gd name="T1" fmla="*/ -79 h 2567"/>
                  <a:gd name="T2" fmla="*/ 4788 w 4788"/>
                  <a:gd name="T3" fmla="*/ -79 h 2567"/>
                  <a:gd name="T4" fmla="*/ 4788 w 4788"/>
                  <a:gd name="T5" fmla="*/ -2646 h 2567"/>
                  <a:gd name="T6" fmla="*/ 0 w 4788"/>
                  <a:gd name="T7" fmla="*/ -2646 h 2567"/>
                  <a:gd name="T8" fmla="*/ 0 w 4788"/>
                  <a:gd name="T9" fmla="*/ -79 h 2567"/>
                  <a:gd name="T10" fmla="*/ 0 60000 65536"/>
                  <a:gd name="T11" fmla="*/ 0 60000 65536"/>
                  <a:gd name="T12" fmla="*/ 0 60000 65536"/>
                  <a:gd name="T13" fmla="*/ 0 60000 65536"/>
                  <a:gd name="T14" fmla="*/ 0 60000 65536"/>
                  <a:gd name="T15" fmla="*/ 0 w 4788"/>
                  <a:gd name="T16" fmla="*/ 0 h 2567"/>
                  <a:gd name="T17" fmla="*/ 4788 w 4788"/>
                  <a:gd name="T18" fmla="*/ 2567 h 2567"/>
                </a:gdLst>
                <a:ahLst/>
                <a:cxnLst>
                  <a:cxn ang="T10">
                    <a:pos x="T0" y="T1"/>
                  </a:cxn>
                  <a:cxn ang="T11">
                    <a:pos x="T2" y="T3"/>
                  </a:cxn>
                  <a:cxn ang="T12">
                    <a:pos x="T4" y="T5"/>
                  </a:cxn>
                  <a:cxn ang="T13">
                    <a:pos x="T6" y="T7"/>
                  </a:cxn>
                  <a:cxn ang="T14">
                    <a:pos x="T8" y="T9"/>
                  </a:cxn>
                </a:cxnLst>
                <a:rect l="T15" t="T16" r="T17" b="T18"/>
                <a:pathLst>
                  <a:path w="4788" h="2567">
                    <a:moveTo>
                      <a:pt x="0" y="2567"/>
                    </a:moveTo>
                    <a:lnTo>
                      <a:pt x="4788" y="2567"/>
                    </a:lnTo>
                    <a:lnTo>
                      <a:pt x="4788" y="0"/>
                    </a:lnTo>
                    <a:lnTo>
                      <a:pt x="0" y="0"/>
                    </a:lnTo>
                    <a:lnTo>
                      <a:pt x="0" y="2567"/>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9" name="Group 32"/>
            <p:cNvGrpSpPr>
              <a:grpSpLocks/>
            </p:cNvGrpSpPr>
            <p:nvPr/>
          </p:nvGrpSpPr>
          <p:grpSpPr bwMode="auto">
            <a:xfrm>
              <a:off x="4031" y="-2551"/>
              <a:ext cx="4433" cy="2362"/>
              <a:chOff x="4031" y="-2551"/>
              <a:chExt cx="4433" cy="2362"/>
            </a:xfrm>
          </p:grpSpPr>
          <p:sp>
            <p:nvSpPr>
              <p:cNvPr id="30854" name="Freeform 33"/>
              <p:cNvSpPr>
                <a:spLocks/>
              </p:cNvSpPr>
              <p:nvPr/>
            </p:nvSpPr>
            <p:spPr bwMode="auto">
              <a:xfrm>
                <a:off x="4031" y="-2551"/>
                <a:ext cx="4433" cy="2362"/>
              </a:xfrm>
              <a:custGeom>
                <a:avLst/>
                <a:gdLst>
                  <a:gd name="T0" fmla="*/ 291 w 4433"/>
                  <a:gd name="T1" fmla="*/ -265 h 2362"/>
                  <a:gd name="T2" fmla="*/ 218 w 4433"/>
                  <a:gd name="T3" fmla="*/ -253 h 2362"/>
                  <a:gd name="T4" fmla="*/ 146 w 4433"/>
                  <a:gd name="T5" fmla="*/ -244 h 2362"/>
                  <a:gd name="T6" fmla="*/ 73 w 4433"/>
                  <a:gd name="T7" fmla="*/ -243 h 2362"/>
                  <a:gd name="T8" fmla="*/ 0 w 4433"/>
                  <a:gd name="T9" fmla="*/ -239 h 2362"/>
                  <a:gd name="T10" fmla="*/ 0 w 4433"/>
                  <a:gd name="T11" fmla="*/ -189 h 2362"/>
                  <a:gd name="T12" fmla="*/ 73 w 4433"/>
                  <a:gd name="T13" fmla="*/ -190 h 2362"/>
                  <a:gd name="T14" fmla="*/ 156 w 4433"/>
                  <a:gd name="T15" fmla="*/ -190 h 2362"/>
                  <a:gd name="T16" fmla="*/ 218 w 4433"/>
                  <a:gd name="T17" fmla="*/ -192 h 2362"/>
                  <a:gd name="T18" fmla="*/ 291 w 4433"/>
                  <a:gd name="T19" fmla="*/ -196 h 2362"/>
                  <a:gd name="T20" fmla="*/ 404 w 4433"/>
                  <a:gd name="T21" fmla="*/ -196 h 2362"/>
                  <a:gd name="T22" fmla="*/ 509 w 4433"/>
                  <a:gd name="T23" fmla="*/ -202 h 2362"/>
                  <a:gd name="T24" fmla="*/ 624 w 4433"/>
                  <a:gd name="T25" fmla="*/ -202 h 2362"/>
                  <a:gd name="T26" fmla="*/ 654 w 4433"/>
                  <a:gd name="T27" fmla="*/ -204 h 2362"/>
                  <a:gd name="T28" fmla="*/ 774 w 4433"/>
                  <a:gd name="T29" fmla="*/ -204 h 2362"/>
                  <a:gd name="T30" fmla="*/ 872 w 4433"/>
                  <a:gd name="T31" fmla="*/ -208 h 2362"/>
                  <a:gd name="T32" fmla="*/ 945 w 4433"/>
                  <a:gd name="T33" fmla="*/ -211 h 2362"/>
                  <a:gd name="T34" fmla="*/ 1256 w 4433"/>
                  <a:gd name="T35" fmla="*/ -211 h 2362"/>
                  <a:gd name="T36" fmla="*/ 1381 w 4433"/>
                  <a:gd name="T37" fmla="*/ -212 h 2362"/>
                  <a:gd name="T38" fmla="*/ 1454 w 4433"/>
                  <a:gd name="T39" fmla="*/ -213 h 2362"/>
                  <a:gd name="T40" fmla="*/ 1526 w 4433"/>
                  <a:gd name="T41" fmla="*/ -218 h 2362"/>
                  <a:gd name="T42" fmla="*/ 1672 w 4433"/>
                  <a:gd name="T43" fmla="*/ -222 h 2362"/>
                  <a:gd name="T44" fmla="*/ 1744 w 4433"/>
                  <a:gd name="T45" fmla="*/ -227 h 2362"/>
                  <a:gd name="T46" fmla="*/ 1817 w 4433"/>
                  <a:gd name="T47" fmla="*/ -231 h 2362"/>
                  <a:gd name="T48" fmla="*/ 1897 w 4433"/>
                  <a:gd name="T49" fmla="*/ -231 h 2362"/>
                  <a:gd name="T50" fmla="*/ 1962 w 4433"/>
                  <a:gd name="T51" fmla="*/ -234 h 2362"/>
                  <a:gd name="T52" fmla="*/ 2108 w 4433"/>
                  <a:gd name="T53" fmla="*/ -249 h 2362"/>
                  <a:gd name="T54" fmla="*/ 2180 w 4433"/>
                  <a:gd name="T55" fmla="*/ -255 h 2362"/>
                  <a:gd name="T56" fmla="*/ 2296 w 4433"/>
                  <a:gd name="T57" fmla="*/ -255 h 2362"/>
                  <a:gd name="T58" fmla="*/ 2306 w 4433"/>
                  <a:gd name="T59" fmla="*/ -261 h 2362"/>
                  <a:gd name="T60" fmla="*/ 364 w 4433"/>
                  <a:gd name="T61" fmla="*/ -261 h 2362"/>
                  <a:gd name="T62" fmla="*/ 291 w 4433"/>
                  <a:gd name="T63" fmla="*/ -265 h 23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33"/>
                  <a:gd name="T97" fmla="*/ 0 h 2362"/>
                  <a:gd name="T98" fmla="*/ 4433 w 4433"/>
                  <a:gd name="T99" fmla="*/ 2362 h 23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33" h="2362">
                    <a:moveTo>
                      <a:pt x="291" y="2286"/>
                    </a:moveTo>
                    <a:lnTo>
                      <a:pt x="218" y="2298"/>
                    </a:lnTo>
                    <a:lnTo>
                      <a:pt x="146" y="2307"/>
                    </a:lnTo>
                    <a:lnTo>
                      <a:pt x="73" y="2308"/>
                    </a:lnTo>
                    <a:lnTo>
                      <a:pt x="0" y="2312"/>
                    </a:lnTo>
                    <a:lnTo>
                      <a:pt x="0" y="2362"/>
                    </a:lnTo>
                    <a:lnTo>
                      <a:pt x="73" y="2361"/>
                    </a:lnTo>
                    <a:lnTo>
                      <a:pt x="156" y="2361"/>
                    </a:lnTo>
                    <a:lnTo>
                      <a:pt x="218" y="2359"/>
                    </a:lnTo>
                    <a:lnTo>
                      <a:pt x="291" y="2355"/>
                    </a:lnTo>
                    <a:lnTo>
                      <a:pt x="404" y="2355"/>
                    </a:lnTo>
                    <a:lnTo>
                      <a:pt x="509" y="2349"/>
                    </a:lnTo>
                    <a:lnTo>
                      <a:pt x="624" y="2349"/>
                    </a:lnTo>
                    <a:lnTo>
                      <a:pt x="654" y="2347"/>
                    </a:lnTo>
                    <a:lnTo>
                      <a:pt x="774" y="2347"/>
                    </a:lnTo>
                    <a:lnTo>
                      <a:pt x="872" y="2343"/>
                    </a:lnTo>
                    <a:lnTo>
                      <a:pt x="945" y="2340"/>
                    </a:lnTo>
                    <a:lnTo>
                      <a:pt x="1256" y="2340"/>
                    </a:lnTo>
                    <a:lnTo>
                      <a:pt x="1381" y="2339"/>
                    </a:lnTo>
                    <a:lnTo>
                      <a:pt x="1454" y="2338"/>
                    </a:lnTo>
                    <a:lnTo>
                      <a:pt x="1526" y="2333"/>
                    </a:lnTo>
                    <a:lnTo>
                      <a:pt x="1672" y="2329"/>
                    </a:lnTo>
                    <a:lnTo>
                      <a:pt x="1744" y="2324"/>
                    </a:lnTo>
                    <a:lnTo>
                      <a:pt x="1817" y="2320"/>
                    </a:lnTo>
                    <a:lnTo>
                      <a:pt x="1897" y="2320"/>
                    </a:lnTo>
                    <a:lnTo>
                      <a:pt x="1962" y="2317"/>
                    </a:lnTo>
                    <a:lnTo>
                      <a:pt x="2108" y="2302"/>
                    </a:lnTo>
                    <a:lnTo>
                      <a:pt x="2180" y="2296"/>
                    </a:lnTo>
                    <a:lnTo>
                      <a:pt x="2296" y="2296"/>
                    </a:lnTo>
                    <a:lnTo>
                      <a:pt x="2306" y="2290"/>
                    </a:lnTo>
                    <a:lnTo>
                      <a:pt x="364" y="2290"/>
                    </a:lnTo>
                    <a:lnTo>
                      <a:pt x="291" y="2286"/>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55" name="Freeform 34"/>
              <p:cNvSpPr>
                <a:spLocks/>
              </p:cNvSpPr>
              <p:nvPr/>
            </p:nvSpPr>
            <p:spPr bwMode="auto">
              <a:xfrm>
                <a:off x="4031" y="-2551"/>
                <a:ext cx="4433" cy="2362"/>
              </a:xfrm>
              <a:custGeom>
                <a:avLst/>
                <a:gdLst>
                  <a:gd name="T0" fmla="*/ 156 w 4433"/>
                  <a:gd name="T1" fmla="*/ -190 h 2362"/>
                  <a:gd name="T2" fmla="*/ 73 w 4433"/>
                  <a:gd name="T3" fmla="*/ -190 h 2362"/>
                  <a:gd name="T4" fmla="*/ 146 w 4433"/>
                  <a:gd name="T5" fmla="*/ -190 h 2362"/>
                  <a:gd name="T6" fmla="*/ 156 w 4433"/>
                  <a:gd name="T7" fmla="*/ -190 h 2362"/>
                  <a:gd name="T8" fmla="*/ 0 60000 65536"/>
                  <a:gd name="T9" fmla="*/ 0 60000 65536"/>
                  <a:gd name="T10" fmla="*/ 0 60000 65536"/>
                  <a:gd name="T11" fmla="*/ 0 60000 65536"/>
                  <a:gd name="T12" fmla="*/ 0 w 4433"/>
                  <a:gd name="T13" fmla="*/ 0 h 2362"/>
                  <a:gd name="T14" fmla="*/ 4433 w 4433"/>
                  <a:gd name="T15" fmla="*/ 2362 h 2362"/>
                </a:gdLst>
                <a:ahLst/>
                <a:cxnLst>
                  <a:cxn ang="T8">
                    <a:pos x="T0" y="T1"/>
                  </a:cxn>
                  <a:cxn ang="T9">
                    <a:pos x="T2" y="T3"/>
                  </a:cxn>
                  <a:cxn ang="T10">
                    <a:pos x="T4" y="T5"/>
                  </a:cxn>
                  <a:cxn ang="T11">
                    <a:pos x="T6" y="T7"/>
                  </a:cxn>
                </a:cxnLst>
                <a:rect l="T12" t="T13" r="T14" b="T15"/>
                <a:pathLst>
                  <a:path w="4433" h="2362">
                    <a:moveTo>
                      <a:pt x="156" y="2361"/>
                    </a:moveTo>
                    <a:lnTo>
                      <a:pt x="73" y="2361"/>
                    </a:lnTo>
                    <a:lnTo>
                      <a:pt x="146" y="2361"/>
                    </a:lnTo>
                    <a:lnTo>
                      <a:pt x="156" y="2361"/>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56" name="Freeform 35"/>
              <p:cNvSpPr>
                <a:spLocks/>
              </p:cNvSpPr>
              <p:nvPr/>
            </p:nvSpPr>
            <p:spPr bwMode="auto">
              <a:xfrm>
                <a:off x="4031" y="-2551"/>
                <a:ext cx="4433" cy="2362"/>
              </a:xfrm>
              <a:custGeom>
                <a:avLst/>
                <a:gdLst>
                  <a:gd name="T0" fmla="*/ 2394 w 4433"/>
                  <a:gd name="T1" fmla="*/ -272 h 2362"/>
                  <a:gd name="T2" fmla="*/ 2326 w 4433"/>
                  <a:gd name="T3" fmla="*/ -272 h 2362"/>
                  <a:gd name="T4" fmla="*/ 2398 w 4433"/>
                  <a:gd name="T5" fmla="*/ -191 h 2362"/>
                  <a:gd name="T6" fmla="*/ 2436 w 4433"/>
                  <a:gd name="T7" fmla="*/ -250 h 2362"/>
                  <a:gd name="T8" fmla="*/ 2398 w 4433"/>
                  <a:gd name="T9" fmla="*/ -250 h 2362"/>
                  <a:gd name="T10" fmla="*/ 2394 w 4433"/>
                  <a:gd name="T11" fmla="*/ -272 h 2362"/>
                  <a:gd name="T12" fmla="*/ 0 60000 65536"/>
                  <a:gd name="T13" fmla="*/ 0 60000 65536"/>
                  <a:gd name="T14" fmla="*/ 0 60000 65536"/>
                  <a:gd name="T15" fmla="*/ 0 60000 65536"/>
                  <a:gd name="T16" fmla="*/ 0 60000 65536"/>
                  <a:gd name="T17" fmla="*/ 0 60000 65536"/>
                  <a:gd name="T18" fmla="*/ 0 w 4433"/>
                  <a:gd name="T19" fmla="*/ 0 h 2362"/>
                  <a:gd name="T20" fmla="*/ 4433 w 4433"/>
                  <a:gd name="T21" fmla="*/ 2362 h 2362"/>
                </a:gdLst>
                <a:ahLst/>
                <a:cxnLst>
                  <a:cxn ang="T12">
                    <a:pos x="T0" y="T1"/>
                  </a:cxn>
                  <a:cxn ang="T13">
                    <a:pos x="T2" y="T3"/>
                  </a:cxn>
                  <a:cxn ang="T14">
                    <a:pos x="T4" y="T5"/>
                  </a:cxn>
                  <a:cxn ang="T15">
                    <a:pos x="T6" y="T7"/>
                  </a:cxn>
                  <a:cxn ang="T16">
                    <a:pos x="T8" y="T9"/>
                  </a:cxn>
                  <a:cxn ang="T17">
                    <a:pos x="T10" y="T11"/>
                  </a:cxn>
                </a:cxnLst>
                <a:rect l="T18" t="T19" r="T20" b="T21"/>
                <a:pathLst>
                  <a:path w="4433" h="2362">
                    <a:moveTo>
                      <a:pt x="2394" y="2279"/>
                    </a:moveTo>
                    <a:lnTo>
                      <a:pt x="2326" y="2279"/>
                    </a:lnTo>
                    <a:lnTo>
                      <a:pt x="2398" y="2360"/>
                    </a:lnTo>
                    <a:lnTo>
                      <a:pt x="2436" y="2301"/>
                    </a:lnTo>
                    <a:lnTo>
                      <a:pt x="2398" y="2301"/>
                    </a:lnTo>
                    <a:lnTo>
                      <a:pt x="2394" y="2279"/>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57" name="Freeform 36"/>
              <p:cNvSpPr>
                <a:spLocks/>
              </p:cNvSpPr>
              <p:nvPr/>
            </p:nvSpPr>
            <p:spPr bwMode="auto">
              <a:xfrm>
                <a:off x="4031" y="-2551"/>
                <a:ext cx="4433" cy="2362"/>
              </a:xfrm>
              <a:custGeom>
                <a:avLst/>
                <a:gdLst>
                  <a:gd name="T0" fmla="*/ 404 w 4433"/>
                  <a:gd name="T1" fmla="*/ -196 h 2362"/>
                  <a:gd name="T2" fmla="*/ 291 w 4433"/>
                  <a:gd name="T3" fmla="*/ -196 h 2362"/>
                  <a:gd name="T4" fmla="*/ 364 w 4433"/>
                  <a:gd name="T5" fmla="*/ -193 h 2362"/>
                  <a:gd name="T6" fmla="*/ 404 w 4433"/>
                  <a:gd name="T7" fmla="*/ -196 h 2362"/>
                  <a:gd name="T8" fmla="*/ 0 60000 65536"/>
                  <a:gd name="T9" fmla="*/ 0 60000 65536"/>
                  <a:gd name="T10" fmla="*/ 0 60000 65536"/>
                  <a:gd name="T11" fmla="*/ 0 60000 65536"/>
                  <a:gd name="T12" fmla="*/ 0 w 4433"/>
                  <a:gd name="T13" fmla="*/ 0 h 2362"/>
                  <a:gd name="T14" fmla="*/ 4433 w 4433"/>
                  <a:gd name="T15" fmla="*/ 2362 h 2362"/>
                </a:gdLst>
                <a:ahLst/>
                <a:cxnLst>
                  <a:cxn ang="T8">
                    <a:pos x="T0" y="T1"/>
                  </a:cxn>
                  <a:cxn ang="T9">
                    <a:pos x="T2" y="T3"/>
                  </a:cxn>
                  <a:cxn ang="T10">
                    <a:pos x="T4" y="T5"/>
                  </a:cxn>
                  <a:cxn ang="T11">
                    <a:pos x="T6" y="T7"/>
                  </a:cxn>
                </a:cxnLst>
                <a:rect l="T12" t="T13" r="T14" b="T15"/>
                <a:pathLst>
                  <a:path w="4433" h="2362">
                    <a:moveTo>
                      <a:pt x="404" y="2355"/>
                    </a:moveTo>
                    <a:lnTo>
                      <a:pt x="291" y="2355"/>
                    </a:lnTo>
                    <a:lnTo>
                      <a:pt x="364" y="2358"/>
                    </a:lnTo>
                    <a:lnTo>
                      <a:pt x="404" y="2355"/>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58" name="Freeform 37"/>
              <p:cNvSpPr>
                <a:spLocks/>
              </p:cNvSpPr>
              <p:nvPr/>
            </p:nvSpPr>
            <p:spPr bwMode="auto">
              <a:xfrm>
                <a:off x="4031" y="-2551"/>
                <a:ext cx="4433" cy="2362"/>
              </a:xfrm>
              <a:custGeom>
                <a:avLst/>
                <a:gdLst>
                  <a:gd name="T0" fmla="*/ 624 w 4433"/>
                  <a:gd name="T1" fmla="*/ -202 h 2362"/>
                  <a:gd name="T2" fmla="*/ 509 w 4433"/>
                  <a:gd name="T3" fmla="*/ -202 h 2362"/>
                  <a:gd name="T4" fmla="*/ 582 w 4433"/>
                  <a:gd name="T5" fmla="*/ -199 h 2362"/>
                  <a:gd name="T6" fmla="*/ 624 w 4433"/>
                  <a:gd name="T7" fmla="*/ -202 h 2362"/>
                  <a:gd name="T8" fmla="*/ 0 60000 65536"/>
                  <a:gd name="T9" fmla="*/ 0 60000 65536"/>
                  <a:gd name="T10" fmla="*/ 0 60000 65536"/>
                  <a:gd name="T11" fmla="*/ 0 60000 65536"/>
                  <a:gd name="T12" fmla="*/ 0 w 4433"/>
                  <a:gd name="T13" fmla="*/ 0 h 2362"/>
                  <a:gd name="T14" fmla="*/ 4433 w 4433"/>
                  <a:gd name="T15" fmla="*/ 2362 h 2362"/>
                </a:gdLst>
                <a:ahLst/>
                <a:cxnLst>
                  <a:cxn ang="T8">
                    <a:pos x="T0" y="T1"/>
                  </a:cxn>
                  <a:cxn ang="T9">
                    <a:pos x="T2" y="T3"/>
                  </a:cxn>
                  <a:cxn ang="T10">
                    <a:pos x="T4" y="T5"/>
                  </a:cxn>
                  <a:cxn ang="T11">
                    <a:pos x="T6" y="T7"/>
                  </a:cxn>
                </a:cxnLst>
                <a:rect l="T12" t="T13" r="T14" b="T15"/>
                <a:pathLst>
                  <a:path w="4433" h="2362">
                    <a:moveTo>
                      <a:pt x="624" y="2349"/>
                    </a:moveTo>
                    <a:lnTo>
                      <a:pt x="509" y="2349"/>
                    </a:lnTo>
                    <a:lnTo>
                      <a:pt x="582" y="2352"/>
                    </a:lnTo>
                    <a:lnTo>
                      <a:pt x="624" y="2349"/>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59" name="Freeform 38"/>
              <p:cNvSpPr>
                <a:spLocks/>
              </p:cNvSpPr>
              <p:nvPr/>
            </p:nvSpPr>
            <p:spPr bwMode="auto">
              <a:xfrm>
                <a:off x="4031" y="-2551"/>
                <a:ext cx="4433" cy="2362"/>
              </a:xfrm>
              <a:custGeom>
                <a:avLst/>
                <a:gdLst>
                  <a:gd name="T0" fmla="*/ 774 w 4433"/>
                  <a:gd name="T1" fmla="*/ -204 h 2362"/>
                  <a:gd name="T2" fmla="*/ 654 w 4433"/>
                  <a:gd name="T3" fmla="*/ -204 h 2362"/>
                  <a:gd name="T4" fmla="*/ 727 w 4433"/>
                  <a:gd name="T5" fmla="*/ -203 h 2362"/>
                  <a:gd name="T6" fmla="*/ 774 w 4433"/>
                  <a:gd name="T7" fmla="*/ -204 h 2362"/>
                  <a:gd name="T8" fmla="*/ 0 60000 65536"/>
                  <a:gd name="T9" fmla="*/ 0 60000 65536"/>
                  <a:gd name="T10" fmla="*/ 0 60000 65536"/>
                  <a:gd name="T11" fmla="*/ 0 60000 65536"/>
                  <a:gd name="T12" fmla="*/ 0 w 4433"/>
                  <a:gd name="T13" fmla="*/ 0 h 2362"/>
                  <a:gd name="T14" fmla="*/ 4433 w 4433"/>
                  <a:gd name="T15" fmla="*/ 2362 h 2362"/>
                </a:gdLst>
                <a:ahLst/>
                <a:cxnLst>
                  <a:cxn ang="T8">
                    <a:pos x="T0" y="T1"/>
                  </a:cxn>
                  <a:cxn ang="T9">
                    <a:pos x="T2" y="T3"/>
                  </a:cxn>
                  <a:cxn ang="T10">
                    <a:pos x="T4" y="T5"/>
                  </a:cxn>
                  <a:cxn ang="T11">
                    <a:pos x="T6" y="T7"/>
                  </a:cxn>
                </a:cxnLst>
                <a:rect l="T12" t="T13" r="T14" b="T15"/>
                <a:pathLst>
                  <a:path w="4433" h="2362">
                    <a:moveTo>
                      <a:pt x="774" y="2347"/>
                    </a:moveTo>
                    <a:lnTo>
                      <a:pt x="654" y="2347"/>
                    </a:lnTo>
                    <a:lnTo>
                      <a:pt x="727" y="2348"/>
                    </a:lnTo>
                    <a:lnTo>
                      <a:pt x="774" y="2347"/>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60" name="Freeform 39"/>
              <p:cNvSpPr>
                <a:spLocks/>
              </p:cNvSpPr>
              <p:nvPr/>
            </p:nvSpPr>
            <p:spPr bwMode="auto">
              <a:xfrm>
                <a:off x="4031" y="-2551"/>
                <a:ext cx="4433" cy="2362"/>
              </a:xfrm>
              <a:custGeom>
                <a:avLst/>
                <a:gdLst>
                  <a:gd name="T0" fmla="*/ 1256 w 4433"/>
                  <a:gd name="T1" fmla="*/ -211 h 2362"/>
                  <a:gd name="T2" fmla="*/ 945 w 4433"/>
                  <a:gd name="T3" fmla="*/ -211 h 2362"/>
                  <a:gd name="T4" fmla="*/ 1018 w 4433"/>
                  <a:gd name="T5" fmla="*/ -208 h 2362"/>
                  <a:gd name="T6" fmla="*/ 1170 w 4433"/>
                  <a:gd name="T7" fmla="*/ -209 h 2362"/>
                  <a:gd name="T8" fmla="*/ 1236 w 4433"/>
                  <a:gd name="T9" fmla="*/ -210 h 2362"/>
                  <a:gd name="T10" fmla="*/ 1256 w 4433"/>
                  <a:gd name="T11" fmla="*/ -211 h 2362"/>
                  <a:gd name="T12" fmla="*/ 0 60000 65536"/>
                  <a:gd name="T13" fmla="*/ 0 60000 65536"/>
                  <a:gd name="T14" fmla="*/ 0 60000 65536"/>
                  <a:gd name="T15" fmla="*/ 0 60000 65536"/>
                  <a:gd name="T16" fmla="*/ 0 60000 65536"/>
                  <a:gd name="T17" fmla="*/ 0 60000 65536"/>
                  <a:gd name="T18" fmla="*/ 0 w 4433"/>
                  <a:gd name="T19" fmla="*/ 0 h 2362"/>
                  <a:gd name="T20" fmla="*/ 4433 w 4433"/>
                  <a:gd name="T21" fmla="*/ 2362 h 2362"/>
                </a:gdLst>
                <a:ahLst/>
                <a:cxnLst>
                  <a:cxn ang="T12">
                    <a:pos x="T0" y="T1"/>
                  </a:cxn>
                  <a:cxn ang="T13">
                    <a:pos x="T2" y="T3"/>
                  </a:cxn>
                  <a:cxn ang="T14">
                    <a:pos x="T4" y="T5"/>
                  </a:cxn>
                  <a:cxn ang="T15">
                    <a:pos x="T6" y="T7"/>
                  </a:cxn>
                  <a:cxn ang="T16">
                    <a:pos x="T8" y="T9"/>
                  </a:cxn>
                  <a:cxn ang="T17">
                    <a:pos x="T10" y="T11"/>
                  </a:cxn>
                </a:cxnLst>
                <a:rect l="T18" t="T19" r="T20" b="T21"/>
                <a:pathLst>
                  <a:path w="4433" h="2362">
                    <a:moveTo>
                      <a:pt x="1256" y="2340"/>
                    </a:moveTo>
                    <a:lnTo>
                      <a:pt x="945" y="2340"/>
                    </a:lnTo>
                    <a:lnTo>
                      <a:pt x="1018" y="2343"/>
                    </a:lnTo>
                    <a:lnTo>
                      <a:pt x="1170" y="2342"/>
                    </a:lnTo>
                    <a:lnTo>
                      <a:pt x="1236" y="2341"/>
                    </a:lnTo>
                    <a:lnTo>
                      <a:pt x="1256" y="2340"/>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61" name="Freeform 40"/>
              <p:cNvSpPr>
                <a:spLocks/>
              </p:cNvSpPr>
              <p:nvPr/>
            </p:nvSpPr>
            <p:spPr bwMode="auto">
              <a:xfrm>
                <a:off x="4031" y="-2551"/>
                <a:ext cx="4433" cy="2362"/>
              </a:xfrm>
              <a:custGeom>
                <a:avLst/>
                <a:gdLst>
                  <a:gd name="T0" fmla="*/ 1170 w 4433"/>
                  <a:gd name="T1" fmla="*/ -209 h 2362"/>
                  <a:gd name="T2" fmla="*/ 1090 w 4433"/>
                  <a:gd name="T3" fmla="*/ -209 h 2362"/>
                  <a:gd name="T4" fmla="*/ 1163 w 4433"/>
                  <a:gd name="T5" fmla="*/ -209 h 2362"/>
                  <a:gd name="T6" fmla="*/ 1170 w 4433"/>
                  <a:gd name="T7" fmla="*/ -209 h 2362"/>
                  <a:gd name="T8" fmla="*/ 0 60000 65536"/>
                  <a:gd name="T9" fmla="*/ 0 60000 65536"/>
                  <a:gd name="T10" fmla="*/ 0 60000 65536"/>
                  <a:gd name="T11" fmla="*/ 0 60000 65536"/>
                  <a:gd name="T12" fmla="*/ 0 w 4433"/>
                  <a:gd name="T13" fmla="*/ 0 h 2362"/>
                  <a:gd name="T14" fmla="*/ 4433 w 4433"/>
                  <a:gd name="T15" fmla="*/ 2362 h 2362"/>
                </a:gdLst>
                <a:ahLst/>
                <a:cxnLst>
                  <a:cxn ang="T8">
                    <a:pos x="T0" y="T1"/>
                  </a:cxn>
                  <a:cxn ang="T9">
                    <a:pos x="T2" y="T3"/>
                  </a:cxn>
                  <a:cxn ang="T10">
                    <a:pos x="T4" y="T5"/>
                  </a:cxn>
                  <a:cxn ang="T11">
                    <a:pos x="T6" y="T7"/>
                  </a:cxn>
                </a:cxnLst>
                <a:rect l="T12" t="T13" r="T14" b="T15"/>
                <a:pathLst>
                  <a:path w="4433" h="2362">
                    <a:moveTo>
                      <a:pt x="1170" y="2342"/>
                    </a:moveTo>
                    <a:lnTo>
                      <a:pt x="1090" y="2342"/>
                    </a:lnTo>
                    <a:lnTo>
                      <a:pt x="1163" y="2342"/>
                    </a:lnTo>
                    <a:lnTo>
                      <a:pt x="1170" y="2342"/>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62" name="Freeform 41"/>
              <p:cNvSpPr>
                <a:spLocks/>
              </p:cNvSpPr>
              <p:nvPr/>
            </p:nvSpPr>
            <p:spPr bwMode="auto">
              <a:xfrm>
                <a:off x="4031" y="-2551"/>
                <a:ext cx="4433" cy="2362"/>
              </a:xfrm>
              <a:custGeom>
                <a:avLst/>
                <a:gdLst>
                  <a:gd name="T0" fmla="*/ 2296 w 4433"/>
                  <a:gd name="T1" fmla="*/ -255 h 2362"/>
                  <a:gd name="T2" fmla="*/ 2180 w 4433"/>
                  <a:gd name="T3" fmla="*/ -255 h 2362"/>
                  <a:gd name="T4" fmla="*/ 2253 w 4433"/>
                  <a:gd name="T5" fmla="*/ -231 h 2362"/>
                  <a:gd name="T6" fmla="*/ 2296 w 4433"/>
                  <a:gd name="T7" fmla="*/ -255 h 2362"/>
                  <a:gd name="T8" fmla="*/ 0 60000 65536"/>
                  <a:gd name="T9" fmla="*/ 0 60000 65536"/>
                  <a:gd name="T10" fmla="*/ 0 60000 65536"/>
                  <a:gd name="T11" fmla="*/ 0 60000 65536"/>
                  <a:gd name="T12" fmla="*/ 0 w 4433"/>
                  <a:gd name="T13" fmla="*/ 0 h 2362"/>
                  <a:gd name="T14" fmla="*/ 4433 w 4433"/>
                  <a:gd name="T15" fmla="*/ 2362 h 2362"/>
                </a:gdLst>
                <a:ahLst/>
                <a:cxnLst>
                  <a:cxn ang="T8">
                    <a:pos x="T0" y="T1"/>
                  </a:cxn>
                  <a:cxn ang="T9">
                    <a:pos x="T2" y="T3"/>
                  </a:cxn>
                  <a:cxn ang="T10">
                    <a:pos x="T4" y="T5"/>
                  </a:cxn>
                  <a:cxn ang="T11">
                    <a:pos x="T6" y="T7"/>
                  </a:cxn>
                </a:cxnLst>
                <a:rect l="T12" t="T13" r="T14" b="T15"/>
                <a:pathLst>
                  <a:path w="4433" h="2362">
                    <a:moveTo>
                      <a:pt x="2296" y="2296"/>
                    </a:moveTo>
                    <a:lnTo>
                      <a:pt x="2180" y="2296"/>
                    </a:lnTo>
                    <a:lnTo>
                      <a:pt x="2253" y="2320"/>
                    </a:lnTo>
                    <a:lnTo>
                      <a:pt x="2296" y="2296"/>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63" name="Freeform 42"/>
              <p:cNvSpPr>
                <a:spLocks/>
              </p:cNvSpPr>
              <p:nvPr/>
            </p:nvSpPr>
            <p:spPr bwMode="auto">
              <a:xfrm>
                <a:off x="4031" y="-2551"/>
                <a:ext cx="4433" cy="2362"/>
              </a:xfrm>
              <a:custGeom>
                <a:avLst/>
                <a:gdLst>
                  <a:gd name="T0" fmla="*/ 1897 w 4433"/>
                  <a:gd name="T1" fmla="*/ -231 h 2362"/>
                  <a:gd name="T2" fmla="*/ 1817 w 4433"/>
                  <a:gd name="T3" fmla="*/ -231 h 2362"/>
                  <a:gd name="T4" fmla="*/ 1890 w 4433"/>
                  <a:gd name="T5" fmla="*/ -231 h 2362"/>
                  <a:gd name="T6" fmla="*/ 1897 w 4433"/>
                  <a:gd name="T7" fmla="*/ -231 h 2362"/>
                  <a:gd name="T8" fmla="*/ 0 60000 65536"/>
                  <a:gd name="T9" fmla="*/ 0 60000 65536"/>
                  <a:gd name="T10" fmla="*/ 0 60000 65536"/>
                  <a:gd name="T11" fmla="*/ 0 60000 65536"/>
                  <a:gd name="T12" fmla="*/ 0 w 4433"/>
                  <a:gd name="T13" fmla="*/ 0 h 2362"/>
                  <a:gd name="T14" fmla="*/ 4433 w 4433"/>
                  <a:gd name="T15" fmla="*/ 2362 h 2362"/>
                </a:gdLst>
                <a:ahLst/>
                <a:cxnLst>
                  <a:cxn ang="T8">
                    <a:pos x="T0" y="T1"/>
                  </a:cxn>
                  <a:cxn ang="T9">
                    <a:pos x="T2" y="T3"/>
                  </a:cxn>
                  <a:cxn ang="T10">
                    <a:pos x="T4" y="T5"/>
                  </a:cxn>
                  <a:cxn ang="T11">
                    <a:pos x="T6" y="T7"/>
                  </a:cxn>
                </a:cxnLst>
                <a:rect l="T12" t="T13" r="T14" b="T15"/>
                <a:pathLst>
                  <a:path w="4433" h="2362">
                    <a:moveTo>
                      <a:pt x="1897" y="2320"/>
                    </a:moveTo>
                    <a:lnTo>
                      <a:pt x="1817" y="2320"/>
                    </a:lnTo>
                    <a:lnTo>
                      <a:pt x="1890" y="2320"/>
                    </a:lnTo>
                    <a:lnTo>
                      <a:pt x="1897" y="2320"/>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64" name="Freeform 43"/>
              <p:cNvSpPr>
                <a:spLocks/>
              </p:cNvSpPr>
              <p:nvPr/>
            </p:nvSpPr>
            <p:spPr bwMode="auto">
              <a:xfrm>
                <a:off x="4031" y="-2551"/>
                <a:ext cx="4433" cy="2362"/>
              </a:xfrm>
              <a:custGeom>
                <a:avLst/>
                <a:gdLst>
                  <a:gd name="T0" fmla="*/ 3317 w 4433"/>
                  <a:gd name="T1" fmla="*/ -344 h 2362"/>
                  <a:gd name="T2" fmla="*/ 2980 w 4433"/>
                  <a:gd name="T3" fmla="*/ -344 h 2362"/>
                  <a:gd name="T4" fmla="*/ 3052 w 4433"/>
                  <a:gd name="T5" fmla="*/ -301 h 2362"/>
                  <a:gd name="T6" fmla="*/ 3125 w 4433"/>
                  <a:gd name="T7" fmla="*/ -244 h 2362"/>
                  <a:gd name="T8" fmla="*/ 3198 w 4433"/>
                  <a:gd name="T9" fmla="*/ -242 h 2362"/>
                  <a:gd name="T10" fmla="*/ 3270 w 4433"/>
                  <a:gd name="T11" fmla="*/ -308 h 2362"/>
                  <a:gd name="T12" fmla="*/ 3317 w 4433"/>
                  <a:gd name="T13" fmla="*/ -344 h 2362"/>
                  <a:gd name="T14" fmla="*/ 0 60000 65536"/>
                  <a:gd name="T15" fmla="*/ 0 60000 65536"/>
                  <a:gd name="T16" fmla="*/ 0 60000 65536"/>
                  <a:gd name="T17" fmla="*/ 0 60000 65536"/>
                  <a:gd name="T18" fmla="*/ 0 60000 65536"/>
                  <a:gd name="T19" fmla="*/ 0 60000 65536"/>
                  <a:gd name="T20" fmla="*/ 0 60000 65536"/>
                  <a:gd name="T21" fmla="*/ 0 w 4433"/>
                  <a:gd name="T22" fmla="*/ 0 h 2362"/>
                  <a:gd name="T23" fmla="*/ 4433 w 4433"/>
                  <a:gd name="T24" fmla="*/ 2362 h 2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3" h="2362">
                    <a:moveTo>
                      <a:pt x="3317" y="2207"/>
                    </a:moveTo>
                    <a:lnTo>
                      <a:pt x="2980" y="2207"/>
                    </a:lnTo>
                    <a:lnTo>
                      <a:pt x="3052" y="2250"/>
                    </a:lnTo>
                    <a:lnTo>
                      <a:pt x="3125" y="2307"/>
                    </a:lnTo>
                    <a:lnTo>
                      <a:pt x="3198" y="2309"/>
                    </a:lnTo>
                    <a:lnTo>
                      <a:pt x="3270" y="2243"/>
                    </a:lnTo>
                    <a:lnTo>
                      <a:pt x="3317" y="2207"/>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65" name="Freeform 44"/>
              <p:cNvSpPr>
                <a:spLocks/>
              </p:cNvSpPr>
              <p:nvPr/>
            </p:nvSpPr>
            <p:spPr bwMode="auto">
              <a:xfrm>
                <a:off x="4031" y="-2551"/>
                <a:ext cx="4433" cy="2362"/>
              </a:xfrm>
              <a:custGeom>
                <a:avLst/>
                <a:gdLst>
                  <a:gd name="T0" fmla="*/ 2616 w 4433"/>
                  <a:gd name="T1" fmla="*/ -2167 h 2362"/>
                  <a:gd name="T2" fmla="*/ 2544 w 4433"/>
                  <a:gd name="T3" fmla="*/ -1264 h 2362"/>
                  <a:gd name="T4" fmla="*/ 2471 w 4433"/>
                  <a:gd name="T5" fmla="*/ -772 h 2362"/>
                  <a:gd name="T6" fmla="*/ 2398 w 4433"/>
                  <a:gd name="T7" fmla="*/ -250 h 2362"/>
                  <a:gd name="T8" fmla="*/ 2436 w 4433"/>
                  <a:gd name="T9" fmla="*/ -250 h 2362"/>
                  <a:gd name="T10" fmla="*/ 2471 w 4433"/>
                  <a:gd name="T11" fmla="*/ -305 h 2362"/>
                  <a:gd name="T12" fmla="*/ 2544 w 4433"/>
                  <a:gd name="T13" fmla="*/ -404 h 2362"/>
                  <a:gd name="T14" fmla="*/ 2616 w 4433"/>
                  <a:gd name="T15" fmla="*/ -564 h 2362"/>
                  <a:gd name="T16" fmla="*/ 4039 w 4433"/>
                  <a:gd name="T17" fmla="*/ -564 h 2362"/>
                  <a:gd name="T18" fmla="*/ 4044 w 4433"/>
                  <a:gd name="T19" fmla="*/ -570 h 2362"/>
                  <a:gd name="T20" fmla="*/ 3198 w 4433"/>
                  <a:gd name="T21" fmla="*/ -570 h 2362"/>
                  <a:gd name="T22" fmla="*/ 3125 w 4433"/>
                  <a:gd name="T23" fmla="*/ -599 h 2362"/>
                  <a:gd name="T24" fmla="*/ 3065 w 4433"/>
                  <a:gd name="T25" fmla="*/ -925 h 2362"/>
                  <a:gd name="T26" fmla="*/ 2907 w 4433"/>
                  <a:gd name="T27" fmla="*/ -925 h 2362"/>
                  <a:gd name="T28" fmla="*/ 2887 w 4433"/>
                  <a:gd name="T29" fmla="*/ -1026 h 2362"/>
                  <a:gd name="T30" fmla="*/ 2762 w 4433"/>
                  <a:gd name="T31" fmla="*/ -1026 h 2362"/>
                  <a:gd name="T32" fmla="*/ 2689 w 4433"/>
                  <a:gd name="T33" fmla="*/ -1054 h 2362"/>
                  <a:gd name="T34" fmla="*/ 2616 w 4433"/>
                  <a:gd name="T35" fmla="*/ -2167 h 2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33"/>
                  <a:gd name="T55" fmla="*/ 0 h 2362"/>
                  <a:gd name="T56" fmla="*/ 4433 w 4433"/>
                  <a:gd name="T57" fmla="*/ 2362 h 2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33" h="2362">
                    <a:moveTo>
                      <a:pt x="2616" y="384"/>
                    </a:moveTo>
                    <a:lnTo>
                      <a:pt x="2544" y="1287"/>
                    </a:lnTo>
                    <a:lnTo>
                      <a:pt x="2471" y="1779"/>
                    </a:lnTo>
                    <a:lnTo>
                      <a:pt x="2398" y="2301"/>
                    </a:lnTo>
                    <a:lnTo>
                      <a:pt x="2436" y="2301"/>
                    </a:lnTo>
                    <a:lnTo>
                      <a:pt x="2471" y="2246"/>
                    </a:lnTo>
                    <a:lnTo>
                      <a:pt x="2544" y="2147"/>
                    </a:lnTo>
                    <a:lnTo>
                      <a:pt x="2616" y="1987"/>
                    </a:lnTo>
                    <a:lnTo>
                      <a:pt x="4039" y="1987"/>
                    </a:lnTo>
                    <a:lnTo>
                      <a:pt x="4044" y="1981"/>
                    </a:lnTo>
                    <a:lnTo>
                      <a:pt x="3198" y="1981"/>
                    </a:lnTo>
                    <a:lnTo>
                      <a:pt x="3125" y="1952"/>
                    </a:lnTo>
                    <a:lnTo>
                      <a:pt x="3065" y="1626"/>
                    </a:lnTo>
                    <a:lnTo>
                      <a:pt x="2907" y="1626"/>
                    </a:lnTo>
                    <a:lnTo>
                      <a:pt x="2887" y="1525"/>
                    </a:lnTo>
                    <a:lnTo>
                      <a:pt x="2762" y="1525"/>
                    </a:lnTo>
                    <a:lnTo>
                      <a:pt x="2689" y="1497"/>
                    </a:lnTo>
                    <a:lnTo>
                      <a:pt x="2616" y="384"/>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66" name="Freeform 45"/>
              <p:cNvSpPr>
                <a:spLocks/>
              </p:cNvSpPr>
              <p:nvPr/>
            </p:nvSpPr>
            <p:spPr bwMode="auto">
              <a:xfrm>
                <a:off x="4031" y="-2551"/>
                <a:ext cx="4433" cy="2362"/>
              </a:xfrm>
              <a:custGeom>
                <a:avLst/>
                <a:gdLst>
                  <a:gd name="T0" fmla="*/ 3811 w 4433"/>
                  <a:gd name="T1" fmla="*/ -328 h 2362"/>
                  <a:gd name="T2" fmla="*/ 3634 w 4433"/>
                  <a:gd name="T3" fmla="*/ -328 h 2362"/>
                  <a:gd name="T4" fmla="*/ 3707 w 4433"/>
                  <a:gd name="T5" fmla="*/ -302 h 2362"/>
                  <a:gd name="T6" fmla="*/ 3779 w 4433"/>
                  <a:gd name="T7" fmla="*/ -258 h 2362"/>
                  <a:gd name="T8" fmla="*/ 3811 w 4433"/>
                  <a:gd name="T9" fmla="*/ -328 h 2362"/>
                  <a:gd name="T10" fmla="*/ 0 60000 65536"/>
                  <a:gd name="T11" fmla="*/ 0 60000 65536"/>
                  <a:gd name="T12" fmla="*/ 0 60000 65536"/>
                  <a:gd name="T13" fmla="*/ 0 60000 65536"/>
                  <a:gd name="T14" fmla="*/ 0 60000 65536"/>
                  <a:gd name="T15" fmla="*/ 0 w 4433"/>
                  <a:gd name="T16" fmla="*/ 0 h 2362"/>
                  <a:gd name="T17" fmla="*/ 4433 w 4433"/>
                  <a:gd name="T18" fmla="*/ 2362 h 2362"/>
                </a:gdLst>
                <a:ahLst/>
                <a:cxnLst>
                  <a:cxn ang="T10">
                    <a:pos x="T0" y="T1"/>
                  </a:cxn>
                  <a:cxn ang="T11">
                    <a:pos x="T2" y="T3"/>
                  </a:cxn>
                  <a:cxn ang="T12">
                    <a:pos x="T4" y="T5"/>
                  </a:cxn>
                  <a:cxn ang="T13">
                    <a:pos x="T6" y="T7"/>
                  </a:cxn>
                  <a:cxn ang="T14">
                    <a:pos x="T8" y="T9"/>
                  </a:cxn>
                </a:cxnLst>
                <a:rect l="T15" t="T16" r="T17" b="T18"/>
                <a:pathLst>
                  <a:path w="4433" h="2362">
                    <a:moveTo>
                      <a:pt x="3811" y="2223"/>
                    </a:moveTo>
                    <a:lnTo>
                      <a:pt x="3634" y="2223"/>
                    </a:lnTo>
                    <a:lnTo>
                      <a:pt x="3707" y="2249"/>
                    </a:lnTo>
                    <a:lnTo>
                      <a:pt x="3779" y="2293"/>
                    </a:lnTo>
                    <a:lnTo>
                      <a:pt x="3811" y="2223"/>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67" name="Freeform 46"/>
              <p:cNvSpPr>
                <a:spLocks/>
              </p:cNvSpPr>
              <p:nvPr/>
            </p:nvSpPr>
            <p:spPr bwMode="auto">
              <a:xfrm>
                <a:off x="4031" y="-2551"/>
                <a:ext cx="4433" cy="2362"/>
              </a:xfrm>
              <a:custGeom>
                <a:avLst/>
                <a:gdLst>
                  <a:gd name="T0" fmla="*/ 509 w 4433"/>
                  <a:gd name="T1" fmla="*/ -291 h 2362"/>
                  <a:gd name="T2" fmla="*/ 436 w 4433"/>
                  <a:gd name="T3" fmla="*/ -275 h 2362"/>
                  <a:gd name="T4" fmla="*/ 364 w 4433"/>
                  <a:gd name="T5" fmla="*/ -261 h 2362"/>
                  <a:gd name="T6" fmla="*/ 2306 w 4433"/>
                  <a:gd name="T7" fmla="*/ -261 h 2362"/>
                  <a:gd name="T8" fmla="*/ 2326 w 4433"/>
                  <a:gd name="T9" fmla="*/ -272 h 2362"/>
                  <a:gd name="T10" fmla="*/ 2394 w 4433"/>
                  <a:gd name="T11" fmla="*/ -272 h 2362"/>
                  <a:gd name="T12" fmla="*/ 2392 w 4433"/>
                  <a:gd name="T13" fmla="*/ -284 h 2362"/>
                  <a:gd name="T14" fmla="*/ 582 w 4433"/>
                  <a:gd name="T15" fmla="*/ -284 h 2362"/>
                  <a:gd name="T16" fmla="*/ 509 w 4433"/>
                  <a:gd name="T17" fmla="*/ -291 h 2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33"/>
                  <a:gd name="T28" fmla="*/ 0 h 2362"/>
                  <a:gd name="T29" fmla="*/ 4433 w 4433"/>
                  <a:gd name="T30" fmla="*/ 2362 h 2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33" h="2362">
                    <a:moveTo>
                      <a:pt x="509" y="2260"/>
                    </a:moveTo>
                    <a:lnTo>
                      <a:pt x="436" y="2276"/>
                    </a:lnTo>
                    <a:lnTo>
                      <a:pt x="364" y="2290"/>
                    </a:lnTo>
                    <a:lnTo>
                      <a:pt x="2306" y="2290"/>
                    </a:lnTo>
                    <a:lnTo>
                      <a:pt x="2326" y="2279"/>
                    </a:lnTo>
                    <a:lnTo>
                      <a:pt x="2394" y="2279"/>
                    </a:lnTo>
                    <a:lnTo>
                      <a:pt x="2392" y="2267"/>
                    </a:lnTo>
                    <a:lnTo>
                      <a:pt x="582" y="2267"/>
                    </a:lnTo>
                    <a:lnTo>
                      <a:pt x="509" y="2260"/>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68" name="Freeform 47"/>
              <p:cNvSpPr>
                <a:spLocks/>
              </p:cNvSpPr>
              <p:nvPr/>
            </p:nvSpPr>
            <p:spPr bwMode="auto">
              <a:xfrm>
                <a:off x="4031" y="-2551"/>
                <a:ext cx="4433" cy="2362"/>
              </a:xfrm>
              <a:custGeom>
                <a:avLst/>
                <a:gdLst>
                  <a:gd name="T0" fmla="*/ 3828 w 4433"/>
                  <a:gd name="T1" fmla="*/ -365 h 2362"/>
                  <a:gd name="T2" fmla="*/ 3343 w 4433"/>
                  <a:gd name="T3" fmla="*/ -365 h 2362"/>
                  <a:gd name="T4" fmla="*/ 3416 w 4433"/>
                  <a:gd name="T5" fmla="*/ -304 h 2362"/>
                  <a:gd name="T6" fmla="*/ 3489 w 4433"/>
                  <a:gd name="T7" fmla="*/ -280 h 2362"/>
                  <a:gd name="T8" fmla="*/ 3561 w 4433"/>
                  <a:gd name="T9" fmla="*/ -295 h 2362"/>
                  <a:gd name="T10" fmla="*/ 3634 w 4433"/>
                  <a:gd name="T11" fmla="*/ -328 h 2362"/>
                  <a:gd name="T12" fmla="*/ 3811 w 4433"/>
                  <a:gd name="T13" fmla="*/ -328 h 2362"/>
                  <a:gd name="T14" fmla="*/ 3828 w 4433"/>
                  <a:gd name="T15" fmla="*/ -365 h 2362"/>
                  <a:gd name="T16" fmla="*/ 0 60000 65536"/>
                  <a:gd name="T17" fmla="*/ 0 60000 65536"/>
                  <a:gd name="T18" fmla="*/ 0 60000 65536"/>
                  <a:gd name="T19" fmla="*/ 0 60000 65536"/>
                  <a:gd name="T20" fmla="*/ 0 60000 65536"/>
                  <a:gd name="T21" fmla="*/ 0 60000 65536"/>
                  <a:gd name="T22" fmla="*/ 0 60000 65536"/>
                  <a:gd name="T23" fmla="*/ 0 60000 65536"/>
                  <a:gd name="T24" fmla="*/ 0 w 4433"/>
                  <a:gd name="T25" fmla="*/ 0 h 2362"/>
                  <a:gd name="T26" fmla="*/ 4433 w 4433"/>
                  <a:gd name="T27" fmla="*/ 2362 h 23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33" h="2362">
                    <a:moveTo>
                      <a:pt x="3828" y="2186"/>
                    </a:moveTo>
                    <a:lnTo>
                      <a:pt x="3343" y="2186"/>
                    </a:lnTo>
                    <a:lnTo>
                      <a:pt x="3416" y="2247"/>
                    </a:lnTo>
                    <a:lnTo>
                      <a:pt x="3489" y="2271"/>
                    </a:lnTo>
                    <a:lnTo>
                      <a:pt x="3561" y="2256"/>
                    </a:lnTo>
                    <a:lnTo>
                      <a:pt x="3634" y="2223"/>
                    </a:lnTo>
                    <a:lnTo>
                      <a:pt x="3811" y="2223"/>
                    </a:lnTo>
                    <a:lnTo>
                      <a:pt x="3828" y="2186"/>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69" name="Freeform 48"/>
              <p:cNvSpPr>
                <a:spLocks/>
              </p:cNvSpPr>
              <p:nvPr/>
            </p:nvSpPr>
            <p:spPr bwMode="auto">
              <a:xfrm>
                <a:off x="4031" y="-2551"/>
                <a:ext cx="4433" cy="2362"/>
              </a:xfrm>
              <a:custGeom>
                <a:avLst/>
                <a:gdLst>
                  <a:gd name="T0" fmla="*/ 654 w 4433"/>
                  <a:gd name="T1" fmla="*/ -302 h 2362"/>
                  <a:gd name="T2" fmla="*/ 582 w 4433"/>
                  <a:gd name="T3" fmla="*/ -284 h 2362"/>
                  <a:gd name="T4" fmla="*/ 2392 w 4433"/>
                  <a:gd name="T5" fmla="*/ -284 h 2362"/>
                  <a:gd name="T6" fmla="*/ 2389 w 4433"/>
                  <a:gd name="T7" fmla="*/ -298 h 2362"/>
                  <a:gd name="T8" fmla="*/ 727 w 4433"/>
                  <a:gd name="T9" fmla="*/ -298 h 2362"/>
                  <a:gd name="T10" fmla="*/ 654 w 4433"/>
                  <a:gd name="T11" fmla="*/ -302 h 2362"/>
                  <a:gd name="T12" fmla="*/ 0 60000 65536"/>
                  <a:gd name="T13" fmla="*/ 0 60000 65536"/>
                  <a:gd name="T14" fmla="*/ 0 60000 65536"/>
                  <a:gd name="T15" fmla="*/ 0 60000 65536"/>
                  <a:gd name="T16" fmla="*/ 0 60000 65536"/>
                  <a:gd name="T17" fmla="*/ 0 60000 65536"/>
                  <a:gd name="T18" fmla="*/ 0 w 4433"/>
                  <a:gd name="T19" fmla="*/ 0 h 2362"/>
                  <a:gd name="T20" fmla="*/ 4433 w 4433"/>
                  <a:gd name="T21" fmla="*/ 2362 h 2362"/>
                </a:gdLst>
                <a:ahLst/>
                <a:cxnLst>
                  <a:cxn ang="T12">
                    <a:pos x="T0" y="T1"/>
                  </a:cxn>
                  <a:cxn ang="T13">
                    <a:pos x="T2" y="T3"/>
                  </a:cxn>
                  <a:cxn ang="T14">
                    <a:pos x="T4" y="T5"/>
                  </a:cxn>
                  <a:cxn ang="T15">
                    <a:pos x="T6" y="T7"/>
                  </a:cxn>
                  <a:cxn ang="T16">
                    <a:pos x="T8" y="T9"/>
                  </a:cxn>
                  <a:cxn ang="T17">
                    <a:pos x="T10" y="T11"/>
                  </a:cxn>
                </a:cxnLst>
                <a:rect l="T18" t="T19" r="T20" b="T21"/>
                <a:pathLst>
                  <a:path w="4433" h="2362">
                    <a:moveTo>
                      <a:pt x="654" y="2249"/>
                    </a:moveTo>
                    <a:lnTo>
                      <a:pt x="582" y="2267"/>
                    </a:lnTo>
                    <a:lnTo>
                      <a:pt x="2392" y="2267"/>
                    </a:lnTo>
                    <a:lnTo>
                      <a:pt x="2389" y="2253"/>
                    </a:lnTo>
                    <a:lnTo>
                      <a:pt x="727" y="2253"/>
                    </a:lnTo>
                    <a:lnTo>
                      <a:pt x="654" y="2249"/>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70" name="Freeform 49"/>
              <p:cNvSpPr>
                <a:spLocks/>
              </p:cNvSpPr>
              <p:nvPr/>
            </p:nvSpPr>
            <p:spPr bwMode="auto">
              <a:xfrm>
                <a:off x="4031" y="-2551"/>
                <a:ext cx="4433" cy="2362"/>
              </a:xfrm>
              <a:custGeom>
                <a:avLst/>
                <a:gdLst>
                  <a:gd name="T0" fmla="*/ 945 w 4433"/>
                  <a:gd name="T1" fmla="*/ -334 h 2362"/>
                  <a:gd name="T2" fmla="*/ 872 w 4433"/>
                  <a:gd name="T3" fmla="*/ -319 h 2362"/>
                  <a:gd name="T4" fmla="*/ 800 w 4433"/>
                  <a:gd name="T5" fmla="*/ -311 h 2362"/>
                  <a:gd name="T6" fmla="*/ 727 w 4433"/>
                  <a:gd name="T7" fmla="*/ -298 h 2362"/>
                  <a:gd name="T8" fmla="*/ 2389 w 4433"/>
                  <a:gd name="T9" fmla="*/ -298 h 2362"/>
                  <a:gd name="T10" fmla="*/ 2384 w 4433"/>
                  <a:gd name="T11" fmla="*/ -326 h 2362"/>
                  <a:gd name="T12" fmla="*/ 1018 w 4433"/>
                  <a:gd name="T13" fmla="*/ -326 h 2362"/>
                  <a:gd name="T14" fmla="*/ 945 w 4433"/>
                  <a:gd name="T15" fmla="*/ -334 h 2362"/>
                  <a:gd name="T16" fmla="*/ 0 60000 65536"/>
                  <a:gd name="T17" fmla="*/ 0 60000 65536"/>
                  <a:gd name="T18" fmla="*/ 0 60000 65536"/>
                  <a:gd name="T19" fmla="*/ 0 60000 65536"/>
                  <a:gd name="T20" fmla="*/ 0 60000 65536"/>
                  <a:gd name="T21" fmla="*/ 0 60000 65536"/>
                  <a:gd name="T22" fmla="*/ 0 60000 65536"/>
                  <a:gd name="T23" fmla="*/ 0 60000 65536"/>
                  <a:gd name="T24" fmla="*/ 0 w 4433"/>
                  <a:gd name="T25" fmla="*/ 0 h 2362"/>
                  <a:gd name="T26" fmla="*/ 4433 w 4433"/>
                  <a:gd name="T27" fmla="*/ 2362 h 23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33" h="2362">
                    <a:moveTo>
                      <a:pt x="945" y="2217"/>
                    </a:moveTo>
                    <a:lnTo>
                      <a:pt x="872" y="2232"/>
                    </a:lnTo>
                    <a:lnTo>
                      <a:pt x="800" y="2240"/>
                    </a:lnTo>
                    <a:lnTo>
                      <a:pt x="727" y="2253"/>
                    </a:lnTo>
                    <a:lnTo>
                      <a:pt x="2389" y="2253"/>
                    </a:lnTo>
                    <a:lnTo>
                      <a:pt x="2384" y="2225"/>
                    </a:lnTo>
                    <a:lnTo>
                      <a:pt x="1018" y="2225"/>
                    </a:lnTo>
                    <a:lnTo>
                      <a:pt x="945" y="2217"/>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71" name="Freeform 50"/>
              <p:cNvSpPr>
                <a:spLocks/>
              </p:cNvSpPr>
              <p:nvPr/>
            </p:nvSpPr>
            <p:spPr bwMode="auto">
              <a:xfrm>
                <a:off x="4031" y="-2551"/>
                <a:ext cx="4433" cy="2362"/>
              </a:xfrm>
              <a:custGeom>
                <a:avLst/>
                <a:gdLst>
                  <a:gd name="T0" fmla="*/ 3336 w 4433"/>
                  <a:gd name="T1" fmla="*/ -359 h 2362"/>
                  <a:gd name="T2" fmla="*/ 2834 w 4433"/>
                  <a:gd name="T3" fmla="*/ -359 h 2362"/>
                  <a:gd name="T4" fmla="*/ 2907 w 4433"/>
                  <a:gd name="T5" fmla="*/ -299 h 2362"/>
                  <a:gd name="T6" fmla="*/ 2980 w 4433"/>
                  <a:gd name="T7" fmla="*/ -344 h 2362"/>
                  <a:gd name="T8" fmla="*/ 3317 w 4433"/>
                  <a:gd name="T9" fmla="*/ -344 h 2362"/>
                  <a:gd name="T10" fmla="*/ 3336 w 4433"/>
                  <a:gd name="T11" fmla="*/ -359 h 2362"/>
                  <a:gd name="T12" fmla="*/ 0 60000 65536"/>
                  <a:gd name="T13" fmla="*/ 0 60000 65536"/>
                  <a:gd name="T14" fmla="*/ 0 60000 65536"/>
                  <a:gd name="T15" fmla="*/ 0 60000 65536"/>
                  <a:gd name="T16" fmla="*/ 0 60000 65536"/>
                  <a:gd name="T17" fmla="*/ 0 60000 65536"/>
                  <a:gd name="T18" fmla="*/ 0 w 4433"/>
                  <a:gd name="T19" fmla="*/ 0 h 2362"/>
                  <a:gd name="T20" fmla="*/ 4433 w 4433"/>
                  <a:gd name="T21" fmla="*/ 2362 h 2362"/>
                </a:gdLst>
                <a:ahLst/>
                <a:cxnLst>
                  <a:cxn ang="T12">
                    <a:pos x="T0" y="T1"/>
                  </a:cxn>
                  <a:cxn ang="T13">
                    <a:pos x="T2" y="T3"/>
                  </a:cxn>
                  <a:cxn ang="T14">
                    <a:pos x="T4" y="T5"/>
                  </a:cxn>
                  <a:cxn ang="T15">
                    <a:pos x="T6" y="T7"/>
                  </a:cxn>
                  <a:cxn ang="T16">
                    <a:pos x="T8" y="T9"/>
                  </a:cxn>
                  <a:cxn ang="T17">
                    <a:pos x="T10" y="T11"/>
                  </a:cxn>
                </a:cxnLst>
                <a:rect l="T18" t="T19" r="T20" b="T21"/>
                <a:pathLst>
                  <a:path w="4433" h="2362">
                    <a:moveTo>
                      <a:pt x="3336" y="2192"/>
                    </a:moveTo>
                    <a:lnTo>
                      <a:pt x="2834" y="2192"/>
                    </a:lnTo>
                    <a:lnTo>
                      <a:pt x="2907" y="2252"/>
                    </a:lnTo>
                    <a:lnTo>
                      <a:pt x="2980" y="2207"/>
                    </a:lnTo>
                    <a:lnTo>
                      <a:pt x="3317" y="2207"/>
                    </a:lnTo>
                    <a:lnTo>
                      <a:pt x="3336" y="2192"/>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72" name="Freeform 51"/>
              <p:cNvSpPr>
                <a:spLocks/>
              </p:cNvSpPr>
              <p:nvPr/>
            </p:nvSpPr>
            <p:spPr bwMode="auto">
              <a:xfrm>
                <a:off x="4031" y="-2551"/>
                <a:ext cx="4433" cy="2362"/>
              </a:xfrm>
              <a:custGeom>
                <a:avLst/>
                <a:gdLst>
                  <a:gd name="T0" fmla="*/ 4433 w 4433"/>
                  <a:gd name="T1" fmla="*/ -608 h 2362"/>
                  <a:gd name="T2" fmla="*/ 4070 w 4433"/>
                  <a:gd name="T3" fmla="*/ -608 h 2362"/>
                  <a:gd name="T4" fmla="*/ 4143 w 4433"/>
                  <a:gd name="T5" fmla="*/ -432 h 2362"/>
                  <a:gd name="T6" fmla="*/ 4215 w 4433"/>
                  <a:gd name="T7" fmla="*/ -321 h 2362"/>
                  <a:gd name="T8" fmla="*/ 4288 w 4433"/>
                  <a:gd name="T9" fmla="*/ -427 h 2362"/>
                  <a:gd name="T10" fmla="*/ 4361 w 4433"/>
                  <a:gd name="T11" fmla="*/ -487 h 2362"/>
                  <a:gd name="T12" fmla="*/ 4433 w 4433"/>
                  <a:gd name="T13" fmla="*/ -487 h 2362"/>
                  <a:gd name="T14" fmla="*/ 4433 w 4433"/>
                  <a:gd name="T15" fmla="*/ -608 h 2362"/>
                  <a:gd name="T16" fmla="*/ 0 60000 65536"/>
                  <a:gd name="T17" fmla="*/ 0 60000 65536"/>
                  <a:gd name="T18" fmla="*/ 0 60000 65536"/>
                  <a:gd name="T19" fmla="*/ 0 60000 65536"/>
                  <a:gd name="T20" fmla="*/ 0 60000 65536"/>
                  <a:gd name="T21" fmla="*/ 0 60000 65536"/>
                  <a:gd name="T22" fmla="*/ 0 60000 65536"/>
                  <a:gd name="T23" fmla="*/ 0 60000 65536"/>
                  <a:gd name="T24" fmla="*/ 0 w 4433"/>
                  <a:gd name="T25" fmla="*/ 0 h 2362"/>
                  <a:gd name="T26" fmla="*/ 4433 w 4433"/>
                  <a:gd name="T27" fmla="*/ 2362 h 23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33" h="2362">
                    <a:moveTo>
                      <a:pt x="4433" y="1943"/>
                    </a:moveTo>
                    <a:lnTo>
                      <a:pt x="4070" y="1943"/>
                    </a:lnTo>
                    <a:lnTo>
                      <a:pt x="4143" y="2119"/>
                    </a:lnTo>
                    <a:lnTo>
                      <a:pt x="4215" y="2230"/>
                    </a:lnTo>
                    <a:lnTo>
                      <a:pt x="4288" y="2124"/>
                    </a:lnTo>
                    <a:lnTo>
                      <a:pt x="4361" y="2064"/>
                    </a:lnTo>
                    <a:lnTo>
                      <a:pt x="4433" y="2064"/>
                    </a:lnTo>
                    <a:lnTo>
                      <a:pt x="4433" y="1943"/>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73" name="Freeform 52"/>
              <p:cNvSpPr>
                <a:spLocks/>
              </p:cNvSpPr>
              <p:nvPr/>
            </p:nvSpPr>
            <p:spPr bwMode="auto">
              <a:xfrm>
                <a:off x="4031" y="-2551"/>
                <a:ext cx="4433" cy="2362"/>
              </a:xfrm>
              <a:custGeom>
                <a:avLst/>
                <a:gdLst>
                  <a:gd name="T0" fmla="*/ 4039 w 4433"/>
                  <a:gd name="T1" fmla="*/ -564 h 2362"/>
                  <a:gd name="T2" fmla="*/ 2616 w 4433"/>
                  <a:gd name="T3" fmla="*/ -564 h 2362"/>
                  <a:gd name="T4" fmla="*/ 2689 w 4433"/>
                  <a:gd name="T5" fmla="*/ -332 h 2362"/>
                  <a:gd name="T6" fmla="*/ 2762 w 4433"/>
                  <a:gd name="T7" fmla="*/ -324 h 2362"/>
                  <a:gd name="T8" fmla="*/ 2834 w 4433"/>
                  <a:gd name="T9" fmla="*/ -359 h 2362"/>
                  <a:gd name="T10" fmla="*/ 3336 w 4433"/>
                  <a:gd name="T11" fmla="*/ -359 h 2362"/>
                  <a:gd name="T12" fmla="*/ 3343 w 4433"/>
                  <a:gd name="T13" fmla="*/ -365 h 2362"/>
                  <a:gd name="T14" fmla="*/ 3828 w 4433"/>
                  <a:gd name="T15" fmla="*/ -365 h 2362"/>
                  <a:gd name="T16" fmla="*/ 3852 w 4433"/>
                  <a:gd name="T17" fmla="*/ -416 h 2362"/>
                  <a:gd name="T18" fmla="*/ 3925 w 4433"/>
                  <a:gd name="T19" fmla="*/ -481 h 2362"/>
                  <a:gd name="T20" fmla="*/ 3997 w 4433"/>
                  <a:gd name="T21" fmla="*/ -503 h 2362"/>
                  <a:gd name="T22" fmla="*/ 4039 w 4433"/>
                  <a:gd name="T23" fmla="*/ -564 h 2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33"/>
                  <a:gd name="T37" fmla="*/ 0 h 2362"/>
                  <a:gd name="T38" fmla="*/ 4433 w 4433"/>
                  <a:gd name="T39" fmla="*/ 2362 h 23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33" h="2362">
                    <a:moveTo>
                      <a:pt x="4039" y="1987"/>
                    </a:moveTo>
                    <a:lnTo>
                      <a:pt x="2616" y="1987"/>
                    </a:lnTo>
                    <a:lnTo>
                      <a:pt x="2689" y="2219"/>
                    </a:lnTo>
                    <a:lnTo>
                      <a:pt x="2762" y="2227"/>
                    </a:lnTo>
                    <a:lnTo>
                      <a:pt x="2834" y="2192"/>
                    </a:lnTo>
                    <a:lnTo>
                      <a:pt x="3336" y="2192"/>
                    </a:lnTo>
                    <a:lnTo>
                      <a:pt x="3343" y="2186"/>
                    </a:lnTo>
                    <a:lnTo>
                      <a:pt x="3828" y="2186"/>
                    </a:lnTo>
                    <a:lnTo>
                      <a:pt x="3852" y="2135"/>
                    </a:lnTo>
                    <a:lnTo>
                      <a:pt x="3925" y="2070"/>
                    </a:lnTo>
                    <a:lnTo>
                      <a:pt x="3997" y="2048"/>
                    </a:lnTo>
                    <a:lnTo>
                      <a:pt x="4039" y="1987"/>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74" name="Freeform 53"/>
              <p:cNvSpPr>
                <a:spLocks/>
              </p:cNvSpPr>
              <p:nvPr/>
            </p:nvSpPr>
            <p:spPr bwMode="auto">
              <a:xfrm>
                <a:off x="4031" y="-2551"/>
                <a:ext cx="4433" cy="2362"/>
              </a:xfrm>
              <a:custGeom>
                <a:avLst/>
                <a:gdLst>
                  <a:gd name="T0" fmla="*/ 2180 w 4433"/>
                  <a:gd name="T1" fmla="*/ -649 h 2362"/>
                  <a:gd name="T2" fmla="*/ 2108 w 4433"/>
                  <a:gd name="T3" fmla="*/ -590 h 2362"/>
                  <a:gd name="T4" fmla="*/ 2035 w 4433"/>
                  <a:gd name="T5" fmla="*/ -534 h 2362"/>
                  <a:gd name="T6" fmla="*/ 1962 w 4433"/>
                  <a:gd name="T7" fmla="*/ -488 h 2362"/>
                  <a:gd name="T8" fmla="*/ 1890 w 4433"/>
                  <a:gd name="T9" fmla="*/ -464 h 2362"/>
                  <a:gd name="T10" fmla="*/ 1817 w 4433"/>
                  <a:gd name="T11" fmla="*/ -460 h 2362"/>
                  <a:gd name="T12" fmla="*/ 1672 w 4433"/>
                  <a:gd name="T13" fmla="*/ -416 h 2362"/>
                  <a:gd name="T14" fmla="*/ 1599 w 4433"/>
                  <a:gd name="T15" fmla="*/ -400 h 2362"/>
                  <a:gd name="T16" fmla="*/ 1526 w 4433"/>
                  <a:gd name="T17" fmla="*/ -384 h 2362"/>
                  <a:gd name="T18" fmla="*/ 1454 w 4433"/>
                  <a:gd name="T19" fmla="*/ -362 h 2362"/>
                  <a:gd name="T20" fmla="*/ 1308 w 4433"/>
                  <a:gd name="T21" fmla="*/ -351 h 2362"/>
                  <a:gd name="T22" fmla="*/ 1163 w 4433"/>
                  <a:gd name="T23" fmla="*/ -335 h 2362"/>
                  <a:gd name="T24" fmla="*/ 1090 w 4433"/>
                  <a:gd name="T25" fmla="*/ -332 h 2362"/>
                  <a:gd name="T26" fmla="*/ 1018 w 4433"/>
                  <a:gd name="T27" fmla="*/ -326 h 2362"/>
                  <a:gd name="T28" fmla="*/ 2384 w 4433"/>
                  <a:gd name="T29" fmla="*/ -326 h 2362"/>
                  <a:gd name="T30" fmla="*/ 2362 w 4433"/>
                  <a:gd name="T31" fmla="*/ -442 h 2362"/>
                  <a:gd name="T32" fmla="*/ 2253 w 4433"/>
                  <a:gd name="T33" fmla="*/ -442 h 2362"/>
                  <a:gd name="T34" fmla="*/ 2180 w 4433"/>
                  <a:gd name="T35" fmla="*/ -649 h 2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33"/>
                  <a:gd name="T55" fmla="*/ 0 h 2362"/>
                  <a:gd name="T56" fmla="*/ 4433 w 4433"/>
                  <a:gd name="T57" fmla="*/ 2362 h 2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33" h="2362">
                    <a:moveTo>
                      <a:pt x="2180" y="1902"/>
                    </a:moveTo>
                    <a:lnTo>
                      <a:pt x="2108" y="1961"/>
                    </a:lnTo>
                    <a:lnTo>
                      <a:pt x="2035" y="2017"/>
                    </a:lnTo>
                    <a:lnTo>
                      <a:pt x="1962" y="2063"/>
                    </a:lnTo>
                    <a:lnTo>
                      <a:pt x="1890" y="2087"/>
                    </a:lnTo>
                    <a:lnTo>
                      <a:pt x="1817" y="2091"/>
                    </a:lnTo>
                    <a:lnTo>
                      <a:pt x="1672" y="2135"/>
                    </a:lnTo>
                    <a:lnTo>
                      <a:pt x="1599" y="2151"/>
                    </a:lnTo>
                    <a:lnTo>
                      <a:pt x="1526" y="2167"/>
                    </a:lnTo>
                    <a:lnTo>
                      <a:pt x="1454" y="2189"/>
                    </a:lnTo>
                    <a:lnTo>
                      <a:pt x="1308" y="2200"/>
                    </a:lnTo>
                    <a:lnTo>
                      <a:pt x="1163" y="2216"/>
                    </a:lnTo>
                    <a:lnTo>
                      <a:pt x="1090" y="2219"/>
                    </a:lnTo>
                    <a:lnTo>
                      <a:pt x="1018" y="2225"/>
                    </a:lnTo>
                    <a:lnTo>
                      <a:pt x="2384" y="2225"/>
                    </a:lnTo>
                    <a:lnTo>
                      <a:pt x="2362" y="2109"/>
                    </a:lnTo>
                    <a:lnTo>
                      <a:pt x="2253" y="2109"/>
                    </a:lnTo>
                    <a:lnTo>
                      <a:pt x="2180" y="1902"/>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75" name="Freeform 54"/>
              <p:cNvSpPr>
                <a:spLocks/>
              </p:cNvSpPr>
              <p:nvPr/>
            </p:nvSpPr>
            <p:spPr bwMode="auto">
              <a:xfrm>
                <a:off x="4031" y="-2551"/>
                <a:ext cx="4433" cy="2362"/>
              </a:xfrm>
              <a:custGeom>
                <a:avLst/>
                <a:gdLst>
                  <a:gd name="T0" fmla="*/ 4433 w 4433"/>
                  <a:gd name="T1" fmla="*/ -487 h 2362"/>
                  <a:gd name="T2" fmla="*/ 4361 w 4433"/>
                  <a:gd name="T3" fmla="*/ -487 h 2362"/>
                  <a:gd name="T4" fmla="*/ 4433 w 4433"/>
                  <a:gd name="T5" fmla="*/ -332 h 2362"/>
                  <a:gd name="T6" fmla="*/ 4433 w 4433"/>
                  <a:gd name="T7" fmla="*/ -487 h 2362"/>
                  <a:gd name="T8" fmla="*/ 0 60000 65536"/>
                  <a:gd name="T9" fmla="*/ 0 60000 65536"/>
                  <a:gd name="T10" fmla="*/ 0 60000 65536"/>
                  <a:gd name="T11" fmla="*/ 0 60000 65536"/>
                  <a:gd name="T12" fmla="*/ 0 w 4433"/>
                  <a:gd name="T13" fmla="*/ 0 h 2362"/>
                  <a:gd name="T14" fmla="*/ 4433 w 4433"/>
                  <a:gd name="T15" fmla="*/ 2362 h 2362"/>
                </a:gdLst>
                <a:ahLst/>
                <a:cxnLst>
                  <a:cxn ang="T8">
                    <a:pos x="T0" y="T1"/>
                  </a:cxn>
                  <a:cxn ang="T9">
                    <a:pos x="T2" y="T3"/>
                  </a:cxn>
                  <a:cxn ang="T10">
                    <a:pos x="T4" y="T5"/>
                  </a:cxn>
                  <a:cxn ang="T11">
                    <a:pos x="T6" y="T7"/>
                  </a:cxn>
                </a:cxnLst>
                <a:rect l="T12" t="T13" r="T14" b="T15"/>
                <a:pathLst>
                  <a:path w="4433" h="2362">
                    <a:moveTo>
                      <a:pt x="4433" y="2064"/>
                    </a:moveTo>
                    <a:lnTo>
                      <a:pt x="4361" y="2064"/>
                    </a:lnTo>
                    <a:lnTo>
                      <a:pt x="4433" y="2219"/>
                    </a:lnTo>
                    <a:lnTo>
                      <a:pt x="4433" y="2064"/>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76" name="Freeform 55"/>
              <p:cNvSpPr>
                <a:spLocks/>
              </p:cNvSpPr>
              <p:nvPr/>
            </p:nvSpPr>
            <p:spPr bwMode="auto">
              <a:xfrm>
                <a:off x="4031" y="-2551"/>
                <a:ext cx="4433" cy="2362"/>
              </a:xfrm>
              <a:custGeom>
                <a:avLst/>
                <a:gdLst>
                  <a:gd name="T0" fmla="*/ 2326 w 4433"/>
                  <a:gd name="T1" fmla="*/ -629 h 2362"/>
                  <a:gd name="T2" fmla="*/ 2253 w 4433"/>
                  <a:gd name="T3" fmla="*/ -442 h 2362"/>
                  <a:gd name="T4" fmla="*/ 2362 w 4433"/>
                  <a:gd name="T5" fmla="*/ -442 h 2362"/>
                  <a:gd name="T6" fmla="*/ 2326 w 4433"/>
                  <a:gd name="T7" fmla="*/ -629 h 2362"/>
                  <a:gd name="T8" fmla="*/ 0 60000 65536"/>
                  <a:gd name="T9" fmla="*/ 0 60000 65536"/>
                  <a:gd name="T10" fmla="*/ 0 60000 65536"/>
                  <a:gd name="T11" fmla="*/ 0 60000 65536"/>
                  <a:gd name="T12" fmla="*/ 0 w 4433"/>
                  <a:gd name="T13" fmla="*/ 0 h 2362"/>
                  <a:gd name="T14" fmla="*/ 4433 w 4433"/>
                  <a:gd name="T15" fmla="*/ 2362 h 2362"/>
                </a:gdLst>
                <a:ahLst/>
                <a:cxnLst>
                  <a:cxn ang="T8">
                    <a:pos x="T0" y="T1"/>
                  </a:cxn>
                  <a:cxn ang="T9">
                    <a:pos x="T2" y="T3"/>
                  </a:cxn>
                  <a:cxn ang="T10">
                    <a:pos x="T4" y="T5"/>
                  </a:cxn>
                  <a:cxn ang="T11">
                    <a:pos x="T6" y="T7"/>
                  </a:cxn>
                </a:cxnLst>
                <a:rect l="T12" t="T13" r="T14" b="T15"/>
                <a:pathLst>
                  <a:path w="4433" h="2362">
                    <a:moveTo>
                      <a:pt x="2326" y="1922"/>
                    </a:moveTo>
                    <a:lnTo>
                      <a:pt x="2253" y="2109"/>
                    </a:lnTo>
                    <a:lnTo>
                      <a:pt x="2362" y="2109"/>
                    </a:lnTo>
                    <a:lnTo>
                      <a:pt x="2326" y="1922"/>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77" name="Freeform 56"/>
              <p:cNvSpPr>
                <a:spLocks/>
              </p:cNvSpPr>
              <p:nvPr/>
            </p:nvSpPr>
            <p:spPr bwMode="auto">
              <a:xfrm>
                <a:off x="4031" y="-2551"/>
                <a:ext cx="4433" cy="2362"/>
              </a:xfrm>
              <a:custGeom>
                <a:avLst/>
                <a:gdLst>
                  <a:gd name="T0" fmla="*/ 3343 w 4433"/>
                  <a:gd name="T1" fmla="*/ -1222 h 2362"/>
                  <a:gd name="T2" fmla="*/ 3270 w 4433"/>
                  <a:gd name="T3" fmla="*/ -939 h 2362"/>
                  <a:gd name="T4" fmla="*/ 3198 w 4433"/>
                  <a:gd name="T5" fmla="*/ -570 h 2362"/>
                  <a:gd name="T6" fmla="*/ 4044 w 4433"/>
                  <a:gd name="T7" fmla="*/ -570 h 2362"/>
                  <a:gd name="T8" fmla="*/ 4057 w 4433"/>
                  <a:gd name="T9" fmla="*/ -589 h 2362"/>
                  <a:gd name="T10" fmla="*/ 3779 w 4433"/>
                  <a:gd name="T11" fmla="*/ -589 h 2362"/>
                  <a:gd name="T12" fmla="*/ 3729 w 4433"/>
                  <a:gd name="T13" fmla="*/ -756 h 2362"/>
                  <a:gd name="T14" fmla="*/ 3489 w 4433"/>
                  <a:gd name="T15" fmla="*/ -756 h 2362"/>
                  <a:gd name="T16" fmla="*/ 3416 w 4433"/>
                  <a:gd name="T17" fmla="*/ -895 h 2362"/>
                  <a:gd name="T18" fmla="*/ 3343 w 4433"/>
                  <a:gd name="T19" fmla="*/ -1222 h 2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33"/>
                  <a:gd name="T31" fmla="*/ 0 h 2362"/>
                  <a:gd name="T32" fmla="*/ 4433 w 4433"/>
                  <a:gd name="T33" fmla="*/ 2362 h 2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33" h="2362">
                    <a:moveTo>
                      <a:pt x="3343" y="1329"/>
                    </a:moveTo>
                    <a:lnTo>
                      <a:pt x="3270" y="1612"/>
                    </a:lnTo>
                    <a:lnTo>
                      <a:pt x="3198" y="1981"/>
                    </a:lnTo>
                    <a:lnTo>
                      <a:pt x="4044" y="1981"/>
                    </a:lnTo>
                    <a:lnTo>
                      <a:pt x="4057" y="1962"/>
                    </a:lnTo>
                    <a:lnTo>
                      <a:pt x="3779" y="1962"/>
                    </a:lnTo>
                    <a:lnTo>
                      <a:pt x="3729" y="1795"/>
                    </a:lnTo>
                    <a:lnTo>
                      <a:pt x="3489" y="1795"/>
                    </a:lnTo>
                    <a:lnTo>
                      <a:pt x="3416" y="1656"/>
                    </a:lnTo>
                    <a:lnTo>
                      <a:pt x="3343" y="1329"/>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78" name="Freeform 57"/>
              <p:cNvSpPr>
                <a:spLocks/>
              </p:cNvSpPr>
              <p:nvPr/>
            </p:nvSpPr>
            <p:spPr bwMode="auto">
              <a:xfrm>
                <a:off x="4031" y="-2551"/>
                <a:ext cx="4433" cy="2362"/>
              </a:xfrm>
              <a:custGeom>
                <a:avLst/>
                <a:gdLst>
                  <a:gd name="T0" fmla="*/ 4070 w 4433"/>
                  <a:gd name="T1" fmla="*/ -2551 h 2362"/>
                  <a:gd name="T2" fmla="*/ 3997 w 4433"/>
                  <a:gd name="T3" fmla="*/ -1827 h 2362"/>
                  <a:gd name="T4" fmla="*/ 3925 w 4433"/>
                  <a:gd name="T5" fmla="*/ -1677 h 2362"/>
                  <a:gd name="T6" fmla="*/ 3852 w 4433"/>
                  <a:gd name="T7" fmla="*/ -1358 h 2362"/>
                  <a:gd name="T8" fmla="*/ 3779 w 4433"/>
                  <a:gd name="T9" fmla="*/ -589 h 2362"/>
                  <a:gd name="T10" fmla="*/ 4057 w 4433"/>
                  <a:gd name="T11" fmla="*/ -589 h 2362"/>
                  <a:gd name="T12" fmla="*/ 4070 w 4433"/>
                  <a:gd name="T13" fmla="*/ -608 h 2362"/>
                  <a:gd name="T14" fmla="*/ 4433 w 4433"/>
                  <a:gd name="T15" fmla="*/ -608 h 2362"/>
                  <a:gd name="T16" fmla="*/ 4433 w 4433"/>
                  <a:gd name="T17" fmla="*/ -1069 h 2362"/>
                  <a:gd name="T18" fmla="*/ 4215 w 4433"/>
                  <a:gd name="T19" fmla="*/ -1069 h 2362"/>
                  <a:gd name="T20" fmla="*/ 4143 w 4433"/>
                  <a:gd name="T21" fmla="*/ -1685 h 2362"/>
                  <a:gd name="T22" fmla="*/ 4070 w 4433"/>
                  <a:gd name="T23" fmla="*/ -2551 h 2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33"/>
                  <a:gd name="T37" fmla="*/ 0 h 2362"/>
                  <a:gd name="T38" fmla="*/ 4433 w 4433"/>
                  <a:gd name="T39" fmla="*/ 2362 h 23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33" h="2362">
                    <a:moveTo>
                      <a:pt x="4070" y="0"/>
                    </a:moveTo>
                    <a:lnTo>
                      <a:pt x="3997" y="724"/>
                    </a:lnTo>
                    <a:lnTo>
                      <a:pt x="3925" y="874"/>
                    </a:lnTo>
                    <a:lnTo>
                      <a:pt x="3852" y="1193"/>
                    </a:lnTo>
                    <a:lnTo>
                      <a:pt x="3779" y="1962"/>
                    </a:lnTo>
                    <a:lnTo>
                      <a:pt x="4057" y="1962"/>
                    </a:lnTo>
                    <a:lnTo>
                      <a:pt x="4070" y="1943"/>
                    </a:lnTo>
                    <a:lnTo>
                      <a:pt x="4433" y="1943"/>
                    </a:lnTo>
                    <a:lnTo>
                      <a:pt x="4433" y="1482"/>
                    </a:lnTo>
                    <a:lnTo>
                      <a:pt x="4215" y="1482"/>
                    </a:lnTo>
                    <a:lnTo>
                      <a:pt x="4143" y="866"/>
                    </a:lnTo>
                    <a:lnTo>
                      <a:pt x="4070" y="0"/>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79" name="Freeform 58"/>
              <p:cNvSpPr>
                <a:spLocks/>
              </p:cNvSpPr>
              <p:nvPr/>
            </p:nvSpPr>
            <p:spPr bwMode="auto">
              <a:xfrm>
                <a:off x="4031" y="-2551"/>
                <a:ext cx="4433" cy="2362"/>
              </a:xfrm>
              <a:custGeom>
                <a:avLst/>
                <a:gdLst>
                  <a:gd name="T0" fmla="*/ 3634 w 4433"/>
                  <a:gd name="T1" fmla="*/ -999 h 2362"/>
                  <a:gd name="T2" fmla="*/ 3561 w 4433"/>
                  <a:gd name="T3" fmla="*/ -830 h 2362"/>
                  <a:gd name="T4" fmla="*/ 3489 w 4433"/>
                  <a:gd name="T5" fmla="*/ -756 h 2362"/>
                  <a:gd name="T6" fmla="*/ 3729 w 4433"/>
                  <a:gd name="T7" fmla="*/ -756 h 2362"/>
                  <a:gd name="T8" fmla="*/ 3707 w 4433"/>
                  <a:gd name="T9" fmla="*/ -832 h 2362"/>
                  <a:gd name="T10" fmla="*/ 3634 w 4433"/>
                  <a:gd name="T11" fmla="*/ -999 h 2362"/>
                  <a:gd name="T12" fmla="*/ 0 60000 65536"/>
                  <a:gd name="T13" fmla="*/ 0 60000 65536"/>
                  <a:gd name="T14" fmla="*/ 0 60000 65536"/>
                  <a:gd name="T15" fmla="*/ 0 60000 65536"/>
                  <a:gd name="T16" fmla="*/ 0 60000 65536"/>
                  <a:gd name="T17" fmla="*/ 0 60000 65536"/>
                  <a:gd name="T18" fmla="*/ 0 w 4433"/>
                  <a:gd name="T19" fmla="*/ 0 h 2362"/>
                  <a:gd name="T20" fmla="*/ 4433 w 4433"/>
                  <a:gd name="T21" fmla="*/ 2362 h 2362"/>
                </a:gdLst>
                <a:ahLst/>
                <a:cxnLst>
                  <a:cxn ang="T12">
                    <a:pos x="T0" y="T1"/>
                  </a:cxn>
                  <a:cxn ang="T13">
                    <a:pos x="T2" y="T3"/>
                  </a:cxn>
                  <a:cxn ang="T14">
                    <a:pos x="T4" y="T5"/>
                  </a:cxn>
                  <a:cxn ang="T15">
                    <a:pos x="T6" y="T7"/>
                  </a:cxn>
                  <a:cxn ang="T16">
                    <a:pos x="T8" y="T9"/>
                  </a:cxn>
                  <a:cxn ang="T17">
                    <a:pos x="T10" y="T11"/>
                  </a:cxn>
                </a:cxnLst>
                <a:rect l="T18" t="T19" r="T20" b="T21"/>
                <a:pathLst>
                  <a:path w="4433" h="2362">
                    <a:moveTo>
                      <a:pt x="3634" y="1552"/>
                    </a:moveTo>
                    <a:lnTo>
                      <a:pt x="3561" y="1721"/>
                    </a:lnTo>
                    <a:lnTo>
                      <a:pt x="3489" y="1795"/>
                    </a:lnTo>
                    <a:lnTo>
                      <a:pt x="3729" y="1795"/>
                    </a:lnTo>
                    <a:lnTo>
                      <a:pt x="3707" y="1719"/>
                    </a:lnTo>
                    <a:lnTo>
                      <a:pt x="3634" y="1552"/>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80" name="Freeform 59"/>
              <p:cNvSpPr>
                <a:spLocks/>
              </p:cNvSpPr>
              <p:nvPr/>
            </p:nvSpPr>
            <p:spPr bwMode="auto">
              <a:xfrm>
                <a:off x="4031" y="-2551"/>
                <a:ext cx="4433" cy="2362"/>
              </a:xfrm>
              <a:custGeom>
                <a:avLst/>
                <a:gdLst>
                  <a:gd name="T0" fmla="*/ 2980 w 4433"/>
                  <a:gd name="T1" fmla="*/ -1266 h 2362"/>
                  <a:gd name="T2" fmla="*/ 2907 w 4433"/>
                  <a:gd name="T3" fmla="*/ -925 h 2362"/>
                  <a:gd name="T4" fmla="*/ 3065 w 4433"/>
                  <a:gd name="T5" fmla="*/ -925 h 2362"/>
                  <a:gd name="T6" fmla="*/ 3052 w 4433"/>
                  <a:gd name="T7" fmla="*/ -995 h 2362"/>
                  <a:gd name="T8" fmla="*/ 2980 w 4433"/>
                  <a:gd name="T9" fmla="*/ -1266 h 2362"/>
                  <a:gd name="T10" fmla="*/ 0 60000 65536"/>
                  <a:gd name="T11" fmla="*/ 0 60000 65536"/>
                  <a:gd name="T12" fmla="*/ 0 60000 65536"/>
                  <a:gd name="T13" fmla="*/ 0 60000 65536"/>
                  <a:gd name="T14" fmla="*/ 0 60000 65536"/>
                  <a:gd name="T15" fmla="*/ 0 w 4433"/>
                  <a:gd name="T16" fmla="*/ 0 h 2362"/>
                  <a:gd name="T17" fmla="*/ 4433 w 4433"/>
                  <a:gd name="T18" fmla="*/ 2362 h 2362"/>
                </a:gdLst>
                <a:ahLst/>
                <a:cxnLst>
                  <a:cxn ang="T10">
                    <a:pos x="T0" y="T1"/>
                  </a:cxn>
                  <a:cxn ang="T11">
                    <a:pos x="T2" y="T3"/>
                  </a:cxn>
                  <a:cxn ang="T12">
                    <a:pos x="T4" y="T5"/>
                  </a:cxn>
                  <a:cxn ang="T13">
                    <a:pos x="T6" y="T7"/>
                  </a:cxn>
                  <a:cxn ang="T14">
                    <a:pos x="T8" y="T9"/>
                  </a:cxn>
                </a:cxnLst>
                <a:rect l="T15" t="T16" r="T17" b="T18"/>
                <a:pathLst>
                  <a:path w="4433" h="2362">
                    <a:moveTo>
                      <a:pt x="2980" y="1285"/>
                    </a:moveTo>
                    <a:lnTo>
                      <a:pt x="2907" y="1626"/>
                    </a:lnTo>
                    <a:lnTo>
                      <a:pt x="3065" y="1626"/>
                    </a:lnTo>
                    <a:lnTo>
                      <a:pt x="3052" y="1556"/>
                    </a:lnTo>
                    <a:lnTo>
                      <a:pt x="2980" y="1285"/>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81" name="Freeform 60"/>
              <p:cNvSpPr>
                <a:spLocks/>
              </p:cNvSpPr>
              <p:nvPr/>
            </p:nvSpPr>
            <p:spPr bwMode="auto">
              <a:xfrm>
                <a:off x="4031" y="-2551"/>
                <a:ext cx="4433" cy="2362"/>
              </a:xfrm>
              <a:custGeom>
                <a:avLst/>
                <a:gdLst>
                  <a:gd name="T0" fmla="*/ 2834 w 4433"/>
                  <a:gd name="T1" fmla="*/ -1293 h 2362"/>
                  <a:gd name="T2" fmla="*/ 2762 w 4433"/>
                  <a:gd name="T3" fmla="*/ -1026 h 2362"/>
                  <a:gd name="T4" fmla="*/ 2887 w 4433"/>
                  <a:gd name="T5" fmla="*/ -1026 h 2362"/>
                  <a:gd name="T6" fmla="*/ 2834 w 4433"/>
                  <a:gd name="T7" fmla="*/ -1293 h 2362"/>
                  <a:gd name="T8" fmla="*/ 0 60000 65536"/>
                  <a:gd name="T9" fmla="*/ 0 60000 65536"/>
                  <a:gd name="T10" fmla="*/ 0 60000 65536"/>
                  <a:gd name="T11" fmla="*/ 0 60000 65536"/>
                  <a:gd name="T12" fmla="*/ 0 w 4433"/>
                  <a:gd name="T13" fmla="*/ 0 h 2362"/>
                  <a:gd name="T14" fmla="*/ 4433 w 4433"/>
                  <a:gd name="T15" fmla="*/ 2362 h 2362"/>
                </a:gdLst>
                <a:ahLst/>
                <a:cxnLst>
                  <a:cxn ang="T8">
                    <a:pos x="T0" y="T1"/>
                  </a:cxn>
                  <a:cxn ang="T9">
                    <a:pos x="T2" y="T3"/>
                  </a:cxn>
                  <a:cxn ang="T10">
                    <a:pos x="T4" y="T5"/>
                  </a:cxn>
                  <a:cxn ang="T11">
                    <a:pos x="T6" y="T7"/>
                  </a:cxn>
                </a:cxnLst>
                <a:rect l="T12" t="T13" r="T14" b="T15"/>
                <a:pathLst>
                  <a:path w="4433" h="2362">
                    <a:moveTo>
                      <a:pt x="2834" y="1258"/>
                    </a:moveTo>
                    <a:lnTo>
                      <a:pt x="2762" y="1525"/>
                    </a:lnTo>
                    <a:lnTo>
                      <a:pt x="2887" y="1525"/>
                    </a:lnTo>
                    <a:lnTo>
                      <a:pt x="2834" y="1258"/>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882" name="Freeform 61"/>
              <p:cNvSpPr>
                <a:spLocks/>
              </p:cNvSpPr>
              <p:nvPr/>
            </p:nvSpPr>
            <p:spPr bwMode="auto">
              <a:xfrm>
                <a:off x="4031" y="-2551"/>
                <a:ext cx="4433" cy="2362"/>
              </a:xfrm>
              <a:custGeom>
                <a:avLst/>
                <a:gdLst>
                  <a:gd name="T0" fmla="*/ 4361 w 4433"/>
                  <a:gd name="T1" fmla="*/ -2524 h 2362"/>
                  <a:gd name="T2" fmla="*/ 4288 w 4433"/>
                  <a:gd name="T3" fmla="*/ -1793 h 2362"/>
                  <a:gd name="T4" fmla="*/ 4215 w 4433"/>
                  <a:gd name="T5" fmla="*/ -1069 h 2362"/>
                  <a:gd name="T6" fmla="*/ 4433 w 4433"/>
                  <a:gd name="T7" fmla="*/ -1069 h 2362"/>
                  <a:gd name="T8" fmla="*/ 4433 w 4433"/>
                  <a:gd name="T9" fmla="*/ -1631 h 2362"/>
                  <a:gd name="T10" fmla="*/ 4361 w 4433"/>
                  <a:gd name="T11" fmla="*/ -2524 h 2362"/>
                  <a:gd name="T12" fmla="*/ 0 60000 65536"/>
                  <a:gd name="T13" fmla="*/ 0 60000 65536"/>
                  <a:gd name="T14" fmla="*/ 0 60000 65536"/>
                  <a:gd name="T15" fmla="*/ 0 60000 65536"/>
                  <a:gd name="T16" fmla="*/ 0 60000 65536"/>
                  <a:gd name="T17" fmla="*/ 0 60000 65536"/>
                  <a:gd name="T18" fmla="*/ 0 w 4433"/>
                  <a:gd name="T19" fmla="*/ 0 h 2362"/>
                  <a:gd name="T20" fmla="*/ 4433 w 4433"/>
                  <a:gd name="T21" fmla="*/ 2362 h 2362"/>
                </a:gdLst>
                <a:ahLst/>
                <a:cxnLst>
                  <a:cxn ang="T12">
                    <a:pos x="T0" y="T1"/>
                  </a:cxn>
                  <a:cxn ang="T13">
                    <a:pos x="T2" y="T3"/>
                  </a:cxn>
                  <a:cxn ang="T14">
                    <a:pos x="T4" y="T5"/>
                  </a:cxn>
                  <a:cxn ang="T15">
                    <a:pos x="T6" y="T7"/>
                  </a:cxn>
                  <a:cxn ang="T16">
                    <a:pos x="T8" y="T9"/>
                  </a:cxn>
                  <a:cxn ang="T17">
                    <a:pos x="T10" y="T11"/>
                  </a:cxn>
                </a:cxnLst>
                <a:rect l="T18" t="T19" r="T20" b="T21"/>
                <a:pathLst>
                  <a:path w="4433" h="2362">
                    <a:moveTo>
                      <a:pt x="4361" y="27"/>
                    </a:moveTo>
                    <a:lnTo>
                      <a:pt x="4288" y="758"/>
                    </a:lnTo>
                    <a:lnTo>
                      <a:pt x="4215" y="1482"/>
                    </a:lnTo>
                    <a:lnTo>
                      <a:pt x="4433" y="1482"/>
                    </a:lnTo>
                    <a:lnTo>
                      <a:pt x="4433" y="920"/>
                    </a:lnTo>
                    <a:lnTo>
                      <a:pt x="4361" y="27"/>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20" name="Group 62"/>
            <p:cNvGrpSpPr>
              <a:grpSpLocks/>
            </p:cNvGrpSpPr>
            <p:nvPr/>
          </p:nvGrpSpPr>
          <p:grpSpPr bwMode="auto">
            <a:xfrm>
              <a:off x="4031" y="-2646"/>
              <a:ext cx="2" cy="2567"/>
              <a:chOff x="4031" y="-2646"/>
              <a:chExt cx="2" cy="2567"/>
            </a:xfrm>
          </p:grpSpPr>
          <p:sp>
            <p:nvSpPr>
              <p:cNvPr id="30853" name="Freeform 63"/>
              <p:cNvSpPr>
                <a:spLocks/>
              </p:cNvSpPr>
              <p:nvPr/>
            </p:nvSpPr>
            <p:spPr bwMode="auto">
              <a:xfrm>
                <a:off x="4031" y="-2646"/>
                <a:ext cx="2" cy="2567"/>
              </a:xfrm>
              <a:custGeom>
                <a:avLst/>
                <a:gdLst>
                  <a:gd name="T0" fmla="*/ 0 w 2"/>
                  <a:gd name="T1" fmla="*/ -79 h 2567"/>
                  <a:gd name="T2" fmla="*/ 0 w 2"/>
                  <a:gd name="T3" fmla="*/ -2646 h 2567"/>
                  <a:gd name="T4" fmla="*/ 0 60000 65536"/>
                  <a:gd name="T5" fmla="*/ 0 60000 65536"/>
                  <a:gd name="T6" fmla="*/ 0 w 2"/>
                  <a:gd name="T7" fmla="*/ 0 h 2567"/>
                  <a:gd name="T8" fmla="*/ 2 w 2"/>
                  <a:gd name="T9" fmla="*/ 2567 h 2567"/>
                </a:gdLst>
                <a:ahLst/>
                <a:cxnLst>
                  <a:cxn ang="T4">
                    <a:pos x="T0" y="T1"/>
                  </a:cxn>
                  <a:cxn ang="T5">
                    <a:pos x="T2" y="T3"/>
                  </a:cxn>
                </a:cxnLst>
                <a:rect l="T6" t="T7" r="T8" b="T9"/>
                <a:pathLst>
                  <a:path w="2" h="2567">
                    <a:moveTo>
                      <a:pt x="0" y="2567"/>
                    </a:moveTo>
                    <a:lnTo>
                      <a:pt x="0"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21" name="Group 64"/>
            <p:cNvGrpSpPr>
              <a:grpSpLocks/>
            </p:cNvGrpSpPr>
            <p:nvPr/>
          </p:nvGrpSpPr>
          <p:grpSpPr bwMode="auto">
            <a:xfrm>
              <a:off x="4758" y="-2646"/>
              <a:ext cx="2" cy="2567"/>
              <a:chOff x="4758" y="-2646"/>
              <a:chExt cx="2" cy="2567"/>
            </a:xfrm>
          </p:grpSpPr>
          <p:sp>
            <p:nvSpPr>
              <p:cNvPr id="30852" name="Freeform 65"/>
              <p:cNvSpPr>
                <a:spLocks/>
              </p:cNvSpPr>
              <p:nvPr/>
            </p:nvSpPr>
            <p:spPr bwMode="auto">
              <a:xfrm>
                <a:off x="4758" y="-2646"/>
                <a:ext cx="2" cy="2567"/>
              </a:xfrm>
              <a:custGeom>
                <a:avLst/>
                <a:gdLst>
                  <a:gd name="T0" fmla="*/ 0 w 2"/>
                  <a:gd name="T1" fmla="*/ -79 h 2567"/>
                  <a:gd name="T2" fmla="*/ 0 w 2"/>
                  <a:gd name="T3" fmla="*/ -2646 h 2567"/>
                  <a:gd name="T4" fmla="*/ 0 60000 65536"/>
                  <a:gd name="T5" fmla="*/ 0 60000 65536"/>
                  <a:gd name="T6" fmla="*/ 0 w 2"/>
                  <a:gd name="T7" fmla="*/ 0 h 2567"/>
                  <a:gd name="T8" fmla="*/ 2 w 2"/>
                  <a:gd name="T9" fmla="*/ 2567 h 2567"/>
                </a:gdLst>
                <a:ahLst/>
                <a:cxnLst>
                  <a:cxn ang="T4">
                    <a:pos x="T0" y="T1"/>
                  </a:cxn>
                  <a:cxn ang="T5">
                    <a:pos x="T2" y="T3"/>
                  </a:cxn>
                </a:cxnLst>
                <a:rect l="T6" t="T7" r="T8" b="T9"/>
                <a:pathLst>
                  <a:path w="2" h="2567">
                    <a:moveTo>
                      <a:pt x="0" y="2567"/>
                    </a:moveTo>
                    <a:lnTo>
                      <a:pt x="0"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22" name="Group 66"/>
            <p:cNvGrpSpPr>
              <a:grpSpLocks/>
            </p:cNvGrpSpPr>
            <p:nvPr/>
          </p:nvGrpSpPr>
          <p:grpSpPr bwMode="auto">
            <a:xfrm>
              <a:off x="5485" y="-2646"/>
              <a:ext cx="2" cy="2567"/>
              <a:chOff x="5485" y="-2646"/>
              <a:chExt cx="2" cy="2567"/>
            </a:xfrm>
          </p:grpSpPr>
          <p:sp>
            <p:nvSpPr>
              <p:cNvPr id="30851" name="Freeform 67"/>
              <p:cNvSpPr>
                <a:spLocks/>
              </p:cNvSpPr>
              <p:nvPr/>
            </p:nvSpPr>
            <p:spPr bwMode="auto">
              <a:xfrm>
                <a:off x="5485" y="-2646"/>
                <a:ext cx="2" cy="2567"/>
              </a:xfrm>
              <a:custGeom>
                <a:avLst/>
                <a:gdLst>
                  <a:gd name="T0" fmla="*/ 0 w 2"/>
                  <a:gd name="T1" fmla="*/ -79 h 2567"/>
                  <a:gd name="T2" fmla="*/ 0 w 2"/>
                  <a:gd name="T3" fmla="*/ -2646 h 2567"/>
                  <a:gd name="T4" fmla="*/ 0 60000 65536"/>
                  <a:gd name="T5" fmla="*/ 0 60000 65536"/>
                  <a:gd name="T6" fmla="*/ 0 w 2"/>
                  <a:gd name="T7" fmla="*/ 0 h 2567"/>
                  <a:gd name="T8" fmla="*/ 2 w 2"/>
                  <a:gd name="T9" fmla="*/ 2567 h 2567"/>
                </a:gdLst>
                <a:ahLst/>
                <a:cxnLst>
                  <a:cxn ang="T4">
                    <a:pos x="T0" y="T1"/>
                  </a:cxn>
                  <a:cxn ang="T5">
                    <a:pos x="T2" y="T3"/>
                  </a:cxn>
                </a:cxnLst>
                <a:rect l="T6" t="T7" r="T8" b="T9"/>
                <a:pathLst>
                  <a:path w="2" h="2567">
                    <a:moveTo>
                      <a:pt x="0" y="2567"/>
                    </a:moveTo>
                    <a:lnTo>
                      <a:pt x="0"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23" name="Group 68"/>
            <p:cNvGrpSpPr>
              <a:grpSpLocks/>
            </p:cNvGrpSpPr>
            <p:nvPr/>
          </p:nvGrpSpPr>
          <p:grpSpPr bwMode="auto">
            <a:xfrm>
              <a:off x="6211" y="-2646"/>
              <a:ext cx="2" cy="2567"/>
              <a:chOff x="6211" y="-2646"/>
              <a:chExt cx="2" cy="2567"/>
            </a:xfrm>
          </p:grpSpPr>
          <p:sp>
            <p:nvSpPr>
              <p:cNvPr id="30850" name="Freeform 69"/>
              <p:cNvSpPr>
                <a:spLocks/>
              </p:cNvSpPr>
              <p:nvPr/>
            </p:nvSpPr>
            <p:spPr bwMode="auto">
              <a:xfrm>
                <a:off x="6211" y="-2646"/>
                <a:ext cx="2" cy="2567"/>
              </a:xfrm>
              <a:custGeom>
                <a:avLst/>
                <a:gdLst>
                  <a:gd name="T0" fmla="*/ 0 w 2"/>
                  <a:gd name="T1" fmla="*/ -79 h 2567"/>
                  <a:gd name="T2" fmla="*/ 0 w 2"/>
                  <a:gd name="T3" fmla="*/ -2646 h 2567"/>
                  <a:gd name="T4" fmla="*/ 0 60000 65536"/>
                  <a:gd name="T5" fmla="*/ 0 60000 65536"/>
                  <a:gd name="T6" fmla="*/ 0 w 2"/>
                  <a:gd name="T7" fmla="*/ 0 h 2567"/>
                  <a:gd name="T8" fmla="*/ 2 w 2"/>
                  <a:gd name="T9" fmla="*/ 2567 h 2567"/>
                </a:gdLst>
                <a:ahLst/>
                <a:cxnLst>
                  <a:cxn ang="T4">
                    <a:pos x="T0" y="T1"/>
                  </a:cxn>
                  <a:cxn ang="T5">
                    <a:pos x="T2" y="T3"/>
                  </a:cxn>
                </a:cxnLst>
                <a:rect l="T6" t="T7" r="T8" b="T9"/>
                <a:pathLst>
                  <a:path w="2" h="2567">
                    <a:moveTo>
                      <a:pt x="0" y="2567"/>
                    </a:moveTo>
                    <a:lnTo>
                      <a:pt x="0"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24" name="Group 70"/>
            <p:cNvGrpSpPr>
              <a:grpSpLocks/>
            </p:cNvGrpSpPr>
            <p:nvPr/>
          </p:nvGrpSpPr>
          <p:grpSpPr bwMode="auto">
            <a:xfrm>
              <a:off x="6938" y="-2646"/>
              <a:ext cx="2" cy="2567"/>
              <a:chOff x="6938" y="-2646"/>
              <a:chExt cx="2" cy="2567"/>
            </a:xfrm>
          </p:grpSpPr>
          <p:sp>
            <p:nvSpPr>
              <p:cNvPr id="30849" name="Freeform 71"/>
              <p:cNvSpPr>
                <a:spLocks/>
              </p:cNvSpPr>
              <p:nvPr/>
            </p:nvSpPr>
            <p:spPr bwMode="auto">
              <a:xfrm>
                <a:off x="6938" y="-2646"/>
                <a:ext cx="2" cy="2567"/>
              </a:xfrm>
              <a:custGeom>
                <a:avLst/>
                <a:gdLst>
                  <a:gd name="T0" fmla="*/ 0 w 2"/>
                  <a:gd name="T1" fmla="*/ -79 h 2567"/>
                  <a:gd name="T2" fmla="*/ 0 w 2"/>
                  <a:gd name="T3" fmla="*/ -2646 h 2567"/>
                  <a:gd name="T4" fmla="*/ 0 60000 65536"/>
                  <a:gd name="T5" fmla="*/ 0 60000 65536"/>
                  <a:gd name="T6" fmla="*/ 0 w 2"/>
                  <a:gd name="T7" fmla="*/ 0 h 2567"/>
                  <a:gd name="T8" fmla="*/ 2 w 2"/>
                  <a:gd name="T9" fmla="*/ 2567 h 2567"/>
                </a:gdLst>
                <a:ahLst/>
                <a:cxnLst>
                  <a:cxn ang="T4">
                    <a:pos x="T0" y="T1"/>
                  </a:cxn>
                  <a:cxn ang="T5">
                    <a:pos x="T2" y="T3"/>
                  </a:cxn>
                </a:cxnLst>
                <a:rect l="T6" t="T7" r="T8" b="T9"/>
                <a:pathLst>
                  <a:path w="2" h="2567">
                    <a:moveTo>
                      <a:pt x="0" y="2567"/>
                    </a:moveTo>
                    <a:lnTo>
                      <a:pt x="0"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25" name="Group 72"/>
            <p:cNvGrpSpPr>
              <a:grpSpLocks/>
            </p:cNvGrpSpPr>
            <p:nvPr/>
          </p:nvGrpSpPr>
          <p:grpSpPr bwMode="auto">
            <a:xfrm>
              <a:off x="7665" y="-2646"/>
              <a:ext cx="2" cy="2567"/>
              <a:chOff x="7665" y="-2646"/>
              <a:chExt cx="2" cy="2567"/>
            </a:xfrm>
          </p:grpSpPr>
          <p:sp>
            <p:nvSpPr>
              <p:cNvPr id="30848" name="Freeform 73"/>
              <p:cNvSpPr>
                <a:spLocks/>
              </p:cNvSpPr>
              <p:nvPr/>
            </p:nvSpPr>
            <p:spPr bwMode="auto">
              <a:xfrm>
                <a:off x="7665" y="-2646"/>
                <a:ext cx="2" cy="2567"/>
              </a:xfrm>
              <a:custGeom>
                <a:avLst/>
                <a:gdLst>
                  <a:gd name="T0" fmla="*/ 0 w 2"/>
                  <a:gd name="T1" fmla="*/ -79 h 2567"/>
                  <a:gd name="T2" fmla="*/ 0 w 2"/>
                  <a:gd name="T3" fmla="*/ -2646 h 2567"/>
                  <a:gd name="T4" fmla="*/ 0 60000 65536"/>
                  <a:gd name="T5" fmla="*/ 0 60000 65536"/>
                  <a:gd name="T6" fmla="*/ 0 w 2"/>
                  <a:gd name="T7" fmla="*/ 0 h 2567"/>
                  <a:gd name="T8" fmla="*/ 2 w 2"/>
                  <a:gd name="T9" fmla="*/ 2567 h 2567"/>
                </a:gdLst>
                <a:ahLst/>
                <a:cxnLst>
                  <a:cxn ang="T4">
                    <a:pos x="T0" y="T1"/>
                  </a:cxn>
                  <a:cxn ang="T5">
                    <a:pos x="T2" y="T3"/>
                  </a:cxn>
                </a:cxnLst>
                <a:rect l="T6" t="T7" r="T8" b="T9"/>
                <a:pathLst>
                  <a:path w="2" h="2567">
                    <a:moveTo>
                      <a:pt x="0" y="2567"/>
                    </a:moveTo>
                    <a:lnTo>
                      <a:pt x="0"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26" name="Group 74"/>
            <p:cNvGrpSpPr>
              <a:grpSpLocks/>
            </p:cNvGrpSpPr>
            <p:nvPr/>
          </p:nvGrpSpPr>
          <p:grpSpPr bwMode="auto">
            <a:xfrm>
              <a:off x="8392" y="-2646"/>
              <a:ext cx="2" cy="2567"/>
              <a:chOff x="8392" y="-2646"/>
              <a:chExt cx="2" cy="2567"/>
            </a:xfrm>
          </p:grpSpPr>
          <p:sp>
            <p:nvSpPr>
              <p:cNvPr id="30847" name="Freeform 75"/>
              <p:cNvSpPr>
                <a:spLocks/>
              </p:cNvSpPr>
              <p:nvPr/>
            </p:nvSpPr>
            <p:spPr bwMode="auto">
              <a:xfrm>
                <a:off x="8392" y="-2646"/>
                <a:ext cx="2" cy="2567"/>
              </a:xfrm>
              <a:custGeom>
                <a:avLst/>
                <a:gdLst>
                  <a:gd name="T0" fmla="*/ 0 w 2"/>
                  <a:gd name="T1" fmla="*/ -79 h 2567"/>
                  <a:gd name="T2" fmla="*/ 0 w 2"/>
                  <a:gd name="T3" fmla="*/ -2646 h 2567"/>
                  <a:gd name="T4" fmla="*/ 0 60000 65536"/>
                  <a:gd name="T5" fmla="*/ 0 60000 65536"/>
                  <a:gd name="T6" fmla="*/ 0 w 2"/>
                  <a:gd name="T7" fmla="*/ 0 h 2567"/>
                  <a:gd name="T8" fmla="*/ 2 w 2"/>
                  <a:gd name="T9" fmla="*/ 2567 h 2567"/>
                </a:gdLst>
                <a:ahLst/>
                <a:cxnLst>
                  <a:cxn ang="T4">
                    <a:pos x="T0" y="T1"/>
                  </a:cxn>
                  <a:cxn ang="T5">
                    <a:pos x="T2" y="T3"/>
                  </a:cxn>
                </a:cxnLst>
                <a:rect l="T6" t="T7" r="T8" b="T9"/>
                <a:pathLst>
                  <a:path w="2" h="2567">
                    <a:moveTo>
                      <a:pt x="0" y="2567"/>
                    </a:moveTo>
                    <a:lnTo>
                      <a:pt x="0"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27" name="Group 76"/>
            <p:cNvGrpSpPr>
              <a:grpSpLocks/>
            </p:cNvGrpSpPr>
            <p:nvPr/>
          </p:nvGrpSpPr>
          <p:grpSpPr bwMode="auto">
            <a:xfrm>
              <a:off x="3854" y="-174"/>
              <a:ext cx="4788" cy="2"/>
              <a:chOff x="3854" y="-174"/>
              <a:chExt cx="4788" cy="2"/>
            </a:xfrm>
          </p:grpSpPr>
          <p:sp>
            <p:nvSpPr>
              <p:cNvPr id="30846" name="Freeform 77"/>
              <p:cNvSpPr>
                <a:spLocks/>
              </p:cNvSpPr>
              <p:nvPr/>
            </p:nvSpPr>
            <p:spPr bwMode="auto">
              <a:xfrm>
                <a:off x="3854" y="-174"/>
                <a:ext cx="4788" cy="2"/>
              </a:xfrm>
              <a:custGeom>
                <a:avLst/>
                <a:gdLst>
                  <a:gd name="T0" fmla="*/ 0 w 4788"/>
                  <a:gd name="T1" fmla="*/ 0 h 2"/>
                  <a:gd name="T2" fmla="*/ 4788 w 4788"/>
                  <a:gd name="T3" fmla="*/ 0 h 2"/>
                  <a:gd name="T4" fmla="*/ 0 60000 65536"/>
                  <a:gd name="T5" fmla="*/ 0 60000 65536"/>
                  <a:gd name="T6" fmla="*/ 0 w 4788"/>
                  <a:gd name="T7" fmla="*/ 0 h 2"/>
                  <a:gd name="T8" fmla="*/ 4788 w 4788"/>
                  <a:gd name="T9" fmla="*/ 2 h 2"/>
                </a:gdLst>
                <a:ahLst/>
                <a:cxnLst>
                  <a:cxn ang="T4">
                    <a:pos x="T0" y="T1"/>
                  </a:cxn>
                  <a:cxn ang="T5">
                    <a:pos x="T2" y="T3"/>
                  </a:cxn>
                </a:cxnLst>
                <a:rect l="T6" t="T7" r="T8" b="T9"/>
                <a:pathLst>
                  <a:path w="4788" h="2">
                    <a:moveTo>
                      <a:pt x="0" y="0"/>
                    </a:moveTo>
                    <a:lnTo>
                      <a:pt x="4788"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28" name="Group 78"/>
            <p:cNvGrpSpPr>
              <a:grpSpLocks/>
            </p:cNvGrpSpPr>
            <p:nvPr/>
          </p:nvGrpSpPr>
          <p:grpSpPr bwMode="auto">
            <a:xfrm>
              <a:off x="3854" y="-749"/>
              <a:ext cx="4788" cy="2"/>
              <a:chOff x="3854" y="-749"/>
              <a:chExt cx="4788" cy="2"/>
            </a:xfrm>
          </p:grpSpPr>
          <p:sp>
            <p:nvSpPr>
              <p:cNvPr id="30845" name="Freeform 79"/>
              <p:cNvSpPr>
                <a:spLocks/>
              </p:cNvSpPr>
              <p:nvPr/>
            </p:nvSpPr>
            <p:spPr bwMode="auto">
              <a:xfrm>
                <a:off x="3854" y="-749"/>
                <a:ext cx="4788" cy="2"/>
              </a:xfrm>
              <a:custGeom>
                <a:avLst/>
                <a:gdLst>
                  <a:gd name="T0" fmla="*/ 0 w 4788"/>
                  <a:gd name="T1" fmla="*/ 0 h 2"/>
                  <a:gd name="T2" fmla="*/ 4788 w 4788"/>
                  <a:gd name="T3" fmla="*/ 0 h 2"/>
                  <a:gd name="T4" fmla="*/ 0 60000 65536"/>
                  <a:gd name="T5" fmla="*/ 0 60000 65536"/>
                  <a:gd name="T6" fmla="*/ 0 w 4788"/>
                  <a:gd name="T7" fmla="*/ 0 h 2"/>
                  <a:gd name="T8" fmla="*/ 4788 w 4788"/>
                  <a:gd name="T9" fmla="*/ 2 h 2"/>
                </a:gdLst>
                <a:ahLst/>
                <a:cxnLst>
                  <a:cxn ang="T4">
                    <a:pos x="T0" y="T1"/>
                  </a:cxn>
                  <a:cxn ang="T5">
                    <a:pos x="T2" y="T3"/>
                  </a:cxn>
                </a:cxnLst>
                <a:rect l="T6" t="T7" r="T8" b="T9"/>
                <a:pathLst>
                  <a:path w="4788" h="2">
                    <a:moveTo>
                      <a:pt x="0" y="0"/>
                    </a:moveTo>
                    <a:lnTo>
                      <a:pt x="4788"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29" name="Group 80"/>
            <p:cNvGrpSpPr>
              <a:grpSpLocks/>
            </p:cNvGrpSpPr>
            <p:nvPr/>
          </p:nvGrpSpPr>
          <p:grpSpPr bwMode="auto">
            <a:xfrm>
              <a:off x="3854" y="-1323"/>
              <a:ext cx="4788" cy="2"/>
              <a:chOff x="3854" y="-1323"/>
              <a:chExt cx="4788" cy="2"/>
            </a:xfrm>
          </p:grpSpPr>
          <p:sp>
            <p:nvSpPr>
              <p:cNvPr id="2" name="Freeform 81"/>
              <p:cNvSpPr>
                <a:spLocks/>
              </p:cNvSpPr>
              <p:nvPr/>
            </p:nvSpPr>
            <p:spPr bwMode="auto">
              <a:xfrm>
                <a:off x="3855" y="-1322"/>
                <a:ext cx="4788" cy="0"/>
              </a:xfrm>
              <a:custGeom>
                <a:avLst/>
                <a:gdLst>
                  <a:gd name="T0" fmla="*/ 0 w 4788"/>
                  <a:gd name="T1" fmla="*/ 0 h 2"/>
                  <a:gd name="T2" fmla="*/ 4788 w 4788"/>
                  <a:gd name="T3" fmla="*/ 0 h 2"/>
                  <a:gd name="T4" fmla="*/ 0 60000 65536"/>
                  <a:gd name="T5" fmla="*/ 0 60000 65536"/>
                  <a:gd name="T6" fmla="*/ 0 w 4788"/>
                  <a:gd name="T7" fmla="*/ 0 h 2"/>
                  <a:gd name="T8" fmla="*/ 4788 w 4788"/>
                  <a:gd name="T9" fmla="*/ 2 h 2"/>
                </a:gdLst>
                <a:ahLst/>
                <a:cxnLst>
                  <a:cxn ang="T4">
                    <a:pos x="T0" y="T1"/>
                  </a:cxn>
                  <a:cxn ang="T5">
                    <a:pos x="T2" y="T3"/>
                  </a:cxn>
                </a:cxnLst>
                <a:rect l="T6" t="T7" r="T8" b="T9"/>
                <a:pathLst>
                  <a:path w="4788" h="2">
                    <a:moveTo>
                      <a:pt x="0" y="0"/>
                    </a:moveTo>
                    <a:lnTo>
                      <a:pt x="4788" y="0"/>
                    </a:lnTo>
                  </a:path>
                </a:pathLst>
              </a:custGeom>
              <a:noFill/>
              <a:ln w="4080">
                <a:solidFill>
                  <a:srgbClr val="FF0000"/>
                </a:solidFill>
                <a:round/>
                <a:headEnd/>
                <a:tailEnd/>
              </a:ln>
              <a:extLst/>
            </p:spPr>
            <p:txBody>
              <a:bodyPr/>
              <a:lstStyle/>
              <a:p>
                <a:endParaRPr lang="en-US"/>
              </a:p>
            </p:txBody>
          </p:sp>
        </p:grpSp>
        <p:grpSp>
          <p:nvGrpSpPr>
            <p:cNvPr id="30" name="Group 82"/>
            <p:cNvGrpSpPr>
              <a:grpSpLocks/>
            </p:cNvGrpSpPr>
            <p:nvPr/>
          </p:nvGrpSpPr>
          <p:grpSpPr bwMode="auto">
            <a:xfrm>
              <a:off x="3854" y="-1898"/>
              <a:ext cx="4788" cy="2"/>
              <a:chOff x="3854" y="-1898"/>
              <a:chExt cx="4788" cy="2"/>
            </a:xfrm>
          </p:grpSpPr>
          <p:sp>
            <p:nvSpPr>
              <p:cNvPr id="30843" name="Freeform 83"/>
              <p:cNvSpPr>
                <a:spLocks/>
              </p:cNvSpPr>
              <p:nvPr/>
            </p:nvSpPr>
            <p:spPr bwMode="auto">
              <a:xfrm>
                <a:off x="3854" y="-1898"/>
                <a:ext cx="4788" cy="2"/>
              </a:xfrm>
              <a:custGeom>
                <a:avLst/>
                <a:gdLst>
                  <a:gd name="T0" fmla="*/ 0 w 4788"/>
                  <a:gd name="T1" fmla="*/ 0 h 2"/>
                  <a:gd name="T2" fmla="*/ 4788 w 4788"/>
                  <a:gd name="T3" fmla="*/ 0 h 2"/>
                  <a:gd name="T4" fmla="*/ 0 60000 65536"/>
                  <a:gd name="T5" fmla="*/ 0 60000 65536"/>
                  <a:gd name="T6" fmla="*/ 0 w 4788"/>
                  <a:gd name="T7" fmla="*/ 0 h 2"/>
                  <a:gd name="T8" fmla="*/ 4788 w 4788"/>
                  <a:gd name="T9" fmla="*/ 2 h 2"/>
                </a:gdLst>
                <a:ahLst/>
                <a:cxnLst>
                  <a:cxn ang="T4">
                    <a:pos x="T0" y="T1"/>
                  </a:cxn>
                  <a:cxn ang="T5">
                    <a:pos x="T2" y="T3"/>
                  </a:cxn>
                </a:cxnLst>
                <a:rect l="T6" t="T7" r="T8" b="T9"/>
                <a:pathLst>
                  <a:path w="4788" h="2">
                    <a:moveTo>
                      <a:pt x="0" y="0"/>
                    </a:moveTo>
                    <a:lnTo>
                      <a:pt x="4788"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1" name="Group 84"/>
            <p:cNvGrpSpPr>
              <a:grpSpLocks/>
            </p:cNvGrpSpPr>
            <p:nvPr/>
          </p:nvGrpSpPr>
          <p:grpSpPr bwMode="auto">
            <a:xfrm>
              <a:off x="3854" y="-2472"/>
              <a:ext cx="4788" cy="2"/>
              <a:chOff x="3854" y="-2472"/>
              <a:chExt cx="4788" cy="2"/>
            </a:xfrm>
          </p:grpSpPr>
          <p:sp>
            <p:nvSpPr>
              <p:cNvPr id="30842" name="Freeform 85"/>
              <p:cNvSpPr>
                <a:spLocks/>
              </p:cNvSpPr>
              <p:nvPr/>
            </p:nvSpPr>
            <p:spPr bwMode="auto">
              <a:xfrm>
                <a:off x="3854" y="-2472"/>
                <a:ext cx="4788" cy="2"/>
              </a:xfrm>
              <a:custGeom>
                <a:avLst/>
                <a:gdLst>
                  <a:gd name="T0" fmla="*/ 0 w 4788"/>
                  <a:gd name="T1" fmla="*/ 0 h 2"/>
                  <a:gd name="T2" fmla="*/ 4788 w 4788"/>
                  <a:gd name="T3" fmla="*/ 0 h 2"/>
                  <a:gd name="T4" fmla="*/ 0 60000 65536"/>
                  <a:gd name="T5" fmla="*/ 0 60000 65536"/>
                  <a:gd name="T6" fmla="*/ 0 w 4788"/>
                  <a:gd name="T7" fmla="*/ 0 h 2"/>
                  <a:gd name="T8" fmla="*/ 4788 w 4788"/>
                  <a:gd name="T9" fmla="*/ 2 h 2"/>
                </a:gdLst>
                <a:ahLst/>
                <a:cxnLst>
                  <a:cxn ang="T4">
                    <a:pos x="T0" y="T1"/>
                  </a:cxn>
                  <a:cxn ang="T5">
                    <a:pos x="T2" y="T3"/>
                  </a:cxn>
                </a:cxnLst>
                <a:rect l="T6" t="T7" r="T8" b="T9"/>
                <a:pathLst>
                  <a:path w="4788" h="2">
                    <a:moveTo>
                      <a:pt x="0" y="0"/>
                    </a:moveTo>
                    <a:lnTo>
                      <a:pt x="4788"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20" name="Group 86"/>
            <p:cNvGrpSpPr>
              <a:grpSpLocks/>
            </p:cNvGrpSpPr>
            <p:nvPr/>
          </p:nvGrpSpPr>
          <p:grpSpPr bwMode="auto">
            <a:xfrm>
              <a:off x="4031" y="-1277"/>
              <a:ext cx="4433" cy="1068"/>
              <a:chOff x="4031" y="-1277"/>
              <a:chExt cx="4433" cy="1068"/>
            </a:xfrm>
          </p:grpSpPr>
          <p:sp>
            <p:nvSpPr>
              <p:cNvPr id="30841" name="Freeform 87"/>
              <p:cNvSpPr>
                <a:spLocks/>
              </p:cNvSpPr>
              <p:nvPr/>
            </p:nvSpPr>
            <p:spPr bwMode="auto">
              <a:xfrm>
                <a:off x="4031" y="-1277"/>
                <a:ext cx="4433" cy="1068"/>
              </a:xfrm>
              <a:custGeom>
                <a:avLst/>
                <a:gdLst>
                  <a:gd name="T0" fmla="*/ 0 w 4433"/>
                  <a:gd name="T1" fmla="*/ -209 h 1068"/>
                  <a:gd name="T2" fmla="*/ 73 w 4433"/>
                  <a:gd name="T3" fmla="*/ -211 h 1068"/>
                  <a:gd name="T4" fmla="*/ 146 w 4433"/>
                  <a:gd name="T5" fmla="*/ -211 h 1068"/>
                  <a:gd name="T6" fmla="*/ 218 w 4433"/>
                  <a:gd name="T7" fmla="*/ -217 h 1068"/>
                  <a:gd name="T8" fmla="*/ 291 w 4433"/>
                  <a:gd name="T9" fmla="*/ -224 h 1068"/>
                  <a:gd name="T10" fmla="*/ 364 w 4433"/>
                  <a:gd name="T11" fmla="*/ -220 h 1068"/>
                  <a:gd name="T12" fmla="*/ 436 w 4433"/>
                  <a:gd name="T13" fmla="*/ -229 h 1068"/>
                  <a:gd name="T14" fmla="*/ 509 w 4433"/>
                  <a:gd name="T15" fmla="*/ -238 h 1068"/>
                  <a:gd name="T16" fmla="*/ 582 w 4433"/>
                  <a:gd name="T17" fmla="*/ -234 h 1068"/>
                  <a:gd name="T18" fmla="*/ 654 w 4433"/>
                  <a:gd name="T19" fmla="*/ -244 h 1068"/>
                  <a:gd name="T20" fmla="*/ 727 w 4433"/>
                  <a:gd name="T21" fmla="*/ -241 h 1068"/>
                  <a:gd name="T22" fmla="*/ 800 w 4433"/>
                  <a:gd name="T23" fmla="*/ -247 h 1068"/>
                  <a:gd name="T24" fmla="*/ 872 w 4433"/>
                  <a:gd name="T25" fmla="*/ -252 h 1068"/>
                  <a:gd name="T26" fmla="*/ 945 w 4433"/>
                  <a:gd name="T27" fmla="*/ -260 h 1068"/>
                  <a:gd name="T28" fmla="*/ 1018 w 4433"/>
                  <a:gd name="T29" fmla="*/ -255 h 1068"/>
                  <a:gd name="T30" fmla="*/ 1090 w 4433"/>
                  <a:gd name="T31" fmla="*/ -257 h 1068"/>
                  <a:gd name="T32" fmla="*/ 1163 w 4433"/>
                  <a:gd name="T33" fmla="*/ -258 h 1068"/>
                  <a:gd name="T34" fmla="*/ 1236 w 4433"/>
                  <a:gd name="T35" fmla="*/ -262 h 1068"/>
                  <a:gd name="T36" fmla="*/ 1308 w 4433"/>
                  <a:gd name="T37" fmla="*/ -265 h 1068"/>
                  <a:gd name="T38" fmla="*/ 1381 w 4433"/>
                  <a:gd name="T39" fmla="*/ -268 h 1068"/>
                  <a:gd name="T40" fmla="*/ 1454 w 4433"/>
                  <a:gd name="T41" fmla="*/ -271 h 1068"/>
                  <a:gd name="T42" fmla="*/ 1526 w 4433"/>
                  <a:gd name="T43" fmla="*/ -282 h 1068"/>
                  <a:gd name="T44" fmla="*/ 1599 w 4433"/>
                  <a:gd name="T45" fmla="*/ -288 h 1068"/>
                  <a:gd name="T46" fmla="*/ 1672 w 4433"/>
                  <a:gd name="T47" fmla="*/ -297 h 1068"/>
                  <a:gd name="T48" fmla="*/ 1744 w 4433"/>
                  <a:gd name="T49" fmla="*/ -306 h 1068"/>
                  <a:gd name="T50" fmla="*/ 1817 w 4433"/>
                  <a:gd name="T51" fmla="*/ -317 h 1068"/>
                  <a:gd name="T52" fmla="*/ 1890 w 4433"/>
                  <a:gd name="T53" fmla="*/ -317 h 1068"/>
                  <a:gd name="T54" fmla="*/ 1962 w 4433"/>
                  <a:gd name="T55" fmla="*/ -328 h 1068"/>
                  <a:gd name="T56" fmla="*/ 2035 w 4433"/>
                  <a:gd name="T57" fmla="*/ -346 h 1068"/>
                  <a:gd name="T58" fmla="*/ 2108 w 4433"/>
                  <a:gd name="T59" fmla="*/ -366 h 1068"/>
                  <a:gd name="T60" fmla="*/ 2180 w 4433"/>
                  <a:gd name="T61" fmla="*/ -387 h 1068"/>
                  <a:gd name="T62" fmla="*/ 2253 w 4433"/>
                  <a:gd name="T63" fmla="*/ -306 h 1068"/>
                  <a:gd name="T64" fmla="*/ 2326 w 4433"/>
                  <a:gd name="T65" fmla="*/ -402 h 1068"/>
                  <a:gd name="T66" fmla="*/ 2398 w 4433"/>
                  <a:gd name="T67" fmla="*/ -214 h 1068"/>
                  <a:gd name="T68" fmla="*/ 2471 w 4433"/>
                  <a:gd name="T69" fmla="*/ -476 h 1068"/>
                  <a:gd name="T70" fmla="*/ 2544 w 4433"/>
                  <a:gd name="T71" fmla="*/ -707 h 1068"/>
                  <a:gd name="T72" fmla="*/ 2616 w 4433"/>
                  <a:gd name="T73" fmla="*/ -1136 h 1068"/>
                  <a:gd name="T74" fmla="*/ 2689 w 4433"/>
                  <a:gd name="T75" fmla="*/ -582 h 1068"/>
                  <a:gd name="T76" fmla="*/ 2762 w 4433"/>
                  <a:gd name="T77" fmla="*/ -555 h 1068"/>
                  <a:gd name="T78" fmla="*/ 2834 w 4433"/>
                  <a:gd name="T79" fmla="*/ -661 h 1068"/>
                  <a:gd name="T80" fmla="*/ 2907 w 4433"/>
                  <a:gd name="T81" fmla="*/ -502 h 1068"/>
                  <a:gd name="T82" fmla="*/ 2980 w 4433"/>
                  <a:gd name="T83" fmla="*/ -638 h 1068"/>
                  <a:gd name="T84" fmla="*/ 3052 w 4433"/>
                  <a:gd name="T85" fmla="*/ -506 h 1068"/>
                  <a:gd name="T86" fmla="*/ 3125 w 4433"/>
                  <a:gd name="T87" fmla="*/ -355 h 1068"/>
                  <a:gd name="T88" fmla="*/ 3198 w 4433"/>
                  <a:gd name="T89" fmla="*/ -348 h 1068"/>
                  <a:gd name="T90" fmla="*/ 3270 w 4433"/>
                  <a:gd name="T91" fmla="*/ -512 h 1068"/>
                  <a:gd name="T92" fmla="*/ 3343 w 4433"/>
                  <a:gd name="T93" fmla="*/ -671 h 1068"/>
                  <a:gd name="T94" fmla="*/ 3416 w 4433"/>
                  <a:gd name="T95" fmla="*/ -522 h 1068"/>
                  <a:gd name="T96" fmla="*/ 3489 w 4433"/>
                  <a:gd name="T97" fmla="*/ -460 h 1068"/>
                  <a:gd name="T98" fmla="*/ 3561 w 4433"/>
                  <a:gd name="T99" fmla="*/ -501 h 1068"/>
                  <a:gd name="T100" fmla="*/ 3634 w 4433"/>
                  <a:gd name="T101" fmla="*/ -583 h 1068"/>
                  <a:gd name="T102" fmla="*/ 3707 w 4433"/>
                  <a:gd name="T103" fmla="*/ -506 h 1068"/>
                  <a:gd name="T104" fmla="*/ 3779 w 4433"/>
                  <a:gd name="T105" fmla="*/ -380 h 1068"/>
                  <a:gd name="T106" fmla="*/ 3852 w 4433"/>
                  <a:gd name="T107" fmla="*/ -746 h 1068"/>
                  <a:gd name="T108" fmla="*/ 3925 w 4433"/>
                  <a:gd name="T109" fmla="*/ -891 h 1068"/>
                  <a:gd name="T110" fmla="*/ 3997 w 4433"/>
                  <a:gd name="T111" fmla="*/ -965 h 1068"/>
                  <a:gd name="T112" fmla="*/ 4070 w 4433"/>
                  <a:gd name="T113" fmla="*/ -1277 h 1068"/>
                  <a:gd name="T114" fmla="*/ 4143 w 4433"/>
                  <a:gd name="T115" fmla="*/ -876 h 1068"/>
                  <a:gd name="T116" fmla="*/ 4215 w 4433"/>
                  <a:gd name="T117" fmla="*/ -591 h 1068"/>
                  <a:gd name="T118" fmla="*/ 4288 w 4433"/>
                  <a:gd name="T119" fmla="*/ -898 h 1068"/>
                  <a:gd name="T120" fmla="*/ 4361 w 4433"/>
                  <a:gd name="T121" fmla="*/ -1103 h 1068"/>
                  <a:gd name="T122" fmla="*/ 4433 w 4433"/>
                  <a:gd name="T123" fmla="*/ -661 h 10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33"/>
                  <a:gd name="T187" fmla="*/ 0 h 1068"/>
                  <a:gd name="T188" fmla="*/ 4433 w 4433"/>
                  <a:gd name="T189" fmla="*/ 1068 h 10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33" h="1068">
                    <a:moveTo>
                      <a:pt x="0" y="1068"/>
                    </a:moveTo>
                    <a:lnTo>
                      <a:pt x="73" y="1066"/>
                    </a:lnTo>
                    <a:lnTo>
                      <a:pt x="146" y="1066"/>
                    </a:lnTo>
                    <a:lnTo>
                      <a:pt x="218" y="1060"/>
                    </a:lnTo>
                    <a:lnTo>
                      <a:pt x="291" y="1053"/>
                    </a:lnTo>
                    <a:lnTo>
                      <a:pt x="364" y="1057"/>
                    </a:lnTo>
                    <a:lnTo>
                      <a:pt x="436" y="1048"/>
                    </a:lnTo>
                    <a:lnTo>
                      <a:pt x="509" y="1039"/>
                    </a:lnTo>
                    <a:lnTo>
                      <a:pt x="582" y="1043"/>
                    </a:lnTo>
                    <a:lnTo>
                      <a:pt x="654" y="1033"/>
                    </a:lnTo>
                    <a:lnTo>
                      <a:pt x="727" y="1036"/>
                    </a:lnTo>
                    <a:lnTo>
                      <a:pt x="800" y="1030"/>
                    </a:lnTo>
                    <a:lnTo>
                      <a:pt x="872" y="1025"/>
                    </a:lnTo>
                    <a:lnTo>
                      <a:pt x="945" y="1017"/>
                    </a:lnTo>
                    <a:lnTo>
                      <a:pt x="1018" y="1022"/>
                    </a:lnTo>
                    <a:lnTo>
                      <a:pt x="1090" y="1020"/>
                    </a:lnTo>
                    <a:lnTo>
                      <a:pt x="1163" y="1019"/>
                    </a:lnTo>
                    <a:lnTo>
                      <a:pt x="1236" y="1015"/>
                    </a:lnTo>
                    <a:lnTo>
                      <a:pt x="1308" y="1012"/>
                    </a:lnTo>
                    <a:lnTo>
                      <a:pt x="1381" y="1009"/>
                    </a:lnTo>
                    <a:lnTo>
                      <a:pt x="1454" y="1006"/>
                    </a:lnTo>
                    <a:lnTo>
                      <a:pt x="1526" y="995"/>
                    </a:lnTo>
                    <a:lnTo>
                      <a:pt x="1599" y="989"/>
                    </a:lnTo>
                    <a:lnTo>
                      <a:pt x="1672" y="980"/>
                    </a:lnTo>
                    <a:lnTo>
                      <a:pt x="1744" y="971"/>
                    </a:lnTo>
                    <a:lnTo>
                      <a:pt x="1817" y="960"/>
                    </a:lnTo>
                    <a:lnTo>
                      <a:pt x="1890" y="960"/>
                    </a:lnTo>
                    <a:lnTo>
                      <a:pt x="1962" y="949"/>
                    </a:lnTo>
                    <a:lnTo>
                      <a:pt x="2035" y="931"/>
                    </a:lnTo>
                    <a:lnTo>
                      <a:pt x="2108" y="911"/>
                    </a:lnTo>
                    <a:lnTo>
                      <a:pt x="2180" y="890"/>
                    </a:lnTo>
                    <a:lnTo>
                      <a:pt x="2253" y="971"/>
                    </a:lnTo>
                    <a:lnTo>
                      <a:pt x="2326" y="875"/>
                    </a:lnTo>
                    <a:lnTo>
                      <a:pt x="2398" y="1063"/>
                    </a:lnTo>
                    <a:lnTo>
                      <a:pt x="2471" y="801"/>
                    </a:lnTo>
                    <a:lnTo>
                      <a:pt x="2544" y="570"/>
                    </a:lnTo>
                    <a:lnTo>
                      <a:pt x="2616" y="141"/>
                    </a:lnTo>
                    <a:lnTo>
                      <a:pt x="2689" y="695"/>
                    </a:lnTo>
                    <a:lnTo>
                      <a:pt x="2762" y="722"/>
                    </a:lnTo>
                    <a:lnTo>
                      <a:pt x="2834" y="616"/>
                    </a:lnTo>
                    <a:lnTo>
                      <a:pt x="2907" y="775"/>
                    </a:lnTo>
                    <a:lnTo>
                      <a:pt x="2980" y="639"/>
                    </a:lnTo>
                    <a:lnTo>
                      <a:pt x="3052" y="771"/>
                    </a:lnTo>
                    <a:lnTo>
                      <a:pt x="3125" y="922"/>
                    </a:lnTo>
                    <a:lnTo>
                      <a:pt x="3198" y="929"/>
                    </a:lnTo>
                    <a:lnTo>
                      <a:pt x="3270" y="765"/>
                    </a:lnTo>
                    <a:lnTo>
                      <a:pt x="3343" y="606"/>
                    </a:lnTo>
                    <a:lnTo>
                      <a:pt x="3416" y="755"/>
                    </a:lnTo>
                    <a:lnTo>
                      <a:pt x="3489" y="817"/>
                    </a:lnTo>
                    <a:lnTo>
                      <a:pt x="3561" y="776"/>
                    </a:lnTo>
                    <a:lnTo>
                      <a:pt x="3634" y="694"/>
                    </a:lnTo>
                    <a:lnTo>
                      <a:pt x="3707" y="771"/>
                    </a:lnTo>
                    <a:lnTo>
                      <a:pt x="3779" y="897"/>
                    </a:lnTo>
                    <a:lnTo>
                      <a:pt x="3852" y="531"/>
                    </a:lnTo>
                    <a:lnTo>
                      <a:pt x="3925" y="386"/>
                    </a:lnTo>
                    <a:lnTo>
                      <a:pt x="3997" y="312"/>
                    </a:lnTo>
                    <a:lnTo>
                      <a:pt x="4070" y="0"/>
                    </a:lnTo>
                    <a:lnTo>
                      <a:pt x="4143" y="401"/>
                    </a:lnTo>
                    <a:lnTo>
                      <a:pt x="4215" y="686"/>
                    </a:lnTo>
                    <a:lnTo>
                      <a:pt x="4288" y="379"/>
                    </a:lnTo>
                    <a:lnTo>
                      <a:pt x="4361" y="174"/>
                    </a:lnTo>
                    <a:lnTo>
                      <a:pt x="4433" y="616"/>
                    </a:lnTo>
                  </a:path>
                </a:pathLst>
              </a:custGeom>
              <a:noFill/>
              <a:ln w="8161">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21" name="Group 88"/>
            <p:cNvGrpSpPr>
              <a:grpSpLocks/>
            </p:cNvGrpSpPr>
            <p:nvPr/>
          </p:nvGrpSpPr>
          <p:grpSpPr bwMode="auto">
            <a:xfrm>
              <a:off x="4031" y="-608"/>
              <a:ext cx="4433" cy="419"/>
              <a:chOff x="4031" y="-608"/>
              <a:chExt cx="4433" cy="419"/>
            </a:xfrm>
          </p:grpSpPr>
          <p:sp>
            <p:nvSpPr>
              <p:cNvPr id="30840" name="Freeform 89"/>
              <p:cNvSpPr>
                <a:spLocks/>
              </p:cNvSpPr>
              <p:nvPr/>
            </p:nvSpPr>
            <p:spPr bwMode="auto">
              <a:xfrm>
                <a:off x="4031" y="-608"/>
                <a:ext cx="4433" cy="419"/>
              </a:xfrm>
              <a:custGeom>
                <a:avLst/>
                <a:gdLst>
                  <a:gd name="T0" fmla="*/ 0 w 4433"/>
                  <a:gd name="T1" fmla="*/ -189 h 419"/>
                  <a:gd name="T2" fmla="*/ 73 w 4433"/>
                  <a:gd name="T3" fmla="*/ -190 h 419"/>
                  <a:gd name="T4" fmla="*/ 146 w 4433"/>
                  <a:gd name="T5" fmla="*/ -190 h 419"/>
                  <a:gd name="T6" fmla="*/ 218 w 4433"/>
                  <a:gd name="T7" fmla="*/ -192 h 419"/>
                  <a:gd name="T8" fmla="*/ 291 w 4433"/>
                  <a:gd name="T9" fmla="*/ -196 h 419"/>
                  <a:gd name="T10" fmla="*/ 364 w 4433"/>
                  <a:gd name="T11" fmla="*/ -193 h 419"/>
                  <a:gd name="T12" fmla="*/ 436 w 4433"/>
                  <a:gd name="T13" fmla="*/ -197 h 419"/>
                  <a:gd name="T14" fmla="*/ 509 w 4433"/>
                  <a:gd name="T15" fmla="*/ -202 h 419"/>
                  <a:gd name="T16" fmla="*/ 582 w 4433"/>
                  <a:gd name="T17" fmla="*/ -199 h 419"/>
                  <a:gd name="T18" fmla="*/ 654 w 4433"/>
                  <a:gd name="T19" fmla="*/ -204 h 419"/>
                  <a:gd name="T20" fmla="*/ 727 w 4433"/>
                  <a:gd name="T21" fmla="*/ -203 h 419"/>
                  <a:gd name="T22" fmla="*/ 800 w 4433"/>
                  <a:gd name="T23" fmla="*/ -205 h 419"/>
                  <a:gd name="T24" fmla="*/ 872 w 4433"/>
                  <a:gd name="T25" fmla="*/ -208 h 419"/>
                  <a:gd name="T26" fmla="*/ 945 w 4433"/>
                  <a:gd name="T27" fmla="*/ -211 h 419"/>
                  <a:gd name="T28" fmla="*/ 1018 w 4433"/>
                  <a:gd name="T29" fmla="*/ -208 h 419"/>
                  <a:gd name="T30" fmla="*/ 1090 w 4433"/>
                  <a:gd name="T31" fmla="*/ -209 h 419"/>
                  <a:gd name="T32" fmla="*/ 1163 w 4433"/>
                  <a:gd name="T33" fmla="*/ -209 h 419"/>
                  <a:gd name="T34" fmla="*/ 1236 w 4433"/>
                  <a:gd name="T35" fmla="*/ -210 h 419"/>
                  <a:gd name="T36" fmla="*/ 1308 w 4433"/>
                  <a:gd name="T37" fmla="*/ -211 h 419"/>
                  <a:gd name="T38" fmla="*/ 1381 w 4433"/>
                  <a:gd name="T39" fmla="*/ -212 h 419"/>
                  <a:gd name="T40" fmla="*/ 1454 w 4433"/>
                  <a:gd name="T41" fmla="*/ -213 h 419"/>
                  <a:gd name="T42" fmla="*/ 1526 w 4433"/>
                  <a:gd name="T43" fmla="*/ -218 h 419"/>
                  <a:gd name="T44" fmla="*/ 1599 w 4433"/>
                  <a:gd name="T45" fmla="*/ -220 h 419"/>
                  <a:gd name="T46" fmla="*/ 1672 w 4433"/>
                  <a:gd name="T47" fmla="*/ -222 h 419"/>
                  <a:gd name="T48" fmla="*/ 1744 w 4433"/>
                  <a:gd name="T49" fmla="*/ -227 h 419"/>
                  <a:gd name="T50" fmla="*/ 1817 w 4433"/>
                  <a:gd name="T51" fmla="*/ -231 h 419"/>
                  <a:gd name="T52" fmla="*/ 1890 w 4433"/>
                  <a:gd name="T53" fmla="*/ -231 h 419"/>
                  <a:gd name="T54" fmla="*/ 1962 w 4433"/>
                  <a:gd name="T55" fmla="*/ -234 h 419"/>
                  <a:gd name="T56" fmla="*/ 2035 w 4433"/>
                  <a:gd name="T57" fmla="*/ -242 h 419"/>
                  <a:gd name="T58" fmla="*/ 2108 w 4433"/>
                  <a:gd name="T59" fmla="*/ -249 h 419"/>
                  <a:gd name="T60" fmla="*/ 2180 w 4433"/>
                  <a:gd name="T61" fmla="*/ -255 h 419"/>
                  <a:gd name="T62" fmla="*/ 2253 w 4433"/>
                  <a:gd name="T63" fmla="*/ -231 h 419"/>
                  <a:gd name="T64" fmla="*/ 2326 w 4433"/>
                  <a:gd name="T65" fmla="*/ -272 h 419"/>
                  <a:gd name="T66" fmla="*/ 2398 w 4433"/>
                  <a:gd name="T67" fmla="*/ -191 h 419"/>
                  <a:gd name="T68" fmla="*/ 2471 w 4433"/>
                  <a:gd name="T69" fmla="*/ -305 h 419"/>
                  <a:gd name="T70" fmla="*/ 2544 w 4433"/>
                  <a:gd name="T71" fmla="*/ -404 h 419"/>
                  <a:gd name="T72" fmla="*/ 2616 w 4433"/>
                  <a:gd name="T73" fmla="*/ -564 h 419"/>
                  <a:gd name="T74" fmla="*/ 2689 w 4433"/>
                  <a:gd name="T75" fmla="*/ -332 h 419"/>
                  <a:gd name="T76" fmla="*/ 2762 w 4433"/>
                  <a:gd name="T77" fmla="*/ -324 h 419"/>
                  <a:gd name="T78" fmla="*/ 2834 w 4433"/>
                  <a:gd name="T79" fmla="*/ -359 h 419"/>
                  <a:gd name="T80" fmla="*/ 2907 w 4433"/>
                  <a:gd name="T81" fmla="*/ -299 h 419"/>
                  <a:gd name="T82" fmla="*/ 2980 w 4433"/>
                  <a:gd name="T83" fmla="*/ -344 h 419"/>
                  <a:gd name="T84" fmla="*/ 3052 w 4433"/>
                  <a:gd name="T85" fmla="*/ -301 h 419"/>
                  <a:gd name="T86" fmla="*/ 3125 w 4433"/>
                  <a:gd name="T87" fmla="*/ -244 h 419"/>
                  <a:gd name="T88" fmla="*/ 3198 w 4433"/>
                  <a:gd name="T89" fmla="*/ -242 h 419"/>
                  <a:gd name="T90" fmla="*/ 3270 w 4433"/>
                  <a:gd name="T91" fmla="*/ -308 h 419"/>
                  <a:gd name="T92" fmla="*/ 3343 w 4433"/>
                  <a:gd name="T93" fmla="*/ -365 h 419"/>
                  <a:gd name="T94" fmla="*/ 3416 w 4433"/>
                  <a:gd name="T95" fmla="*/ -304 h 419"/>
                  <a:gd name="T96" fmla="*/ 3489 w 4433"/>
                  <a:gd name="T97" fmla="*/ -280 h 419"/>
                  <a:gd name="T98" fmla="*/ 3561 w 4433"/>
                  <a:gd name="T99" fmla="*/ -295 h 419"/>
                  <a:gd name="T100" fmla="*/ 3634 w 4433"/>
                  <a:gd name="T101" fmla="*/ -328 h 419"/>
                  <a:gd name="T102" fmla="*/ 3707 w 4433"/>
                  <a:gd name="T103" fmla="*/ -302 h 419"/>
                  <a:gd name="T104" fmla="*/ 3779 w 4433"/>
                  <a:gd name="T105" fmla="*/ -258 h 419"/>
                  <a:gd name="T106" fmla="*/ 3852 w 4433"/>
                  <a:gd name="T107" fmla="*/ -416 h 419"/>
                  <a:gd name="T108" fmla="*/ 3925 w 4433"/>
                  <a:gd name="T109" fmla="*/ -481 h 419"/>
                  <a:gd name="T110" fmla="*/ 3997 w 4433"/>
                  <a:gd name="T111" fmla="*/ -503 h 419"/>
                  <a:gd name="T112" fmla="*/ 4070 w 4433"/>
                  <a:gd name="T113" fmla="*/ -608 h 419"/>
                  <a:gd name="T114" fmla="*/ 4143 w 4433"/>
                  <a:gd name="T115" fmla="*/ -432 h 419"/>
                  <a:gd name="T116" fmla="*/ 4215 w 4433"/>
                  <a:gd name="T117" fmla="*/ -321 h 419"/>
                  <a:gd name="T118" fmla="*/ 4288 w 4433"/>
                  <a:gd name="T119" fmla="*/ -427 h 419"/>
                  <a:gd name="T120" fmla="*/ 4361 w 4433"/>
                  <a:gd name="T121" fmla="*/ -487 h 419"/>
                  <a:gd name="T122" fmla="*/ 4433 w 4433"/>
                  <a:gd name="T123" fmla="*/ -332 h 4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33"/>
                  <a:gd name="T187" fmla="*/ 0 h 419"/>
                  <a:gd name="T188" fmla="*/ 4433 w 4433"/>
                  <a:gd name="T189" fmla="*/ 419 h 4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33" h="419">
                    <a:moveTo>
                      <a:pt x="0" y="419"/>
                    </a:moveTo>
                    <a:lnTo>
                      <a:pt x="73" y="418"/>
                    </a:lnTo>
                    <a:lnTo>
                      <a:pt x="146" y="418"/>
                    </a:lnTo>
                    <a:lnTo>
                      <a:pt x="218" y="416"/>
                    </a:lnTo>
                    <a:lnTo>
                      <a:pt x="291" y="412"/>
                    </a:lnTo>
                    <a:lnTo>
                      <a:pt x="364" y="415"/>
                    </a:lnTo>
                    <a:lnTo>
                      <a:pt x="436" y="411"/>
                    </a:lnTo>
                    <a:lnTo>
                      <a:pt x="509" y="406"/>
                    </a:lnTo>
                    <a:lnTo>
                      <a:pt x="582" y="409"/>
                    </a:lnTo>
                    <a:lnTo>
                      <a:pt x="654" y="404"/>
                    </a:lnTo>
                    <a:lnTo>
                      <a:pt x="727" y="405"/>
                    </a:lnTo>
                    <a:lnTo>
                      <a:pt x="800" y="403"/>
                    </a:lnTo>
                    <a:lnTo>
                      <a:pt x="872" y="400"/>
                    </a:lnTo>
                    <a:lnTo>
                      <a:pt x="945" y="397"/>
                    </a:lnTo>
                    <a:lnTo>
                      <a:pt x="1018" y="400"/>
                    </a:lnTo>
                    <a:lnTo>
                      <a:pt x="1090" y="399"/>
                    </a:lnTo>
                    <a:lnTo>
                      <a:pt x="1163" y="399"/>
                    </a:lnTo>
                    <a:lnTo>
                      <a:pt x="1236" y="398"/>
                    </a:lnTo>
                    <a:lnTo>
                      <a:pt x="1308" y="397"/>
                    </a:lnTo>
                    <a:lnTo>
                      <a:pt x="1381" y="396"/>
                    </a:lnTo>
                    <a:lnTo>
                      <a:pt x="1454" y="395"/>
                    </a:lnTo>
                    <a:lnTo>
                      <a:pt x="1526" y="390"/>
                    </a:lnTo>
                    <a:lnTo>
                      <a:pt x="1599" y="388"/>
                    </a:lnTo>
                    <a:lnTo>
                      <a:pt x="1672" y="386"/>
                    </a:lnTo>
                    <a:lnTo>
                      <a:pt x="1744" y="381"/>
                    </a:lnTo>
                    <a:lnTo>
                      <a:pt x="1817" y="377"/>
                    </a:lnTo>
                    <a:lnTo>
                      <a:pt x="1890" y="377"/>
                    </a:lnTo>
                    <a:lnTo>
                      <a:pt x="1962" y="374"/>
                    </a:lnTo>
                    <a:lnTo>
                      <a:pt x="2035" y="366"/>
                    </a:lnTo>
                    <a:lnTo>
                      <a:pt x="2108" y="359"/>
                    </a:lnTo>
                    <a:lnTo>
                      <a:pt x="2180" y="353"/>
                    </a:lnTo>
                    <a:lnTo>
                      <a:pt x="2253" y="377"/>
                    </a:lnTo>
                    <a:lnTo>
                      <a:pt x="2326" y="336"/>
                    </a:lnTo>
                    <a:lnTo>
                      <a:pt x="2398" y="417"/>
                    </a:lnTo>
                    <a:lnTo>
                      <a:pt x="2471" y="303"/>
                    </a:lnTo>
                    <a:lnTo>
                      <a:pt x="2544" y="204"/>
                    </a:lnTo>
                    <a:lnTo>
                      <a:pt x="2616" y="44"/>
                    </a:lnTo>
                    <a:lnTo>
                      <a:pt x="2689" y="276"/>
                    </a:lnTo>
                    <a:lnTo>
                      <a:pt x="2762" y="284"/>
                    </a:lnTo>
                    <a:lnTo>
                      <a:pt x="2834" y="249"/>
                    </a:lnTo>
                    <a:lnTo>
                      <a:pt x="2907" y="309"/>
                    </a:lnTo>
                    <a:lnTo>
                      <a:pt x="2980" y="264"/>
                    </a:lnTo>
                    <a:lnTo>
                      <a:pt x="3052" y="307"/>
                    </a:lnTo>
                    <a:lnTo>
                      <a:pt x="3125" y="364"/>
                    </a:lnTo>
                    <a:lnTo>
                      <a:pt x="3198" y="366"/>
                    </a:lnTo>
                    <a:lnTo>
                      <a:pt x="3270" y="300"/>
                    </a:lnTo>
                    <a:lnTo>
                      <a:pt x="3343" y="243"/>
                    </a:lnTo>
                    <a:lnTo>
                      <a:pt x="3416" y="304"/>
                    </a:lnTo>
                    <a:lnTo>
                      <a:pt x="3489" y="328"/>
                    </a:lnTo>
                    <a:lnTo>
                      <a:pt x="3561" y="313"/>
                    </a:lnTo>
                    <a:lnTo>
                      <a:pt x="3634" y="280"/>
                    </a:lnTo>
                    <a:lnTo>
                      <a:pt x="3707" y="306"/>
                    </a:lnTo>
                    <a:lnTo>
                      <a:pt x="3779" y="350"/>
                    </a:lnTo>
                    <a:lnTo>
                      <a:pt x="3852" y="192"/>
                    </a:lnTo>
                    <a:lnTo>
                      <a:pt x="3925" y="127"/>
                    </a:lnTo>
                    <a:lnTo>
                      <a:pt x="3997" y="105"/>
                    </a:lnTo>
                    <a:lnTo>
                      <a:pt x="4070" y="0"/>
                    </a:lnTo>
                    <a:lnTo>
                      <a:pt x="4143" y="176"/>
                    </a:lnTo>
                    <a:lnTo>
                      <a:pt x="4215" y="287"/>
                    </a:lnTo>
                    <a:lnTo>
                      <a:pt x="4288" y="181"/>
                    </a:lnTo>
                    <a:lnTo>
                      <a:pt x="4361" y="121"/>
                    </a:lnTo>
                    <a:lnTo>
                      <a:pt x="4433" y="276"/>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24" name="Group 90"/>
            <p:cNvGrpSpPr>
              <a:grpSpLocks/>
            </p:cNvGrpSpPr>
            <p:nvPr/>
          </p:nvGrpSpPr>
          <p:grpSpPr bwMode="auto">
            <a:xfrm>
              <a:off x="4031" y="-2551"/>
              <a:ext cx="4433" cy="2312"/>
              <a:chOff x="4031" y="-2551"/>
              <a:chExt cx="4433" cy="2312"/>
            </a:xfrm>
          </p:grpSpPr>
          <p:sp>
            <p:nvSpPr>
              <p:cNvPr id="30839" name="Freeform 91"/>
              <p:cNvSpPr>
                <a:spLocks/>
              </p:cNvSpPr>
              <p:nvPr/>
            </p:nvSpPr>
            <p:spPr bwMode="auto">
              <a:xfrm>
                <a:off x="4031" y="-2551"/>
                <a:ext cx="4433" cy="2312"/>
              </a:xfrm>
              <a:custGeom>
                <a:avLst/>
                <a:gdLst>
                  <a:gd name="T0" fmla="*/ 0 w 4433"/>
                  <a:gd name="T1" fmla="*/ -239 h 2312"/>
                  <a:gd name="T2" fmla="*/ 73 w 4433"/>
                  <a:gd name="T3" fmla="*/ -243 h 2312"/>
                  <a:gd name="T4" fmla="*/ 146 w 4433"/>
                  <a:gd name="T5" fmla="*/ -244 h 2312"/>
                  <a:gd name="T6" fmla="*/ 218 w 4433"/>
                  <a:gd name="T7" fmla="*/ -253 h 2312"/>
                  <a:gd name="T8" fmla="*/ 291 w 4433"/>
                  <a:gd name="T9" fmla="*/ -265 h 2312"/>
                  <a:gd name="T10" fmla="*/ 364 w 4433"/>
                  <a:gd name="T11" fmla="*/ -261 h 2312"/>
                  <a:gd name="T12" fmla="*/ 436 w 4433"/>
                  <a:gd name="T13" fmla="*/ -275 h 2312"/>
                  <a:gd name="T14" fmla="*/ 509 w 4433"/>
                  <a:gd name="T15" fmla="*/ -291 h 2312"/>
                  <a:gd name="T16" fmla="*/ 582 w 4433"/>
                  <a:gd name="T17" fmla="*/ -284 h 2312"/>
                  <a:gd name="T18" fmla="*/ 654 w 4433"/>
                  <a:gd name="T19" fmla="*/ -302 h 2312"/>
                  <a:gd name="T20" fmla="*/ 727 w 4433"/>
                  <a:gd name="T21" fmla="*/ -298 h 2312"/>
                  <a:gd name="T22" fmla="*/ 800 w 4433"/>
                  <a:gd name="T23" fmla="*/ -311 h 2312"/>
                  <a:gd name="T24" fmla="*/ 872 w 4433"/>
                  <a:gd name="T25" fmla="*/ -319 h 2312"/>
                  <a:gd name="T26" fmla="*/ 945 w 4433"/>
                  <a:gd name="T27" fmla="*/ -334 h 2312"/>
                  <a:gd name="T28" fmla="*/ 1018 w 4433"/>
                  <a:gd name="T29" fmla="*/ -326 h 2312"/>
                  <a:gd name="T30" fmla="*/ 1090 w 4433"/>
                  <a:gd name="T31" fmla="*/ -332 h 2312"/>
                  <a:gd name="T32" fmla="*/ 1163 w 4433"/>
                  <a:gd name="T33" fmla="*/ -335 h 2312"/>
                  <a:gd name="T34" fmla="*/ 1236 w 4433"/>
                  <a:gd name="T35" fmla="*/ -343 h 2312"/>
                  <a:gd name="T36" fmla="*/ 1308 w 4433"/>
                  <a:gd name="T37" fmla="*/ -351 h 2312"/>
                  <a:gd name="T38" fmla="*/ 1381 w 4433"/>
                  <a:gd name="T39" fmla="*/ -357 h 2312"/>
                  <a:gd name="T40" fmla="*/ 1454 w 4433"/>
                  <a:gd name="T41" fmla="*/ -362 h 2312"/>
                  <a:gd name="T42" fmla="*/ 1526 w 4433"/>
                  <a:gd name="T43" fmla="*/ -384 h 2312"/>
                  <a:gd name="T44" fmla="*/ 1599 w 4433"/>
                  <a:gd name="T45" fmla="*/ -400 h 2312"/>
                  <a:gd name="T46" fmla="*/ 1672 w 4433"/>
                  <a:gd name="T47" fmla="*/ -416 h 2312"/>
                  <a:gd name="T48" fmla="*/ 1744 w 4433"/>
                  <a:gd name="T49" fmla="*/ -438 h 2312"/>
                  <a:gd name="T50" fmla="*/ 1817 w 4433"/>
                  <a:gd name="T51" fmla="*/ -460 h 2312"/>
                  <a:gd name="T52" fmla="*/ 1890 w 4433"/>
                  <a:gd name="T53" fmla="*/ -464 h 2312"/>
                  <a:gd name="T54" fmla="*/ 1962 w 4433"/>
                  <a:gd name="T55" fmla="*/ -488 h 2312"/>
                  <a:gd name="T56" fmla="*/ 2035 w 4433"/>
                  <a:gd name="T57" fmla="*/ -534 h 2312"/>
                  <a:gd name="T58" fmla="*/ 2108 w 4433"/>
                  <a:gd name="T59" fmla="*/ -590 h 2312"/>
                  <a:gd name="T60" fmla="*/ 2180 w 4433"/>
                  <a:gd name="T61" fmla="*/ -649 h 2312"/>
                  <a:gd name="T62" fmla="*/ 2253 w 4433"/>
                  <a:gd name="T63" fmla="*/ -442 h 2312"/>
                  <a:gd name="T64" fmla="*/ 2326 w 4433"/>
                  <a:gd name="T65" fmla="*/ -629 h 2312"/>
                  <a:gd name="T66" fmla="*/ 2398 w 4433"/>
                  <a:gd name="T67" fmla="*/ -250 h 2312"/>
                  <a:gd name="T68" fmla="*/ 2471 w 4433"/>
                  <a:gd name="T69" fmla="*/ -772 h 2312"/>
                  <a:gd name="T70" fmla="*/ 2544 w 4433"/>
                  <a:gd name="T71" fmla="*/ -1264 h 2312"/>
                  <a:gd name="T72" fmla="*/ 2616 w 4433"/>
                  <a:gd name="T73" fmla="*/ -2167 h 2312"/>
                  <a:gd name="T74" fmla="*/ 2689 w 4433"/>
                  <a:gd name="T75" fmla="*/ -1054 h 2312"/>
                  <a:gd name="T76" fmla="*/ 2762 w 4433"/>
                  <a:gd name="T77" fmla="*/ -1026 h 2312"/>
                  <a:gd name="T78" fmla="*/ 2834 w 4433"/>
                  <a:gd name="T79" fmla="*/ -1293 h 2312"/>
                  <a:gd name="T80" fmla="*/ 2907 w 4433"/>
                  <a:gd name="T81" fmla="*/ -925 h 2312"/>
                  <a:gd name="T82" fmla="*/ 2980 w 4433"/>
                  <a:gd name="T83" fmla="*/ -1266 h 2312"/>
                  <a:gd name="T84" fmla="*/ 3052 w 4433"/>
                  <a:gd name="T85" fmla="*/ -995 h 2312"/>
                  <a:gd name="T86" fmla="*/ 3125 w 4433"/>
                  <a:gd name="T87" fmla="*/ -599 h 2312"/>
                  <a:gd name="T88" fmla="*/ 3198 w 4433"/>
                  <a:gd name="T89" fmla="*/ -570 h 2312"/>
                  <a:gd name="T90" fmla="*/ 3270 w 4433"/>
                  <a:gd name="T91" fmla="*/ -939 h 2312"/>
                  <a:gd name="T92" fmla="*/ 3343 w 4433"/>
                  <a:gd name="T93" fmla="*/ -1222 h 2312"/>
                  <a:gd name="T94" fmla="*/ 3416 w 4433"/>
                  <a:gd name="T95" fmla="*/ -895 h 2312"/>
                  <a:gd name="T96" fmla="*/ 3489 w 4433"/>
                  <a:gd name="T97" fmla="*/ -756 h 2312"/>
                  <a:gd name="T98" fmla="*/ 3561 w 4433"/>
                  <a:gd name="T99" fmla="*/ -830 h 2312"/>
                  <a:gd name="T100" fmla="*/ 3634 w 4433"/>
                  <a:gd name="T101" fmla="*/ -999 h 2312"/>
                  <a:gd name="T102" fmla="*/ 3707 w 4433"/>
                  <a:gd name="T103" fmla="*/ -832 h 2312"/>
                  <a:gd name="T104" fmla="*/ 3779 w 4433"/>
                  <a:gd name="T105" fmla="*/ -589 h 2312"/>
                  <a:gd name="T106" fmla="*/ 3852 w 4433"/>
                  <a:gd name="T107" fmla="*/ -1358 h 2312"/>
                  <a:gd name="T108" fmla="*/ 3925 w 4433"/>
                  <a:gd name="T109" fmla="*/ -1677 h 2312"/>
                  <a:gd name="T110" fmla="*/ 3997 w 4433"/>
                  <a:gd name="T111" fmla="*/ -1827 h 2312"/>
                  <a:gd name="T112" fmla="*/ 4070 w 4433"/>
                  <a:gd name="T113" fmla="*/ -2551 h 2312"/>
                  <a:gd name="T114" fmla="*/ 4143 w 4433"/>
                  <a:gd name="T115" fmla="*/ -1685 h 2312"/>
                  <a:gd name="T116" fmla="*/ 4215 w 4433"/>
                  <a:gd name="T117" fmla="*/ -1069 h 2312"/>
                  <a:gd name="T118" fmla="*/ 4288 w 4433"/>
                  <a:gd name="T119" fmla="*/ -1793 h 2312"/>
                  <a:gd name="T120" fmla="*/ 4361 w 4433"/>
                  <a:gd name="T121" fmla="*/ -2524 h 2312"/>
                  <a:gd name="T122" fmla="*/ 4433 w 4433"/>
                  <a:gd name="T123" fmla="*/ -1631 h 23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33"/>
                  <a:gd name="T187" fmla="*/ 0 h 2312"/>
                  <a:gd name="T188" fmla="*/ 4433 w 4433"/>
                  <a:gd name="T189" fmla="*/ 2312 h 23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33" h="2312">
                    <a:moveTo>
                      <a:pt x="0" y="2312"/>
                    </a:moveTo>
                    <a:lnTo>
                      <a:pt x="73" y="2308"/>
                    </a:lnTo>
                    <a:lnTo>
                      <a:pt x="146" y="2307"/>
                    </a:lnTo>
                    <a:lnTo>
                      <a:pt x="218" y="2298"/>
                    </a:lnTo>
                    <a:lnTo>
                      <a:pt x="291" y="2286"/>
                    </a:lnTo>
                    <a:lnTo>
                      <a:pt x="364" y="2290"/>
                    </a:lnTo>
                    <a:lnTo>
                      <a:pt x="436" y="2276"/>
                    </a:lnTo>
                    <a:lnTo>
                      <a:pt x="509" y="2260"/>
                    </a:lnTo>
                    <a:lnTo>
                      <a:pt x="582" y="2267"/>
                    </a:lnTo>
                    <a:lnTo>
                      <a:pt x="654" y="2249"/>
                    </a:lnTo>
                    <a:lnTo>
                      <a:pt x="727" y="2253"/>
                    </a:lnTo>
                    <a:lnTo>
                      <a:pt x="800" y="2240"/>
                    </a:lnTo>
                    <a:lnTo>
                      <a:pt x="872" y="2232"/>
                    </a:lnTo>
                    <a:lnTo>
                      <a:pt x="945" y="2217"/>
                    </a:lnTo>
                    <a:lnTo>
                      <a:pt x="1018" y="2225"/>
                    </a:lnTo>
                    <a:lnTo>
                      <a:pt x="1090" y="2219"/>
                    </a:lnTo>
                    <a:lnTo>
                      <a:pt x="1163" y="2216"/>
                    </a:lnTo>
                    <a:lnTo>
                      <a:pt x="1236" y="2208"/>
                    </a:lnTo>
                    <a:lnTo>
                      <a:pt x="1308" y="2200"/>
                    </a:lnTo>
                    <a:lnTo>
                      <a:pt x="1381" y="2194"/>
                    </a:lnTo>
                    <a:lnTo>
                      <a:pt x="1454" y="2189"/>
                    </a:lnTo>
                    <a:lnTo>
                      <a:pt x="1526" y="2167"/>
                    </a:lnTo>
                    <a:lnTo>
                      <a:pt x="1599" y="2151"/>
                    </a:lnTo>
                    <a:lnTo>
                      <a:pt x="1672" y="2135"/>
                    </a:lnTo>
                    <a:lnTo>
                      <a:pt x="1744" y="2113"/>
                    </a:lnTo>
                    <a:lnTo>
                      <a:pt x="1817" y="2091"/>
                    </a:lnTo>
                    <a:lnTo>
                      <a:pt x="1890" y="2087"/>
                    </a:lnTo>
                    <a:lnTo>
                      <a:pt x="1962" y="2063"/>
                    </a:lnTo>
                    <a:lnTo>
                      <a:pt x="2035" y="2017"/>
                    </a:lnTo>
                    <a:lnTo>
                      <a:pt x="2108" y="1961"/>
                    </a:lnTo>
                    <a:lnTo>
                      <a:pt x="2180" y="1902"/>
                    </a:lnTo>
                    <a:lnTo>
                      <a:pt x="2253" y="2109"/>
                    </a:lnTo>
                    <a:lnTo>
                      <a:pt x="2326" y="1922"/>
                    </a:lnTo>
                    <a:lnTo>
                      <a:pt x="2398" y="2301"/>
                    </a:lnTo>
                    <a:lnTo>
                      <a:pt x="2471" y="1779"/>
                    </a:lnTo>
                    <a:lnTo>
                      <a:pt x="2544" y="1287"/>
                    </a:lnTo>
                    <a:lnTo>
                      <a:pt x="2616" y="384"/>
                    </a:lnTo>
                    <a:lnTo>
                      <a:pt x="2689" y="1497"/>
                    </a:lnTo>
                    <a:lnTo>
                      <a:pt x="2762" y="1525"/>
                    </a:lnTo>
                    <a:lnTo>
                      <a:pt x="2834" y="1258"/>
                    </a:lnTo>
                    <a:lnTo>
                      <a:pt x="2907" y="1626"/>
                    </a:lnTo>
                    <a:lnTo>
                      <a:pt x="2980" y="1285"/>
                    </a:lnTo>
                    <a:lnTo>
                      <a:pt x="3052" y="1556"/>
                    </a:lnTo>
                    <a:lnTo>
                      <a:pt x="3125" y="1952"/>
                    </a:lnTo>
                    <a:lnTo>
                      <a:pt x="3198" y="1981"/>
                    </a:lnTo>
                    <a:lnTo>
                      <a:pt x="3270" y="1612"/>
                    </a:lnTo>
                    <a:lnTo>
                      <a:pt x="3343" y="1329"/>
                    </a:lnTo>
                    <a:lnTo>
                      <a:pt x="3416" y="1656"/>
                    </a:lnTo>
                    <a:lnTo>
                      <a:pt x="3489" y="1795"/>
                    </a:lnTo>
                    <a:lnTo>
                      <a:pt x="3561" y="1721"/>
                    </a:lnTo>
                    <a:lnTo>
                      <a:pt x="3634" y="1552"/>
                    </a:lnTo>
                    <a:lnTo>
                      <a:pt x="3707" y="1719"/>
                    </a:lnTo>
                    <a:lnTo>
                      <a:pt x="3779" y="1962"/>
                    </a:lnTo>
                    <a:lnTo>
                      <a:pt x="3852" y="1193"/>
                    </a:lnTo>
                    <a:lnTo>
                      <a:pt x="3925" y="874"/>
                    </a:lnTo>
                    <a:lnTo>
                      <a:pt x="3997" y="724"/>
                    </a:lnTo>
                    <a:lnTo>
                      <a:pt x="4070" y="0"/>
                    </a:lnTo>
                    <a:lnTo>
                      <a:pt x="4143" y="866"/>
                    </a:lnTo>
                    <a:lnTo>
                      <a:pt x="4215" y="1482"/>
                    </a:lnTo>
                    <a:lnTo>
                      <a:pt x="4288" y="758"/>
                    </a:lnTo>
                    <a:lnTo>
                      <a:pt x="4361" y="27"/>
                    </a:lnTo>
                    <a:lnTo>
                      <a:pt x="4433" y="920"/>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sp>
        <p:nvSpPr>
          <p:cNvPr id="30725" name="TextBox 5"/>
          <p:cNvSpPr txBox="1">
            <a:spLocks noChangeArrowheads="1"/>
          </p:cNvSpPr>
          <p:nvPr/>
        </p:nvSpPr>
        <p:spPr bwMode="auto">
          <a:xfrm>
            <a:off x="7383463" y="2727325"/>
            <a:ext cx="12874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MS PGothic" charset="0"/>
                <a:cs typeface="MS PGothic" charset="0"/>
              </a:defRPr>
            </a:lvl1pPr>
            <a:lvl2pPr marL="37931725" indent="-37474525" eaLnBrk="0" hangingPunct="0">
              <a:defRPr sz="2400">
                <a:solidFill>
                  <a:schemeClr val="tx1"/>
                </a:solidFill>
                <a:latin typeface="Trebuchet MS" charset="0"/>
                <a:ea typeface="MS PGothic" charset="0"/>
                <a:cs typeface="MS PGothic" charset="0"/>
              </a:defRPr>
            </a:lvl2pPr>
            <a:lvl3pPr eaLnBrk="0" hangingPunct="0">
              <a:defRPr sz="2400">
                <a:solidFill>
                  <a:schemeClr val="tx1"/>
                </a:solidFill>
                <a:latin typeface="Trebuchet MS" charset="0"/>
                <a:ea typeface="MS PGothic" charset="0"/>
                <a:cs typeface="MS PGothic" charset="0"/>
              </a:defRPr>
            </a:lvl3pPr>
            <a:lvl4pPr eaLnBrk="0" hangingPunct="0">
              <a:defRPr sz="2400">
                <a:solidFill>
                  <a:schemeClr val="tx1"/>
                </a:solidFill>
                <a:latin typeface="Trebuchet MS" charset="0"/>
                <a:ea typeface="MS PGothic" charset="0"/>
                <a:cs typeface="MS PGothic" charset="0"/>
              </a:defRPr>
            </a:lvl4pPr>
            <a:lvl5pPr eaLnBrk="0" hangingPunct="0">
              <a:defRPr sz="2400">
                <a:solidFill>
                  <a:schemeClr val="tx1"/>
                </a:solidFill>
                <a:latin typeface="Trebuchet MS" charset="0"/>
                <a:ea typeface="MS PGothic" charset="0"/>
                <a:cs typeface="MS PGothic" charset="0"/>
              </a:defRPr>
            </a:lvl5pPr>
            <a:lvl6pPr marL="4572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9144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1371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18288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r>
              <a:rPr lang="en-US" sz="1800" dirty="0">
                <a:solidFill>
                  <a:srgbClr val="000000"/>
                </a:solidFill>
                <a:latin typeface="Times New Roman" charset="0"/>
                <a:cs typeface="Times New Roman" charset="0"/>
              </a:rPr>
              <a:t>Overfishing</a:t>
            </a:r>
          </a:p>
        </p:txBody>
      </p:sp>
      <p:sp>
        <p:nvSpPr>
          <p:cNvPr id="30726" name="TextBox 6"/>
          <p:cNvSpPr txBox="1">
            <a:spLocks noChangeArrowheads="1"/>
          </p:cNvSpPr>
          <p:nvPr/>
        </p:nvSpPr>
        <p:spPr bwMode="auto">
          <a:xfrm rot="-5400000">
            <a:off x="3452813" y="2754313"/>
            <a:ext cx="145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MS PGothic" charset="0"/>
                <a:cs typeface="MS PGothic" charset="0"/>
              </a:defRPr>
            </a:lvl1pPr>
            <a:lvl2pPr marL="37931725" indent="-37474525" eaLnBrk="0" hangingPunct="0">
              <a:defRPr sz="2400">
                <a:solidFill>
                  <a:schemeClr val="tx1"/>
                </a:solidFill>
                <a:latin typeface="Trebuchet MS" charset="0"/>
                <a:ea typeface="MS PGothic" charset="0"/>
                <a:cs typeface="MS PGothic" charset="0"/>
              </a:defRPr>
            </a:lvl2pPr>
            <a:lvl3pPr eaLnBrk="0" hangingPunct="0">
              <a:defRPr sz="2400">
                <a:solidFill>
                  <a:schemeClr val="tx1"/>
                </a:solidFill>
                <a:latin typeface="Trebuchet MS" charset="0"/>
                <a:ea typeface="MS PGothic" charset="0"/>
                <a:cs typeface="MS PGothic" charset="0"/>
              </a:defRPr>
            </a:lvl3pPr>
            <a:lvl4pPr eaLnBrk="0" hangingPunct="0">
              <a:defRPr sz="2400">
                <a:solidFill>
                  <a:schemeClr val="tx1"/>
                </a:solidFill>
                <a:latin typeface="Trebuchet MS" charset="0"/>
                <a:ea typeface="MS PGothic" charset="0"/>
                <a:cs typeface="MS PGothic" charset="0"/>
              </a:defRPr>
            </a:lvl4pPr>
            <a:lvl5pPr eaLnBrk="0" hangingPunct="0">
              <a:defRPr sz="2400">
                <a:solidFill>
                  <a:schemeClr val="tx1"/>
                </a:solidFill>
                <a:latin typeface="Trebuchet MS" charset="0"/>
                <a:ea typeface="MS PGothic" charset="0"/>
                <a:cs typeface="MS PGothic" charset="0"/>
              </a:defRPr>
            </a:lvl5pPr>
            <a:lvl6pPr marL="4572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9144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1371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18288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r>
              <a:rPr lang="en-US" sz="1800" dirty="0">
                <a:latin typeface="Times New Roman" charset="0"/>
                <a:cs typeface="Times New Roman" charset="0"/>
              </a:rPr>
              <a:t>SSB/</a:t>
            </a:r>
            <a:r>
              <a:rPr lang="en-US" sz="1800" dirty="0" err="1">
                <a:latin typeface="Times New Roman" charset="0"/>
                <a:cs typeface="Times New Roman" charset="0"/>
              </a:rPr>
              <a:t>SSBmsy</a:t>
            </a:r>
            <a:endParaRPr lang="en-US" sz="1800" dirty="0">
              <a:latin typeface="Times New Roman" charset="0"/>
              <a:cs typeface="Times New Roman" charset="0"/>
            </a:endParaRPr>
          </a:p>
        </p:txBody>
      </p:sp>
      <p:sp>
        <p:nvSpPr>
          <p:cNvPr id="30727" name="Rectangle 8"/>
          <p:cNvSpPr>
            <a:spLocks noChangeArrowheads="1"/>
          </p:cNvSpPr>
          <p:nvPr/>
        </p:nvSpPr>
        <p:spPr bwMode="auto">
          <a:xfrm>
            <a:off x="7383463" y="2962275"/>
            <a:ext cx="431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latin typeface="Wingdings" charset="0"/>
              </a:rPr>
              <a:t></a:t>
            </a:r>
            <a:endParaRPr lang="en-US" dirty="0">
              <a:solidFill>
                <a:srgbClr val="000000"/>
              </a:solidFill>
            </a:endParaRPr>
          </a:p>
        </p:txBody>
      </p:sp>
      <p:grpSp>
        <p:nvGrpSpPr>
          <p:cNvPr id="30728" name="Group 183"/>
          <p:cNvGrpSpPr>
            <a:grpSpLocks/>
          </p:cNvGrpSpPr>
          <p:nvPr/>
        </p:nvGrpSpPr>
        <p:grpSpPr bwMode="auto">
          <a:xfrm>
            <a:off x="4562475" y="4306888"/>
            <a:ext cx="2720975" cy="1601787"/>
            <a:chOff x="3789" y="-2649"/>
            <a:chExt cx="4856" cy="2635"/>
          </a:xfrm>
        </p:grpSpPr>
        <p:grpSp>
          <p:nvGrpSpPr>
            <p:cNvPr id="30735" name="Group 184"/>
            <p:cNvGrpSpPr>
              <a:grpSpLocks/>
            </p:cNvGrpSpPr>
            <p:nvPr/>
          </p:nvGrpSpPr>
          <p:grpSpPr bwMode="auto">
            <a:xfrm>
              <a:off x="4031" y="-79"/>
              <a:ext cx="4360" cy="2"/>
              <a:chOff x="4031" y="-79"/>
              <a:chExt cx="4360" cy="2"/>
            </a:xfrm>
          </p:grpSpPr>
          <p:sp>
            <p:nvSpPr>
              <p:cNvPr id="30807" name="Freeform 185"/>
              <p:cNvSpPr>
                <a:spLocks/>
              </p:cNvSpPr>
              <p:nvPr/>
            </p:nvSpPr>
            <p:spPr bwMode="auto">
              <a:xfrm>
                <a:off x="4031" y="-79"/>
                <a:ext cx="4360" cy="2"/>
              </a:xfrm>
              <a:custGeom>
                <a:avLst/>
                <a:gdLst>
                  <a:gd name="T0" fmla="*/ 0 w 4360"/>
                  <a:gd name="T1" fmla="*/ 0 h 2"/>
                  <a:gd name="T2" fmla="*/ 4361 w 4360"/>
                  <a:gd name="T3" fmla="*/ 0 h 2"/>
                  <a:gd name="T4" fmla="*/ 0 60000 65536"/>
                  <a:gd name="T5" fmla="*/ 0 60000 65536"/>
                  <a:gd name="T6" fmla="*/ 0 w 4360"/>
                  <a:gd name="T7" fmla="*/ 0 h 2"/>
                  <a:gd name="T8" fmla="*/ 4360 w 4360"/>
                  <a:gd name="T9" fmla="*/ 2 h 2"/>
                </a:gdLst>
                <a:ahLst/>
                <a:cxnLst>
                  <a:cxn ang="T4">
                    <a:pos x="T0" y="T1"/>
                  </a:cxn>
                  <a:cxn ang="T5">
                    <a:pos x="T2" y="T3"/>
                  </a:cxn>
                </a:cxnLst>
                <a:rect l="T6" t="T7" r="T8" b="T9"/>
                <a:pathLst>
                  <a:path w="4360" h="2">
                    <a:moveTo>
                      <a:pt x="0" y="0"/>
                    </a:moveTo>
                    <a:lnTo>
                      <a:pt x="4361" y="0"/>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36" name="Group 186"/>
            <p:cNvGrpSpPr>
              <a:grpSpLocks/>
            </p:cNvGrpSpPr>
            <p:nvPr/>
          </p:nvGrpSpPr>
          <p:grpSpPr bwMode="auto">
            <a:xfrm>
              <a:off x="4031" y="-79"/>
              <a:ext cx="2" cy="62"/>
              <a:chOff x="4031" y="-79"/>
              <a:chExt cx="2" cy="62"/>
            </a:xfrm>
          </p:grpSpPr>
          <p:sp>
            <p:nvSpPr>
              <p:cNvPr id="30806" name="Freeform 187"/>
              <p:cNvSpPr>
                <a:spLocks/>
              </p:cNvSpPr>
              <p:nvPr/>
            </p:nvSpPr>
            <p:spPr bwMode="auto">
              <a:xfrm>
                <a:off x="4031" y="-79"/>
                <a:ext cx="2" cy="62"/>
              </a:xfrm>
              <a:custGeom>
                <a:avLst/>
                <a:gdLst>
                  <a:gd name="T0" fmla="*/ 0 w 2"/>
                  <a:gd name="T1" fmla="*/ -79 h 62"/>
                  <a:gd name="T2" fmla="*/ 0 w 2"/>
                  <a:gd name="T3" fmla="*/ -18 h 62"/>
                  <a:gd name="T4" fmla="*/ 0 60000 65536"/>
                  <a:gd name="T5" fmla="*/ 0 60000 65536"/>
                  <a:gd name="T6" fmla="*/ 0 w 2"/>
                  <a:gd name="T7" fmla="*/ 0 h 62"/>
                  <a:gd name="T8" fmla="*/ 2 w 2"/>
                  <a:gd name="T9" fmla="*/ 62 h 62"/>
                </a:gdLst>
                <a:ahLst/>
                <a:cxnLst>
                  <a:cxn ang="T4">
                    <a:pos x="T0" y="T1"/>
                  </a:cxn>
                  <a:cxn ang="T5">
                    <a:pos x="T2" y="T3"/>
                  </a:cxn>
                </a:cxnLst>
                <a:rect l="T6" t="T7" r="T8" b="T9"/>
                <a:pathLst>
                  <a:path w="2" h="62">
                    <a:moveTo>
                      <a:pt x="0" y="0"/>
                    </a:moveTo>
                    <a:lnTo>
                      <a:pt x="0" y="61"/>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37" name="Group 188"/>
            <p:cNvGrpSpPr>
              <a:grpSpLocks/>
            </p:cNvGrpSpPr>
            <p:nvPr/>
          </p:nvGrpSpPr>
          <p:grpSpPr bwMode="auto">
            <a:xfrm>
              <a:off x="4758" y="-79"/>
              <a:ext cx="2" cy="62"/>
              <a:chOff x="4758" y="-79"/>
              <a:chExt cx="2" cy="62"/>
            </a:xfrm>
          </p:grpSpPr>
          <p:sp>
            <p:nvSpPr>
              <p:cNvPr id="30805" name="Freeform 189"/>
              <p:cNvSpPr>
                <a:spLocks/>
              </p:cNvSpPr>
              <p:nvPr/>
            </p:nvSpPr>
            <p:spPr bwMode="auto">
              <a:xfrm>
                <a:off x="4758" y="-79"/>
                <a:ext cx="2" cy="62"/>
              </a:xfrm>
              <a:custGeom>
                <a:avLst/>
                <a:gdLst>
                  <a:gd name="T0" fmla="*/ 0 w 2"/>
                  <a:gd name="T1" fmla="*/ -79 h 62"/>
                  <a:gd name="T2" fmla="*/ 0 w 2"/>
                  <a:gd name="T3" fmla="*/ -18 h 62"/>
                  <a:gd name="T4" fmla="*/ 0 60000 65536"/>
                  <a:gd name="T5" fmla="*/ 0 60000 65536"/>
                  <a:gd name="T6" fmla="*/ 0 w 2"/>
                  <a:gd name="T7" fmla="*/ 0 h 62"/>
                  <a:gd name="T8" fmla="*/ 2 w 2"/>
                  <a:gd name="T9" fmla="*/ 62 h 62"/>
                </a:gdLst>
                <a:ahLst/>
                <a:cxnLst>
                  <a:cxn ang="T4">
                    <a:pos x="T0" y="T1"/>
                  </a:cxn>
                  <a:cxn ang="T5">
                    <a:pos x="T2" y="T3"/>
                  </a:cxn>
                </a:cxnLst>
                <a:rect l="T6" t="T7" r="T8" b="T9"/>
                <a:pathLst>
                  <a:path w="2" h="62">
                    <a:moveTo>
                      <a:pt x="0" y="0"/>
                    </a:moveTo>
                    <a:lnTo>
                      <a:pt x="0" y="61"/>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38" name="Group 190"/>
            <p:cNvGrpSpPr>
              <a:grpSpLocks/>
            </p:cNvGrpSpPr>
            <p:nvPr/>
          </p:nvGrpSpPr>
          <p:grpSpPr bwMode="auto">
            <a:xfrm>
              <a:off x="5485" y="-79"/>
              <a:ext cx="2" cy="62"/>
              <a:chOff x="5485" y="-79"/>
              <a:chExt cx="2" cy="62"/>
            </a:xfrm>
          </p:grpSpPr>
          <p:sp>
            <p:nvSpPr>
              <p:cNvPr id="30804" name="Freeform 191"/>
              <p:cNvSpPr>
                <a:spLocks/>
              </p:cNvSpPr>
              <p:nvPr/>
            </p:nvSpPr>
            <p:spPr bwMode="auto">
              <a:xfrm>
                <a:off x="5485" y="-79"/>
                <a:ext cx="2" cy="62"/>
              </a:xfrm>
              <a:custGeom>
                <a:avLst/>
                <a:gdLst>
                  <a:gd name="T0" fmla="*/ 0 w 2"/>
                  <a:gd name="T1" fmla="*/ -79 h 62"/>
                  <a:gd name="T2" fmla="*/ 0 w 2"/>
                  <a:gd name="T3" fmla="*/ -18 h 62"/>
                  <a:gd name="T4" fmla="*/ 0 60000 65536"/>
                  <a:gd name="T5" fmla="*/ 0 60000 65536"/>
                  <a:gd name="T6" fmla="*/ 0 w 2"/>
                  <a:gd name="T7" fmla="*/ 0 h 62"/>
                  <a:gd name="T8" fmla="*/ 2 w 2"/>
                  <a:gd name="T9" fmla="*/ 62 h 62"/>
                </a:gdLst>
                <a:ahLst/>
                <a:cxnLst>
                  <a:cxn ang="T4">
                    <a:pos x="T0" y="T1"/>
                  </a:cxn>
                  <a:cxn ang="T5">
                    <a:pos x="T2" y="T3"/>
                  </a:cxn>
                </a:cxnLst>
                <a:rect l="T6" t="T7" r="T8" b="T9"/>
                <a:pathLst>
                  <a:path w="2" h="62">
                    <a:moveTo>
                      <a:pt x="0" y="0"/>
                    </a:moveTo>
                    <a:lnTo>
                      <a:pt x="0" y="61"/>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39" name="Group 192"/>
            <p:cNvGrpSpPr>
              <a:grpSpLocks/>
            </p:cNvGrpSpPr>
            <p:nvPr/>
          </p:nvGrpSpPr>
          <p:grpSpPr bwMode="auto">
            <a:xfrm>
              <a:off x="6211" y="-79"/>
              <a:ext cx="2" cy="62"/>
              <a:chOff x="6211" y="-79"/>
              <a:chExt cx="2" cy="62"/>
            </a:xfrm>
          </p:grpSpPr>
          <p:sp>
            <p:nvSpPr>
              <p:cNvPr id="30803" name="Freeform 193"/>
              <p:cNvSpPr>
                <a:spLocks/>
              </p:cNvSpPr>
              <p:nvPr/>
            </p:nvSpPr>
            <p:spPr bwMode="auto">
              <a:xfrm>
                <a:off x="6211" y="-79"/>
                <a:ext cx="2" cy="62"/>
              </a:xfrm>
              <a:custGeom>
                <a:avLst/>
                <a:gdLst>
                  <a:gd name="T0" fmla="*/ 0 w 2"/>
                  <a:gd name="T1" fmla="*/ -79 h 62"/>
                  <a:gd name="T2" fmla="*/ 0 w 2"/>
                  <a:gd name="T3" fmla="*/ -18 h 62"/>
                  <a:gd name="T4" fmla="*/ 0 60000 65536"/>
                  <a:gd name="T5" fmla="*/ 0 60000 65536"/>
                  <a:gd name="T6" fmla="*/ 0 w 2"/>
                  <a:gd name="T7" fmla="*/ 0 h 62"/>
                  <a:gd name="T8" fmla="*/ 2 w 2"/>
                  <a:gd name="T9" fmla="*/ 62 h 62"/>
                </a:gdLst>
                <a:ahLst/>
                <a:cxnLst>
                  <a:cxn ang="T4">
                    <a:pos x="T0" y="T1"/>
                  </a:cxn>
                  <a:cxn ang="T5">
                    <a:pos x="T2" y="T3"/>
                  </a:cxn>
                </a:cxnLst>
                <a:rect l="T6" t="T7" r="T8" b="T9"/>
                <a:pathLst>
                  <a:path w="2" h="62">
                    <a:moveTo>
                      <a:pt x="0" y="0"/>
                    </a:moveTo>
                    <a:lnTo>
                      <a:pt x="0" y="61"/>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40" name="Group 194"/>
            <p:cNvGrpSpPr>
              <a:grpSpLocks/>
            </p:cNvGrpSpPr>
            <p:nvPr/>
          </p:nvGrpSpPr>
          <p:grpSpPr bwMode="auto">
            <a:xfrm>
              <a:off x="6938" y="-79"/>
              <a:ext cx="2" cy="62"/>
              <a:chOff x="6938" y="-79"/>
              <a:chExt cx="2" cy="62"/>
            </a:xfrm>
          </p:grpSpPr>
          <p:sp>
            <p:nvSpPr>
              <p:cNvPr id="30802" name="Freeform 195"/>
              <p:cNvSpPr>
                <a:spLocks/>
              </p:cNvSpPr>
              <p:nvPr/>
            </p:nvSpPr>
            <p:spPr bwMode="auto">
              <a:xfrm>
                <a:off x="6938" y="-79"/>
                <a:ext cx="2" cy="62"/>
              </a:xfrm>
              <a:custGeom>
                <a:avLst/>
                <a:gdLst>
                  <a:gd name="T0" fmla="*/ 0 w 2"/>
                  <a:gd name="T1" fmla="*/ -79 h 62"/>
                  <a:gd name="T2" fmla="*/ 0 w 2"/>
                  <a:gd name="T3" fmla="*/ -18 h 62"/>
                  <a:gd name="T4" fmla="*/ 0 60000 65536"/>
                  <a:gd name="T5" fmla="*/ 0 60000 65536"/>
                  <a:gd name="T6" fmla="*/ 0 w 2"/>
                  <a:gd name="T7" fmla="*/ 0 h 62"/>
                  <a:gd name="T8" fmla="*/ 2 w 2"/>
                  <a:gd name="T9" fmla="*/ 62 h 62"/>
                </a:gdLst>
                <a:ahLst/>
                <a:cxnLst>
                  <a:cxn ang="T4">
                    <a:pos x="T0" y="T1"/>
                  </a:cxn>
                  <a:cxn ang="T5">
                    <a:pos x="T2" y="T3"/>
                  </a:cxn>
                </a:cxnLst>
                <a:rect l="T6" t="T7" r="T8" b="T9"/>
                <a:pathLst>
                  <a:path w="2" h="62">
                    <a:moveTo>
                      <a:pt x="0" y="0"/>
                    </a:moveTo>
                    <a:lnTo>
                      <a:pt x="0" y="61"/>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41" name="Group 111"/>
            <p:cNvGrpSpPr>
              <a:grpSpLocks/>
            </p:cNvGrpSpPr>
            <p:nvPr/>
          </p:nvGrpSpPr>
          <p:grpSpPr bwMode="auto">
            <a:xfrm>
              <a:off x="7665" y="-79"/>
              <a:ext cx="2" cy="62"/>
              <a:chOff x="7665" y="-79"/>
              <a:chExt cx="2" cy="62"/>
            </a:xfrm>
          </p:grpSpPr>
          <p:sp>
            <p:nvSpPr>
              <p:cNvPr id="30801" name="Freeform 197"/>
              <p:cNvSpPr>
                <a:spLocks/>
              </p:cNvSpPr>
              <p:nvPr/>
            </p:nvSpPr>
            <p:spPr bwMode="auto">
              <a:xfrm>
                <a:off x="7665" y="-79"/>
                <a:ext cx="2" cy="62"/>
              </a:xfrm>
              <a:custGeom>
                <a:avLst/>
                <a:gdLst>
                  <a:gd name="T0" fmla="*/ 0 w 2"/>
                  <a:gd name="T1" fmla="*/ -79 h 62"/>
                  <a:gd name="T2" fmla="*/ 0 w 2"/>
                  <a:gd name="T3" fmla="*/ -18 h 62"/>
                  <a:gd name="T4" fmla="*/ 0 60000 65536"/>
                  <a:gd name="T5" fmla="*/ 0 60000 65536"/>
                  <a:gd name="T6" fmla="*/ 0 w 2"/>
                  <a:gd name="T7" fmla="*/ 0 h 62"/>
                  <a:gd name="T8" fmla="*/ 2 w 2"/>
                  <a:gd name="T9" fmla="*/ 62 h 62"/>
                </a:gdLst>
                <a:ahLst/>
                <a:cxnLst>
                  <a:cxn ang="T4">
                    <a:pos x="T0" y="T1"/>
                  </a:cxn>
                  <a:cxn ang="T5">
                    <a:pos x="T2" y="T3"/>
                  </a:cxn>
                </a:cxnLst>
                <a:rect l="T6" t="T7" r="T8" b="T9"/>
                <a:pathLst>
                  <a:path w="2" h="62">
                    <a:moveTo>
                      <a:pt x="0" y="0"/>
                    </a:moveTo>
                    <a:lnTo>
                      <a:pt x="0" y="61"/>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42" name="Group 198"/>
            <p:cNvGrpSpPr>
              <a:grpSpLocks/>
            </p:cNvGrpSpPr>
            <p:nvPr/>
          </p:nvGrpSpPr>
          <p:grpSpPr bwMode="auto">
            <a:xfrm>
              <a:off x="8392" y="-79"/>
              <a:ext cx="2" cy="62"/>
              <a:chOff x="8392" y="-79"/>
              <a:chExt cx="2" cy="62"/>
            </a:xfrm>
          </p:grpSpPr>
          <p:sp>
            <p:nvSpPr>
              <p:cNvPr id="30800" name="Freeform 199"/>
              <p:cNvSpPr>
                <a:spLocks/>
              </p:cNvSpPr>
              <p:nvPr/>
            </p:nvSpPr>
            <p:spPr bwMode="auto">
              <a:xfrm>
                <a:off x="8392" y="-79"/>
                <a:ext cx="2" cy="62"/>
              </a:xfrm>
              <a:custGeom>
                <a:avLst/>
                <a:gdLst>
                  <a:gd name="T0" fmla="*/ 0 w 2"/>
                  <a:gd name="T1" fmla="*/ -79 h 62"/>
                  <a:gd name="T2" fmla="*/ 0 w 2"/>
                  <a:gd name="T3" fmla="*/ -18 h 62"/>
                  <a:gd name="T4" fmla="*/ 0 60000 65536"/>
                  <a:gd name="T5" fmla="*/ 0 60000 65536"/>
                  <a:gd name="T6" fmla="*/ 0 w 2"/>
                  <a:gd name="T7" fmla="*/ 0 h 62"/>
                  <a:gd name="T8" fmla="*/ 2 w 2"/>
                  <a:gd name="T9" fmla="*/ 62 h 62"/>
                </a:gdLst>
                <a:ahLst/>
                <a:cxnLst>
                  <a:cxn ang="T4">
                    <a:pos x="T0" y="T1"/>
                  </a:cxn>
                  <a:cxn ang="T5">
                    <a:pos x="T2" y="T3"/>
                  </a:cxn>
                </a:cxnLst>
                <a:rect l="T6" t="T7" r="T8" b="T9"/>
                <a:pathLst>
                  <a:path w="2" h="62">
                    <a:moveTo>
                      <a:pt x="0" y="0"/>
                    </a:moveTo>
                    <a:lnTo>
                      <a:pt x="0" y="61"/>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43" name="Group 200"/>
            <p:cNvGrpSpPr>
              <a:grpSpLocks/>
            </p:cNvGrpSpPr>
            <p:nvPr/>
          </p:nvGrpSpPr>
          <p:grpSpPr bwMode="auto">
            <a:xfrm>
              <a:off x="3854" y="-2291"/>
              <a:ext cx="2" cy="2116"/>
              <a:chOff x="3854" y="-2291"/>
              <a:chExt cx="2" cy="2116"/>
            </a:xfrm>
          </p:grpSpPr>
          <p:sp>
            <p:nvSpPr>
              <p:cNvPr id="30799" name="Freeform 201"/>
              <p:cNvSpPr>
                <a:spLocks/>
              </p:cNvSpPr>
              <p:nvPr/>
            </p:nvSpPr>
            <p:spPr bwMode="auto">
              <a:xfrm>
                <a:off x="3854" y="-2291"/>
                <a:ext cx="2" cy="2116"/>
              </a:xfrm>
              <a:custGeom>
                <a:avLst/>
                <a:gdLst>
                  <a:gd name="T0" fmla="*/ 0 w 2"/>
                  <a:gd name="T1" fmla="*/ -174 h 2116"/>
                  <a:gd name="T2" fmla="*/ 0 w 2"/>
                  <a:gd name="T3" fmla="*/ -2291 h 2116"/>
                  <a:gd name="T4" fmla="*/ 0 60000 65536"/>
                  <a:gd name="T5" fmla="*/ 0 60000 65536"/>
                  <a:gd name="T6" fmla="*/ 0 w 2"/>
                  <a:gd name="T7" fmla="*/ 0 h 2116"/>
                  <a:gd name="T8" fmla="*/ 2 w 2"/>
                  <a:gd name="T9" fmla="*/ 2116 h 2116"/>
                </a:gdLst>
                <a:ahLst/>
                <a:cxnLst>
                  <a:cxn ang="T4">
                    <a:pos x="T0" y="T1"/>
                  </a:cxn>
                  <a:cxn ang="T5">
                    <a:pos x="T2" y="T3"/>
                  </a:cxn>
                </a:cxnLst>
                <a:rect l="T6" t="T7" r="T8" b="T9"/>
                <a:pathLst>
                  <a:path w="2" h="2116">
                    <a:moveTo>
                      <a:pt x="0" y="2117"/>
                    </a:moveTo>
                    <a:lnTo>
                      <a:pt x="0" y="0"/>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44" name="Group 202"/>
            <p:cNvGrpSpPr>
              <a:grpSpLocks/>
            </p:cNvGrpSpPr>
            <p:nvPr/>
          </p:nvGrpSpPr>
          <p:grpSpPr bwMode="auto">
            <a:xfrm>
              <a:off x="3792" y="-174"/>
              <a:ext cx="62" cy="2"/>
              <a:chOff x="3792" y="-174"/>
              <a:chExt cx="62" cy="2"/>
            </a:xfrm>
          </p:grpSpPr>
          <p:sp>
            <p:nvSpPr>
              <p:cNvPr id="30798" name="Freeform 203"/>
              <p:cNvSpPr>
                <a:spLocks/>
              </p:cNvSpPr>
              <p:nvPr/>
            </p:nvSpPr>
            <p:spPr bwMode="auto">
              <a:xfrm>
                <a:off x="3792" y="-174"/>
                <a:ext cx="62" cy="2"/>
              </a:xfrm>
              <a:custGeom>
                <a:avLst/>
                <a:gdLst>
                  <a:gd name="T0" fmla="*/ 62 w 62"/>
                  <a:gd name="T1" fmla="*/ 0 h 2"/>
                  <a:gd name="T2" fmla="*/ 0 w 62"/>
                  <a:gd name="T3" fmla="*/ 0 h 2"/>
                  <a:gd name="T4" fmla="*/ 0 60000 65536"/>
                  <a:gd name="T5" fmla="*/ 0 60000 65536"/>
                  <a:gd name="T6" fmla="*/ 0 w 62"/>
                  <a:gd name="T7" fmla="*/ 0 h 2"/>
                  <a:gd name="T8" fmla="*/ 62 w 62"/>
                  <a:gd name="T9" fmla="*/ 2 h 2"/>
                </a:gdLst>
                <a:ahLst/>
                <a:cxnLst>
                  <a:cxn ang="T4">
                    <a:pos x="T0" y="T1"/>
                  </a:cxn>
                  <a:cxn ang="T5">
                    <a:pos x="T2" y="T3"/>
                  </a:cxn>
                </a:cxnLst>
                <a:rect l="T6" t="T7" r="T8" b="T9"/>
                <a:pathLst>
                  <a:path w="62" h="2">
                    <a:moveTo>
                      <a:pt x="62" y="0"/>
                    </a:moveTo>
                    <a:lnTo>
                      <a:pt x="0" y="0"/>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45" name="Group 204"/>
            <p:cNvGrpSpPr>
              <a:grpSpLocks/>
            </p:cNvGrpSpPr>
            <p:nvPr/>
          </p:nvGrpSpPr>
          <p:grpSpPr bwMode="auto">
            <a:xfrm>
              <a:off x="3792" y="-703"/>
              <a:ext cx="4849" cy="2"/>
              <a:chOff x="3792" y="-703"/>
              <a:chExt cx="4849" cy="2"/>
            </a:xfrm>
          </p:grpSpPr>
          <p:sp>
            <p:nvSpPr>
              <p:cNvPr id="168" name="Freeform 205"/>
              <p:cNvSpPr>
                <a:spLocks/>
              </p:cNvSpPr>
              <p:nvPr/>
            </p:nvSpPr>
            <p:spPr bwMode="auto">
              <a:xfrm>
                <a:off x="3792" y="-703"/>
                <a:ext cx="4850" cy="31"/>
              </a:xfrm>
              <a:custGeom>
                <a:avLst/>
                <a:gdLst>
                  <a:gd name="T0" fmla="+- 0 3792 3792"/>
                  <a:gd name="T1" fmla="*/ T0 w 4849"/>
                  <a:gd name="T2" fmla="+- 0 8642 3792"/>
                  <a:gd name="T3" fmla="*/ T2 w 4849"/>
                </a:gdLst>
                <a:ahLst/>
                <a:cxnLst>
                  <a:cxn ang="0">
                    <a:pos x="T1" y="0"/>
                  </a:cxn>
                  <a:cxn ang="0">
                    <a:pos x="T3" y="0"/>
                  </a:cxn>
                </a:cxnLst>
                <a:rect l="0" t="0" r="r" b="b"/>
                <a:pathLst>
                  <a:path w="4849">
                    <a:moveTo>
                      <a:pt x="0" y="0"/>
                    </a:moveTo>
                    <a:lnTo>
                      <a:pt x="4850" y="0"/>
                    </a:lnTo>
                  </a:path>
                </a:pathLst>
              </a:custGeom>
              <a:noFill/>
              <a:ln w="4080">
                <a:solidFill>
                  <a:schemeClr val="accent5">
                    <a:lumMod val="60000"/>
                    <a:lumOff val="40000"/>
                  </a:schemeClr>
                </a:solidFill>
                <a:round/>
                <a:headEnd/>
                <a:tailEnd/>
              </a:ln>
              <a:extLst/>
            </p:spPr>
            <p:txBody>
              <a:bodyPr/>
              <a:lstStyle/>
              <a:p>
                <a:endParaRPr lang="en-US"/>
              </a:p>
            </p:txBody>
          </p:sp>
        </p:grpSp>
        <p:grpSp>
          <p:nvGrpSpPr>
            <p:cNvPr id="30746" name="Group 206"/>
            <p:cNvGrpSpPr>
              <a:grpSpLocks/>
            </p:cNvGrpSpPr>
            <p:nvPr/>
          </p:nvGrpSpPr>
          <p:grpSpPr bwMode="auto">
            <a:xfrm>
              <a:off x="3792" y="-1233"/>
              <a:ext cx="62" cy="2"/>
              <a:chOff x="3792" y="-1233"/>
              <a:chExt cx="62" cy="2"/>
            </a:xfrm>
          </p:grpSpPr>
          <p:sp>
            <p:nvSpPr>
              <p:cNvPr id="30796" name="Freeform 207"/>
              <p:cNvSpPr>
                <a:spLocks/>
              </p:cNvSpPr>
              <p:nvPr/>
            </p:nvSpPr>
            <p:spPr bwMode="auto">
              <a:xfrm>
                <a:off x="3792" y="-1233"/>
                <a:ext cx="62" cy="2"/>
              </a:xfrm>
              <a:custGeom>
                <a:avLst/>
                <a:gdLst>
                  <a:gd name="T0" fmla="*/ 62 w 62"/>
                  <a:gd name="T1" fmla="*/ 0 h 2"/>
                  <a:gd name="T2" fmla="*/ 0 w 62"/>
                  <a:gd name="T3" fmla="*/ 0 h 2"/>
                  <a:gd name="T4" fmla="*/ 0 60000 65536"/>
                  <a:gd name="T5" fmla="*/ 0 60000 65536"/>
                  <a:gd name="T6" fmla="*/ 0 w 62"/>
                  <a:gd name="T7" fmla="*/ 0 h 2"/>
                  <a:gd name="T8" fmla="*/ 62 w 62"/>
                  <a:gd name="T9" fmla="*/ 2 h 2"/>
                </a:gdLst>
                <a:ahLst/>
                <a:cxnLst>
                  <a:cxn ang="T4">
                    <a:pos x="T0" y="T1"/>
                  </a:cxn>
                  <a:cxn ang="T5">
                    <a:pos x="T2" y="T3"/>
                  </a:cxn>
                </a:cxnLst>
                <a:rect l="T6" t="T7" r="T8" b="T9"/>
                <a:pathLst>
                  <a:path w="62" h="2">
                    <a:moveTo>
                      <a:pt x="62" y="0"/>
                    </a:moveTo>
                    <a:lnTo>
                      <a:pt x="0" y="0"/>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47" name="Group 208"/>
            <p:cNvGrpSpPr>
              <a:grpSpLocks/>
            </p:cNvGrpSpPr>
            <p:nvPr/>
          </p:nvGrpSpPr>
          <p:grpSpPr bwMode="auto">
            <a:xfrm>
              <a:off x="3792" y="-1762"/>
              <a:ext cx="62" cy="2"/>
              <a:chOff x="3792" y="-1762"/>
              <a:chExt cx="62" cy="2"/>
            </a:xfrm>
          </p:grpSpPr>
          <p:sp>
            <p:nvSpPr>
              <p:cNvPr id="30795" name="Freeform 209"/>
              <p:cNvSpPr>
                <a:spLocks/>
              </p:cNvSpPr>
              <p:nvPr/>
            </p:nvSpPr>
            <p:spPr bwMode="auto">
              <a:xfrm>
                <a:off x="3792" y="-1762"/>
                <a:ext cx="62" cy="2"/>
              </a:xfrm>
              <a:custGeom>
                <a:avLst/>
                <a:gdLst>
                  <a:gd name="T0" fmla="*/ 62 w 62"/>
                  <a:gd name="T1" fmla="*/ 0 h 2"/>
                  <a:gd name="T2" fmla="*/ 0 w 62"/>
                  <a:gd name="T3" fmla="*/ 0 h 2"/>
                  <a:gd name="T4" fmla="*/ 0 60000 65536"/>
                  <a:gd name="T5" fmla="*/ 0 60000 65536"/>
                  <a:gd name="T6" fmla="*/ 0 w 62"/>
                  <a:gd name="T7" fmla="*/ 0 h 2"/>
                  <a:gd name="T8" fmla="*/ 62 w 62"/>
                  <a:gd name="T9" fmla="*/ 2 h 2"/>
                </a:gdLst>
                <a:ahLst/>
                <a:cxnLst>
                  <a:cxn ang="T4">
                    <a:pos x="T0" y="T1"/>
                  </a:cxn>
                  <a:cxn ang="T5">
                    <a:pos x="T2" y="T3"/>
                  </a:cxn>
                </a:cxnLst>
                <a:rect l="T6" t="T7" r="T8" b="T9"/>
                <a:pathLst>
                  <a:path w="62" h="2">
                    <a:moveTo>
                      <a:pt x="62" y="0"/>
                    </a:moveTo>
                    <a:lnTo>
                      <a:pt x="0" y="0"/>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48" name="Group 210"/>
            <p:cNvGrpSpPr>
              <a:grpSpLocks/>
            </p:cNvGrpSpPr>
            <p:nvPr/>
          </p:nvGrpSpPr>
          <p:grpSpPr bwMode="auto">
            <a:xfrm>
              <a:off x="3792" y="-2291"/>
              <a:ext cx="62" cy="2"/>
              <a:chOff x="3792" y="-2291"/>
              <a:chExt cx="62" cy="2"/>
            </a:xfrm>
          </p:grpSpPr>
          <p:sp>
            <p:nvSpPr>
              <p:cNvPr id="30794" name="Freeform 211"/>
              <p:cNvSpPr>
                <a:spLocks/>
              </p:cNvSpPr>
              <p:nvPr/>
            </p:nvSpPr>
            <p:spPr bwMode="auto">
              <a:xfrm>
                <a:off x="3792" y="-2291"/>
                <a:ext cx="62" cy="2"/>
              </a:xfrm>
              <a:custGeom>
                <a:avLst/>
                <a:gdLst>
                  <a:gd name="T0" fmla="*/ 62 w 62"/>
                  <a:gd name="T1" fmla="*/ 0 h 2"/>
                  <a:gd name="T2" fmla="*/ 0 w 62"/>
                  <a:gd name="T3" fmla="*/ 0 h 2"/>
                  <a:gd name="T4" fmla="*/ 0 60000 65536"/>
                  <a:gd name="T5" fmla="*/ 0 60000 65536"/>
                  <a:gd name="T6" fmla="*/ 0 w 62"/>
                  <a:gd name="T7" fmla="*/ 0 h 2"/>
                  <a:gd name="T8" fmla="*/ 62 w 62"/>
                  <a:gd name="T9" fmla="*/ 2 h 2"/>
                </a:gdLst>
                <a:ahLst/>
                <a:cxnLst>
                  <a:cxn ang="T4">
                    <a:pos x="T0" y="T1"/>
                  </a:cxn>
                  <a:cxn ang="T5">
                    <a:pos x="T2" y="T3"/>
                  </a:cxn>
                </a:cxnLst>
                <a:rect l="T6" t="T7" r="T8" b="T9"/>
                <a:pathLst>
                  <a:path w="62" h="2">
                    <a:moveTo>
                      <a:pt x="62" y="0"/>
                    </a:moveTo>
                    <a:lnTo>
                      <a:pt x="0" y="0"/>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49" name="Group 212"/>
            <p:cNvGrpSpPr>
              <a:grpSpLocks/>
            </p:cNvGrpSpPr>
            <p:nvPr/>
          </p:nvGrpSpPr>
          <p:grpSpPr bwMode="auto">
            <a:xfrm>
              <a:off x="3854" y="-2646"/>
              <a:ext cx="4788" cy="2567"/>
              <a:chOff x="3854" y="-2646"/>
              <a:chExt cx="4788" cy="2567"/>
            </a:xfrm>
          </p:grpSpPr>
          <p:sp>
            <p:nvSpPr>
              <p:cNvPr id="30793" name="Freeform 213"/>
              <p:cNvSpPr>
                <a:spLocks/>
              </p:cNvSpPr>
              <p:nvPr/>
            </p:nvSpPr>
            <p:spPr bwMode="auto">
              <a:xfrm>
                <a:off x="3854" y="-2646"/>
                <a:ext cx="4788" cy="2567"/>
              </a:xfrm>
              <a:custGeom>
                <a:avLst/>
                <a:gdLst>
                  <a:gd name="T0" fmla="*/ 0 w 4788"/>
                  <a:gd name="T1" fmla="*/ -79 h 2567"/>
                  <a:gd name="T2" fmla="*/ 4788 w 4788"/>
                  <a:gd name="T3" fmla="*/ -79 h 2567"/>
                  <a:gd name="T4" fmla="*/ 4788 w 4788"/>
                  <a:gd name="T5" fmla="*/ -2646 h 2567"/>
                  <a:gd name="T6" fmla="*/ 0 w 4788"/>
                  <a:gd name="T7" fmla="*/ -2646 h 2567"/>
                  <a:gd name="T8" fmla="*/ 0 w 4788"/>
                  <a:gd name="T9" fmla="*/ -79 h 2567"/>
                  <a:gd name="T10" fmla="*/ 0 60000 65536"/>
                  <a:gd name="T11" fmla="*/ 0 60000 65536"/>
                  <a:gd name="T12" fmla="*/ 0 60000 65536"/>
                  <a:gd name="T13" fmla="*/ 0 60000 65536"/>
                  <a:gd name="T14" fmla="*/ 0 60000 65536"/>
                  <a:gd name="T15" fmla="*/ 0 w 4788"/>
                  <a:gd name="T16" fmla="*/ 0 h 2567"/>
                  <a:gd name="T17" fmla="*/ 4788 w 4788"/>
                  <a:gd name="T18" fmla="*/ 2567 h 2567"/>
                </a:gdLst>
                <a:ahLst/>
                <a:cxnLst>
                  <a:cxn ang="T10">
                    <a:pos x="T0" y="T1"/>
                  </a:cxn>
                  <a:cxn ang="T11">
                    <a:pos x="T2" y="T3"/>
                  </a:cxn>
                  <a:cxn ang="T12">
                    <a:pos x="T4" y="T5"/>
                  </a:cxn>
                  <a:cxn ang="T13">
                    <a:pos x="T6" y="T7"/>
                  </a:cxn>
                  <a:cxn ang="T14">
                    <a:pos x="T8" y="T9"/>
                  </a:cxn>
                </a:cxnLst>
                <a:rect l="T15" t="T16" r="T17" b="T18"/>
                <a:pathLst>
                  <a:path w="4788" h="2567">
                    <a:moveTo>
                      <a:pt x="0" y="2567"/>
                    </a:moveTo>
                    <a:lnTo>
                      <a:pt x="4788" y="2567"/>
                    </a:lnTo>
                    <a:lnTo>
                      <a:pt x="4788" y="0"/>
                    </a:lnTo>
                    <a:lnTo>
                      <a:pt x="0" y="0"/>
                    </a:lnTo>
                    <a:lnTo>
                      <a:pt x="0" y="2567"/>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50" name="Group 214"/>
            <p:cNvGrpSpPr>
              <a:grpSpLocks/>
            </p:cNvGrpSpPr>
            <p:nvPr/>
          </p:nvGrpSpPr>
          <p:grpSpPr bwMode="auto">
            <a:xfrm>
              <a:off x="4031" y="-2551"/>
              <a:ext cx="4433" cy="2039"/>
              <a:chOff x="4031" y="-2551"/>
              <a:chExt cx="4433" cy="2039"/>
            </a:xfrm>
          </p:grpSpPr>
          <p:sp>
            <p:nvSpPr>
              <p:cNvPr id="30781" name="Freeform 215"/>
              <p:cNvSpPr>
                <a:spLocks/>
              </p:cNvSpPr>
              <p:nvPr/>
            </p:nvSpPr>
            <p:spPr bwMode="auto">
              <a:xfrm>
                <a:off x="4031" y="-2551"/>
                <a:ext cx="4433" cy="2039"/>
              </a:xfrm>
              <a:custGeom>
                <a:avLst/>
                <a:gdLst>
                  <a:gd name="T0" fmla="*/ 4433 w 4433"/>
                  <a:gd name="T1" fmla="*/ -819 h 2039"/>
                  <a:gd name="T2" fmla="*/ 4215 w 4433"/>
                  <a:gd name="T3" fmla="*/ -819 h 2039"/>
                  <a:gd name="T4" fmla="*/ 4288 w 4433"/>
                  <a:gd name="T5" fmla="*/ -762 h 2039"/>
                  <a:gd name="T6" fmla="*/ 4361 w 4433"/>
                  <a:gd name="T7" fmla="*/ -617 h 2039"/>
                  <a:gd name="T8" fmla="*/ 4433 w 4433"/>
                  <a:gd name="T9" fmla="*/ -511 h 2039"/>
                  <a:gd name="T10" fmla="*/ 4433 w 4433"/>
                  <a:gd name="T11" fmla="*/ -819 h 2039"/>
                  <a:gd name="T12" fmla="*/ 0 60000 65536"/>
                  <a:gd name="T13" fmla="*/ 0 60000 65536"/>
                  <a:gd name="T14" fmla="*/ 0 60000 65536"/>
                  <a:gd name="T15" fmla="*/ 0 60000 65536"/>
                  <a:gd name="T16" fmla="*/ 0 60000 65536"/>
                  <a:gd name="T17" fmla="*/ 0 60000 65536"/>
                  <a:gd name="T18" fmla="*/ 0 w 4433"/>
                  <a:gd name="T19" fmla="*/ 0 h 2039"/>
                  <a:gd name="T20" fmla="*/ 4433 w 4433"/>
                  <a:gd name="T21" fmla="*/ 2039 h 2039"/>
                </a:gdLst>
                <a:ahLst/>
                <a:cxnLst>
                  <a:cxn ang="T12">
                    <a:pos x="T0" y="T1"/>
                  </a:cxn>
                  <a:cxn ang="T13">
                    <a:pos x="T2" y="T3"/>
                  </a:cxn>
                  <a:cxn ang="T14">
                    <a:pos x="T4" y="T5"/>
                  </a:cxn>
                  <a:cxn ang="T15">
                    <a:pos x="T6" y="T7"/>
                  </a:cxn>
                  <a:cxn ang="T16">
                    <a:pos x="T8" y="T9"/>
                  </a:cxn>
                  <a:cxn ang="T17">
                    <a:pos x="T10" y="T11"/>
                  </a:cxn>
                </a:cxnLst>
                <a:rect l="T18" t="T19" r="T20" b="T21"/>
                <a:pathLst>
                  <a:path w="4433" h="2039">
                    <a:moveTo>
                      <a:pt x="4433" y="1732"/>
                    </a:moveTo>
                    <a:lnTo>
                      <a:pt x="4215" y="1732"/>
                    </a:lnTo>
                    <a:lnTo>
                      <a:pt x="4288" y="1789"/>
                    </a:lnTo>
                    <a:lnTo>
                      <a:pt x="4361" y="1934"/>
                    </a:lnTo>
                    <a:lnTo>
                      <a:pt x="4433" y="2040"/>
                    </a:lnTo>
                    <a:lnTo>
                      <a:pt x="4433" y="1732"/>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82" name="Freeform 216"/>
              <p:cNvSpPr>
                <a:spLocks/>
              </p:cNvSpPr>
              <p:nvPr/>
            </p:nvSpPr>
            <p:spPr bwMode="auto">
              <a:xfrm>
                <a:off x="4031" y="-2551"/>
                <a:ext cx="4433" cy="2039"/>
              </a:xfrm>
              <a:custGeom>
                <a:avLst/>
                <a:gdLst>
                  <a:gd name="T0" fmla="*/ 3004 w 4433"/>
                  <a:gd name="T1" fmla="*/ -902 h 2039"/>
                  <a:gd name="T2" fmla="*/ 2398 w 4433"/>
                  <a:gd name="T3" fmla="*/ -902 h 2039"/>
                  <a:gd name="T4" fmla="*/ 2471 w 4433"/>
                  <a:gd name="T5" fmla="*/ -897 h 2039"/>
                  <a:gd name="T6" fmla="*/ 2544 w 4433"/>
                  <a:gd name="T7" fmla="*/ -862 h 2039"/>
                  <a:gd name="T8" fmla="*/ 2616 w 4433"/>
                  <a:gd name="T9" fmla="*/ -713 h 2039"/>
                  <a:gd name="T10" fmla="*/ 2689 w 4433"/>
                  <a:gd name="T11" fmla="*/ -625 h 2039"/>
                  <a:gd name="T12" fmla="*/ 2762 w 4433"/>
                  <a:gd name="T13" fmla="*/ -623 h 2039"/>
                  <a:gd name="T14" fmla="*/ 2834 w 4433"/>
                  <a:gd name="T15" fmla="*/ -747 h 2039"/>
                  <a:gd name="T16" fmla="*/ 2907 w 4433"/>
                  <a:gd name="T17" fmla="*/ -830 h 2039"/>
                  <a:gd name="T18" fmla="*/ 2980 w 4433"/>
                  <a:gd name="T19" fmla="*/ -875 h 2039"/>
                  <a:gd name="T20" fmla="*/ 3004 w 4433"/>
                  <a:gd name="T21" fmla="*/ -902 h 20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33"/>
                  <a:gd name="T34" fmla="*/ 0 h 2039"/>
                  <a:gd name="T35" fmla="*/ 4433 w 4433"/>
                  <a:gd name="T36" fmla="*/ 2039 h 20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33" h="2039">
                    <a:moveTo>
                      <a:pt x="3004" y="1649"/>
                    </a:moveTo>
                    <a:lnTo>
                      <a:pt x="2398" y="1649"/>
                    </a:lnTo>
                    <a:lnTo>
                      <a:pt x="2471" y="1654"/>
                    </a:lnTo>
                    <a:lnTo>
                      <a:pt x="2544" y="1689"/>
                    </a:lnTo>
                    <a:lnTo>
                      <a:pt x="2616" y="1838"/>
                    </a:lnTo>
                    <a:lnTo>
                      <a:pt x="2689" y="1926"/>
                    </a:lnTo>
                    <a:lnTo>
                      <a:pt x="2762" y="1928"/>
                    </a:lnTo>
                    <a:lnTo>
                      <a:pt x="2834" y="1804"/>
                    </a:lnTo>
                    <a:lnTo>
                      <a:pt x="2907" y="1721"/>
                    </a:lnTo>
                    <a:lnTo>
                      <a:pt x="2980" y="1676"/>
                    </a:lnTo>
                    <a:lnTo>
                      <a:pt x="3004" y="1649"/>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83" name="Freeform 217"/>
              <p:cNvSpPr>
                <a:spLocks/>
              </p:cNvSpPr>
              <p:nvPr/>
            </p:nvSpPr>
            <p:spPr bwMode="auto">
              <a:xfrm>
                <a:off x="4031" y="-2551"/>
                <a:ext cx="4433" cy="2039"/>
              </a:xfrm>
              <a:custGeom>
                <a:avLst/>
                <a:gdLst>
                  <a:gd name="T0" fmla="*/ 4433 w 4433"/>
                  <a:gd name="T1" fmla="*/ -1128 h 2039"/>
                  <a:gd name="T2" fmla="*/ 3779 w 4433"/>
                  <a:gd name="T3" fmla="*/ -1128 h 2039"/>
                  <a:gd name="T4" fmla="*/ 3852 w 4433"/>
                  <a:gd name="T5" fmla="*/ -1085 h 2039"/>
                  <a:gd name="T6" fmla="*/ 3925 w 4433"/>
                  <a:gd name="T7" fmla="*/ -962 h 2039"/>
                  <a:gd name="T8" fmla="*/ 3997 w 4433"/>
                  <a:gd name="T9" fmla="*/ -810 h 2039"/>
                  <a:gd name="T10" fmla="*/ 4070 w 4433"/>
                  <a:gd name="T11" fmla="*/ -777 h 2039"/>
                  <a:gd name="T12" fmla="*/ 4143 w 4433"/>
                  <a:gd name="T13" fmla="*/ -768 h 2039"/>
                  <a:gd name="T14" fmla="*/ 4215 w 4433"/>
                  <a:gd name="T15" fmla="*/ -819 h 2039"/>
                  <a:gd name="T16" fmla="*/ 4433 w 4433"/>
                  <a:gd name="T17" fmla="*/ -819 h 2039"/>
                  <a:gd name="T18" fmla="*/ 4433 w 4433"/>
                  <a:gd name="T19" fmla="*/ -1128 h 20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33"/>
                  <a:gd name="T31" fmla="*/ 0 h 2039"/>
                  <a:gd name="T32" fmla="*/ 4433 w 4433"/>
                  <a:gd name="T33" fmla="*/ 2039 h 20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33" h="2039">
                    <a:moveTo>
                      <a:pt x="4433" y="1423"/>
                    </a:moveTo>
                    <a:lnTo>
                      <a:pt x="3779" y="1423"/>
                    </a:lnTo>
                    <a:lnTo>
                      <a:pt x="3852" y="1466"/>
                    </a:lnTo>
                    <a:lnTo>
                      <a:pt x="3925" y="1589"/>
                    </a:lnTo>
                    <a:lnTo>
                      <a:pt x="3997" y="1741"/>
                    </a:lnTo>
                    <a:lnTo>
                      <a:pt x="4070" y="1774"/>
                    </a:lnTo>
                    <a:lnTo>
                      <a:pt x="4143" y="1783"/>
                    </a:lnTo>
                    <a:lnTo>
                      <a:pt x="4215" y="1732"/>
                    </a:lnTo>
                    <a:lnTo>
                      <a:pt x="4433" y="1732"/>
                    </a:lnTo>
                    <a:lnTo>
                      <a:pt x="4433" y="1423"/>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84" name="Freeform 218"/>
              <p:cNvSpPr>
                <a:spLocks/>
              </p:cNvSpPr>
              <p:nvPr/>
            </p:nvSpPr>
            <p:spPr bwMode="auto">
              <a:xfrm>
                <a:off x="4031" y="-2551"/>
                <a:ext cx="4433" cy="2039"/>
              </a:xfrm>
              <a:custGeom>
                <a:avLst/>
                <a:gdLst>
                  <a:gd name="T0" fmla="*/ 2108 w 4433"/>
                  <a:gd name="T1" fmla="*/ -1773 h 2039"/>
                  <a:gd name="T2" fmla="*/ 73 w 4433"/>
                  <a:gd name="T3" fmla="*/ -1773 h 2039"/>
                  <a:gd name="T4" fmla="*/ 146 w 4433"/>
                  <a:gd name="T5" fmla="*/ -1772 h 2039"/>
                  <a:gd name="T6" fmla="*/ 218 w 4433"/>
                  <a:gd name="T7" fmla="*/ -1769 h 2039"/>
                  <a:gd name="T8" fmla="*/ 291 w 4433"/>
                  <a:gd name="T9" fmla="*/ -1764 h 2039"/>
                  <a:gd name="T10" fmla="*/ 364 w 4433"/>
                  <a:gd name="T11" fmla="*/ -1757 h 2039"/>
                  <a:gd name="T12" fmla="*/ 436 w 4433"/>
                  <a:gd name="T13" fmla="*/ -1751 h 2039"/>
                  <a:gd name="T14" fmla="*/ 509 w 4433"/>
                  <a:gd name="T15" fmla="*/ -1742 h 2039"/>
                  <a:gd name="T16" fmla="*/ 582 w 4433"/>
                  <a:gd name="T17" fmla="*/ -1731 h 2039"/>
                  <a:gd name="T18" fmla="*/ 654 w 4433"/>
                  <a:gd name="T19" fmla="*/ -1721 h 2039"/>
                  <a:gd name="T20" fmla="*/ 727 w 4433"/>
                  <a:gd name="T21" fmla="*/ -1710 h 2039"/>
                  <a:gd name="T22" fmla="*/ 800 w 4433"/>
                  <a:gd name="T23" fmla="*/ -1699 h 2039"/>
                  <a:gd name="T24" fmla="*/ 945 w 4433"/>
                  <a:gd name="T25" fmla="*/ -1671 h 2039"/>
                  <a:gd name="T26" fmla="*/ 1018 w 4433"/>
                  <a:gd name="T27" fmla="*/ -1659 h 2039"/>
                  <a:gd name="T28" fmla="*/ 1454 w 4433"/>
                  <a:gd name="T29" fmla="*/ -1601 h 2039"/>
                  <a:gd name="T30" fmla="*/ 1526 w 4433"/>
                  <a:gd name="T31" fmla="*/ -1587 h 2039"/>
                  <a:gd name="T32" fmla="*/ 1599 w 4433"/>
                  <a:gd name="T33" fmla="*/ -1572 h 2039"/>
                  <a:gd name="T34" fmla="*/ 1672 w 4433"/>
                  <a:gd name="T35" fmla="*/ -1555 h 2039"/>
                  <a:gd name="T36" fmla="*/ 1744 w 4433"/>
                  <a:gd name="T37" fmla="*/ -1536 h 2039"/>
                  <a:gd name="T38" fmla="*/ 1817 w 4433"/>
                  <a:gd name="T39" fmla="*/ -1511 h 2039"/>
                  <a:gd name="T40" fmla="*/ 1890 w 4433"/>
                  <a:gd name="T41" fmla="*/ -1451 h 2039"/>
                  <a:gd name="T42" fmla="*/ 1962 w 4433"/>
                  <a:gd name="T43" fmla="*/ -1363 h 2039"/>
                  <a:gd name="T44" fmla="*/ 2035 w 4433"/>
                  <a:gd name="T45" fmla="*/ -1242 h 2039"/>
                  <a:gd name="T46" fmla="*/ 2108 w 4433"/>
                  <a:gd name="T47" fmla="*/ -1124 h 2039"/>
                  <a:gd name="T48" fmla="*/ 2180 w 4433"/>
                  <a:gd name="T49" fmla="*/ -1011 h 2039"/>
                  <a:gd name="T50" fmla="*/ 2253 w 4433"/>
                  <a:gd name="T51" fmla="*/ -933 h 2039"/>
                  <a:gd name="T52" fmla="*/ 2326 w 4433"/>
                  <a:gd name="T53" fmla="*/ -884 h 2039"/>
                  <a:gd name="T54" fmla="*/ 2398 w 4433"/>
                  <a:gd name="T55" fmla="*/ -902 h 2039"/>
                  <a:gd name="T56" fmla="*/ 3004 w 4433"/>
                  <a:gd name="T57" fmla="*/ -902 h 2039"/>
                  <a:gd name="T58" fmla="*/ 3052 w 4433"/>
                  <a:gd name="T59" fmla="*/ -955 h 2039"/>
                  <a:gd name="T60" fmla="*/ 3125 w 4433"/>
                  <a:gd name="T61" fmla="*/ -1043 h 2039"/>
                  <a:gd name="T62" fmla="*/ 3198 w 4433"/>
                  <a:gd name="T63" fmla="*/ -1092 h 2039"/>
                  <a:gd name="T64" fmla="*/ 3270 w 4433"/>
                  <a:gd name="T65" fmla="*/ -1119 h 2039"/>
                  <a:gd name="T66" fmla="*/ 3772 w 4433"/>
                  <a:gd name="T67" fmla="*/ -1119 h 2039"/>
                  <a:gd name="T68" fmla="*/ 3779 w 4433"/>
                  <a:gd name="T69" fmla="*/ -1128 h 2039"/>
                  <a:gd name="T70" fmla="*/ 4433 w 4433"/>
                  <a:gd name="T71" fmla="*/ -1128 h 2039"/>
                  <a:gd name="T72" fmla="*/ 4433 w 4433"/>
                  <a:gd name="T73" fmla="*/ -1180 h 2039"/>
                  <a:gd name="T74" fmla="*/ 2689 w 4433"/>
                  <a:gd name="T75" fmla="*/ -1180 h 2039"/>
                  <a:gd name="T76" fmla="*/ 2616 w 4433"/>
                  <a:gd name="T77" fmla="*/ -1282 h 2039"/>
                  <a:gd name="T78" fmla="*/ 2558 w 4433"/>
                  <a:gd name="T79" fmla="*/ -1450 h 2039"/>
                  <a:gd name="T80" fmla="*/ 2326 w 4433"/>
                  <a:gd name="T81" fmla="*/ -1450 h 2039"/>
                  <a:gd name="T82" fmla="*/ 2253 w 4433"/>
                  <a:gd name="T83" fmla="*/ -1523 h 2039"/>
                  <a:gd name="T84" fmla="*/ 2180 w 4433"/>
                  <a:gd name="T85" fmla="*/ -1639 h 2039"/>
                  <a:gd name="T86" fmla="*/ 2108 w 4433"/>
                  <a:gd name="T87" fmla="*/ -1773 h 20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33"/>
                  <a:gd name="T133" fmla="*/ 0 h 2039"/>
                  <a:gd name="T134" fmla="*/ 4433 w 4433"/>
                  <a:gd name="T135" fmla="*/ 2039 h 20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33" h="2039">
                    <a:moveTo>
                      <a:pt x="2108" y="778"/>
                    </a:moveTo>
                    <a:lnTo>
                      <a:pt x="73" y="778"/>
                    </a:lnTo>
                    <a:lnTo>
                      <a:pt x="146" y="779"/>
                    </a:lnTo>
                    <a:lnTo>
                      <a:pt x="218" y="782"/>
                    </a:lnTo>
                    <a:lnTo>
                      <a:pt x="291" y="787"/>
                    </a:lnTo>
                    <a:lnTo>
                      <a:pt x="364" y="794"/>
                    </a:lnTo>
                    <a:lnTo>
                      <a:pt x="436" y="800"/>
                    </a:lnTo>
                    <a:lnTo>
                      <a:pt x="509" y="809"/>
                    </a:lnTo>
                    <a:lnTo>
                      <a:pt x="582" y="820"/>
                    </a:lnTo>
                    <a:lnTo>
                      <a:pt x="654" y="830"/>
                    </a:lnTo>
                    <a:lnTo>
                      <a:pt x="727" y="841"/>
                    </a:lnTo>
                    <a:lnTo>
                      <a:pt x="800" y="852"/>
                    </a:lnTo>
                    <a:lnTo>
                      <a:pt x="945" y="880"/>
                    </a:lnTo>
                    <a:lnTo>
                      <a:pt x="1018" y="892"/>
                    </a:lnTo>
                    <a:lnTo>
                      <a:pt x="1454" y="950"/>
                    </a:lnTo>
                    <a:lnTo>
                      <a:pt x="1526" y="964"/>
                    </a:lnTo>
                    <a:lnTo>
                      <a:pt x="1599" y="979"/>
                    </a:lnTo>
                    <a:lnTo>
                      <a:pt x="1672" y="996"/>
                    </a:lnTo>
                    <a:lnTo>
                      <a:pt x="1744" y="1015"/>
                    </a:lnTo>
                    <a:lnTo>
                      <a:pt x="1817" y="1040"/>
                    </a:lnTo>
                    <a:lnTo>
                      <a:pt x="1890" y="1100"/>
                    </a:lnTo>
                    <a:lnTo>
                      <a:pt x="1962" y="1188"/>
                    </a:lnTo>
                    <a:lnTo>
                      <a:pt x="2035" y="1309"/>
                    </a:lnTo>
                    <a:lnTo>
                      <a:pt x="2108" y="1427"/>
                    </a:lnTo>
                    <a:lnTo>
                      <a:pt x="2180" y="1540"/>
                    </a:lnTo>
                    <a:lnTo>
                      <a:pt x="2253" y="1618"/>
                    </a:lnTo>
                    <a:lnTo>
                      <a:pt x="2326" y="1667"/>
                    </a:lnTo>
                    <a:lnTo>
                      <a:pt x="2398" y="1649"/>
                    </a:lnTo>
                    <a:lnTo>
                      <a:pt x="3004" y="1649"/>
                    </a:lnTo>
                    <a:lnTo>
                      <a:pt x="3052" y="1596"/>
                    </a:lnTo>
                    <a:lnTo>
                      <a:pt x="3125" y="1508"/>
                    </a:lnTo>
                    <a:lnTo>
                      <a:pt x="3198" y="1459"/>
                    </a:lnTo>
                    <a:lnTo>
                      <a:pt x="3270" y="1432"/>
                    </a:lnTo>
                    <a:lnTo>
                      <a:pt x="3772" y="1432"/>
                    </a:lnTo>
                    <a:lnTo>
                      <a:pt x="3779" y="1423"/>
                    </a:lnTo>
                    <a:lnTo>
                      <a:pt x="4433" y="1423"/>
                    </a:lnTo>
                    <a:lnTo>
                      <a:pt x="4433" y="1371"/>
                    </a:lnTo>
                    <a:lnTo>
                      <a:pt x="2689" y="1371"/>
                    </a:lnTo>
                    <a:lnTo>
                      <a:pt x="2616" y="1269"/>
                    </a:lnTo>
                    <a:lnTo>
                      <a:pt x="2558" y="1101"/>
                    </a:lnTo>
                    <a:lnTo>
                      <a:pt x="2326" y="1101"/>
                    </a:lnTo>
                    <a:lnTo>
                      <a:pt x="2253" y="1028"/>
                    </a:lnTo>
                    <a:lnTo>
                      <a:pt x="2180" y="912"/>
                    </a:lnTo>
                    <a:lnTo>
                      <a:pt x="2108" y="778"/>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85" name="Freeform 219"/>
              <p:cNvSpPr>
                <a:spLocks/>
              </p:cNvSpPr>
              <p:nvPr/>
            </p:nvSpPr>
            <p:spPr bwMode="auto">
              <a:xfrm>
                <a:off x="4031" y="-2551"/>
                <a:ext cx="4433" cy="2039"/>
              </a:xfrm>
              <a:custGeom>
                <a:avLst/>
                <a:gdLst>
                  <a:gd name="T0" fmla="*/ 3738 w 4433"/>
                  <a:gd name="T1" fmla="*/ -1075 h 2039"/>
                  <a:gd name="T2" fmla="*/ 3416 w 4433"/>
                  <a:gd name="T3" fmla="*/ -1075 h 2039"/>
                  <a:gd name="T4" fmla="*/ 3489 w 4433"/>
                  <a:gd name="T5" fmla="*/ -1023 h 2039"/>
                  <a:gd name="T6" fmla="*/ 3561 w 4433"/>
                  <a:gd name="T7" fmla="*/ -969 h 2039"/>
                  <a:gd name="T8" fmla="*/ 3634 w 4433"/>
                  <a:gd name="T9" fmla="*/ -964 h 2039"/>
                  <a:gd name="T10" fmla="*/ 3707 w 4433"/>
                  <a:gd name="T11" fmla="*/ -1036 h 2039"/>
                  <a:gd name="T12" fmla="*/ 3738 w 4433"/>
                  <a:gd name="T13" fmla="*/ -1075 h 2039"/>
                  <a:gd name="T14" fmla="*/ 0 60000 65536"/>
                  <a:gd name="T15" fmla="*/ 0 60000 65536"/>
                  <a:gd name="T16" fmla="*/ 0 60000 65536"/>
                  <a:gd name="T17" fmla="*/ 0 60000 65536"/>
                  <a:gd name="T18" fmla="*/ 0 60000 65536"/>
                  <a:gd name="T19" fmla="*/ 0 60000 65536"/>
                  <a:gd name="T20" fmla="*/ 0 60000 65536"/>
                  <a:gd name="T21" fmla="*/ 0 w 4433"/>
                  <a:gd name="T22" fmla="*/ 0 h 2039"/>
                  <a:gd name="T23" fmla="*/ 4433 w 4433"/>
                  <a:gd name="T24" fmla="*/ 2039 h 20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3" h="2039">
                    <a:moveTo>
                      <a:pt x="3738" y="1476"/>
                    </a:moveTo>
                    <a:lnTo>
                      <a:pt x="3416" y="1476"/>
                    </a:lnTo>
                    <a:lnTo>
                      <a:pt x="3489" y="1528"/>
                    </a:lnTo>
                    <a:lnTo>
                      <a:pt x="3561" y="1582"/>
                    </a:lnTo>
                    <a:lnTo>
                      <a:pt x="3634" y="1587"/>
                    </a:lnTo>
                    <a:lnTo>
                      <a:pt x="3707" y="1515"/>
                    </a:lnTo>
                    <a:lnTo>
                      <a:pt x="3738" y="1476"/>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86" name="Freeform 220"/>
              <p:cNvSpPr>
                <a:spLocks/>
              </p:cNvSpPr>
              <p:nvPr/>
            </p:nvSpPr>
            <p:spPr bwMode="auto">
              <a:xfrm>
                <a:off x="4031" y="-2551"/>
                <a:ext cx="4433" cy="2039"/>
              </a:xfrm>
              <a:custGeom>
                <a:avLst/>
                <a:gdLst>
                  <a:gd name="T0" fmla="*/ 3772 w 4433"/>
                  <a:gd name="T1" fmla="*/ -1119 h 2039"/>
                  <a:gd name="T2" fmla="*/ 3270 w 4433"/>
                  <a:gd name="T3" fmla="*/ -1119 h 2039"/>
                  <a:gd name="T4" fmla="*/ 3343 w 4433"/>
                  <a:gd name="T5" fmla="*/ -1069 h 2039"/>
                  <a:gd name="T6" fmla="*/ 3416 w 4433"/>
                  <a:gd name="T7" fmla="*/ -1075 h 2039"/>
                  <a:gd name="T8" fmla="*/ 3738 w 4433"/>
                  <a:gd name="T9" fmla="*/ -1075 h 2039"/>
                  <a:gd name="T10" fmla="*/ 3772 w 4433"/>
                  <a:gd name="T11" fmla="*/ -1119 h 2039"/>
                  <a:gd name="T12" fmla="*/ 0 60000 65536"/>
                  <a:gd name="T13" fmla="*/ 0 60000 65536"/>
                  <a:gd name="T14" fmla="*/ 0 60000 65536"/>
                  <a:gd name="T15" fmla="*/ 0 60000 65536"/>
                  <a:gd name="T16" fmla="*/ 0 60000 65536"/>
                  <a:gd name="T17" fmla="*/ 0 60000 65536"/>
                  <a:gd name="T18" fmla="*/ 0 w 4433"/>
                  <a:gd name="T19" fmla="*/ 0 h 2039"/>
                  <a:gd name="T20" fmla="*/ 4433 w 4433"/>
                  <a:gd name="T21" fmla="*/ 2039 h 2039"/>
                </a:gdLst>
                <a:ahLst/>
                <a:cxnLst>
                  <a:cxn ang="T12">
                    <a:pos x="T0" y="T1"/>
                  </a:cxn>
                  <a:cxn ang="T13">
                    <a:pos x="T2" y="T3"/>
                  </a:cxn>
                  <a:cxn ang="T14">
                    <a:pos x="T4" y="T5"/>
                  </a:cxn>
                  <a:cxn ang="T15">
                    <a:pos x="T6" y="T7"/>
                  </a:cxn>
                  <a:cxn ang="T16">
                    <a:pos x="T8" y="T9"/>
                  </a:cxn>
                  <a:cxn ang="T17">
                    <a:pos x="T10" y="T11"/>
                  </a:cxn>
                </a:cxnLst>
                <a:rect l="T18" t="T19" r="T20" b="T21"/>
                <a:pathLst>
                  <a:path w="4433" h="2039">
                    <a:moveTo>
                      <a:pt x="3772" y="1432"/>
                    </a:moveTo>
                    <a:lnTo>
                      <a:pt x="3270" y="1432"/>
                    </a:lnTo>
                    <a:lnTo>
                      <a:pt x="3343" y="1482"/>
                    </a:lnTo>
                    <a:lnTo>
                      <a:pt x="3416" y="1476"/>
                    </a:lnTo>
                    <a:lnTo>
                      <a:pt x="3738" y="1476"/>
                    </a:lnTo>
                    <a:lnTo>
                      <a:pt x="3772" y="1432"/>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87" name="Freeform 221"/>
              <p:cNvSpPr>
                <a:spLocks/>
              </p:cNvSpPr>
              <p:nvPr/>
            </p:nvSpPr>
            <p:spPr bwMode="auto">
              <a:xfrm>
                <a:off x="4031" y="-2551"/>
                <a:ext cx="4433" cy="2039"/>
              </a:xfrm>
              <a:custGeom>
                <a:avLst/>
                <a:gdLst>
                  <a:gd name="T0" fmla="*/ 3198 w 4433"/>
                  <a:gd name="T1" fmla="*/ -2304 h 2039"/>
                  <a:gd name="T2" fmla="*/ 3125 w 4433"/>
                  <a:gd name="T3" fmla="*/ -2260 h 2039"/>
                  <a:gd name="T4" fmla="*/ 3052 w 4433"/>
                  <a:gd name="T5" fmla="*/ -2130 h 2039"/>
                  <a:gd name="T6" fmla="*/ 2980 w 4433"/>
                  <a:gd name="T7" fmla="*/ -1919 h 2039"/>
                  <a:gd name="T8" fmla="*/ 2907 w 4433"/>
                  <a:gd name="T9" fmla="*/ -1791 h 2039"/>
                  <a:gd name="T10" fmla="*/ 2834 w 4433"/>
                  <a:gd name="T11" fmla="*/ -1573 h 2039"/>
                  <a:gd name="T12" fmla="*/ 2762 w 4433"/>
                  <a:gd name="T13" fmla="*/ -1204 h 2039"/>
                  <a:gd name="T14" fmla="*/ 2689 w 4433"/>
                  <a:gd name="T15" fmla="*/ -1180 h 2039"/>
                  <a:gd name="T16" fmla="*/ 4433 w 4433"/>
                  <a:gd name="T17" fmla="*/ -1180 h 2039"/>
                  <a:gd name="T18" fmla="*/ 4433 w 4433"/>
                  <a:gd name="T19" fmla="*/ -1379 h 2039"/>
                  <a:gd name="T20" fmla="*/ 4391 w 4433"/>
                  <a:gd name="T21" fmla="*/ -1450 h 2039"/>
                  <a:gd name="T22" fmla="*/ 3997 w 4433"/>
                  <a:gd name="T23" fmla="*/ -1450 h 2039"/>
                  <a:gd name="T24" fmla="*/ 3925 w 4433"/>
                  <a:gd name="T25" fmla="*/ -1712 h 2039"/>
                  <a:gd name="T26" fmla="*/ 3878 w 4433"/>
                  <a:gd name="T27" fmla="*/ -1853 h 2039"/>
                  <a:gd name="T28" fmla="*/ 3561 w 4433"/>
                  <a:gd name="T29" fmla="*/ -1853 h 2039"/>
                  <a:gd name="T30" fmla="*/ 3489 w 4433"/>
                  <a:gd name="T31" fmla="*/ -2015 h 2039"/>
                  <a:gd name="T32" fmla="*/ 3422 w 4433"/>
                  <a:gd name="T33" fmla="*/ -2169 h 2039"/>
                  <a:gd name="T34" fmla="*/ 3343 w 4433"/>
                  <a:gd name="T35" fmla="*/ -2169 h 2039"/>
                  <a:gd name="T36" fmla="*/ 3270 w 4433"/>
                  <a:gd name="T37" fmla="*/ -2299 h 2039"/>
                  <a:gd name="T38" fmla="*/ 3198 w 4433"/>
                  <a:gd name="T39" fmla="*/ -2304 h 20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33"/>
                  <a:gd name="T61" fmla="*/ 0 h 2039"/>
                  <a:gd name="T62" fmla="*/ 4433 w 4433"/>
                  <a:gd name="T63" fmla="*/ 2039 h 20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33" h="2039">
                    <a:moveTo>
                      <a:pt x="3198" y="247"/>
                    </a:moveTo>
                    <a:lnTo>
                      <a:pt x="3125" y="291"/>
                    </a:lnTo>
                    <a:lnTo>
                      <a:pt x="3052" y="421"/>
                    </a:lnTo>
                    <a:lnTo>
                      <a:pt x="2980" y="632"/>
                    </a:lnTo>
                    <a:lnTo>
                      <a:pt x="2907" y="760"/>
                    </a:lnTo>
                    <a:lnTo>
                      <a:pt x="2834" y="978"/>
                    </a:lnTo>
                    <a:lnTo>
                      <a:pt x="2762" y="1347"/>
                    </a:lnTo>
                    <a:lnTo>
                      <a:pt x="2689" y="1371"/>
                    </a:lnTo>
                    <a:lnTo>
                      <a:pt x="4433" y="1371"/>
                    </a:lnTo>
                    <a:lnTo>
                      <a:pt x="4433" y="1172"/>
                    </a:lnTo>
                    <a:lnTo>
                      <a:pt x="4391" y="1101"/>
                    </a:lnTo>
                    <a:lnTo>
                      <a:pt x="3997" y="1101"/>
                    </a:lnTo>
                    <a:lnTo>
                      <a:pt x="3925" y="839"/>
                    </a:lnTo>
                    <a:lnTo>
                      <a:pt x="3878" y="698"/>
                    </a:lnTo>
                    <a:lnTo>
                      <a:pt x="3561" y="698"/>
                    </a:lnTo>
                    <a:lnTo>
                      <a:pt x="3489" y="536"/>
                    </a:lnTo>
                    <a:lnTo>
                      <a:pt x="3422" y="382"/>
                    </a:lnTo>
                    <a:lnTo>
                      <a:pt x="3343" y="382"/>
                    </a:lnTo>
                    <a:lnTo>
                      <a:pt x="3270" y="252"/>
                    </a:lnTo>
                    <a:lnTo>
                      <a:pt x="3198" y="247"/>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88" name="Freeform 222"/>
              <p:cNvSpPr>
                <a:spLocks/>
              </p:cNvSpPr>
              <p:nvPr/>
            </p:nvSpPr>
            <p:spPr bwMode="auto">
              <a:xfrm>
                <a:off x="4031" y="-2551"/>
                <a:ext cx="4433" cy="2039"/>
              </a:xfrm>
              <a:custGeom>
                <a:avLst/>
                <a:gdLst>
                  <a:gd name="T0" fmla="*/ 2471 w 4433"/>
                  <a:gd name="T1" fmla="*/ -1507 h 2039"/>
                  <a:gd name="T2" fmla="*/ 2398 w 4433"/>
                  <a:gd name="T3" fmla="*/ -1497 h 2039"/>
                  <a:gd name="T4" fmla="*/ 2326 w 4433"/>
                  <a:gd name="T5" fmla="*/ -1450 h 2039"/>
                  <a:gd name="T6" fmla="*/ 2558 w 4433"/>
                  <a:gd name="T7" fmla="*/ -1450 h 2039"/>
                  <a:gd name="T8" fmla="*/ 2544 w 4433"/>
                  <a:gd name="T9" fmla="*/ -1490 h 2039"/>
                  <a:gd name="T10" fmla="*/ 2471 w 4433"/>
                  <a:gd name="T11" fmla="*/ -1507 h 2039"/>
                  <a:gd name="T12" fmla="*/ 0 60000 65536"/>
                  <a:gd name="T13" fmla="*/ 0 60000 65536"/>
                  <a:gd name="T14" fmla="*/ 0 60000 65536"/>
                  <a:gd name="T15" fmla="*/ 0 60000 65536"/>
                  <a:gd name="T16" fmla="*/ 0 60000 65536"/>
                  <a:gd name="T17" fmla="*/ 0 60000 65536"/>
                  <a:gd name="T18" fmla="*/ 0 w 4433"/>
                  <a:gd name="T19" fmla="*/ 0 h 2039"/>
                  <a:gd name="T20" fmla="*/ 4433 w 4433"/>
                  <a:gd name="T21" fmla="*/ 2039 h 2039"/>
                </a:gdLst>
                <a:ahLst/>
                <a:cxnLst>
                  <a:cxn ang="T12">
                    <a:pos x="T0" y="T1"/>
                  </a:cxn>
                  <a:cxn ang="T13">
                    <a:pos x="T2" y="T3"/>
                  </a:cxn>
                  <a:cxn ang="T14">
                    <a:pos x="T4" y="T5"/>
                  </a:cxn>
                  <a:cxn ang="T15">
                    <a:pos x="T6" y="T7"/>
                  </a:cxn>
                  <a:cxn ang="T16">
                    <a:pos x="T8" y="T9"/>
                  </a:cxn>
                  <a:cxn ang="T17">
                    <a:pos x="T10" y="T11"/>
                  </a:cxn>
                </a:cxnLst>
                <a:rect l="T18" t="T19" r="T20" b="T21"/>
                <a:pathLst>
                  <a:path w="4433" h="2039">
                    <a:moveTo>
                      <a:pt x="2471" y="1044"/>
                    </a:moveTo>
                    <a:lnTo>
                      <a:pt x="2398" y="1054"/>
                    </a:lnTo>
                    <a:lnTo>
                      <a:pt x="2326" y="1101"/>
                    </a:lnTo>
                    <a:lnTo>
                      <a:pt x="2558" y="1101"/>
                    </a:lnTo>
                    <a:lnTo>
                      <a:pt x="2544" y="1061"/>
                    </a:lnTo>
                    <a:lnTo>
                      <a:pt x="2471" y="1044"/>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89" name="Freeform 223"/>
              <p:cNvSpPr>
                <a:spLocks/>
              </p:cNvSpPr>
              <p:nvPr/>
            </p:nvSpPr>
            <p:spPr bwMode="auto">
              <a:xfrm>
                <a:off x="4031" y="-2551"/>
                <a:ext cx="4433" cy="2039"/>
              </a:xfrm>
              <a:custGeom>
                <a:avLst/>
                <a:gdLst>
                  <a:gd name="T0" fmla="*/ 4215 w 4433"/>
                  <a:gd name="T1" fmla="*/ -1744 h 2039"/>
                  <a:gd name="T2" fmla="*/ 4143 w 4433"/>
                  <a:gd name="T3" fmla="*/ -1612 h 2039"/>
                  <a:gd name="T4" fmla="*/ 4070 w 4433"/>
                  <a:gd name="T5" fmla="*/ -1525 h 2039"/>
                  <a:gd name="T6" fmla="*/ 3997 w 4433"/>
                  <a:gd name="T7" fmla="*/ -1450 h 2039"/>
                  <a:gd name="T8" fmla="*/ 4391 w 4433"/>
                  <a:gd name="T9" fmla="*/ -1450 h 2039"/>
                  <a:gd name="T10" fmla="*/ 4361 w 4433"/>
                  <a:gd name="T11" fmla="*/ -1499 h 2039"/>
                  <a:gd name="T12" fmla="*/ 4288 w 4433"/>
                  <a:gd name="T13" fmla="*/ -1677 h 2039"/>
                  <a:gd name="T14" fmla="*/ 4215 w 4433"/>
                  <a:gd name="T15" fmla="*/ -1744 h 2039"/>
                  <a:gd name="T16" fmla="*/ 0 60000 65536"/>
                  <a:gd name="T17" fmla="*/ 0 60000 65536"/>
                  <a:gd name="T18" fmla="*/ 0 60000 65536"/>
                  <a:gd name="T19" fmla="*/ 0 60000 65536"/>
                  <a:gd name="T20" fmla="*/ 0 60000 65536"/>
                  <a:gd name="T21" fmla="*/ 0 60000 65536"/>
                  <a:gd name="T22" fmla="*/ 0 60000 65536"/>
                  <a:gd name="T23" fmla="*/ 0 60000 65536"/>
                  <a:gd name="T24" fmla="*/ 0 w 4433"/>
                  <a:gd name="T25" fmla="*/ 0 h 2039"/>
                  <a:gd name="T26" fmla="*/ 4433 w 4433"/>
                  <a:gd name="T27" fmla="*/ 2039 h 20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33" h="2039">
                    <a:moveTo>
                      <a:pt x="4215" y="807"/>
                    </a:moveTo>
                    <a:lnTo>
                      <a:pt x="4143" y="939"/>
                    </a:lnTo>
                    <a:lnTo>
                      <a:pt x="4070" y="1026"/>
                    </a:lnTo>
                    <a:lnTo>
                      <a:pt x="3997" y="1101"/>
                    </a:lnTo>
                    <a:lnTo>
                      <a:pt x="4391" y="1101"/>
                    </a:lnTo>
                    <a:lnTo>
                      <a:pt x="4361" y="1052"/>
                    </a:lnTo>
                    <a:lnTo>
                      <a:pt x="4288" y="874"/>
                    </a:lnTo>
                    <a:lnTo>
                      <a:pt x="4215" y="807"/>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90" name="Freeform 224"/>
              <p:cNvSpPr>
                <a:spLocks/>
              </p:cNvSpPr>
              <p:nvPr/>
            </p:nvSpPr>
            <p:spPr bwMode="auto">
              <a:xfrm>
                <a:off x="4031" y="-2551"/>
                <a:ext cx="4433" cy="2039"/>
              </a:xfrm>
              <a:custGeom>
                <a:avLst/>
                <a:gdLst>
                  <a:gd name="T0" fmla="*/ 73 w 4433"/>
                  <a:gd name="T1" fmla="*/ -2551 h 2039"/>
                  <a:gd name="T2" fmla="*/ 0 w 4433"/>
                  <a:gd name="T3" fmla="*/ -2551 h 2039"/>
                  <a:gd name="T4" fmla="*/ 0 w 4433"/>
                  <a:gd name="T5" fmla="*/ -1772 h 2039"/>
                  <a:gd name="T6" fmla="*/ 2108 w 4433"/>
                  <a:gd name="T7" fmla="*/ -1773 h 2039"/>
                  <a:gd name="T8" fmla="*/ 2108 w 4433"/>
                  <a:gd name="T9" fmla="*/ -1773 h 2039"/>
                  <a:gd name="T10" fmla="*/ 2035 w 4433"/>
                  <a:gd name="T11" fmla="*/ -1915 h 2039"/>
                  <a:gd name="T12" fmla="*/ 1962 w 4433"/>
                  <a:gd name="T13" fmla="*/ -2085 h 2039"/>
                  <a:gd name="T14" fmla="*/ 1890 w 4433"/>
                  <a:gd name="T15" fmla="*/ -2214 h 2039"/>
                  <a:gd name="T16" fmla="*/ 1817 w 4433"/>
                  <a:gd name="T17" fmla="*/ -2299 h 2039"/>
                  <a:gd name="T18" fmla="*/ 1744 w 4433"/>
                  <a:gd name="T19" fmla="*/ -2318 h 2039"/>
                  <a:gd name="T20" fmla="*/ 1672 w 4433"/>
                  <a:gd name="T21" fmla="*/ -2334 h 2039"/>
                  <a:gd name="T22" fmla="*/ 1599 w 4433"/>
                  <a:gd name="T23" fmla="*/ -2349 h 2039"/>
                  <a:gd name="T24" fmla="*/ 1526 w 4433"/>
                  <a:gd name="T25" fmla="*/ -2363 h 2039"/>
                  <a:gd name="T26" fmla="*/ 1381 w 4433"/>
                  <a:gd name="T27" fmla="*/ -2382 h 2039"/>
                  <a:gd name="T28" fmla="*/ 1308 w 4433"/>
                  <a:gd name="T29" fmla="*/ -2389 h 2039"/>
                  <a:gd name="T30" fmla="*/ 1236 w 4433"/>
                  <a:gd name="T31" fmla="*/ -2395 h 2039"/>
                  <a:gd name="T32" fmla="*/ 1163 w 4433"/>
                  <a:gd name="T33" fmla="*/ -2403 h 2039"/>
                  <a:gd name="T34" fmla="*/ 1090 w 4433"/>
                  <a:gd name="T35" fmla="*/ -2410 h 2039"/>
                  <a:gd name="T36" fmla="*/ 1018 w 4433"/>
                  <a:gd name="T37" fmla="*/ -2419 h 2039"/>
                  <a:gd name="T38" fmla="*/ 945 w 4433"/>
                  <a:gd name="T39" fmla="*/ -2434 h 2039"/>
                  <a:gd name="T40" fmla="*/ 872 w 4433"/>
                  <a:gd name="T41" fmla="*/ -2450 h 2039"/>
                  <a:gd name="T42" fmla="*/ 800 w 4433"/>
                  <a:gd name="T43" fmla="*/ -2462 h 2039"/>
                  <a:gd name="T44" fmla="*/ 654 w 4433"/>
                  <a:gd name="T45" fmla="*/ -2489 h 2039"/>
                  <a:gd name="T46" fmla="*/ 582 w 4433"/>
                  <a:gd name="T47" fmla="*/ -2500 h 2039"/>
                  <a:gd name="T48" fmla="*/ 436 w 4433"/>
                  <a:gd name="T49" fmla="*/ -2526 h 2039"/>
                  <a:gd name="T50" fmla="*/ 218 w 4433"/>
                  <a:gd name="T51" fmla="*/ -2548 h 2039"/>
                  <a:gd name="T52" fmla="*/ 146 w 4433"/>
                  <a:gd name="T53" fmla="*/ -2550 h 2039"/>
                  <a:gd name="T54" fmla="*/ 73 w 4433"/>
                  <a:gd name="T55" fmla="*/ -2551 h 20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433"/>
                  <a:gd name="T85" fmla="*/ 0 h 2039"/>
                  <a:gd name="T86" fmla="*/ 4433 w 4433"/>
                  <a:gd name="T87" fmla="*/ 2039 h 20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433" h="2039">
                    <a:moveTo>
                      <a:pt x="73" y="0"/>
                    </a:moveTo>
                    <a:lnTo>
                      <a:pt x="0" y="0"/>
                    </a:lnTo>
                    <a:lnTo>
                      <a:pt x="0" y="779"/>
                    </a:lnTo>
                    <a:lnTo>
                      <a:pt x="2108" y="778"/>
                    </a:lnTo>
                    <a:lnTo>
                      <a:pt x="2035" y="636"/>
                    </a:lnTo>
                    <a:lnTo>
                      <a:pt x="1962" y="466"/>
                    </a:lnTo>
                    <a:lnTo>
                      <a:pt x="1890" y="337"/>
                    </a:lnTo>
                    <a:lnTo>
                      <a:pt x="1817" y="252"/>
                    </a:lnTo>
                    <a:lnTo>
                      <a:pt x="1744" y="233"/>
                    </a:lnTo>
                    <a:lnTo>
                      <a:pt x="1672" y="217"/>
                    </a:lnTo>
                    <a:lnTo>
                      <a:pt x="1599" y="202"/>
                    </a:lnTo>
                    <a:lnTo>
                      <a:pt x="1526" y="188"/>
                    </a:lnTo>
                    <a:lnTo>
                      <a:pt x="1381" y="169"/>
                    </a:lnTo>
                    <a:lnTo>
                      <a:pt x="1308" y="162"/>
                    </a:lnTo>
                    <a:lnTo>
                      <a:pt x="1236" y="156"/>
                    </a:lnTo>
                    <a:lnTo>
                      <a:pt x="1163" y="148"/>
                    </a:lnTo>
                    <a:lnTo>
                      <a:pt x="1090" y="141"/>
                    </a:lnTo>
                    <a:lnTo>
                      <a:pt x="1018" y="132"/>
                    </a:lnTo>
                    <a:lnTo>
                      <a:pt x="945" y="117"/>
                    </a:lnTo>
                    <a:lnTo>
                      <a:pt x="872" y="101"/>
                    </a:lnTo>
                    <a:lnTo>
                      <a:pt x="800" y="89"/>
                    </a:lnTo>
                    <a:lnTo>
                      <a:pt x="654" y="62"/>
                    </a:lnTo>
                    <a:lnTo>
                      <a:pt x="582" y="51"/>
                    </a:lnTo>
                    <a:lnTo>
                      <a:pt x="436" y="25"/>
                    </a:lnTo>
                    <a:lnTo>
                      <a:pt x="218" y="3"/>
                    </a:lnTo>
                    <a:lnTo>
                      <a:pt x="146" y="1"/>
                    </a:lnTo>
                    <a:lnTo>
                      <a:pt x="73" y="0"/>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91" name="Freeform 225"/>
              <p:cNvSpPr>
                <a:spLocks/>
              </p:cNvSpPr>
              <p:nvPr/>
            </p:nvSpPr>
            <p:spPr bwMode="auto">
              <a:xfrm>
                <a:off x="4031" y="-2551"/>
                <a:ext cx="4433" cy="2039"/>
              </a:xfrm>
              <a:custGeom>
                <a:avLst/>
                <a:gdLst>
                  <a:gd name="T0" fmla="*/ 3779 w 4433"/>
                  <a:gd name="T1" fmla="*/ -2076 h 2039"/>
                  <a:gd name="T2" fmla="*/ 3707 w 4433"/>
                  <a:gd name="T3" fmla="*/ -1975 h 2039"/>
                  <a:gd name="T4" fmla="*/ 3634 w 4433"/>
                  <a:gd name="T5" fmla="*/ -1882 h 2039"/>
                  <a:gd name="T6" fmla="*/ 3561 w 4433"/>
                  <a:gd name="T7" fmla="*/ -1853 h 2039"/>
                  <a:gd name="T8" fmla="*/ 3878 w 4433"/>
                  <a:gd name="T9" fmla="*/ -1853 h 2039"/>
                  <a:gd name="T10" fmla="*/ 3852 w 4433"/>
                  <a:gd name="T11" fmla="*/ -1930 h 2039"/>
                  <a:gd name="T12" fmla="*/ 3779 w 4433"/>
                  <a:gd name="T13" fmla="*/ -2076 h 2039"/>
                  <a:gd name="T14" fmla="*/ 0 60000 65536"/>
                  <a:gd name="T15" fmla="*/ 0 60000 65536"/>
                  <a:gd name="T16" fmla="*/ 0 60000 65536"/>
                  <a:gd name="T17" fmla="*/ 0 60000 65536"/>
                  <a:gd name="T18" fmla="*/ 0 60000 65536"/>
                  <a:gd name="T19" fmla="*/ 0 60000 65536"/>
                  <a:gd name="T20" fmla="*/ 0 60000 65536"/>
                  <a:gd name="T21" fmla="*/ 0 w 4433"/>
                  <a:gd name="T22" fmla="*/ 0 h 2039"/>
                  <a:gd name="T23" fmla="*/ 4433 w 4433"/>
                  <a:gd name="T24" fmla="*/ 2039 h 20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3" h="2039">
                    <a:moveTo>
                      <a:pt x="3779" y="475"/>
                    </a:moveTo>
                    <a:lnTo>
                      <a:pt x="3707" y="576"/>
                    </a:lnTo>
                    <a:lnTo>
                      <a:pt x="3634" y="669"/>
                    </a:lnTo>
                    <a:lnTo>
                      <a:pt x="3561" y="698"/>
                    </a:lnTo>
                    <a:lnTo>
                      <a:pt x="3878" y="698"/>
                    </a:lnTo>
                    <a:lnTo>
                      <a:pt x="3852" y="621"/>
                    </a:lnTo>
                    <a:lnTo>
                      <a:pt x="3779" y="475"/>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792" name="Freeform 226"/>
              <p:cNvSpPr>
                <a:spLocks/>
              </p:cNvSpPr>
              <p:nvPr/>
            </p:nvSpPr>
            <p:spPr bwMode="auto">
              <a:xfrm>
                <a:off x="4031" y="-2551"/>
                <a:ext cx="4433" cy="2039"/>
              </a:xfrm>
              <a:custGeom>
                <a:avLst/>
                <a:gdLst>
                  <a:gd name="T0" fmla="*/ 3416 w 4433"/>
                  <a:gd name="T1" fmla="*/ -2184 h 2039"/>
                  <a:gd name="T2" fmla="*/ 3343 w 4433"/>
                  <a:gd name="T3" fmla="*/ -2169 h 2039"/>
                  <a:gd name="T4" fmla="*/ 3422 w 4433"/>
                  <a:gd name="T5" fmla="*/ -2169 h 2039"/>
                  <a:gd name="T6" fmla="*/ 3416 w 4433"/>
                  <a:gd name="T7" fmla="*/ -2184 h 2039"/>
                  <a:gd name="T8" fmla="*/ 0 60000 65536"/>
                  <a:gd name="T9" fmla="*/ 0 60000 65536"/>
                  <a:gd name="T10" fmla="*/ 0 60000 65536"/>
                  <a:gd name="T11" fmla="*/ 0 60000 65536"/>
                  <a:gd name="T12" fmla="*/ 0 w 4433"/>
                  <a:gd name="T13" fmla="*/ 0 h 2039"/>
                  <a:gd name="T14" fmla="*/ 4433 w 4433"/>
                  <a:gd name="T15" fmla="*/ 2039 h 2039"/>
                </a:gdLst>
                <a:ahLst/>
                <a:cxnLst>
                  <a:cxn ang="T8">
                    <a:pos x="T0" y="T1"/>
                  </a:cxn>
                  <a:cxn ang="T9">
                    <a:pos x="T2" y="T3"/>
                  </a:cxn>
                  <a:cxn ang="T10">
                    <a:pos x="T4" y="T5"/>
                  </a:cxn>
                  <a:cxn ang="T11">
                    <a:pos x="T6" y="T7"/>
                  </a:cxn>
                </a:cxnLst>
                <a:rect l="T12" t="T13" r="T14" b="T15"/>
                <a:pathLst>
                  <a:path w="4433" h="2039">
                    <a:moveTo>
                      <a:pt x="3416" y="367"/>
                    </a:moveTo>
                    <a:lnTo>
                      <a:pt x="3343" y="382"/>
                    </a:lnTo>
                    <a:lnTo>
                      <a:pt x="3422" y="382"/>
                    </a:lnTo>
                    <a:lnTo>
                      <a:pt x="3416" y="367"/>
                    </a:lnTo>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30751" name="Group 227"/>
            <p:cNvGrpSpPr>
              <a:grpSpLocks/>
            </p:cNvGrpSpPr>
            <p:nvPr/>
          </p:nvGrpSpPr>
          <p:grpSpPr bwMode="auto">
            <a:xfrm>
              <a:off x="4031" y="-2646"/>
              <a:ext cx="2" cy="2567"/>
              <a:chOff x="4031" y="-2646"/>
              <a:chExt cx="2" cy="2567"/>
            </a:xfrm>
          </p:grpSpPr>
          <p:sp>
            <p:nvSpPr>
              <p:cNvPr id="30780" name="Freeform 228"/>
              <p:cNvSpPr>
                <a:spLocks/>
              </p:cNvSpPr>
              <p:nvPr/>
            </p:nvSpPr>
            <p:spPr bwMode="auto">
              <a:xfrm>
                <a:off x="4031" y="-2646"/>
                <a:ext cx="2" cy="2567"/>
              </a:xfrm>
              <a:custGeom>
                <a:avLst/>
                <a:gdLst>
                  <a:gd name="T0" fmla="*/ 0 w 2"/>
                  <a:gd name="T1" fmla="*/ -79 h 2567"/>
                  <a:gd name="T2" fmla="*/ 0 w 2"/>
                  <a:gd name="T3" fmla="*/ -2646 h 2567"/>
                  <a:gd name="T4" fmla="*/ 0 60000 65536"/>
                  <a:gd name="T5" fmla="*/ 0 60000 65536"/>
                  <a:gd name="T6" fmla="*/ 0 w 2"/>
                  <a:gd name="T7" fmla="*/ 0 h 2567"/>
                  <a:gd name="T8" fmla="*/ 2 w 2"/>
                  <a:gd name="T9" fmla="*/ 2567 h 2567"/>
                </a:gdLst>
                <a:ahLst/>
                <a:cxnLst>
                  <a:cxn ang="T4">
                    <a:pos x="T0" y="T1"/>
                  </a:cxn>
                  <a:cxn ang="T5">
                    <a:pos x="T2" y="T3"/>
                  </a:cxn>
                </a:cxnLst>
                <a:rect l="T6" t="T7" r="T8" b="T9"/>
                <a:pathLst>
                  <a:path w="2" h="2567">
                    <a:moveTo>
                      <a:pt x="0" y="2567"/>
                    </a:moveTo>
                    <a:lnTo>
                      <a:pt x="0"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52" name="Group 229"/>
            <p:cNvGrpSpPr>
              <a:grpSpLocks/>
            </p:cNvGrpSpPr>
            <p:nvPr/>
          </p:nvGrpSpPr>
          <p:grpSpPr bwMode="auto">
            <a:xfrm>
              <a:off x="4758" y="-2646"/>
              <a:ext cx="2" cy="2567"/>
              <a:chOff x="4758" y="-2646"/>
              <a:chExt cx="2" cy="2567"/>
            </a:xfrm>
          </p:grpSpPr>
          <p:sp>
            <p:nvSpPr>
              <p:cNvPr id="30779" name="Freeform 230"/>
              <p:cNvSpPr>
                <a:spLocks/>
              </p:cNvSpPr>
              <p:nvPr/>
            </p:nvSpPr>
            <p:spPr bwMode="auto">
              <a:xfrm>
                <a:off x="4758" y="-2646"/>
                <a:ext cx="2" cy="2567"/>
              </a:xfrm>
              <a:custGeom>
                <a:avLst/>
                <a:gdLst>
                  <a:gd name="T0" fmla="*/ 0 w 2"/>
                  <a:gd name="T1" fmla="*/ -79 h 2567"/>
                  <a:gd name="T2" fmla="*/ 0 w 2"/>
                  <a:gd name="T3" fmla="*/ -2646 h 2567"/>
                  <a:gd name="T4" fmla="*/ 0 60000 65536"/>
                  <a:gd name="T5" fmla="*/ 0 60000 65536"/>
                  <a:gd name="T6" fmla="*/ 0 w 2"/>
                  <a:gd name="T7" fmla="*/ 0 h 2567"/>
                  <a:gd name="T8" fmla="*/ 2 w 2"/>
                  <a:gd name="T9" fmla="*/ 2567 h 2567"/>
                </a:gdLst>
                <a:ahLst/>
                <a:cxnLst>
                  <a:cxn ang="T4">
                    <a:pos x="T0" y="T1"/>
                  </a:cxn>
                  <a:cxn ang="T5">
                    <a:pos x="T2" y="T3"/>
                  </a:cxn>
                </a:cxnLst>
                <a:rect l="T6" t="T7" r="T8" b="T9"/>
                <a:pathLst>
                  <a:path w="2" h="2567">
                    <a:moveTo>
                      <a:pt x="0" y="2567"/>
                    </a:moveTo>
                    <a:lnTo>
                      <a:pt x="0"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53" name="Group 231"/>
            <p:cNvGrpSpPr>
              <a:grpSpLocks/>
            </p:cNvGrpSpPr>
            <p:nvPr/>
          </p:nvGrpSpPr>
          <p:grpSpPr bwMode="auto">
            <a:xfrm>
              <a:off x="5485" y="-2646"/>
              <a:ext cx="2" cy="2567"/>
              <a:chOff x="5485" y="-2646"/>
              <a:chExt cx="2" cy="2567"/>
            </a:xfrm>
          </p:grpSpPr>
          <p:sp>
            <p:nvSpPr>
              <p:cNvPr id="30778" name="Freeform 232"/>
              <p:cNvSpPr>
                <a:spLocks/>
              </p:cNvSpPr>
              <p:nvPr/>
            </p:nvSpPr>
            <p:spPr bwMode="auto">
              <a:xfrm>
                <a:off x="5485" y="-2646"/>
                <a:ext cx="2" cy="2567"/>
              </a:xfrm>
              <a:custGeom>
                <a:avLst/>
                <a:gdLst>
                  <a:gd name="T0" fmla="*/ 0 w 2"/>
                  <a:gd name="T1" fmla="*/ -79 h 2567"/>
                  <a:gd name="T2" fmla="*/ 0 w 2"/>
                  <a:gd name="T3" fmla="*/ -2646 h 2567"/>
                  <a:gd name="T4" fmla="*/ 0 60000 65536"/>
                  <a:gd name="T5" fmla="*/ 0 60000 65536"/>
                  <a:gd name="T6" fmla="*/ 0 w 2"/>
                  <a:gd name="T7" fmla="*/ 0 h 2567"/>
                  <a:gd name="T8" fmla="*/ 2 w 2"/>
                  <a:gd name="T9" fmla="*/ 2567 h 2567"/>
                </a:gdLst>
                <a:ahLst/>
                <a:cxnLst>
                  <a:cxn ang="T4">
                    <a:pos x="T0" y="T1"/>
                  </a:cxn>
                  <a:cxn ang="T5">
                    <a:pos x="T2" y="T3"/>
                  </a:cxn>
                </a:cxnLst>
                <a:rect l="T6" t="T7" r="T8" b="T9"/>
                <a:pathLst>
                  <a:path w="2" h="2567">
                    <a:moveTo>
                      <a:pt x="0" y="2567"/>
                    </a:moveTo>
                    <a:lnTo>
                      <a:pt x="0"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54" name="Group 233"/>
            <p:cNvGrpSpPr>
              <a:grpSpLocks/>
            </p:cNvGrpSpPr>
            <p:nvPr/>
          </p:nvGrpSpPr>
          <p:grpSpPr bwMode="auto">
            <a:xfrm>
              <a:off x="6211" y="-2646"/>
              <a:ext cx="2" cy="2567"/>
              <a:chOff x="6211" y="-2646"/>
              <a:chExt cx="2" cy="2567"/>
            </a:xfrm>
          </p:grpSpPr>
          <p:sp>
            <p:nvSpPr>
              <p:cNvPr id="30777" name="Freeform 234"/>
              <p:cNvSpPr>
                <a:spLocks/>
              </p:cNvSpPr>
              <p:nvPr/>
            </p:nvSpPr>
            <p:spPr bwMode="auto">
              <a:xfrm>
                <a:off x="6211" y="-2646"/>
                <a:ext cx="2" cy="2567"/>
              </a:xfrm>
              <a:custGeom>
                <a:avLst/>
                <a:gdLst>
                  <a:gd name="T0" fmla="*/ 0 w 2"/>
                  <a:gd name="T1" fmla="*/ -79 h 2567"/>
                  <a:gd name="T2" fmla="*/ 0 w 2"/>
                  <a:gd name="T3" fmla="*/ -2646 h 2567"/>
                  <a:gd name="T4" fmla="*/ 0 60000 65536"/>
                  <a:gd name="T5" fmla="*/ 0 60000 65536"/>
                  <a:gd name="T6" fmla="*/ 0 w 2"/>
                  <a:gd name="T7" fmla="*/ 0 h 2567"/>
                  <a:gd name="T8" fmla="*/ 2 w 2"/>
                  <a:gd name="T9" fmla="*/ 2567 h 2567"/>
                </a:gdLst>
                <a:ahLst/>
                <a:cxnLst>
                  <a:cxn ang="T4">
                    <a:pos x="T0" y="T1"/>
                  </a:cxn>
                  <a:cxn ang="T5">
                    <a:pos x="T2" y="T3"/>
                  </a:cxn>
                </a:cxnLst>
                <a:rect l="T6" t="T7" r="T8" b="T9"/>
                <a:pathLst>
                  <a:path w="2" h="2567">
                    <a:moveTo>
                      <a:pt x="0" y="2567"/>
                    </a:moveTo>
                    <a:lnTo>
                      <a:pt x="0"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55" name="Group 235"/>
            <p:cNvGrpSpPr>
              <a:grpSpLocks/>
            </p:cNvGrpSpPr>
            <p:nvPr/>
          </p:nvGrpSpPr>
          <p:grpSpPr bwMode="auto">
            <a:xfrm>
              <a:off x="6938" y="-2646"/>
              <a:ext cx="2" cy="2567"/>
              <a:chOff x="6938" y="-2646"/>
              <a:chExt cx="2" cy="2567"/>
            </a:xfrm>
          </p:grpSpPr>
          <p:sp>
            <p:nvSpPr>
              <p:cNvPr id="30776" name="Freeform 236"/>
              <p:cNvSpPr>
                <a:spLocks/>
              </p:cNvSpPr>
              <p:nvPr/>
            </p:nvSpPr>
            <p:spPr bwMode="auto">
              <a:xfrm>
                <a:off x="6938" y="-2646"/>
                <a:ext cx="2" cy="2567"/>
              </a:xfrm>
              <a:custGeom>
                <a:avLst/>
                <a:gdLst>
                  <a:gd name="T0" fmla="*/ 0 w 2"/>
                  <a:gd name="T1" fmla="*/ -79 h 2567"/>
                  <a:gd name="T2" fmla="*/ 0 w 2"/>
                  <a:gd name="T3" fmla="*/ -2646 h 2567"/>
                  <a:gd name="T4" fmla="*/ 0 60000 65536"/>
                  <a:gd name="T5" fmla="*/ 0 60000 65536"/>
                  <a:gd name="T6" fmla="*/ 0 w 2"/>
                  <a:gd name="T7" fmla="*/ 0 h 2567"/>
                  <a:gd name="T8" fmla="*/ 2 w 2"/>
                  <a:gd name="T9" fmla="*/ 2567 h 2567"/>
                </a:gdLst>
                <a:ahLst/>
                <a:cxnLst>
                  <a:cxn ang="T4">
                    <a:pos x="T0" y="T1"/>
                  </a:cxn>
                  <a:cxn ang="T5">
                    <a:pos x="T2" y="T3"/>
                  </a:cxn>
                </a:cxnLst>
                <a:rect l="T6" t="T7" r="T8" b="T9"/>
                <a:pathLst>
                  <a:path w="2" h="2567">
                    <a:moveTo>
                      <a:pt x="0" y="2567"/>
                    </a:moveTo>
                    <a:lnTo>
                      <a:pt x="0"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56" name="Group 237"/>
            <p:cNvGrpSpPr>
              <a:grpSpLocks/>
            </p:cNvGrpSpPr>
            <p:nvPr/>
          </p:nvGrpSpPr>
          <p:grpSpPr bwMode="auto">
            <a:xfrm>
              <a:off x="7665" y="-2646"/>
              <a:ext cx="2" cy="2567"/>
              <a:chOff x="7665" y="-2646"/>
              <a:chExt cx="2" cy="2567"/>
            </a:xfrm>
          </p:grpSpPr>
          <p:sp>
            <p:nvSpPr>
              <p:cNvPr id="30775" name="Freeform 238"/>
              <p:cNvSpPr>
                <a:spLocks/>
              </p:cNvSpPr>
              <p:nvPr/>
            </p:nvSpPr>
            <p:spPr bwMode="auto">
              <a:xfrm>
                <a:off x="7665" y="-2646"/>
                <a:ext cx="2" cy="2567"/>
              </a:xfrm>
              <a:custGeom>
                <a:avLst/>
                <a:gdLst>
                  <a:gd name="T0" fmla="*/ 0 w 2"/>
                  <a:gd name="T1" fmla="*/ -79 h 2567"/>
                  <a:gd name="T2" fmla="*/ 0 w 2"/>
                  <a:gd name="T3" fmla="*/ -2646 h 2567"/>
                  <a:gd name="T4" fmla="*/ 0 60000 65536"/>
                  <a:gd name="T5" fmla="*/ 0 60000 65536"/>
                  <a:gd name="T6" fmla="*/ 0 w 2"/>
                  <a:gd name="T7" fmla="*/ 0 h 2567"/>
                  <a:gd name="T8" fmla="*/ 2 w 2"/>
                  <a:gd name="T9" fmla="*/ 2567 h 2567"/>
                </a:gdLst>
                <a:ahLst/>
                <a:cxnLst>
                  <a:cxn ang="T4">
                    <a:pos x="T0" y="T1"/>
                  </a:cxn>
                  <a:cxn ang="T5">
                    <a:pos x="T2" y="T3"/>
                  </a:cxn>
                </a:cxnLst>
                <a:rect l="T6" t="T7" r="T8" b="T9"/>
                <a:pathLst>
                  <a:path w="2" h="2567">
                    <a:moveTo>
                      <a:pt x="0" y="2567"/>
                    </a:moveTo>
                    <a:lnTo>
                      <a:pt x="0"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57" name="Group 239"/>
            <p:cNvGrpSpPr>
              <a:grpSpLocks/>
            </p:cNvGrpSpPr>
            <p:nvPr/>
          </p:nvGrpSpPr>
          <p:grpSpPr bwMode="auto">
            <a:xfrm>
              <a:off x="8392" y="-2646"/>
              <a:ext cx="2" cy="2567"/>
              <a:chOff x="8392" y="-2646"/>
              <a:chExt cx="2" cy="2567"/>
            </a:xfrm>
          </p:grpSpPr>
          <p:sp>
            <p:nvSpPr>
              <p:cNvPr id="30774" name="Freeform 240"/>
              <p:cNvSpPr>
                <a:spLocks/>
              </p:cNvSpPr>
              <p:nvPr/>
            </p:nvSpPr>
            <p:spPr bwMode="auto">
              <a:xfrm>
                <a:off x="8392" y="-2646"/>
                <a:ext cx="2" cy="2567"/>
              </a:xfrm>
              <a:custGeom>
                <a:avLst/>
                <a:gdLst>
                  <a:gd name="T0" fmla="*/ 0 w 2"/>
                  <a:gd name="T1" fmla="*/ -79 h 2567"/>
                  <a:gd name="T2" fmla="*/ 0 w 2"/>
                  <a:gd name="T3" fmla="*/ -2646 h 2567"/>
                  <a:gd name="T4" fmla="*/ 0 60000 65536"/>
                  <a:gd name="T5" fmla="*/ 0 60000 65536"/>
                  <a:gd name="T6" fmla="*/ 0 w 2"/>
                  <a:gd name="T7" fmla="*/ 0 h 2567"/>
                  <a:gd name="T8" fmla="*/ 2 w 2"/>
                  <a:gd name="T9" fmla="*/ 2567 h 2567"/>
                </a:gdLst>
                <a:ahLst/>
                <a:cxnLst>
                  <a:cxn ang="T4">
                    <a:pos x="T0" y="T1"/>
                  </a:cxn>
                  <a:cxn ang="T5">
                    <a:pos x="T2" y="T3"/>
                  </a:cxn>
                </a:cxnLst>
                <a:rect l="T6" t="T7" r="T8" b="T9"/>
                <a:pathLst>
                  <a:path w="2" h="2567">
                    <a:moveTo>
                      <a:pt x="0" y="2567"/>
                    </a:moveTo>
                    <a:lnTo>
                      <a:pt x="0"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58" name="Group 241"/>
            <p:cNvGrpSpPr>
              <a:grpSpLocks/>
            </p:cNvGrpSpPr>
            <p:nvPr/>
          </p:nvGrpSpPr>
          <p:grpSpPr bwMode="auto">
            <a:xfrm>
              <a:off x="3854" y="-174"/>
              <a:ext cx="4788" cy="2"/>
              <a:chOff x="3854" y="-174"/>
              <a:chExt cx="4788" cy="2"/>
            </a:xfrm>
          </p:grpSpPr>
          <p:sp>
            <p:nvSpPr>
              <p:cNvPr id="30773" name="Freeform 242"/>
              <p:cNvSpPr>
                <a:spLocks/>
              </p:cNvSpPr>
              <p:nvPr/>
            </p:nvSpPr>
            <p:spPr bwMode="auto">
              <a:xfrm>
                <a:off x="3854" y="-174"/>
                <a:ext cx="4788" cy="2"/>
              </a:xfrm>
              <a:custGeom>
                <a:avLst/>
                <a:gdLst>
                  <a:gd name="T0" fmla="*/ 0 w 4788"/>
                  <a:gd name="T1" fmla="*/ 0 h 2"/>
                  <a:gd name="T2" fmla="*/ 4788 w 4788"/>
                  <a:gd name="T3" fmla="*/ 0 h 2"/>
                  <a:gd name="T4" fmla="*/ 0 60000 65536"/>
                  <a:gd name="T5" fmla="*/ 0 60000 65536"/>
                  <a:gd name="T6" fmla="*/ 0 w 4788"/>
                  <a:gd name="T7" fmla="*/ 0 h 2"/>
                  <a:gd name="T8" fmla="*/ 4788 w 4788"/>
                  <a:gd name="T9" fmla="*/ 2 h 2"/>
                </a:gdLst>
                <a:ahLst/>
                <a:cxnLst>
                  <a:cxn ang="T4">
                    <a:pos x="T0" y="T1"/>
                  </a:cxn>
                  <a:cxn ang="T5">
                    <a:pos x="T2" y="T3"/>
                  </a:cxn>
                </a:cxnLst>
                <a:rect l="T6" t="T7" r="T8" b="T9"/>
                <a:pathLst>
                  <a:path w="4788" h="2">
                    <a:moveTo>
                      <a:pt x="0" y="0"/>
                    </a:moveTo>
                    <a:lnTo>
                      <a:pt x="4788"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59" name="Group 243"/>
            <p:cNvGrpSpPr>
              <a:grpSpLocks/>
            </p:cNvGrpSpPr>
            <p:nvPr/>
          </p:nvGrpSpPr>
          <p:grpSpPr bwMode="auto">
            <a:xfrm>
              <a:off x="3854" y="-703"/>
              <a:ext cx="4788" cy="2"/>
              <a:chOff x="3854" y="-703"/>
              <a:chExt cx="4788" cy="2"/>
            </a:xfrm>
          </p:grpSpPr>
          <p:sp>
            <p:nvSpPr>
              <p:cNvPr id="143" name="Freeform 244"/>
              <p:cNvSpPr>
                <a:spLocks/>
              </p:cNvSpPr>
              <p:nvPr/>
            </p:nvSpPr>
            <p:spPr bwMode="auto">
              <a:xfrm>
                <a:off x="3854" y="-703"/>
                <a:ext cx="4788" cy="31"/>
              </a:xfrm>
              <a:custGeom>
                <a:avLst/>
                <a:gdLst>
                  <a:gd name="T0" fmla="+- 0 3854 3854"/>
                  <a:gd name="T1" fmla="*/ T0 w 4788"/>
                  <a:gd name="T2" fmla="+- 0 8642 3854"/>
                  <a:gd name="T3" fmla="*/ T2 w 4788"/>
                </a:gdLst>
                <a:ahLst/>
                <a:cxnLst>
                  <a:cxn ang="0">
                    <a:pos x="T1" y="0"/>
                  </a:cxn>
                  <a:cxn ang="0">
                    <a:pos x="T3" y="0"/>
                  </a:cxn>
                </a:cxnLst>
                <a:rect l="0" t="0" r="r" b="b"/>
                <a:pathLst>
                  <a:path w="4788">
                    <a:moveTo>
                      <a:pt x="0" y="0"/>
                    </a:moveTo>
                    <a:lnTo>
                      <a:pt x="4788" y="0"/>
                    </a:lnTo>
                  </a:path>
                </a:pathLst>
              </a:custGeom>
              <a:ln>
                <a:headEnd/>
                <a:tailEnd/>
              </a:ln>
              <a:extLst/>
            </p:spPr>
            <p:style>
              <a:lnRef idx="2">
                <a:schemeClr val="accent5"/>
              </a:lnRef>
              <a:fillRef idx="0">
                <a:schemeClr val="accent5"/>
              </a:fillRef>
              <a:effectRef idx="1">
                <a:schemeClr val="accent5"/>
              </a:effectRef>
              <a:fontRef idx="minor">
                <a:schemeClr val="tx1"/>
              </a:fontRef>
            </p:style>
            <p:txBody>
              <a:bodyPr/>
              <a:lstStyle/>
              <a:p>
                <a:endParaRPr lang="en-US" sz="1600" b="1">
                  <a:latin typeface="Trebuchet MS" charset="0"/>
                  <a:ea typeface="MS PGothic" charset="0"/>
                  <a:cs typeface="MS PGothic" charset="0"/>
                </a:endParaRPr>
              </a:p>
            </p:txBody>
          </p:sp>
        </p:grpSp>
        <p:grpSp>
          <p:nvGrpSpPr>
            <p:cNvPr id="30760" name="Group 245"/>
            <p:cNvGrpSpPr>
              <a:grpSpLocks/>
            </p:cNvGrpSpPr>
            <p:nvPr/>
          </p:nvGrpSpPr>
          <p:grpSpPr bwMode="auto">
            <a:xfrm>
              <a:off x="3854" y="-1233"/>
              <a:ext cx="4788" cy="2"/>
              <a:chOff x="3854" y="-1233"/>
              <a:chExt cx="4788" cy="2"/>
            </a:xfrm>
          </p:grpSpPr>
          <p:sp>
            <p:nvSpPr>
              <p:cNvPr id="30771" name="Freeform 246"/>
              <p:cNvSpPr>
                <a:spLocks/>
              </p:cNvSpPr>
              <p:nvPr/>
            </p:nvSpPr>
            <p:spPr bwMode="auto">
              <a:xfrm>
                <a:off x="3854" y="-1233"/>
                <a:ext cx="4788" cy="2"/>
              </a:xfrm>
              <a:custGeom>
                <a:avLst/>
                <a:gdLst>
                  <a:gd name="T0" fmla="*/ 0 w 4788"/>
                  <a:gd name="T1" fmla="*/ 0 h 2"/>
                  <a:gd name="T2" fmla="*/ 4788 w 4788"/>
                  <a:gd name="T3" fmla="*/ 0 h 2"/>
                  <a:gd name="T4" fmla="*/ 0 60000 65536"/>
                  <a:gd name="T5" fmla="*/ 0 60000 65536"/>
                  <a:gd name="T6" fmla="*/ 0 w 4788"/>
                  <a:gd name="T7" fmla="*/ 0 h 2"/>
                  <a:gd name="T8" fmla="*/ 4788 w 4788"/>
                  <a:gd name="T9" fmla="*/ 2 h 2"/>
                </a:gdLst>
                <a:ahLst/>
                <a:cxnLst>
                  <a:cxn ang="T4">
                    <a:pos x="T0" y="T1"/>
                  </a:cxn>
                  <a:cxn ang="T5">
                    <a:pos x="T2" y="T3"/>
                  </a:cxn>
                </a:cxnLst>
                <a:rect l="T6" t="T7" r="T8" b="T9"/>
                <a:pathLst>
                  <a:path w="4788" h="2">
                    <a:moveTo>
                      <a:pt x="0" y="0"/>
                    </a:moveTo>
                    <a:lnTo>
                      <a:pt x="4788"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61" name="Group 247"/>
            <p:cNvGrpSpPr>
              <a:grpSpLocks/>
            </p:cNvGrpSpPr>
            <p:nvPr/>
          </p:nvGrpSpPr>
          <p:grpSpPr bwMode="auto">
            <a:xfrm>
              <a:off x="3854" y="-1762"/>
              <a:ext cx="4788" cy="2"/>
              <a:chOff x="3854" y="-1762"/>
              <a:chExt cx="4788" cy="2"/>
            </a:xfrm>
          </p:grpSpPr>
          <p:sp>
            <p:nvSpPr>
              <p:cNvPr id="30770" name="Freeform 248"/>
              <p:cNvSpPr>
                <a:spLocks/>
              </p:cNvSpPr>
              <p:nvPr/>
            </p:nvSpPr>
            <p:spPr bwMode="auto">
              <a:xfrm>
                <a:off x="3854" y="-1762"/>
                <a:ext cx="4788" cy="2"/>
              </a:xfrm>
              <a:custGeom>
                <a:avLst/>
                <a:gdLst>
                  <a:gd name="T0" fmla="*/ 0 w 4788"/>
                  <a:gd name="T1" fmla="*/ 0 h 2"/>
                  <a:gd name="T2" fmla="*/ 4788 w 4788"/>
                  <a:gd name="T3" fmla="*/ 0 h 2"/>
                  <a:gd name="T4" fmla="*/ 0 60000 65536"/>
                  <a:gd name="T5" fmla="*/ 0 60000 65536"/>
                  <a:gd name="T6" fmla="*/ 0 w 4788"/>
                  <a:gd name="T7" fmla="*/ 0 h 2"/>
                  <a:gd name="T8" fmla="*/ 4788 w 4788"/>
                  <a:gd name="T9" fmla="*/ 2 h 2"/>
                </a:gdLst>
                <a:ahLst/>
                <a:cxnLst>
                  <a:cxn ang="T4">
                    <a:pos x="T0" y="T1"/>
                  </a:cxn>
                  <a:cxn ang="T5">
                    <a:pos x="T2" y="T3"/>
                  </a:cxn>
                </a:cxnLst>
                <a:rect l="T6" t="T7" r="T8" b="T9"/>
                <a:pathLst>
                  <a:path w="4788" h="2">
                    <a:moveTo>
                      <a:pt x="0" y="0"/>
                    </a:moveTo>
                    <a:lnTo>
                      <a:pt x="4788"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62" name="Group 249"/>
            <p:cNvGrpSpPr>
              <a:grpSpLocks/>
            </p:cNvGrpSpPr>
            <p:nvPr/>
          </p:nvGrpSpPr>
          <p:grpSpPr bwMode="auto">
            <a:xfrm>
              <a:off x="3854" y="-2291"/>
              <a:ext cx="4788" cy="2"/>
              <a:chOff x="3854" y="-2291"/>
              <a:chExt cx="4788" cy="2"/>
            </a:xfrm>
          </p:grpSpPr>
          <p:sp>
            <p:nvSpPr>
              <p:cNvPr id="30769" name="Freeform 250"/>
              <p:cNvSpPr>
                <a:spLocks/>
              </p:cNvSpPr>
              <p:nvPr/>
            </p:nvSpPr>
            <p:spPr bwMode="auto">
              <a:xfrm>
                <a:off x="3854" y="-2291"/>
                <a:ext cx="4788" cy="2"/>
              </a:xfrm>
              <a:custGeom>
                <a:avLst/>
                <a:gdLst>
                  <a:gd name="T0" fmla="*/ 0 w 4788"/>
                  <a:gd name="T1" fmla="*/ 0 h 2"/>
                  <a:gd name="T2" fmla="*/ 4788 w 4788"/>
                  <a:gd name="T3" fmla="*/ 0 h 2"/>
                  <a:gd name="T4" fmla="*/ 0 60000 65536"/>
                  <a:gd name="T5" fmla="*/ 0 60000 65536"/>
                  <a:gd name="T6" fmla="*/ 0 w 4788"/>
                  <a:gd name="T7" fmla="*/ 0 h 2"/>
                  <a:gd name="T8" fmla="*/ 4788 w 4788"/>
                  <a:gd name="T9" fmla="*/ 2 h 2"/>
                </a:gdLst>
                <a:ahLst/>
                <a:cxnLst>
                  <a:cxn ang="T4">
                    <a:pos x="T0" y="T1"/>
                  </a:cxn>
                  <a:cxn ang="T5">
                    <a:pos x="T2" y="T3"/>
                  </a:cxn>
                </a:cxnLst>
                <a:rect l="T6" t="T7" r="T8" b="T9"/>
                <a:pathLst>
                  <a:path w="4788" h="2">
                    <a:moveTo>
                      <a:pt x="0" y="0"/>
                    </a:moveTo>
                    <a:lnTo>
                      <a:pt x="4788" y="0"/>
                    </a:lnTo>
                  </a:path>
                </a:pathLst>
              </a:custGeom>
              <a:noFill/>
              <a:ln w="4080">
                <a:solidFill>
                  <a:srgbClr val="BDBDBD"/>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63" name="Group 251"/>
            <p:cNvGrpSpPr>
              <a:grpSpLocks/>
            </p:cNvGrpSpPr>
            <p:nvPr/>
          </p:nvGrpSpPr>
          <p:grpSpPr bwMode="auto">
            <a:xfrm>
              <a:off x="4031" y="-2051"/>
              <a:ext cx="4433" cy="1195"/>
              <a:chOff x="4031" y="-2051"/>
              <a:chExt cx="4433" cy="1195"/>
            </a:xfrm>
          </p:grpSpPr>
          <p:sp>
            <p:nvSpPr>
              <p:cNvPr id="30768" name="Freeform 252"/>
              <p:cNvSpPr>
                <a:spLocks/>
              </p:cNvSpPr>
              <p:nvPr/>
            </p:nvSpPr>
            <p:spPr bwMode="auto">
              <a:xfrm>
                <a:off x="4031" y="-2051"/>
                <a:ext cx="4433" cy="1195"/>
              </a:xfrm>
              <a:custGeom>
                <a:avLst/>
                <a:gdLst>
                  <a:gd name="T0" fmla="*/ 0 w 4433"/>
                  <a:gd name="T1" fmla="*/ -2051 h 1195"/>
                  <a:gd name="T2" fmla="*/ 73 w 4433"/>
                  <a:gd name="T3" fmla="*/ -2051 h 1195"/>
                  <a:gd name="T4" fmla="*/ 146 w 4433"/>
                  <a:gd name="T5" fmla="*/ -2050 h 1195"/>
                  <a:gd name="T6" fmla="*/ 218 w 4433"/>
                  <a:gd name="T7" fmla="*/ -2048 h 1195"/>
                  <a:gd name="T8" fmla="*/ 291 w 4433"/>
                  <a:gd name="T9" fmla="*/ -2042 h 1195"/>
                  <a:gd name="T10" fmla="*/ 364 w 4433"/>
                  <a:gd name="T11" fmla="*/ -2036 h 1195"/>
                  <a:gd name="T12" fmla="*/ 436 w 4433"/>
                  <a:gd name="T13" fmla="*/ -2029 h 1195"/>
                  <a:gd name="T14" fmla="*/ 509 w 4433"/>
                  <a:gd name="T15" fmla="*/ -2018 h 1195"/>
                  <a:gd name="T16" fmla="*/ 582 w 4433"/>
                  <a:gd name="T17" fmla="*/ -2007 h 1195"/>
                  <a:gd name="T18" fmla="*/ 654 w 4433"/>
                  <a:gd name="T19" fmla="*/ -1996 h 1195"/>
                  <a:gd name="T20" fmla="*/ 727 w 4433"/>
                  <a:gd name="T21" fmla="*/ -1985 h 1195"/>
                  <a:gd name="T22" fmla="*/ 800 w 4433"/>
                  <a:gd name="T23" fmla="*/ -1975 h 1195"/>
                  <a:gd name="T24" fmla="*/ 872 w 4433"/>
                  <a:gd name="T25" fmla="*/ -1963 h 1195"/>
                  <a:gd name="T26" fmla="*/ 945 w 4433"/>
                  <a:gd name="T27" fmla="*/ -1950 h 1195"/>
                  <a:gd name="T28" fmla="*/ 1018 w 4433"/>
                  <a:gd name="T29" fmla="*/ -1938 h 1195"/>
                  <a:gd name="T30" fmla="*/ 1090 w 4433"/>
                  <a:gd name="T31" fmla="*/ -1929 h 1195"/>
                  <a:gd name="T32" fmla="*/ 1163 w 4433"/>
                  <a:gd name="T33" fmla="*/ -1921 h 1195"/>
                  <a:gd name="T34" fmla="*/ 1236 w 4433"/>
                  <a:gd name="T35" fmla="*/ -1914 h 1195"/>
                  <a:gd name="T36" fmla="*/ 1308 w 4433"/>
                  <a:gd name="T37" fmla="*/ -1906 h 1195"/>
                  <a:gd name="T38" fmla="*/ 1381 w 4433"/>
                  <a:gd name="T39" fmla="*/ -1898 h 1195"/>
                  <a:gd name="T40" fmla="*/ 1454 w 4433"/>
                  <a:gd name="T41" fmla="*/ -1889 h 1195"/>
                  <a:gd name="T42" fmla="*/ 1526 w 4433"/>
                  <a:gd name="T43" fmla="*/ -1879 h 1195"/>
                  <a:gd name="T44" fmla="*/ 1599 w 4433"/>
                  <a:gd name="T45" fmla="*/ -1865 h 1195"/>
                  <a:gd name="T46" fmla="*/ 1672 w 4433"/>
                  <a:gd name="T47" fmla="*/ -1850 h 1195"/>
                  <a:gd name="T48" fmla="*/ 1744 w 4433"/>
                  <a:gd name="T49" fmla="*/ -1832 h 1195"/>
                  <a:gd name="T50" fmla="*/ 1817 w 4433"/>
                  <a:gd name="T51" fmla="*/ -1813 h 1195"/>
                  <a:gd name="T52" fmla="*/ 1890 w 4433"/>
                  <a:gd name="T53" fmla="*/ -1751 h 1195"/>
                  <a:gd name="T54" fmla="*/ 1962 w 4433"/>
                  <a:gd name="T55" fmla="*/ -1658 h 1195"/>
                  <a:gd name="T56" fmla="*/ 2035 w 4433"/>
                  <a:gd name="T57" fmla="*/ -1530 h 1195"/>
                  <a:gd name="T58" fmla="*/ 2108 w 4433"/>
                  <a:gd name="T59" fmla="*/ -1408 h 1195"/>
                  <a:gd name="T60" fmla="*/ 2180 w 4433"/>
                  <a:gd name="T61" fmla="*/ -1293 h 1195"/>
                  <a:gd name="T62" fmla="*/ 2253 w 4433"/>
                  <a:gd name="T63" fmla="*/ -1201 h 1195"/>
                  <a:gd name="T64" fmla="*/ 2326 w 4433"/>
                  <a:gd name="T65" fmla="*/ -1137 h 1195"/>
                  <a:gd name="T66" fmla="*/ 2398 w 4433"/>
                  <a:gd name="T67" fmla="*/ -1159 h 1195"/>
                  <a:gd name="T68" fmla="*/ 2471 w 4433"/>
                  <a:gd name="T69" fmla="*/ -1167 h 1195"/>
                  <a:gd name="T70" fmla="*/ 2544 w 4433"/>
                  <a:gd name="T71" fmla="*/ -1131 h 1195"/>
                  <a:gd name="T72" fmla="*/ 2616 w 4433"/>
                  <a:gd name="T73" fmla="*/ -953 h 1195"/>
                  <a:gd name="T74" fmla="*/ 2689 w 4433"/>
                  <a:gd name="T75" fmla="*/ -856 h 1195"/>
                  <a:gd name="T76" fmla="*/ 2762 w 4433"/>
                  <a:gd name="T77" fmla="*/ -866 h 1195"/>
                  <a:gd name="T78" fmla="*/ 2834 w 4433"/>
                  <a:gd name="T79" fmla="*/ -1071 h 1195"/>
                  <a:gd name="T80" fmla="*/ 2907 w 4433"/>
                  <a:gd name="T81" fmla="*/ -1209 h 1195"/>
                  <a:gd name="T82" fmla="*/ 2980 w 4433"/>
                  <a:gd name="T83" fmla="*/ -1312 h 1195"/>
                  <a:gd name="T84" fmla="*/ 3052 w 4433"/>
                  <a:gd name="T85" fmla="*/ -1444 h 1195"/>
                  <a:gd name="T86" fmla="*/ 3125 w 4433"/>
                  <a:gd name="T87" fmla="*/ -1561 h 1195"/>
                  <a:gd name="T88" fmla="*/ 3198 w 4433"/>
                  <a:gd name="T89" fmla="*/ -1621 h 1195"/>
                  <a:gd name="T90" fmla="*/ 3270 w 4433"/>
                  <a:gd name="T91" fmla="*/ -1611 h 1195"/>
                  <a:gd name="T92" fmla="*/ 3343 w 4433"/>
                  <a:gd name="T93" fmla="*/ -1501 h 1195"/>
                  <a:gd name="T94" fmla="*/ 3416 w 4433"/>
                  <a:gd name="T95" fmla="*/ -1470 h 1195"/>
                  <a:gd name="T96" fmla="*/ 3489 w 4433"/>
                  <a:gd name="T97" fmla="*/ -1369 h 1195"/>
                  <a:gd name="T98" fmla="*/ 3561 w 4433"/>
                  <a:gd name="T99" fmla="*/ -1281 h 1195"/>
                  <a:gd name="T100" fmla="*/ 3634 w 4433"/>
                  <a:gd name="T101" fmla="*/ -1270 h 1195"/>
                  <a:gd name="T102" fmla="*/ 3707 w 4433"/>
                  <a:gd name="T103" fmla="*/ -1372 h 1195"/>
                  <a:gd name="T104" fmla="*/ 3779 w 4433"/>
                  <a:gd name="T105" fmla="*/ -1485 h 1195"/>
                  <a:gd name="T106" fmla="*/ 3852 w 4433"/>
                  <a:gd name="T107" fmla="*/ -1438 h 1195"/>
                  <a:gd name="T108" fmla="*/ 3925 w 4433"/>
                  <a:gd name="T109" fmla="*/ -1286 h 1195"/>
                  <a:gd name="T110" fmla="*/ 3997 w 4433"/>
                  <a:gd name="T111" fmla="*/ -1095 h 1195"/>
                  <a:gd name="T112" fmla="*/ 4070 w 4433"/>
                  <a:gd name="T113" fmla="*/ -1066 h 1195"/>
                  <a:gd name="T114" fmla="*/ 4143 w 4433"/>
                  <a:gd name="T115" fmla="*/ -1064 h 1195"/>
                  <a:gd name="T116" fmla="*/ 4215 w 4433"/>
                  <a:gd name="T117" fmla="*/ -1132 h 1195"/>
                  <a:gd name="T118" fmla="*/ 4288 w 4433"/>
                  <a:gd name="T119" fmla="*/ -1080 h 1195"/>
                  <a:gd name="T120" fmla="*/ 4361 w 4433"/>
                  <a:gd name="T121" fmla="*/ -946 h 1195"/>
                  <a:gd name="T122" fmla="*/ 4433 w 4433"/>
                  <a:gd name="T123" fmla="*/ -858 h 11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33"/>
                  <a:gd name="T187" fmla="*/ 0 h 1195"/>
                  <a:gd name="T188" fmla="*/ 4433 w 4433"/>
                  <a:gd name="T189" fmla="*/ 1195 h 11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33" h="1195">
                    <a:moveTo>
                      <a:pt x="0" y="0"/>
                    </a:moveTo>
                    <a:lnTo>
                      <a:pt x="73" y="0"/>
                    </a:lnTo>
                    <a:lnTo>
                      <a:pt x="146" y="1"/>
                    </a:lnTo>
                    <a:lnTo>
                      <a:pt x="218" y="3"/>
                    </a:lnTo>
                    <a:lnTo>
                      <a:pt x="291" y="9"/>
                    </a:lnTo>
                    <a:lnTo>
                      <a:pt x="364" y="15"/>
                    </a:lnTo>
                    <a:lnTo>
                      <a:pt x="436" y="22"/>
                    </a:lnTo>
                    <a:lnTo>
                      <a:pt x="509" y="33"/>
                    </a:lnTo>
                    <a:lnTo>
                      <a:pt x="582" y="44"/>
                    </a:lnTo>
                    <a:lnTo>
                      <a:pt x="654" y="55"/>
                    </a:lnTo>
                    <a:lnTo>
                      <a:pt x="727" y="66"/>
                    </a:lnTo>
                    <a:lnTo>
                      <a:pt x="800" y="76"/>
                    </a:lnTo>
                    <a:lnTo>
                      <a:pt x="872" y="88"/>
                    </a:lnTo>
                    <a:lnTo>
                      <a:pt x="945" y="101"/>
                    </a:lnTo>
                    <a:lnTo>
                      <a:pt x="1018" y="113"/>
                    </a:lnTo>
                    <a:lnTo>
                      <a:pt x="1090" y="122"/>
                    </a:lnTo>
                    <a:lnTo>
                      <a:pt x="1163" y="130"/>
                    </a:lnTo>
                    <a:lnTo>
                      <a:pt x="1236" y="137"/>
                    </a:lnTo>
                    <a:lnTo>
                      <a:pt x="1308" y="145"/>
                    </a:lnTo>
                    <a:lnTo>
                      <a:pt x="1381" y="153"/>
                    </a:lnTo>
                    <a:lnTo>
                      <a:pt x="1454" y="162"/>
                    </a:lnTo>
                    <a:lnTo>
                      <a:pt x="1526" y="172"/>
                    </a:lnTo>
                    <a:lnTo>
                      <a:pt x="1599" y="186"/>
                    </a:lnTo>
                    <a:lnTo>
                      <a:pt x="1672" y="201"/>
                    </a:lnTo>
                    <a:lnTo>
                      <a:pt x="1744" y="219"/>
                    </a:lnTo>
                    <a:lnTo>
                      <a:pt x="1817" y="238"/>
                    </a:lnTo>
                    <a:lnTo>
                      <a:pt x="1890" y="300"/>
                    </a:lnTo>
                    <a:lnTo>
                      <a:pt x="1962" y="393"/>
                    </a:lnTo>
                    <a:lnTo>
                      <a:pt x="2035" y="521"/>
                    </a:lnTo>
                    <a:lnTo>
                      <a:pt x="2108" y="643"/>
                    </a:lnTo>
                    <a:lnTo>
                      <a:pt x="2180" y="758"/>
                    </a:lnTo>
                    <a:lnTo>
                      <a:pt x="2253" y="850"/>
                    </a:lnTo>
                    <a:lnTo>
                      <a:pt x="2326" y="914"/>
                    </a:lnTo>
                    <a:lnTo>
                      <a:pt x="2398" y="892"/>
                    </a:lnTo>
                    <a:lnTo>
                      <a:pt x="2471" y="884"/>
                    </a:lnTo>
                    <a:lnTo>
                      <a:pt x="2544" y="920"/>
                    </a:lnTo>
                    <a:lnTo>
                      <a:pt x="2616" y="1098"/>
                    </a:lnTo>
                    <a:lnTo>
                      <a:pt x="2689" y="1195"/>
                    </a:lnTo>
                    <a:lnTo>
                      <a:pt x="2762" y="1185"/>
                    </a:lnTo>
                    <a:lnTo>
                      <a:pt x="2834" y="980"/>
                    </a:lnTo>
                    <a:lnTo>
                      <a:pt x="2907" y="842"/>
                    </a:lnTo>
                    <a:lnTo>
                      <a:pt x="2980" y="739"/>
                    </a:lnTo>
                    <a:lnTo>
                      <a:pt x="3052" y="607"/>
                    </a:lnTo>
                    <a:lnTo>
                      <a:pt x="3125" y="490"/>
                    </a:lnTo>
                    <a:lnTo>
                      <a:pt x="3198" y="430"/>
                    </a:lnTo>
                    <a:lnTo>
                      <a:pt x="3270" y="440"/>
                    </a:lnTo>
                    <a:lnTo>
                      <a:pt x="3343" y="550"/>
                    </a:lnTo>
                    <a:lnTo>
                      <a:pt x="3416" y="581"/>
                    </a:lnTo>
                    <a:lnTo>
                      <a:pt x="3489" y="682"/>
                    </a:lnTo>
                    <a:lnTo>
                      <a:pt x="3561" y="770"/>
                    </a:lnTo>
                    <a:lnTo>
                      <a:pt x="3634" y="781"/>
                    </a:lnTo>
                    <a:lnTo>
                      <a:pt x="3707" y="679"/>
                    </a:lnTo>
                    <a:lnTo>
                      <a:pt x="3779" y="566"/>
                    </a:lnTo>
                    <a:lnTo>
                      <a:pt x="3852" y="613"/>
                    </a:lnTo>
                    <a:lnTo>
                      <a:pt x="3925" y="765"/>
                    </a:lnTo>
                    <a:lnTo>
                      <a:pt x="3997" y="956"/>
                    </a:lnTo>
                    <a:lnTo>
                      <a:pt x="4070" y="985"/>
                    </a:lnTo>
                    <a:lnTo>
                      <a:pt x="4143" y="987"/>
                    </a:lnTo>
                    <a:lnTo>
                      <a:pt x="4215" y="919"/>
                    </a:lnTo>
                    <a:lnTo>
                      <a:pt x="4288" y="971"/>
                    </a:lnTo>
                    <a:lnTo>
                      <a:pt x="4361" y="1105"/>
                    </a:lnTo>
                    <a:lnTo>
                      <a:pt x="4433" y="1193"/>
                    </a:lnTo>
                  </a:path>
                </a:pathLst>
              </a:custGeom>
              <a:noFill/>
              <a:ln w="8161">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64" name="Group 253"/>
            <p:cNvGrpSpPr>
              <a:grpSpLocks/>
            </p:cNvGrpSpPr>
            <p:nvPr/>
          </p:nvGrpSpPr>
          <p:grpSpPr bwMode="auto">
            <a:xfrm>
              <a:off x="4031" y="-1773"/>
              <a:ext cx="4433" cy="1261"/>
              <a:chOff x="4031" y="-1773"/>
              <a:chExt cx="4433" cy="1261"/>
            </a:xfrm>
          </p:grpSpPr>
          <p:sp>
            <p:nvSpPr>
              <p:cNvPr id="30767" name="Freeform 254"/>
              <p:cNvSpPr>
                <a:spLocks/>
              </p:cNvSpPr>
              <p:nvPr/>
            </p:nvSpPr>
            <p:spPr bwMode="auto">
              <a:xfrm>
                <a:off x="4031" y="-1773"/>
                <a:ext cx="4433" cy="1261"/>
              </a:xfrm>
              <a:custGeom>
                <a:avLst/>
                <a:gdLst>
                  <a:gd name="T0" fmla="*/ 0 w 4433"/>
                  <a:gd name="T1" fmla="*/ -1772 h 1261"/>
                  <a:gd name="T2" fmla="*/ 73 w 4433"/>
                  <a:gd name="T3" fmla="*/ -1773 h 1261"/>
                  <a:gd name="T4" fmla="*/ 146 w 4433"/>
                  <a:gd name="T5" fmla="*/ -1772 h 1261"/>
                  <a:gd name="T6" fmla="*/ 218 w 4433"/>
                  <a:gd name="T7" fmla="*/ -1769 h 1261"/>
                  <a:gd name="T8" fmla="*/ 291 w 4433"/>
                  <a:gd name="T9" fmla="*/ -1764 h 1261"/>
                  <a:gd name="T10" fmla="*/ 364 w 4433"/>
                  <a:gd name="T11" fmla="*/ -1757 h 1261"/>
                  <a:gd name="T12" fmla="*/ 436 w 4433"/>
                  <a:gd name="T13" fmla="*/ -1751 h 1261"/>
                  <a:gd name="T14" fmla="*/ 509 w 4433"/>
                  <a:gd name="T15" fmla="*/ -1742 h 1261"/>
                  <a:gd name="T16" fmla="*/ 582 w 4433"/>
                  <a:gd name="T17" fmla="*/ -1731 h 1261"/>
                  <a:gd name="T18" fmla="*/ 654 w 4433"/>
                  <a:gd name="T19" fmla="*/ -1721 h 1261"/>
                  <a:gd name="T20" fmla="*/ 727 w 4433"/>
                  <a:gd name="T21" fmla="*/ -1710 h 1261"/>
                  <a:gd name="T22" fmla="*/ 800 w 4433"/>
                  <a:gd name="T23" fmla="*/ -1699 h 1261"/>
                  <a:gd name="T24" fmla="*/ 872 w 4433"/>
                  <a:gd name="T25" fmla="*/ -1686 h 1261"/>
                  <a:gd name="T26" fmla="*/ 945 w 4433"/>
                  <a:gd name="T27" fmla="*/ -1671 h 1261"/>
                  <a:gd name="T28" fmla="*/ 1018 w 4433"/>
                  <a:gd name="T29" fmla="*/ -1659 h 1261"/>
                  <a:gd name="T30" fmla="*/ 1090 w 4433"/>
                  <a:gd name="T31" fmla="*/ -1649 h 1261"/>
                  <a:gd name="T32" fmla="*/ 1163 w 4433"/>
                  <a:gd name="T33" fmla="*/ -1640 h 1261"/>
                  <a:gd name="T34" fmla="*/ 1236 w 4433"/>
                  <a:gd name="T35" fmla="*/ -1631 h 1261"/>
                  <a:gd name="T36" fmla="*/ 1308 w 4433"/>
                  <a:gd name="T37" fmla="*/ -1620 h 1261"/>
                  <a:gd name="T38" fmla="*/ 1381 w 4433"/>
                  <a:gd name="T39" fmla="*/ -1611 h 1261"/>
                  <a:gd name="T40" fmla="*/ 1454 w 4433"/>
                  <a:gd name="T41" fmla="*/ -1601 h 1261"/>
                  <a:gd name="T42" fmla="*/ 1526 w 4433"/>
                  <a:gd name="T43" fmla="*/ -1587 h 1261"/>
                  <a:gd name="T44" fmla="*/ 1599 w 4433"/>
                  <a:gd name="T45" fmla="*/ -1572 h 1261"/>
                  <a:gd name="T46" fmla="*/ 1672 w 4433"/>
                  <a:gd name="T47" fmla="*/ -1555 h 1261"/>
                  <a:gd name="T48" fmla="*/ 1744 w 4433"/>
                  <a:gd name="T49" fmla="*/ -1536 h 1261"/>
                  <a:gd name="T50" fmla="*/ 1817 w 4433"/>
                  <a:gd name="T51" fmla="*/ -1511 h 1261"/>
                  <a:gd name="T52" fmla="*/ 1890 w 4433"/>
                  <a:gd name="T53" fmla="*/ -1451 h 1261"/>
                  <a:gd name="T54" fmla="*/ 1962 w 4433"/>
                  <a:gd name="T55" fmla="*/ -1363 h 1261"/>
                  <a:gd name="T56" fmla="*/ 2035 w 4433"/>
                  <a:gd name="T57" fmla="*/ -1242 h 1261"/>
                  <a:gd name="T58" fmla="*/ 2108 w 4433"/>
                  <a:gd name="T59" fmla="*/ -1124 h 1261"/>
                  <a:gd name="T60" fmla="*/ 2180 w 4433"/>
                  <a:gd name="T61" fmla="*/ -1011 h 1261"/>
                  <a:gd name="T62" fmla="*/ 2253 w 4433"/>
                  <a:gd name="T63" fmla="*/ -933 h 1261"/>
                  <a:gd name="T64" fmla="*/ 2326 w 4433"/>
                  <a:gd name="T65" fmla="*/ -884 h 1261"/>
                  <a:gd name="T66" fmla="*/ 2398 w 4433"/>
                  <a:gd name="T67" fmla="*/ -902 h 1261"/>
                  <a:gd name="T68" fmla="*/ 2471 w 4433"/>
                  <a:gd name="T69" fmla="*/ -897 h 1261"/>
                  <a:gd name="T70" fmla="*/ 2544 w 4433"/>
                  <a:gd name="T71" fmla="*/ -862 h 1261"/>
                  <a:gd name="T72" fmla="*/ 2616 w 4433"/>
                  <a:gd name="T73" fmla="*/ -713 h 1261"/>
                  <a:gd name="T74" fmla="*/ 2689 w 4433"/>
                  <a:gd name="T75" fmla="*/ -625 h 1261"/>
                  <a:gd name="T76" fmla="*/ 2762 w 4433"/>
                  <a:gd name="T77" fmla="*/ -623 h 1261"/>
                  <a:gd name="T78" fmla="*/ 2834 w 4433"/>
                  <a:gd name="T79" fmla="*/ -747 h 1261"/>
                  <a:gd name="T80" fmla="*/ 2907 w 4433"/>
                  <a:gd name="T81" fmla="*/ -830 h 1261"/>
                  <a:gd name="T82" fmla="*/ 2980 w 4433"/>
                  <a:gd name="T83" fmla="*/ -875 h 1261"/>
                  <a:gd name="T84" fmla="*/ 3052 w 4433"/>
                  <a:gd name="T85" fmla="*/ -955 h 1261"/>
                  <a:gd name="T86" fmla="*/ 3125 w 4433"/>
                  <a:gd name="T87" fmla="*/ -1043 h 1261"/>
                  <a:gd name="T88" fmla="*/ 3198 w 4433"/>
                  <a:gd name="T89" fmla="*/ -1092 h 1261"/>
                  <a:gd name="T90" fmla="*/ 3270 w 4433"/>
                  <a:gd name="T91" fmla="*/ -1119 h 1261"/>
                  <a:gd name="T92" fmla="*/ 3343 w 4433"/>
                  <a:gd name="T93" fmla="*/ -1069 h 1261"/>
                  <a:gd name="T94" fmla="*/ 3416 w 4433"/>
                  <a:gd name="T95" fmla="*/ -1075 h 1261"/>
                  <a:gd name="T96" fmla="*/ 3489 w 4433"/>
                  <a:gd name="T97" fmla="*/ -1023 h 1261"/>
                  <a:gd name="T98" fmla="*/ 3561 w 4433"/>
                  <a:gd name="T99" fmla="*/ -969 h 1261"/>
                  <a:gd name="T100" fmla="*/ 3634 w 4433"/>
                  <a:gd name="T101" fmla="*/ -964 h 1261"/>
                  <a:gd name="T102" fmla="*/ 3707 w 4433"/>
                  <a:gd name="T103" fmla="*/ -1036 h 1261"/>
                  <a:gd name="T104" fmla="*/ 3779 w 4433"/>
                  <a:gd name="T105" fmla="*/ -1128 h 1261"/>
                  <a:gd name="T106" fmla="*/ 3852 w 4433"/>
                  <a:gd name="T107" fmla="*/ -1085 h 1261"/>
                  <a:gd name="T108" fmla="*/ 3925 w 4433"/>
                  <a:gd name="T109" fmla="*/ -962 h 1261"/>
                  <a:gd name="T110" fmla="*/ 3997 w 4433"/>
                  <a:gd name="T111" fmla="*/ -810 h 1261"/>
                  <a:gd name="T112" fmla="*/ 4070 w 4433"/>
                  <a:gd name="T113" fmla="*/ -777 h 1261"/>
                  <a:gd name="T114" fmla="*/ 4143 w 4433"/>
                  <a:gd name="T115" fmla="*/ -768 h 1261"/>
                  <a:gd name="T116" fmla="*/ 4215 w 4433"/>
                  <a:gd name="T117" fmla="*/ -819 h 1261"/>
                  <a:gd name="T118" fmla="*/ 4288 w 4433"/>
                  <a:gd name="T119" fmla="*/ -762 h 1261"/>
                  <a:gd name="T120" fmla="*/ 4361 w 4433"/>
                  <a:gd name="T121" fmla="*/ -617 h 1261"/>
                  <a:gd name="T122" fmla="*/ 4433 w 4433"/>
                  <a:gd name="T123" fmla="*/ -511 h 12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33"/>
                  <a:gd name="T187" fmla="*/ 0 h 1261"/>
                  <a:gd name="T188" fmla="*/ 4433 w 4433"/>
                  <a:gd name="T189" fmla="*/ 1261 h 12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33" h="1261">
                    <a:moveTo>
                      <a:pt x="0" y="1"/>
                    </a:moveTo>
                    <a:lnTo>
                      <a:pt x="73" y="0"/>
                    </a:lnTo>
                    <a:lnTo>
                      <a:pt x="146" y="1"/>
                    </a:lnTo>
                    <a:lnTo>
                      <a:pt x="218" y="4"/>
                    </a:lnTo>
                    <a:lnTo>
                      <a:pt x="291" y="9"/>
                    </a:lnTo>
                    <a:lnTo>
                      <a:pt x="364" y="16"/>
                    </a:lnTo>
                    <a:lnTo>
                      <a:pt x="436" y="22"/>
                    </a:lnTo>
                    <a:lnTo>
                      <a:pt x="509" y="31"/>
                    </a:lnTo>
                    <a:lnTo>
                      <a:pt x="582" y="42"/>
                    </a:lnTo>
                    <a:lnTo>
                      <a:pt x="654" y="52"/>
                    </a:lnTo>
                    <a:lnTo>
                      <a:pt x="727" y="63"/>
                    </a:lnTo>
                    <a:lnTo>
                      <a:pt x="800" y="74"/>
                    </a:lnTo>
                    <a:lnTo>
                      <a:pt x="872" y="87"/>
                    </a:lnTo>
                    <a:lnTo>
                      <a:pt x="945" y="102"/>
                    </a:lnTo>
                    <a:lnTo>
                      <a:pt x="1018" y="114"/>
                    </a:lnTo>
                    <a:lnTo>
                      <a:pt x="1090" y="124"/>
                    </a:lnTo>
                    <a:lnTo>
                      <a:pt x="1163" y="133"/>
                    </a:lnTo>
                    <a:lnTo>
                      <a:pt x="1236" y="142"/>
                    </a:lnTo>
                    <a:lnTo>
                      <a:pt x="1308" y="153"/>
                    </a:lnTo>
                    <a:lnTo>
                      <a:pt x="1381" y="162"/>
                    </a:lnTo>
                    <a:lnTo>
                      <a:pt x="1454" y="172"/>
                    </a:lnTo>
                    <a:lnTo>
                      <a:pt x="1526" y="186"/>
                    </a:lnTo>
                    <a:lnTo>
                      <a:pt x="1599" y="201"/>
                    </a:lnTo>
                    <a:lnTo>
                      <a:pt x="1672" y="218"/>
                    </a:lnTo>
                    <a:lnTo>
                      <a:pt x="1744" y="237"/>
                    </a:lnTo>
                    <a:lnTo>
                      <a:pt x="1817" y="262"/>
                    </a:lnTo>
                    <a:lnTo>
                      <a:pt x="1890" y="322"/>
                    </a:lnTo>
                    <a:lnTo>
                      <a:pt x="1962" y="410"/>
                    </a:lnTo>
                    <a:lnTo>
                      <a:pt x="2035" y="531"/>
                    </a:lnTo>
                    <a:lnTo>
                      <a:pt x="2108" y="649"/>
                    </a:lnTo>
                    <a:lnTo>
                      <a:pt x="2180" y="762"/>
                    </a:lnTo>
                    <a:lnTo>
                      <a:pt x="2253" y="840"/>
                    </a:lnTo>
                    <a:lnTo>
                      <a:pt x="2326" y="889"/>
                    </a:lnTo>
                    <a:lnTo>
                      <a:pt x="2398" y="871"/>
                    </a:lnTo>
                    <a:lnTo>
                      <a:pt x="2471" y="876"/>
                    </a:lnTo>
                    <a:lnTo>
                      <a:pt x="2544" y="911"/>
                    </a:lnTo>
                    <a:lnTo>
                      <a:pt x="2616" y="1060"/>
                    </a:lnTo>
                    <a:lnTo>
                      <a:pt x="2689" y="1148"/>
                    </a:lnTo>
                    <a:lnTo>
                      <a:pt x="2762" y="1150"/>
                    </a:lnTo>
                    <a:lnTo>
                      <a:pt x="2834" y="1026"/>
                    </a:lnTo>
                    <a:lnTo>
                      <a:pt x="2907" y="943"/>
                    </a:lnTo>
                    <a:lnTo>
                      <a:pt x="2980" y="898"/>
                    </a:lnTo>
                    <a:lnTo>
                      <a:pt x="3052" y="818"/>
                    </a:lnTo>
                    <a:lnTo>
                      <a:pt x="3125" y="730"/>
                    </a:lnTo>
                    <a:lnTo>
                      <a:pt x="3198" y="681"/>
                    </a:lnTo>
                    <a:lnTo>
                      <a:pt x="3270" y="654"/>
                    </a:lnTo>
                    <a:lnTo>
                      <a:pt x="3343" y="704"/>
                    </a:lnTo>
                    <a:lnTo>
                      <a:pt x="3416" y="698"/>
                    </a:lnTo>
                    <a:lnTo>
                      <a:pt x="3489" y="750"/>
                    </a:lnTo>
                    <a:lnTo>
                      <a:pt x="3561" y="804"/>
                    </a:lnTo>
                    <a:lnTo>
                      <a:pt x="3634" y="809"/>
                    </a:lnTo>
                    <a:lnTo>
                      <a:pt x="3707" y="737"/>
                    </a:lnTo>
                    <a:lnTo>
                      <a:pt x="3779" y="645"/>
                    </a:lnTo>
                    <a:lnTo>
                      <a:pt x="3852" y="688"/>
                    </a:lnTo>
                    <a:lnTo>
                      <a:pt x="3925" y="811"/>
                    </a:lnTo>
                    <a:lnTo>
                      <a:pt x="3997" y="963"/>
                    </a:lnTo>
                    <a:lnTo>
                      <a:pt x="4070" y="996"/>
                    </a:lnTo>
                    <a:lnTo>
                      <a:pt x="4143" y="1005"/>
                    </a:lnTo>
                    <a:lnTo>
                      <a:pt x="4215" y="954"/>
                    </a:lnTo>
                    <a:lnTo>
                      <a:pt x="4288" y="1011"/>
                    </a:lnTo>
                    <a:lnTo>
                      <a:pt x="4361" y="1156"/>
                    </a:lnTo>
                    <a:lnTo>
                      <a:pt x="4433" y="1262"/>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0765" name="Group 255"/>
            <p:cNvGrpSpPr>
              <a:grpSpLocks/>
            </p:cNvGrpSpPr>
            <p:nvPr/>
          </p:nvGrpSpPr>
          <p:grpSpPr bwMode="auto">
            <a:xfrm>
              <a:off x="4031" y="-2551"/>
              <a:ext cx="4433" cy="1371"/>
              <a:chOff x="4031" y="-2551"/>
              <a:chExt cx="4433" cy="1371"/>
            </a:xfrm>
          </p:grpSpPr>
          <p:sp>
            <p:nvSpPr>
              <p:cNvPr id="30766" name="Freeform 256"/>
              <p:cNvSpPr>
                <a:spLocks/>
              </p:cNvSpPr>
              <p:nvPr/>
            </p:nvSpPr>
            <p:spPr bwMode="auto">
              <a:xfrm>
                <a:off x="4031" y="-2551"/>
                <a:ext cx="4433" cy="1371"/>
              </a:xfrm>
              <a:custGeom>
                <a:avLst/>
                <a:gdLst>
                  <a:gd name="T0" fmla="*/ 0 w 4433"/>
                  <a:gd name="T1" fmla="*/ -2551 h 1371"/>
                  <a:gd name="T2" fmla="*/ 73 w 4433"/>
                  <a:gd name="T3" fmla="*/ -2551 h 1371"/>
                  <a:gd name="T4" fmla="*/ 146 w 4433"/>
                  <a:gd name="T5" fmla="*/ -2550 h 1371"/>
                  <a:gd name="T6" fmla="*/ 218 w 4433"/>
                  <a:gd name="T7" fmla="*/ -2548 h 1371"/>
                  <a:gd name="T8" fmla="*/ 291 w 4433"/>
                  <a:gd name="T9" fmla="*/ -2541 h 1371"/>
                  <a:gd name="T10" fmla="*/ 364 w 4433"/>
                  <a:gd name="T11" fmla="*/ -2533 h 1371"/>
                  <a:gd name="T12" fmla="*/ 436 w 4433"/>
                  <a:gd name="T13" fmla="*/ -2526 h 1371"/>
                  <a:gd name="T14" fmla="*/ 509 w 4433"/>
                  <a:gd name="T15" fmla="*/ -2513 h 1371"/>
                  <a:gd name="T16" fmla="*/ 582 w 4433"/>
                  <a:gd name="T17" fmla="*/ -2500 h 1371"/>
                  <a:gd name="T18" fmla="*/ 654 w 4433"/>
                  <a:gd name="T19" fmla="*/ -2489 h 1371"/>
                  <a:gd name="T20" fmla="*/ 727 w 4433"/>
                  <a:gd name="T21" fmla="*/ -2475 h 1371"/>
                  <a:gd name="T22" fmla="*/ 800 w 4433"/>
                  <a:gd name="T23" fmla="*/ -2462 h 1371"/>
                  <a:gd name="T24" fmla="*/ 872 w 4433"/>
                  <a:gd name="T25" fmla="*/ -2450 h 1371"/>
                  <a:gd name="T26" fmla="*/ 945 w 4433"/>
                  <a:gd name="T27" fmla="*/ -2434 h 1371"/>
                  <a:gd name="T28" fmla="*/ 1018 w 4433"/>
                  <a:gd name="T29" fmla="*/ -2419 h 1371"/>
                  <a:gd name="T30" fmla="*/ 1090 w 4433"/>
                  <a:gd name="T31" fmla="*/ -2410 h 1371"/>
                  <a:gd name="T32" fmla="*/ 1163 w 4433"/>
                  <a:gd name="T33" fmla="*/ -2403 h 1371"/>
                  <a:gd name="T34" fmla="*/ 1236 w 4433"/>
                  <a:gd name="T35" fmla="*/ -2395 h 1371"/>
                  <a:gd name="T36" fmla="*/ 1308 w 4433"/>
                  <a:gd name="T37" fmla="*/ -2389 h 1371"/>
                  <a:gd name="T38" fmla="*/ 1381 w 4433"/>
                  <a:gd name="T39" fmla="*/ -2382 h 1371"/>
                  <a:gd name="T40" fmla="*/ 1454 w 4433"/>
                  <a:gd name="T41" fmla="*/ -2372 h 1371"/>
                  <a:gd name="T42" fmla="*/ 1526 w 4433"/>
                  <a:gd name="T43" fmla="*/ -2363 h 1371"/>
                  <a:gd name="T44" fmla="*/ 1599 w 4433"/>
                  <a:gd name="T45" fmla="*/ -2349 h 1371"/>
                  <a:gd name="T46" fmla="*/ 1672 w 4433"/>
                  <a:gd name="T47" fmla="*/ -2334 h 1371"/>
                  <a:gd name="T48" fmla="*/ 1744 w 4433"/>
                  <a:gd name="T49" fmla="*/ -2318 h 1371"/>
                  <a:gd name="T50" fmla="*/ 1817 w 4433"/>
                  <a:gd name="T51" fmla="*/ -2299 h 1371"/>
                  <a:gd name="T52" fmla="*/ 1890 w 4433"/>
                  <a:gd name="T53" fmla="*/ -2214 h 1371"/>
                  <a:gd name="T54" fmla="*/ 1962 w 4433"/>
                  <a:gd name="T55" fmla="*/ -2085 h 1371"/>
                  <a:gd name="T56" fmla="*/ 2035 w 4433"/>
                  <a:gd name="T57" fmla="*/ -1915 h 1371"/>
                  <a:gd name="T58" fmla="*/ 2108 w 4433"/>
                  <a:gd name="T59" fmla="*/ -1773 h 1371"/>
                  <a:gd name="T60" fmla="*/ 2180 w 4433"/>
                  <a:gd name="T61" fmla="*/ -1639 h 1371"/>
                  <a:gd name="T62" fmla="*/ 2253 w 4433"/>
                  <a:gd name="T63" fmla="*/ -1523 h 1371"/>
                  <a:gd name="T64" fmla="*/ 2326 w 4433"/>
                  <a:gd name="T65" fmla="*/ -1450 h 1371"/>
                  <a:gd name="T66" fmla="*/ 2398 w 4433"/>
                  <a:gd name="T67" fmla="*/ -1497 h 1371"/>
                  <a:gd name="T68" fmla="*/ 2471 w 4433"/>
                  <a:gd name="T69" fmla="*/ -1507 h 1371"/>
                  <a:gd name="T70" fmla="*/ 2544 w 4433"/>
                  <a:gd name="T71" fmla="*/ -1490 h 1371"/>
                  <a:gd name="T72" fmla="*/ 2616 w 4433"/>
                  <a:gd name="T73" fmla="*/ -1282 h 1371"/>
                  <a:gd name="T74" fmla="*/ 2689 w 4433"/>
                  <a:gd name="T75" fmla="*/ -1180 h 1371"/>
                  <a:gd name="T76" fmla="*/ 2762 w 4433"/>
                  <a:gd name="T77" fmla="*/ -1204 h 1371"/>
                  <a:gd name="T78" fmla="*/ 2834 w 4433"/>
                  <a:gd name="T79" fmla="*/ -1573 h 1371"/>
                  <a:gd name="T80" fmla="*/ 2907 w 4433"/>
                  <a:gd name="T81" fmla="*/ -1791 h 1371"/>
                  <a:gd name="T82" fmla="*/ 2980 w 4433"/>
                  <a:gd name="T83" fmla="*/ -1919 h 1371"/>
                  <a:gd name="T84" fmla="*/ 3052 w 4433"/>
                  <a:gd name="T85" fmla="*/ -2130 h 1371"/>
                  <a:gd name="T86" fmla="*/ 3125 w 4433"/>
                  <a:gd name="T87" fmla="*/ -2260 h 1371"/>
                  <a:gd name="T88" fmla="*/ 3198 w 4433"/>
                  <a:gd name="T89" fmla="*/ -2304 h 1371"/>
                  <a:gd name="T90" fmla="*/ 3270 w 4433"/>
                  <a:gd name="T91" fmla="*/ -2299 h 1371"/>
                  <a:gd name="T92" fmla="*/ 3343 w 4433"/>
                  <a:gd name="T93" fmla="*/ -2169 h 1371"/>
                  <a:gd name="T94" fmla="*/ 3416 w 4433"/>
                  <a:gd name="T95" fmla="*/ -2184 h 1371"/>
                  <a:gd name="T96" fmla="*/ 3489 w 4433"/>
                  <a:gd name="T97" fmla="*/ -2015 h 1371"/>
                  <a:gd name="T98" fmla="*/ 3561 w 4433"/>
                  <a:gd name="T99" fmla="*/ -1853 h 1371"/>
                  <a:gd name="T100" fmla="*/ 3634 w 4433"/>
                  <a:gd name="T101" fmla="*/ -1882 h 1371"/>
                  <a:gd name="T102" fmla="*/ 3707 w 4433"/>
                  <a:gd name="T103" fmla="*/ -1975 h 1371"/>
                  <a:gd name="T104" fmla="*/ 3779 w 4433"/>
                  <a:gd name="T105" fmla="*/ -2076 h 1371"/>
                  <a:gd name="T106" fmla="*/ 3852 w 4433"/>
                  <a:gd name="T107" fmla="*/ -1930 h 1371"/>
                  <a:gd name="T108" fmla="*/ 3925 w 4433"/>
                  <a:gd name="T109" fmla="*/ -1712 h 1371"/>
                  <a:gd name="T110" fmla="*/ 3997 w 4433"/>
                  <a:gd name="T111" fmla="*/ -1450 h 1371"/>
                  <a:gd name="T112" fmla="*/ 4070 w 4433"/>
                  <a:gd name="T113" fmla="*/ -1525 h 1371"/>
                  <a:gd name="T114" fmla="*/ 4143 w 4433"/>
                  <a:gd name="T115" fmla="*/ -1612 h 1371"/>
                  <a:gd name="T116" fmla="*/ 4215 w 4433"/>
                  <a:gd name="T117" fmla="*/ -1744 h 1371"/>
                  <a:gd name="T118" fmla="*/ 4288 w 4433"/>
                  <a:gd name="T119" fmla="*/ -1677 h 1371"/>
                  <a:gd name="T120" fmla="*/ 4361 w 4433"/>
                  <a:gd name="T121" fmla="*/ -1499 h 1371"/>
                  <a:gd name="T122" fmla="*/ 4433 w 4433"/>
                  <a:gd name="T123" fmla="*/ -1379 h 13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33"/>
                  <a:gd name="T187" fmla="*/ 0 h 1371"/>
                  <a:gd name="T188" fmla="*/ 4433 w 4433"/>
                  <a:gd name="T189" fmla="*/ 1371 h 13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33" h="1371">
                    <a:moveTo>
                      <a:pt x="0" y="0"/>
                    </a:moveTo>
                    <a:lnTo>
                      <a:pt x="73" y="0"/>
                    </a:lnTo>
                    <a:lnTo>
                      <a:pt x="146" y="1"/>
                    </a:lnTo>
                    <a:lnTo>
                      <a:pt x="218" y="3"/>
                    </a:lnTo>
                    <a:lnTo>
                      <a:pt x="291" y="10"/>
                    </a:lnTo>
                    <a:lnTo>
                      <a:pt x="364" y="18"/>
                    </a:lnTo>
                    <a:lnTo>
                      <a:pt x="436" y="25"/>
                    </a:lnTo>
                    <a:lnTo>
                      <a:pt x="509" y="38"/>
                    </a:lnTo>
                    <a:lnTo>
                      <a:pt x="582" y="51"/>
                    </a:lnTo>
                    <a:lnTo>
                      <a:pt x="654" y="62"/>
                    </a:lnTo>
                    <a:lnTo>
                      <a:pt x="727" y="76"/>
                    </a:lnTo>
                    <a:lnTo>
                      <a:pt x="800" y="89"/>
                    </a:lnTo>
                    <a:lnTo>
                      <a:pt x="872" y="101"/>
                    </a:lnTo>
                    <a:lnTo>
                      <a:pt x="945" y="117"/>
                    </a:lnTo>
                    <a:lnTo>
                      <a:pt x="1018" y="132"/>
                    </a:lnTo>
                    <a:lnTo>
                      <a:pt x="1090" y="141"/>
                    </a:lnTo>
                    <a:lnTo>
                      <a:pt x="1163" y="148"/>
                    </a:lnTo>
                    <a:lnTo>
                      <a:pt x="1236" y="156"/>
                    </a:lnTo>
                    <a:lnTo>
                      <a:pt x="1308" y="162"/>
                    </a:lnTo>
                    <a:lnTo>
                      <a:pt x="1381" y="169"/>
                    </a:lnTo>
                    <a:lnTo>
                      <a:pt x="1454" y="179"/>
                    </a:lnTo>
                    <a:lnTo>
                      <a:pt x="1526" y="188"/>
                    </a:lnTo>
                    <a:lnTo>
                      <a:pt x="1599" y="202"/>
                    </a:lnTo>
                    <a:lnTo>
                      <a:pt x="1672" y="217"/>
                    </a:lnTo>
                    <a:lnTo>
                      <a:pt x="1744" y="233"/>
                    </a:lnTo>
                    <a:lnTo>
                      <a:pt x="1817" y="252"/>
                    </a:lnTo>
                    <a:lnTo>
                      <a:pt x="1890" y="337"/>
                    </a:lnTo>
                    <a:lnTo>
                      <a:pt x="1962" y="466"/>
                    </a:lnTo>
                    <a:lnTo>
                      <a:pt x="2035" y="636"/>
                    </a:lnTo>
                    <a:lnTo>
                      <a:pt x="2108" y="778"/>
                    </a:lnTo>
                    <a:lnTo>
                      <a:pt x="2180" y="912"/>
                    </a:lnTo>
                    <a:lnTo>
                      <a:pt x="2253" y="1028"/>
                    </a:lnTo>
                    <a:lnTo>
                      <a:pt x="2326" y="1101"/>
                    </a:lnTo>
                    <a:lnTo>
                      <a:pt x="2398" y="1054"/>
                    </a:lnTo>
                    <a:lnTo>
                      <a:pt x="2471" y="1044"/>
                    </a:lnTo>
                    <a:lnTo>
                      <a:pt x="2544" y="1061"/>
                    </a:lnTo>
                    <a:lnTo>
                      <a:pt x="2616" y="1269"/>
                    </a:lnTo>
                    <a:lnTo>
                      <a:pt x="2689" y="1371"/>
                    </a:lnTo>
                    <a:lnTo>
                      <a:pt x="2762" y="1347"/>
                    </a:lnTo>
                    <a:lnTo>
                      <a:pt x="2834" y="978"/>
                    </a:lnTo>
                    <a:lnTo>
                      <a:pt x="2907" y="760"/>
                    </a:lnTo>
                    <a:lnTo>
                      <a:pt x="2980" y="632"/>
                    </a:lnTo>
                    <a:lnTo>
                      <a:pt x="3052" y="421"/>
                    </a:lnTo>
                    <a:lnTo>
                      <a:pt x="3125" y="291"/>
                    </a:lnTo>
                    <a:lnTo>
                      <a:pt x="3198" y="247"/>
                    </a:lnTo>
                    <a:lnTo>
                      <a:pt x="3270" y="252"/>
                    </a:lnTo>
                    <a:lnTo>
                      <a:pt x="3343" y="382"/>
                    </a:lnTo>
                    <a:lnTo>
                      <a:pt x="3416" y="367"/>
                    </a:lnTo>
                    <a:lnTo>
                      <a:pt x="3489" y="536"/>
                    </a:lnTo>
                    <a:lnTo>
                      <a:pt x="3561" y="698"/>
                    </a:lnTo>
                    <a:lnTo>
                      <a:pt x="3634" y="669"/>
                    </a:lnTo>
                    <a:lnTo>
                      <a:pt x="3707" y="576"/>
                    </a:lnTo>
                    <a:lnTo>
                      <a:pt x="3779" y="475"/>
                    </a:lnTo>
                    <a:lnTo>
                      <a:pt x="3852" y="621"/>
                    </a:lnTo>
                    <a:lnTo>
                      <a:pt x="3925" y="839"/>
                    </a:lnTo>
                    <a:lnTo>
                      <a:pt x="3997" y="1101"/>
                    </a:lnTo>
                    <a:lnTo>
                      <a:pt x="4070" y="1026"/>
                    </a:lnTo>
                    <a:lnTo>
                      <a:pt x="4143" y="939"/>
                    </a:lnTo>
                    <a:lnTo>
                      <a:pt x="4215" y="807"/>
                    </a:lnTo>
                    <a:lnTo>
                      <a:pt x="4288" y="874"/>
                    </a:lnTo>
                    <a:lnTo>
                      <a:pt x="4361" y="1052"/>
                    </a:lnTo>
                    <a:lnTo>
                      <a:pt x="4433" y="1172"/>
                    </a:lnTo>
                  </a:path>
                </a:pathLst>
              </a:custGeom>
              <a:noFill/>
              <a:ln w="40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sp>
        <p:nvSpPr>
          <p:cNvPr id="30729" name="Rectangle 101"/>
          <p:cNvSpPr>
            <a:spLocks noChangeArrowheads="1"/>
          </p:cNvSpPr>
          <p:nvPr/>
        </p:nvSpPr>
        <p:spPr bwMode="auto">
          <a:xfrm>
            <a:off x="7448550" y="4962525"/>
            <a:ext cx="12874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latin typeface="Times New Roman" charset="0"/>
                <a:cs typeface="Times New Roman" charset="0"/>
              </a:rPr>
              <a:t>Overfishing</a:t>
            </a:r>
          </a:p>
        </p:txBody>
      </p:sp>
      <p:sp>
        <p:nvSpPr>
          <p:cNvPr id="30730" name="Rectangle 102"/>
          <p:cNvSpPr>
            <a:spLocks noChangeArrowheads="1"/>
          </p:cNvSpPr>
          <p:nvPr/>
        </p:nvSpPr>
        <p:spPr bwMode="auto">
          <a:xfrm rot="-5400000">
            <a:off x="3757058" y="4838978"/>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latin typeface="Times New Roman" charset="0"/>
                <a:cs typeface="Times New Roman" charset="0"/>
              </a:rPr>
              <a:t>F/</a:t>
            </a:r>
            <a:r>
              <a:rPr lang="en-US" dirty="0" err="1">
                <a:solidFill>
                  <a:srgbClr val="000000"/>
                </a:solidFill>
                <a:latin typeface="Times New Roman" charset="0"/>
                <a:cs typeface="Times New Roman" charset="0"/>
              </a:rPr>
              <a:t>Fmsy</a:t>
            </a:r>
            <a:endParaRPr lang="en-US" dirty="0">
              <a:solidFill>
                <a:srgbClr val="000000"/>
              </a:solidFill>
              <a:latin typeface="Times New Roman" charset="0"/>
              <a:cs typeface="Times New Roman" charset="0"/>
            </a:endParaRPr>
          </a:p>
        </p:txBody>
      </p:sp>
      <p:sp>
        <p:nvSpPr>
          <p:cNvPr id="30731" name="TextBox 103"/>
          <p:cNvSpPr txBox="1">
            <a:spLocks noChangeArrowheads="1"/>
          </p:cNvSpPr>
          <p:nvPr/>
        </p:nvSpPr>
        <p:spPr bwMode="auto">
          <a:xfrm>
            <a:off x="5711825" y="6083300"/>
            <a:ext cx="71269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MS PGothic" charset="0"/>
                <a:cs typeface="MS PGothic" charset="0"/>
              </a:defRPr>
            </a:lvl1pPr>
            <a:lvl2pPr marL="37931725" indent="-37474525" eaLnBrk="0" hangingPunct="0">
              <a:defRPr sz="2400">
                <a:solidFill>
                  <a:schemeClr val="tx1"/>
                </a:solidFill>
                <a:latin typeface="Trebuchet MS" charset="0"/>
                <a:ea typeface="MS PGothic" charset="0"/>
                <a:cs typeface="MS PGothic" charset="0"/>
              </a:defRPr>
            </a:lvl2pPr>
            <a:lvl3pPr eaLnBrk="0" hangingPunct="0">
              <a:defRPr sz="2400">
                <a:solidFill>
                  <a:schemeClr val="tx1"/>
                </a:solidFill>
                <a:latin typeface="Trebuchet MS" charset="0"/>
                <a:ea typeface="MS PGothic" charset="0"/>
                <a:cs typeface="MS PGothic" charset="0"/>
              </a:defRPr>
            </a:lvl3pPr>
            <a:lvl4pPr eaLnBrk="0" hangingPunct="0">
              <a:defRPr sz="2400">
                <a:solidFill>
                  <a:schemeClr val="tx1"/>
                </a:solidFill>
                <a:latin typeface="Trebuchet MS" charset="0"/>
                <a:ea typeface="MS PGothic" charset="0"/>
                <a:cs typeface="MS PGothic" charset="0"/>
              </a:defRPr>
            </a:lvl4pPr>
            <a:lvl5pPr eaLnBrk="0" hangingPunct="0">
              <a:defRPr sz="2400">
                <a:solidFill>
                  <a:schemeClr val="tx1"/>
                </a:solidFill>
                <a:latin typeface="Trebuchet MS" charset="0"/>
                <a:ea typeface="MS PGothic" charset="0"/>
                <a:cs typeface="MS PGothic" charset="0"/>
              </a:defRPr>
            </a:lvl5pPr>
            <a:lvl6pPr marL="4572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9144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1371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18288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r>
              <a:rPr lang="en-US" sz="1800" dirty="0">
                <a:solidFill>
                  <a:srgbClr val="000000"/>
                </a:solidFill>
                <a:latin typeface="Times New Roman" charset="0"/>
                <a:cs typeface="Times New Roman" charset="0"/>
              </a:rPr>
              <a:t>Years</a:t>
            </a:r>
          </a:p>
        </p:txBody>
      </p:sp>
      <p:sp>
        <p:nvSpPr>
          <p:cNvPr id="30732" name="Rectangle 104"/>
          <p:cNvSpPr>
            <a:spLocks noChangeArrowheads="1"/>
          </p:cNvSpPr>
          <p:nvPr/>
        </p:nvSpPr>
        <p:spPr bwMode="auto">
          <a:xfrm>
            <a:off x="7346950" y="5313363"/>
            <a:ext cx="431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latin typeface="Wingdings" charset="0"/>
              </a:rPr>
              <a:t></a:t>
            </a:r>
            <a:endParaRPr lang="en-US" dirty="0">
              <a:solidFill>
                <a:srgbClr val="000000"/>
              </a:solidFill>
            </a:endParaRPr>
          </a:p>
        </p:txBody>
      </p:sp>
      <p:sp>
        <p:nvSpPr>
          <p:cNvPr id="30733" name="Rectangle 178"/>
          <p:cNvSpPr>
            <a:spLocks noChangeArrowheads="1"/>
          </p:cNvSpPr>
          <p:nvPr/>
        </p:nvSpPr>
        <p:spPr bwMode="auto">
          <a:xfrm>
            <a:off x="4737100" y="3867150"/>
            <a:ext cx="27844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dirty="0">
                <a:solidFill>
                  <a:srgbClr val="000000"/>
                </a:solidFill>
                <a:latin typeface="Times New Roman" charset="0"/>
                <a:cs typeface="Times New Roman" charset="0"/>
              </a:rPr>
              <a:t>1950 1960 1970 1980 1990 2000 2010</a:t>
            </a:r>
          </a:p>
        </p:txBody>
      </p:sp>
      <p:sp>
        <p:nvSpPr>
          <p:cNvPr id="30734" name="Rectangle 179"/>
          <p:cNvSpPr>
            <a:spLocks noChangeArrowheads="1"/>
          </p:cNvSpPr>
          <p:nvPr/>
        </p:nvSpPr>
        <p:spPr bwMode="auto">
          <a:xfrm>
            <a:off x="4752975" y="5926138"/>
            <a:ext cx="25701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00000"/>
                </a:solidFill>
                <a:latin typeface="Times New Roman" charset="0"/>
                <a:cs typeface="Times New Roman" charset="0"/>
              </a:rPr>
              <a:t>1950 1960 1970 1980 1990 2000 2010</a:t>
            </a:r>
          </a:p>
        </p:txBody>
      </p:sp>
      <p:sp>
        <p:nvSpPr>
          <p:cNvPr id="178" name="TextBox 177"/>
          <p:cNvSpPr txBox="1"/>
          <p:nvPr/>
        </p:nvSpPr>
        <p:spPr>
          <a:xfrm>
            <a:off x="6248400" y="6477000"/>
            <a:ext cx="2813591" cy="253916"/>
          </a:xfrm>
          <a:prstGeom prst="rect">
            <a:avLst/>
          </a:prstGeom>
          <a:noFill/>
        </p:spPr>
        <p:txBody>
          <a:bodyPr wrap="none" rtlCol="0">
            <a:spAutoFit/>
          </a:bodyPr>
          <a:lstStyle/>
          <a:p>
            <a:r>
              <a:rPr lang="en-US" sz="1050" dirty="0" smtClean="0"/>
              <a:t>*Slide courtesy of M. Denson:  SCDNR/MRRI</a:t>
            </a:r>
            <a:endParaRPr lang="en-US" sz="1050" dirty="0"/>
          </a:p>
        </p:txBody>
      </p:sp>
      <p:sp>
        <p:nvSpPr>
          <p:cNvPr id="179" name="TextBox 178"/>
          <p:cNvSpPr txBox="1"/>
          <p:nvPr/>
        </p:nvSpPr>
        <p:spPr>
          <a:xfrm>
            <a:off x="381000" y="762000"/>
            <a:ext cx="8534400" cy="1785104"/>
          </a:xfrm>
          <a:prstGeom prst="rect">
            <a:avLst/>
          </a:prstGeom>
          <a:noFill/>
        </p:spPr>
        <p:txBody>
          <a:bodyPr wrap="square" rtlCol="0">
            <a:spAutoFit/>
          </a:bodyPr>
          <a:lstStyle/>
          <a:p>
            <a:pPr algn="ctr"/>
            <a:r>
              <a:rPr lang="en-US" sz="3600" b="1" dirty="0" smtClean="0">
                <a:ea typeface="MS PGothic" charset="0"/>
              </a:rPr>
              <a:t>2012 Stock Assessment Conclusions</a:t>
            </a:r>
          </a:p>
          <a:p>
            <a:pPr algn="ctr"/>
            <a:r>
              <a:rPr lang="en-US" sz="2000" b="1" dirty="0" smtClean="0">
                <a:ea typeface="MS PGothic" charset="0"/>
              </a:rPr>
              <a:t>(South Atlantic Population Including DPSs)</a:t>
            </a:r>
          </a:p>
          <a:p>
            <a:endParaRPr lang="en-US" sz="5400" dirty="0"/>
          </a:p>
        </p:txBody>
      </p:sp>
    </p:spTree>
    <p:extLst>
      <p:ext uri="{BB962C8B-B14F-4D97-AF65-F5344CB8AC3E}">
        <p14:creationId xmlns="" xmlns:p14="http://schemas.microsoft.com/office/powerpoint/2010/main" val="403283795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ctr" eaLnBrk="1" hangingPunct="1"/>
            <a:r>
              <a:rPr lang="en-US" b="1" dirty="0">
                <a:effectLst>
                  <a:outerShdw blurRad="38100" dist="38100" dir="2700000" algn="tl">
                    <a:srgbClr val="DDDDDD"/>
                  </a:outerShdw>
                </a:effectLst>
                <a:latin typeface="Times New Roman" charset="0"/>
                <a:ea typeface="MS PGothic" charset="0"/>
              </a:rPr>
              <a:t>Limitations of the Assessment</a:t>
            </a:r>
          </a:p>
        </p:txBody>
      </p:sp>
      <p:sp>
        <p:nvSpPr>
          <p:cNvPr id="32771" name="Content Placeholder 2"/>
          <p:cNvSpPr>
            <a:spLocks noGrp="1"/>
          </p:cNvSpPr>
          <p:nvPr>
            <p:ph idx="1"/>
          </p:nvPr>
        </p:nvSpPr>
        <p:spPr>
          <a:xfrm>
            <a:off x="779463" y="1519619"/>
            <a:ext cx="7583487" cy="2441575"/>
          </a:xfrm>
        </p:spPr>
        <p:txBody>
          <a:bodyPr>
            <a:normAutofit/>
          </a:bodyPr>
          <a:lstStyle/>
          <a:p>
            <a:pPr eaLnBrk="1" hangingPunct="1"/>
            <a:r>
              <a:rPr lang="en-US" sz="2600" dirty="0">
                <a:latin typeface="Times New Roman" charset="0"/>
                <a:ea typeface="MS PGothic" charset="0"/>
              </a:rPr>
              <a:t>Regional evaluation not sensitive to identify local populations.</a:t>
            </a:r>
          </a:p>
          <a:p>
            <a:pPr eaLnBrk="1" hangingPunct="1"/>
            <a:r>
              <a:rPr lang="en-US" sz="2600" dirty="0">
                <a:latin typeface="Times New Roman" charset="0"/>
                <a:ea typeface="MS PGothic" charset="0"/>
              </a:rPr>
              <a:t>Although there may not be overfishing in the SA region, some DPS may be more heavily exploited because of their easy access by anglers</a:t>
            </a:r>
            <a:r>
              <a:rPr lang="en-US" sz="2600" dirty="0" smtClean="0">
                <a:latin typeface="Times New Roman" charset="0"/>
                <a:ea typeface="MS PGothic" charset="0"/>
              </a:rPr>
              <a:t>.</a:t>
            </a:r>
          </a:p>
          <a:p>
            <a:pPr eaLnBrk="1" hangingPunct="1">
              <a:buNone/>
            </a:pPr>
            <a:endParaRPr lang="en-US" dirty="0">
              <a:latin typeface="Times New Roman" charset="0"/>
              <a:ea typeface="MS PGothic" charset="0"/>
            </a:endParaRPr>
          </a:p>
        </p:txBody>
      </p:sp>
      <p:pic>
        <p:nvPicPr>
          <p:cNvPr id="32772" name="Picture 3" descr="cobia population segments.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4038600"/>
            <a:ext cx="2546725"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4" descr="IMGP0094.JPG"/>
          <p:cNvPicPr>
            <a:picLocks noChangeAspect="1"/>
          </p:cNvPicPr>
          <p:nvPr/>
        </p:nvPicPr>
        <p:blipFill>
          <a:blip r:embed="rId3" cstate="print"/>
          <a:srcRect/>
          <a:stretch>
            <a:fillRect/>
          </a:stretch>
        </p:blipFill>
        <p:spPr bwMode="auto">
          <a:xfrm>
            <a:off x="1905000" y="4114800"/>
            <a:ext cx="2151062" cy="2236787"/>
          </a:xfrm>
          <a:prstGeom prst="rect">
            <a:avLst/>
          </a:prstGeom>
          <a:noFill/>
          <a:ln w="9525">
            <a:noFill/>
            <a:miter lim="800000"/>
            <a:headEnd/>
            <a:tailEnd/>
          </a:ln>
          <a:effectLst>
            <a:outerShdw dist="139700" dir="2700000" algn="tl" rotWithShape="0">
              <a:srgbClr val="333333">
                <a:alpha val="64998"/>
              </a:srgbClr>
            </a:outerShdw>
          </a:effectLst>
        </p:spPr>
      </p:pic>
      <p:sp>
        <p:nvSpPr>
          <p:cNvPr id="6" name="TextBox 5"/>
          <p:cNvSpPr txBox="1"/>
          <p:nvPr/>
        </p:nvSpPr>
        <p:spPr>
          <a:xfrm>
            <a:off x="6248400" y="6477000"/>
            <a:ext cx="2813591" cy="253916"/>
          </a:xfrm>
          <a:prstGeom prst="rect">
            <a:avLst/>
          </a:prstGeom>
          <a:noFill/>
        </p:spPr>
        <p:txBody>
          <a:bodyPr wrap="none" rtlCol="0">
            <a:spAutoFit/>
          </a:bodyPr>
          <a:lstStyle/>
          <a:p>
            <a:r>
              <a:rPr lang="en-US" sz="1050" dirty="0" smtClean="0"/>
              <a:t>*Slide courtesy of M. Denson:  SCDNR/MRRI</a:t>
            </a:r>
            <a:endParaRPr lang="en-US" sz="1050" dirty="0"/>
          </a:p>
        </p:txBody>
      </p:sp>
    </p:spTree>
    <p:extLst>
      <p:ext uri="{BB962C8B-B14F-4D97-AF65-F5344CB8AC3E}">
        <p14:creationId xmlns="" xmlns:p14="http://schemas.microsoft.com/office/powerpoint/2010/main" val="338452772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pPr algn="ctr"/>
            <a:r>
              <a:rPr lang="en-US" b="1" dirty="0" smtClean="0">
                <a:solidFill>
                  <a:schemeClr val="tx1"/>
                </a:solidFill>
              </a:rPr>
              <a:t>Conclusions</a:t>
            </a:r>
            <a:endParaRPr lang="en-US" b="1" dirty="0">
              <a:solidFill>
                <a:schemeClr val="tx1"/>
              </a:solidFill>
            </a:endParaRPr>
          </a:p>
        </p:txBody>
      </p:sp>
      <p:sp>
        <p:nvSpPr>
          <p:cNvPr id="5" name="Content Placeholder 4"/>
          <p:cNvSpPr>
            <a:spLocks noGrp="1"/>
          </p:cNvSpPr>
          <p:nvPr>
            <p:ph idx="1"/>
          </p:nvPr>
        </p:nvSpPr>
        <p:spPr>
          <a:xfrm>
            <a:off x="457200" y="1676400"/>
            <a:ext cx="8229600" cy="4389120"/>
          </a:xfrm>
        </p:spPr>
        <p:txBody>
          <a:bodyPr>
            <a:normAutofit fontScale="70000" lnSpcReduction="20000"/>
          </a:bodyPr>
          <a:lstStyle/>
          <a:p>
            <a:r>
              <a:rPr lang="en-US" dirty="0" smtClean="0"/>
              <a:t>Anecdotal evidence (law enforcement and recreational anglers) of increased fishing pressure at offshore reefs in South Carolina in recent years.</a:t>
            </a:r>
          </a:p>
          <a:p>
            <a:endParaRPr lang="en-US" dirty="0" smtClean="0"/>
          </a:p>
          <a:p>
            <a:r>
              <a:rPr lang="en-US" dirty="0" smtClean="0"/>
              <a:t>SC-</a:t>
            </a:r>
            <a:r>
              <a:rPr lang="en-US" dirty="0" err="1" smtClean="0"/>
              <a:t>Charterboat</a:t>
            </a:r>
            <a:r>
              <a:rPr lang="en-US" dirty="0" smtClean="0"/>
              <a:t> data indicated an increase in fishing effort and total catch in federal waters.</a:t>
            </a:r>
          </a:p>
          <a:p>
            <a:endParaRPr lang="en-US" dirty="0" smtClean="0"/>
          </a:p>
          <a:p>
            <a:r>
              <a:rPr lang="en-US" dirty="0" smtClean="0"/>
              <a:t>MRIP data showed an increase in effort as well but not the same decrease in catch in state waters, however  the error factor (PSE) on the MRIP data is much higher than the SC-</a:t>
            </a:r>
            <a:r>
              <a:rPr lang="en-US" dirty="0" err="1" smtClean="0"/>
              <a:t>Charterboat</a:t>
            </a:r>
            <a:r>
              <a:rPr lang="en-US" dirty="0" smtClean="0"/>
              <a:t> </a:t>
            </a:r>
            <a:r>
              <a:rPr lang="en-US" dirty="0" smtClean="0"/>
              <a:t>data, indicating reliability issues.</a:t>
            </a:r>
            <a:endParaRPr lang="en-US" dirty="0" smtClean="0"/>
          </a:p>
          <a:p>
            <a:endParaRPr lang="en-US" dirty="0" smtClean="0"/>
          </a:p>
          <a:p>
            <a:r>
              <a:rPr lang="en-US" dirty="0" smtClean="0"/>
              <a:t>Catch per unit effort levels for both MRIP and </a:t>
            </a:r>
            <a:r>
              <a:rPr lang="en-US" dirty="0" err="1" smtClean="0"/>
              <a:t>Charterboat</a:t>
            </a:r>
            <a:r>
              <a:rPr lang="en-US" dirty="0" smtClean="0"/>
              <a:t> data have remained relatively stable in recent years (&gt; 2007).</a:t>
            </a:r>
          </a:p>
          <a:p>
            <a:pPr>
              <a:buNone/>
            </a:pPr>
            <a:endParaRPr lang="en-US" dirty="0" smtClean="0"/>
          </a:p>
          <a:p>
            <a:r>
              <a:rPr lang="en-US" dirty="0" smtClean="0"/>
              <a:t>Even though overfishing was determined to not be occurring in the stock assessment, the general trends in SSB and F may have passed the overfishing boundary in recent years with the increase in fishing pressure offshore.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134070"/>
            <a:ext cx="4495800" cy="923330"/>
          </a:xfrm>
          <a:prstGeom prst="rect">
            <a:avLst/>
          </a:prstGeom>
          <a:noFill/>
        </p:spPr>
        <p:txBody>
          <a:bodyPr wrap="square" rtlCol="0">
            <a:spAutoFit/>
          </a:bodyPr>
          <a:lstStyle/>
          <a:p>
            <a:r>
              <a:rPr lang="en-US" sz="5400" b="1" dirty="0" smtClean="0"/>
              <a:t>QUESTIONS</a:t>
            </a:r>
            <a:endParaRPr lang="en-US" sz="5400" b="1" dirty="0"/>
          </a:p>
        </p:txBody>
      </p:sp>
      <p:pic>
        <p:nvPicPr>
          <p:cNvPr id="3" name="Picture 2" descr="cobia2.jpe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62200" y="3581400"/>
            <a:ext cx="3733800" cy="1671851"/>
          </a:xfrm>
          <a:prstGeom prst="rect">
            <a:avLst/>
          </a:prstGeom>
        </p:spPr>
      </p:pic>
      <p:pic>
        <p:nvPicPr>
          <p:cNvPr id="5" name="Picture 5" descr="Copy of IMGP0091"/>
          <p:cNvPicPr>
            <a:picLocks noChangeAspect="1" noChangeArrowheads="1"/>
          </p:cNvPicPr>
          <p:nvPr/>
        </p:nvPicPr>
        <p:blipFill>
          <a:blip r:embed="rId3" cstate="print"/>
          <a:srcRect/>
          <a:stretch>
            <a:fillRect/>
          </a:stretch>
        </p:blipFill>
        <p:spPr bwMode="auto">
          <a:xfrm>
            <a:off x="838200" y="2743200"/>
            <a:ext cx="73914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81000"/>
            <a:ext cx="1828800" cy="1446550"/>
          </a:xfrm>
          <a:prstGeom prst="rect">
            <a:avLst/>
          </a:prstGeom>
          <a:noFill/>
        </p:spPr>
        <p:txBody>
          <a:bodyPr wrap="square" rtlCol="0">
            <a:spAutoFit/>
          </a:bodyPr>
          <a:lstStyle/>
          <a:p>
            <a:r>
              <a:rPr lang="en-US" sz="4400" dirty="0" smtClean="0"/>
              <a:t>ISSUE:</a:t>
            </a:r>
          </a:p>
          <a:p>
            <a:endParaRPr lang="en-US" sz="4400" dirty="0"/>
          </a:p>
        </p:txBody>
      </p:sp>
      <p:pic>
        <p:nvPicPr>
          <p:cNvPr id="3" name="Picture 2" descr="cobia2.jpe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62200" y="5257800"/>
            <a:ext cx="3810000" cy="1600200"/>
          </a:xfrm>
          <a:prstGeom prst="rect">
            <a:avLst/>
          </a:prstGeom>
        </p:spPr>
      </p:pic>
      <p:pic>
        <p:nvPicPr>
          <p:cNvPr id="4" name="Picture 3" descr="DNR logo no bckgrd.gif"/>
          <p:cNvPicPr>
            <a:picLocks noChangeAspect="1"/>
          </p:cNvPicPr>
          <p:nvPr/>
        </p:nvPicPr>
        <p:blipFill>
          <a:blip r:embed="rId5" cstate="print"/>
          <a:stretch>
            <a:fillRect/>
          </a:stretch>
        </p:blipFill>
        <p:spPr>
          <a:xfrm>
            <a:off x="7086600" y="762000"/>
            <a:ext cx="1676400" cy="2199437"/>
          </a:xfrm>
          <a:prstGeom prst="rect">
            <a:avLst/>
          </a:prstGeom>
        </p:spPr>
      </p:pic>
      <p:sp>
        <p:nvSpPr>
          <p:cNvPr id="5" name="TextBox 4"/>
          <p:cNvSpPr txBox="1"/>
          <p:nvPr/>
        </p:nvSpPr>
        <p:spPr>
          <a:xfrm>
            <a:off x="381000" y="1447800"/>
            <a:ext cx="7239000" cy="4893647"/>
          </a:xfrm>
          <a:prstGeom prst="rect">
            <a:avLst/>
          </a:prstGeom>
          <a:noFill/>
        </p:spPr>
        <p:txBody>
          <a:bodyPr wrap="square" rtlCol="0">
            <a:spAutoFit/>
          </a:bodyPr>
          <a:lstStyle/>
          <a:p>
            <a:pPr>
              <a:buFont typeface="Wingdings" pitchFamily="2" charset="2"/>
              <a:buChar char="Ø"/>
            </a:pPr>
            <a:r>
              <a:rPr lang="en-US" sz="2400" dirty="0" smtClean="0"/>
              <a:t> Cobia aggregations on offshore artificial reefs</a:t>
            </a:r>
          </a:p>
          <a:p>
            <a:pPr>
              <a:buFont typeface="Wingdings" pitchFamily="2" charset="2"/>
              <a:buChar char="Ø"/>
            </a:pPr>
            <a:r>
              <a:rPr lang="en-US" sz="2400" dirty="0" smtClean="0"/>
              <a:t> Aggregations synchronous with documented 	inshore cobia spawning events</a:t>
            </a:r>
          </a:p>
          <a:p>
            <a:pPr>
              <a:buFont typeface="Wingdings" pitchFamily="2" charset="2"/>
              <a:buChar char="Ø"/>
            </a:pPr>
            <a:r>
              <a:rPr lang="en-US" sz="2400" dirty="0" smtClean="0"/>
              <a:t> Fishing pressure on offshore cobia  increasing</a:t>
            </a:r>
          </a:p>
          <a:p>
            <a:pPr>
              <a:buFont typeface="Wingdings" pitchFamily="2" charset="2"/>
              <a:buChar char="Ø"/>
            </a:pPr>
            <a:r>
              <a:rPr lang="en-US" sz="2400" dirty="0" smtClean="0"/>
              <a:t> Inshore cobia landings show some signs of 	declining</a:t>
            </a:r>
          </a:p>
          <a:p>
            <a:pPr>
              <a:buFont typeface="Wingdings" pitchFamily="2" charset="2"/>
              <a:buChar char="Ø"/>
            </a:pPr>
            <a:r>
              <a:rPr lang="en-US" sz="2400" dirty="0" smtClean="0"/>
              <a:t>Some exchange between inshore / offshore cobia</a:t>
            </a:r>
          </a:p>
          <a:p>
            <a:pPr>
              <a:buFont typeface="Wingdings" pitchFamily="2" charset="2"/>
              <a:buChar char="Ø"/>
            </a:pPr>
            <a:r>
              <a:rPr lang="en-US" sz="2400" dirty="0" smtClean="0"/>
              <a:t> Illegal sale of cobia from federal waters</a:t>
            </a:r>
          </a:p>
          <a:p>
            <a:pPr>
              <a:buFont typeface="Wingdings" pitchFamily="2" charset="2"/>
              <a:buChar char="Ø"/>
            </a:pPr>
            <a:r>
              <a:rPr lang="en-US" sz="2400" dirty="0" smtClean="0"/>
              <a:t> Concern over heavy fishing pressure on offshore 	cobia leading to similar declines  experienced 	inshore</a:t>
            </a:r>
          </a:p>
          <a:p>
            <a:pPr>
              <a:buFont typeface="Wingdings" pitchFamily="2" charset="2"/>
              <a:buChar char="Ø"/>
            </a:pPr>
            <a:endParaRPr lang="en-US" sz="2400" dirty="0" smtClean="0"/>
          </a:p>
          <a:p>
            <a:pPr>
              <a:buFont typeface="Wingdings" pitchFamily="2" charset="2"/>
              <a:buChar char="Ø"/>
            </a:pPr>
            <a:endParaRPr lang="en-US" sz="2400" dirty="0">
              <a:solidFill>
                <a:srgbClr val="FFC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7848600" cy="1446550"/>
          </a:xfrm>
          <a:prstGeom prst="rect">
            <a:avLst/>
          </a:prstGeom>
          <a:noFill/>
        </p:spPr>
        <p:txBody>
          <a:bodyPr wrap="square" rtlCol="0">
            <a:spAutoFit/>
          </a:bodyPr>
          <a:lstStyle/>
          <a:p>
            <a:r>
              <a:rPr lang="en-US" sz="4400" dirty="0" smtClean="0"/>
              <a:t>SOUTH CAROLINA COBIA FISHERY CHARACTERISTICS</a:t>
            </a:r>
            <a:endParaRPr lang="en-US" sz="4400" dirty="0"/>
          </a:p>
        </p:txBody>
      </p:sp>
      <p:pic>
        <p:nvPicPr>
          <p:cNvPr id="4" name="Picture 2" descr="brood capt 2"/>
          <p:cNvPicPr>
            <a:picLocks noChangeAspect="1" noChangeArrowheads="1"/>
          </p:cNvPicPr>
          <p:nvPr/>
        </p:nvPicPr>
        <p:blipFill>
          <a:blip r:embed="rId2" cstate="print"/>
          <a:srcRect/>
          <a:stretch>
            <a:fillRect/>
          </a:stretch>
        </p:blipFill>
        <p:spPr bwMode="auto">
          <a:xfrm>
            <a:off x="381000" y="2438400"/>
            <a:ext cx="4953000" cy="3280466"/>
          </a:xfrm>
          <a:prstGeom prst="rect">
            <a:avLst/>
          </a:prstGeom>
          <a:ln>
            <a:noFill/>
          </a:ln>
          <a:effectLst>
            <a:outerShdw blurRad="292100" dist="139700" dir="2700000" algn="tl" rotWithShape="0">
              <a:srgbClr val="333333">
                <a:alpha val="65000"/>
              </a:srgbClr>
            </a:outerShdw>
          </a:effectLst>
        </p:spPr>
      </p:pic>
      <p:pic>
        <p:nvPicPr>
          <p:cNvPr id="8" name="Picture 4" descr="IMGP0086.JPG"/>
          <p:cNvPicPr>
            <a:picLocks noChangeAspect="1"/>
          </p:cNvPicPr>
          <p:nvPr/>
        </p:nvPicPr>
        <p:blipFill>
          <a:blip r:embed="rId3" cstate="print"/>
          <a:srcRect/>
          <a:stretch>
            <a:fillRect/>
          </a:stretch>
        </p:blipFill>
        <p:spPr bwMode="auto">
          <a:xfrm>
            <a:off x="4724400" y="3581400"/>
            <a:ext cx="3860800"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0" y="3962400"/>
            <a:ext cx="4600451" cy="2766950"/>
          </a:xfrm>
          <a:prstGeom prst="rect">
            <a:avLst/>
          </a:prstGeom>
          <a:noFill/>
          <a:ln w="9525">
            <a:noFill/>
            <a:miter lim="800000"/>
            <a:headEnd/>
            <a:tailEnd/>
          </a:ln>
        </p:spPr>
      </p:pic>
      <p:sp>
        <p:nvSpPr>
          <p:cNvPr id="6" name="TextBox 5"/>
          <p:cNvSpPr txBox="1"/>
          <p:nvPr/>
        </p:nvSpPr>
        <p:spPr>
          <a:xfrm>
            <a:off x="5334000" y="671691"/>
            <a:ext cx="3429000" cy="6186309"/>
          </a:xfrm>
          <a:prstGeom prst="rect">
            <a:avLst/>
          </a:prstGeom>
          <a:noFill/>
        </p:spPr>
        <p:txBody>
          <a:bodyPr wrap="square" rtlCol="0">
            <a:spAutoFit/>
          </a:bodyPr>
          <a:lstStyle/>
          <a:p>
            <a:pPr>
              <a:buFont typeface="Arial" pitchFamily="34" charset="0"/>
              <a:buChar char="•"/>
            </a:pPr>
            <a:r>
              <a:rPr lang="en-US" dirty="0" smtClean="0"/>
              <a:t>  The majority of all cobia landings in South Carolina are from the recreational fishery.</a:t>
            </a:r>
          </a:p>
          <a:p>
            <a:endParaRPr lang="en-US" dirty="0" smtClean="0"/>
          </a:p>
          <a:p>
            <a:pPr>
              <a:buFont typeface="Arial" pitchFamily="34" charset="0"/>
              <a:buChar char="•"/>
            </a:pPr>
            <a:r>
              <a:rPr lang="en-US" dirty="0" smtClean="0"/>
              <a:t> South Carolina’s cobia landings typically make up approximately 2% of the annual commercial landings for the southeastern US, with total annual landings ranging from 2000-4000 lbs per year.</a:t>
            </a:r>
          </a:p>
          <a:p>
            <a:endParaRPr lang="en-US" dirty="0" smtClean="0"/>
          </a:p>
          <a:p>
            <a:pPr>
              <a:buFont typeface="Arial" pitchFamily="34" charset="0"/>
              <a:buChar char="•"/>
            </a:pPr>
            <a:r>
              <a:rPr lang="en-US" dirty="0" smtClean="0"/>
              <a:t>While they are caught year round, the bulk of the fishery occurs from May to July.</a:t>
            </a:r>
          </a:p>
          <a:p>
            <a:endParaRPr lang="en-US" dirty="0" smtClean="0"/>
          </a:p>
          <a:p>
            <a:pPr>
              <a:buFont typeface="Arial" pitchFamily="34" charset="0"/>
              <a:buChar char="•"/>
            </a:pPr>
            <a:r>
              <a:rPr lang="en-US" dirty="0" err="1" smtClean="0"/>
              <a:t>Gamefish</a:t>
            </a:r>
            <a:r>
              <a:rPr lang="en-US" dirty="0" smtClean="0"/>
              <a:t> status attained in 2012 means that only cobia landed in federal waters may now be sold commercially in South Carolina.</a:t>
            </a:r>
          </a:p>
          <a:p>
            <a:r>
              <a:rPr lang="en-US" dirty="0" smtClean="0"/>
              <a:t> </a:t>
            </a:r>
          </a:p>
        </p:txBody>
      </p:sp>
      <p:sp>
        <p:nvSpPr>
          <p:cNvPr id="7" name="TextBox 6"/>
          <p:cNvSpPr txBox="1"/>
          <p:nvPr/>
        </p:nvSpPr>
        <p:spPr>
          <a:xfrm>
            <a:off x="1600200" y="152400"/>
            <a:ext cx="6086346" cy="523220"/>
          </a:xfrm>
          <a:prstGeom prst="rect">
            <a:avLst/>
          </a:prstGeom>
          <a:noFill/>
        </p:spPr>
        <p:txBody>
          <a:bodyPr wrap="none" rtlCol="0">
            <a:spAutoFit/>
          </a:bodyPr>
          <a:lstStyle/>
          <a:p>
            <a:r>
              <a:rPr lang="en-US" sz="2800" b="1" dirty="0" smtClean="0"/>
              <a:t>COMMERCIAL FISHERY: GENERAL</a:t>
            </a:r>
            <a:endParaRPr lang="en-US" sz="2800" b="1" dirty="0"/>
          </a:p>
        </p:txBody>
      </p:sp>
      <p:pic>
        <p:nvPicPr>
          <p:cNvPr id="4100" name="Picture 4"/>
          <p:cNvPicPr>
            <a:picLocks noChangeAspect="1" noChangeArrowheads="1"/>
          </p:cNvPicPr>
          <p:nvPr/>
        </p:nvPicPr>
        <p:blipFill>
          <a:blip r:embed="rId3" cstate="print"/>
          <a:srcRect/>
          <a:stretch>
            <a:fillRect/>
          </a:stretch>
        </p:blipFill>
        <p:spPr bwMode="auto">
          <a:xfrm>
            <a:off x="0" y="838200"/>
            <a:ext cx="4572000" cy="30532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52400"/>
            <a:ext cx="5670655" cy="523220"/>
          </a:xfrm>
          <a:prstGeom prst="rect">
            <a:avLst/>
          </a:prstGeom>
          <a:noFill/>
        </p:spPr>
        <p:txBody>
          <a:bodyPr wrap="none" rtlCol="0">
            <a:spAutoFit/>
          </a:bodyPr>
          <a:lstStyle/>
          <a:p>
            <a:r>
              <a:rPr lang="en-US" sz="2800" b="1" dirty="0" smtClean="0"/>
              <a:t>RECREATIONAL FISHERY: MRIP</a:t>
            </a:r>
            <a:endParaRPr lang="en-US" sz="2800" b="1" dirty="0"/>
          </a:p>
        </p:txBody>
      </p:sp>
      <p:sp>
        <p:nvSpPr>
          <p:cNvPr id="6" name="TextBox 5"/>
          <p:cNvSpPr txBox="1"/>
          <p:nvPr/>
        </p:nvSpPr>
        <p:spPr>
          <a:xfrm>
            <a:off x="4724400" y="990600"/>
            <a:ext cx="4038600" cy="5970865"/>
          </a:xfrm>
          <a:prstGeom prst="rect">
            <a:avLst/>
          </a:prstGeom>
          <a:noFill/>
        </p:spPr>
        <p:txBody>
          <a:bodyPr wrap="square" rtlCol="0">
            <a:spAutoFit/>
          </a:bodyPr>
          <a:lstStyle/>
          <a:p>
            <a:pPr lvl="0">
              <a:buFont typeface="Arial" pitchFamily="34" charset="0"/>
              <a:buChar char="•"/>
            </a:pPr>
            <a:r>
              <a:rPr lang="en-US" sz="1400" dirty="0" smtClean="0"/>
              <a:t>Recreational total catch </a:t>
            </a:r>
            <a:r>
              <a:rPr lang="en-US" sz="1400" dirty="0"/>
              <a:t>in recent years peaked in 2007 and </a:t>
            </a:r>
            <a:r>
              <a:rPr lang="en-US" sz="1400" dirty="0" smtClean="0"/>
              <a:t>has </a:t>
            </a:r>
            <a:r>
              <a:rPr lang="en-US" sz="1400" dirty="0"/>
              <a:t>declined since.  </a:t>
            </a:r>
            <a:endParaRPr lang="en-US" sz="1400" dirty="0" smtClean="0"/>
          </a:p>
          <a:p>
            <a:pPr lvl="0">
              <a:buFont typeface="Arial" pitchFamily="34" charset="0"/>
              <a:buChar char="•"/>
            </a:pPr>
            <a:endParaRPr lang="en-US" sz="1400" dirty="0" smtClean="0"/>
          </a:p>
          <a:p>
            <a:pPr lvl="0">
              <a:buFont typeface="Arial" pitchFamily="34" charset="0"/>
              <a:buChar char="•"/>
            </a:pPr>
            <a:r>
              <a:rPr lang="en-US" sz="1400" dirty="0" smtClean="0"/>
              <a:t>The </a:t>
            </a:r>
            <a:r>
              <a:rPr lang="en-US" sz="1400" dirty="0"/>
              <a:t>relative proportion of </a:t>
            </a:r>
            <a:r>
              <a:rPr lang="en-US" sz="1400" dirty="0" smtClean="0"/>
              <a:t>cobia released </a:t>
            </a:r>
            <a:r>
              <a:rPr lang="en-US" sz="1400" dirty="0"/>
              <a:t>alive (B2’s</a:t>
            </a:r>
            <a:r>
              <a:rPr lang="en-US" sz="1400" dirty="0" smtClean="0"/>
              <a:t>) to those harvested </a:t>
            </a:r>
            <a:r>
              <a:rPr lang="en-US" sz="1400" dirty="0"/>
              <a:t>has remained </a:t>
            </a:r>
            <a:r>
              <a:rPr lang="en-US" sz="1400" dirty="0" smtClean="0"/>
              <a:t>relatively consistent over the years, although number of B2 fish were higher in all but two of the most recent years (2009 &amp; 2012) .</a:t>
            </a:r>
          </a:p>
          <a:p>
            <a:pPr lvl="0">
              <a:buFont typeface="Arial" pitchFamily="34" charset="0"/>
              <a:buChar char="•"/>
            </a:pPr>
            <a:endParaRPr lang="en-US" sz="1400" dirty="0" smtClean="0"/>
          </a:p>
          <a:p>
            <a:pPr lvl="0">
              <a:buFont typeface="Arial" pitchFamily="34" charset="0"/>
              <a:buChar char="•"/>
            </a:pPr>
            <a:endParaRPr lang="en-US" sz="1400" dirty="0" smtClean="0"/>
          </a:p>
          <a:p>
            <a:pPr lvl="0">
              <a:buFont typeface="Arial" pitchFamily="34" charset="0"/>
              <a:buChar char="•"/>
            </a:pPr>
            <a:endParaRPr lang="en-US" sz="1400" dirty="0" smtClean="0"/>
          </a:p>
          <a:p>
            <a:pPr lvl="0">
              <a:buFont typeface="Arial" pitchFamily="34" charset="0"/>
              <a:buChar char="•"/>
            </a:pPr>
            <a:endParaRPr lang="en-US" sz="1400" dirty="0" smtClean="0"/>
          </a:p>
          <a:p>
            <a:pPr lvl="0">
              <a:buFont typeface="Arial" pitchFamily="34" charset="0"/>
              <a:buChar char="•"/>
            </a:pPr>
            <a:endParaRPr lang="en-US" sz="1400" dirty="0" smtClean="0"/>
          </a:p>
          <a:p>
            <a:pPr lvl="0">
              <a:buFont typeface="Arial" pitchFamily="34" charset="0"/>
              <a:buChar char="•"/>
            </a:pPr>
            <a:r>
              <a:rPr lang="en-US" sz="1400" dirty="0" smtClean="0"/>
              <a:t>The </a:t>
            </a:r>
            <a:r>
              <a:rPr lang="en-US" sz="1400" dirty="0"/>
              <a:t>majority of harvested cobia in SC came from federal </a:t>
            </a:r>
            <a:r>
              <a:rPr lang="en-US" sz="1400" dirty="0" smtClean="0"/>
              <a:t>waters, with only a few years that the </a:t>
            </a:r>
            <a:r>
              <a:rPr lang="en-US" sz="1400" dirty="0"/>
              <a:t>majority </a:t>
            </a:r>
            <a:r>
              <a:rPr lang="en-US" sz="1400" dirty="0" smtClean="0"/>
              <a:t>were harvested </a:t>
            </a:r>
            <a:r>
              <a:rPr lang="en-US" sz="1400" dirty="0"/>
              <a:t>from State waters.</a:t>
            </a:r>
          </a:p>
          <a:p>
            <a:pPr lvl="0">
              <a:buFont typeface="Arial" pitchFamily="34" charset="0"/>
              <a:buChar char="•"/>
            </a:pPr>
            <a:endParaRPr lang="en-US" sz="1400" dirty="0" smtClean="0"/>
          </a:p>
          <a:p>
            <a:pPr lvl="0">
              <a:buFont typeface="Arial" pitchFamily="34" charset="0"/>
              <a:buChar char="•"/>
            </a:pPr>
            <a:r>
              <a:rPr lang="en-US" sz="1400" dirty="0" smtClean="0"/>
              <a:t>One </a:t>
            </a:r>
            <a:r>
              <a:rPr lang="en-US" sz="1400" dirty="0"/>
              <a:t>note, </a:t>
            </a:r>
            <a:r>
              <a:rPr lang="en-US" sz="1400" dirty="0" smtClean="0"/>
              <a:t>the reduced harvest </a:t>
            </a:r>
            <a:r>
              <a:rPr lang="en-US" sz="1400" dirty="0"/>
              <a:t>in state waters in </a:t>
            </a:r>
            <a:r>
              <a:rPr lang="en-US" sz="1400" dirty="0" smtClean="0"/>
              <a:t>2011 </a:t>
            </a:r>
            <a:r>
              <a:rPr lang="en-US" sz="1400" dirty="0"/>
              <a:t>was likely function of the MRIP survey missing sample intercepts during that year.  SCDNR fishery dependent sampling did report harvest from state waters during that year but the two surveys are not compatible.   Cobia are largely targeted in a spring fishery by recreational anglers and the MRIP survey may have missed sampling during this limited time period. </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0" y="990600"/>
            <a:ext cx="4591050" cy="27622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0" y="3962400"/>
            <a:ext cx="4581525" cy="276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67380"/>
            <a:ext cx="7620000" cy="523220"/>
          </a:xfrm>
          <a:prstGeom prst="rect">
            <a:avLst/>
          </a:prstGeom>
          <a:noFill/>
        </p:spPr>
        <p:txBody>
          <a:bodyPr wrap="square" rtlCol="0">
            <a:spAutoFit/>
          </a:bodyPr>
          <a:lstStyle/>
          <a:p>
            <a:r>
              <a:rPr lang="en-US" sz="2800" b="1" dirty="0" smtClean="0"/>
              <a:t>RECREATIONAL FISHERY: CAPTURE MODE</a:t>
            </a:r>
            <a:endParaRPr lang="en-US" sz="2800" b="1" dirty="0"/>
          </a:p>
        </p:txBody>
      </p:sp>
      <p:sp>
        <p:nvSpPr>
          <p:cNvPr id="4" name="TextBox 3"/>
          <p:cNvSpPr txBox="1"/>
          <p:nvPr/>
        </p:nvSpPr>
        <p:spPr>
          <a:xfrm>
            <a:off x="914400" y="4384119"/>
            <a:ext cx="7620000" cy="1661993"/>
          </a:xfrm>
          <a:prstGeom prst="rect">
            <a:avLst/>
          </a:prstGeom>
          <a:noFill/>
        </p:spPr>
        <p:txBody>
          <a:bodyPr wrap="square" rtlCol="0">
            <a:spAutoFit/>
          </a:bodyPr>
          <a:lstStyle/>
          <a:p>
            <a:r>
              <a:rPr lang="en-US" b="1" dirty="0"/>
              <a:t> </a:t>
            </a:r>
            <a:endParaRPr lang="en-US" dirty="0"/>
          </a:p>
          <a:p>
            <a:pPr lvl="0"/>
            <a:r>
              <a:rPr lang="en-US" sz="1400" dirty="0"/>
              <a:t>The majority (typically &gt; 80%) of cobia caught in South Carolina come from private/rental </a:t>
            </a:r>
            <a:r>
              <a:rPr lang="en-US" sz="1400" dirty="0" smtClean="0"/>
              <a:t>boats while</a:t>
            </a:r>
            <a:r>
              <a:rPr lang="en-US" sz="1400" dirty="0"/>
              <a:t> </a:t>
            </a:r>
            <a:r>
              <a:rPr lang="en-US" sz="1400" dirty="0" smtClean="0"/>
              <a:t>Charter </a:t>
            </a:r>
            <a:r>
              <a:rPr lang="en-US" sz="1400" dirty="0"/>
              <a:t>boats and shore based (beach, bank, shore, pier) anglers have accounted for similar percentages of the catch for the 2005-2013 time period (~ 8-9%).</a:t>
            </a:r>
          </a:p>
          <a:p>
            <a:pPr lvl="0"/>
            <a:endParaRPr lang="en-US" sz="1400" dirty="0" smtClean="0"/>
          </a:p>
          <a:p>
            <a:pPr lvl="0"/>
            <a:endParaRPr lang="en-US" sz="1400" dirty="0" smtClean="0"/>
          </a:p>
          <a:p>
            <a:pPr lvl="0"/>
            <a:endParaRPr lang="en-US" sz="1400" dirty="0"/>
          </a:p>
        </p:txBody>
      </p:sp>
      <p:pic>
        <p:nvPicPr>
          <p:cNvPr id="6147" name="Picture 3"/>
          <p:cNvPicPr>
            <a:picLocks noChangeAspect="1" noChangeArrowheads="1"/>
          </p:cNvPicPr>
          <p:nvPr/>
        </p:nvPicPr>
        <p:blipFill>
          <a:blip r:embed="rId2" cstate="print"/>
          <a:srcRect/>
          <a:stretch>
            <a:fillRect/>
          </a:stretch>
        </p:blipFill>
        <p:spPr bwMode="auto">
          <a:xfrm>
            <a:off x="1143000" y="1371600"/>
            <a:ext cx="7209754"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2693"/>
            <a:ext cx="7239000" cy="954107"/>
          </a:xfrm>
          <a:prstGeom prst="rect">
            <a:avLst/>
          </a:prstGeom>
          <a:noFill/>
        </p:spPr>
        <p:txBody>
          <a:bodyPr wrap="square" rtlCol="0">
            <a:spAutoFit/>
          </a:bodyPr>
          <a:lstStyle/>
          <a:p>
            <a:pPr algn="ctr"/>
            <a:r>
              <a:rPr lang="en-US" sz="2800" b="1" dirty="0" smtClean="0"/>
              <a:t>RECREATIONAL FISHERY: WATER ZONE </a:t>
            </a:r>
          </a:p>
          <a:p>
            <a:pPr algn="ctr"/>
            <a:r>
              <a:rPr lang="en-US" sz="2800" b="1" dirty="0" smtClean="0"/>
              <a:t>(STATE OR FEDERAL)</a:t>
            </a:r>
            <a:endParaRPr lang="en-US" sz="2800" b="1" dirty="0"/>
          </a:p>
        </p:txBody>
      </p:sp>
      <p:sp>
        <p:nvSpPr>
          <p:cNvPr id="6" name="TextBox 5"/>
          <p:cNvSpPr txBox="1"/>
          <p:nvPr/>
        </p:nvSpPr>
        <p:spPr>
          <a:xfrm>
            <a:off x="4648200" y="2310825"/>
            <a:ext cx="4343400" cy="584775"/>
          </a:xfrm>
          <a:prstGeom prst="rect">
            <a:avLst/>
          </a:prstGeom>
          <a:noFill/>
        </p:spPr>
        <p:txBody>
          <a:bodyPr wrap="square" rtlCol="0">
            <a:spAutoFit/>
          </a:bodyPr>
          <a:lstStyle/>
          <a:p>
            <a:pPr lvl="0" algn="ctr"/>
            <a:r>
              <a:rPr lang="en-US" sz="1600" dirty="0">
                <a:latin typeface="Times New Roman" pitchFamily="18" charset="0"/>
                <a:cs typeface="Times New Roman" pitchFamily="18" charset="0"/>
              </a:rPr>
              <a:t>The majority of cobia caught in SC come in </a:t>
            </a:r>
            <a:r>
              <a:rPr lang="en-US" sz="1600" dirty="0" smtClean="0">
                <a:latin typeface="Times New Roman" pitchFamily="18" charset="0"/>
                <a:cs typeface="Times New Roman" pitchFamily="18" charset="0"/>
              </a:rPr>
              <a:t>waves </a:t>
            </a:r>
            <a:r>
              <a:rPr lang="en-US" sz="1600" dirty="0">
                <a:latin typeface="Times New Roman" pitchFamily="18" charset="0"/>
                <a:cs typeface="Times New Roman" pitchFamily="18" charset="0"/>
              </a:rPr>
              <a:t>3 (May-Jun</a:t>
            </a:r>
            <a:r>
              <a:rPr lang="en-US" sz="1600" dirty="0" smtClean="0">
                <a:latin typeface="Times New Roman" pitchFamily="18" charset="0"/>
                <a:cs typeface="Times New Roman" pitchFamily="18" charset="0"/>
              </a:rPr>
              <a:t>) and 4 (Jul-Aug).</a:t>
            </a:r>
            <a:endParaRPr lang="en-US" sz="1600" dirty="0">
              <a:latin typeface="Times New Roman" pitchFamily="18" charset="0"/>
              <a:cs typeface="Times New Roman" pitchFamily="18" charset="0"/>
            </a:endParaRPr>
          </a:p>
        </p:txBody>
      </p:sp>
      <p:graphicFrame>
        <p:nvGraphicFramePr>
          <p:cNvPr id="7" name="Chart 6"/>
          <p:cNvGraphicFramePr/>
          <p:nvPr/>
        </p:nvGraphicFramePr>
        <p:xfrm>
          <a:off x="0" y="41148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953000" y="4648200"/>
            <a:ext cx="3886200" cy="1077218"/>
          </a:xfrm>
          <a:prstGeom prst="rect">
            <a:avLst/>
          </a:prstGeom>
          <a:noFill/>
        </p:spPr>
        <p:txBody>
          <a:bodyPr wrap="square" rtlCol="0">
            <a:spAutoFit/>
          </a:bodyPr>
          <a:lstStyle/>
          <a:p>
            <a:r>
              <a:rPr lang="en-US" sz="1600" dirty="0" smtClean="0">
                <a:latin typeface="Times New Roman" pitchFamily="18" charset="0"/>
                <a:cs typeface="Times New Roman" pitchFamily="18" charset="0"/>
              </a:rPr>
              <a:t>The SC </a:t>
            </a:r>
            <a:r>
              <a:rPr lang="en-US" sz="1600" dirty="0" err="1" smtClean="0">
                <a:latin typeface="Times New Roman" pitchFamily="18" charset="0"/>
                <a:cs typeface="Times New Roman" pitchFamily="18" charset="0"/>
              </a:rPr>
              <a:t>Charterboat</a:t>
            </a:r>
            <a:r>
              <a:rPr lang="en-US" sz="1600" dirty="0" smtClean="0">
                <a:latin typeface="Times New Roman" pitchFamily="18" charset="0"/>
                <a:cs typeface="Times New Roman" pitchFamily="18" charset="0"/>
              </a:rPr>
              <a:t> log data showed similar peaks in cobia catch by month with a shift from state (inshore) waters in </a:t>
            </a:r>
            <a:r>
              <a:rPr lang="en-US" sz="1600" dirty="0" smtClean="0">
                <a:latin typeface="Times New Roman" pitchFamily="18" charset="0"/>
                <a:cs typeface="Times New Roman" pitchFamily="18" charset="0"/>
              </a:rPr>
              <a:t>May-Jun </a:t>
            </a:r>
            <a:r>
              <a:rPr lang="en-US" sz="1600" dirty="0" smtClean="0">
                <a:latin typeface="Times New Roman" pitchFamily="18" charset="0"/>
                <a:cs typeface="Times New Roman" pitchFamily="18" charset="0"/>
              </a:rPr>
              <a:t>to federal waters </a:t>
            </a:r>
            <a:r>
              <a:rPr lang="en-US" sz="1600" dirty="0" smtClean="0">
                <a:latin typeface="Times New Roman" pitchFamily="18" charset="0"/>
                <a:cs typeface="Times New Roman" pitchFamily="18" charset="0"/>
              </a:rPr>
              <a:t>Jul-Aug</a:t>
            </a:r>
            <a:endParaRPr lang="en-US" sz="1600"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cstate="print"/>
          <a:srcRect/>
          <a:stretch>
            <a:fillRect/>
          </a:stretch>
        </p:blipFill>
        <p:spPr bwMode="auto">
          <a:xfrm>
            <a:off x="0" y="1066800"/>
            <a:ext cx="4591050" cy="276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91600" cy="830997"/>
          </a:xfrm>
          <a:prstGeom prst="rect">
            <a:avLst/>
          </a:prstGeom>
          <a:noFill/>
        </p:spPr>
        <p:txBody>
          <a:bodyPr wrap="square" rtlCol="0">
            <a:spAutoFit/>
          </a:bodyPr>
          <a:lstStyle/>
          <a:p>
            <a:pPr algn="ctr"/>
            <a:r>
              <a:rPr lang="en-US" sz="2800" b="1" dirty="0" smtClean="0"/>
              <a:t>RECREATIONAL FISHERY: EFFORT ESTIMATES </a:t>
            </a:r>
            <a:r>
              <a:rPr lang="en-US" sz="2000" b="1" dirty="0" smtClean="0"/>
              <a:t>(USING TARGETED/DIRECTED EFFORT: MRIP)</a:t>
            </a:r>
            <a:endParaRPr lang="en-US" sz="2000" b="1" dirty="0"/>
          </a:p>
        </p:txBody>
      </p:sp>
      <p:sp>
        <p:nvSpPr>
          <p:cNvPr id="6" name="TextBox 5"/>
          <p:cNvSpPr txBox="1"/>
          <p:nvPr/>
        </p:nvSpPr>
        <p:spPr>
          <a:xfrm>
            <a:off x="5334000" y="916900"/>
            <a:ext cx="3505200" cy="2246769"/>
          </a:xfrm>
          <a:prstGeom prst="rect">
            <a:avLst/>
          </a:prstGeom>
          <a:noFill/>
        </p:spPr>
        <p:txBody>
          <a:bodyPr wrap="square" rtlCol="0">
            <a:spAutoFit/>
          </a:bodyPr>
          <a:lstStyle/>
          <a:p>
            <a:pPr lvl="0">
              <a:buFont typeface="Arial" pitchFamily="34" charset="0"/>
              <a:buChar char="•"/>
            </a:pPr>
            <a:r>
              <a:rPr lang="en-US" sz="1400" dirty="0"/>
              <a:t>There is a higher </a:t>
            </a:r>
            <a:r>
              <a:rPr lang="en-US" sz="1400" dirty="0" smtClean="0"/>
              <a:t>proportion </a:t>
            </a:r>
            <a:r>
              <a:rPr lang="en-US" sz="1400" dirty="0"/>
              <a:t>of cobia specific targeted trips that occur in state waters over federal waters.  However, </a:t>
            </a:r>
            <a:r>
              <a:rPr lang="en-US" sz="1400" dirty="0" smtClean="0"/>
              <a:t>nominal </a:t>
            </a:r>
            <a:r>
              <a:rPr lang="en-US" sz="1400" dirty="0"/>
              <a:t>catch effort is higher in federal waters than in state waters</a:t>
            </a:r>
            <a:r>
              <a:rPr lang="en-US" sz="1400" dirty="0" smtClean="0"/>
              <a:t>.</a:t>
            </a:r>
          </a:p>
          <a:p>
            <a:pPr lvl="0">
              <a:buFont typeface="Arial" pitchFamily="34" charset="0"/>
              <a:buChar char="•"/>
            </a:pPr>
            <a:endParaRPr lang="en-US" sz="1400" dirty="0" smtClean="0"/>
          </a:p>
          <a:p>
            <a:pPr lvl="0"/>
            <a:endParaRPr lang="en-US" sz="1400" dirty="0" smtClean="0"/>
          </a:p>
          <a:p>
            <a:pPr>
              <a:buFont typeface="Arial" pitchFamily="34" charset="0"/>
              <a:buChar char="•"/>
            </a:pPr>
            <a:r>
              <a:rPr lang="en-US" sz="1400" dirty="0"/>
              <a:t> </a:t>
            </a:r>
            <a:r>
              <a:rPr lang="en-US" sz="1400" dirty="0" smtClean="0"/>
              <a:t>The </a:t>
            </a:r>
            <a:r>
              <a:rPr lang="en-US" sz="1400" dirty="0"/>
              <a:t>trend in directed trips is driven almost entirely by wave 3 (May – June) in state waters.</a:t>
            </a:r>
          </a:p>
        </p:txBody>
      </p:sp>
      <p:pic>
        <p:nvPicPr>
          <p:cNvPr id="3077" name="Picture 5"/>
          <p:cNvPicPr>
            <a:picLocks noChangeAspect="1" noChangeArrowheads="1"/>
          </p:cNvPicPr>
          <p:nvPr/>
        </p:nvPicPr>
        <p:blipFill>
          <a:blip r:embed="rId2" cstate="print"/>
          <a:srcRect/>
          <a:stretch>
            <a:fillRect/>
          </a:stretch>
        </p:blipFill>
        <p:spPr bwMode="auto">
          <a:xfrm>
            <a:off x="4572000" y="3962400"/>
            <a:ext cx="4572000" cy="2747002"/>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cstate="print"/>
          <a:srcRect/>
          <a:stretch>
            <a:fillRect/>
          </a:stretch>
        </p:blipFill>
        <p:spPr bwMode="auto">
          <a:xfrm>
            <a:off x="0" y="3962400"/>
            <a:ext cx="4591050" cy="2762250"/>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cstate="print"/>
          <a:srcRect/>
          <a:stretch>
            <a:fillRect/>
          </a:stretch>
        </p:blipFill>
        <p:spPr bwMode="auto">
          <a:xfrm>
            <a:off x="0" y="990600"/>
            <a:ext cx="4591050" cy="276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0"/>
            <a:ext cx="7162800" cy="523220"/>
          </a:xfrm>
          <a:prstGeom prst="rect">
            <a:avLst/>
          </a:prstGeom>
          <a:noFill/>
        </p:spPr>
        <p:txBody>
          <a:bodyPr wrap="square" rtlCol="0">
            <a:spAutoFit/>
          </a:bodyPr>
          <a:lstStyle/>
          <a:p>
            <a:r>
              <a:rPr lang="en-US" sz="2800" b="1" dirty="0" smtClean="0"/>
              <a:t>South Carolina Charter boat Log Data</a:t>
            </a:r>
            <a:endParaRPr lang="en-US" sz="2800" b="1" dirty="0"/>
          </a:p>
        </p:txBody>
      </p:sp>
      <p:sp>
        <p:nvSpPr>
          <p:cNvPr id="7" name="TextBox 6"/>
          <p:cNvSpPr txBox="1"/>
          <p:nvPr/>
        </p:nvSpPr>
        <p:spPr>
          <a:xfrm>
            <a:off x="5029200" y="914400"/>
            <a:ext cx="3733800" cy="2554545"/>
          </a:xfrm>
          <a:prstGeom prst="rect">
            <a:avLst/>
          </a:prstGeom>
          <a:noFill/>
        </p:spPr>
        <p:txBody>
          <a:bodyPr wrap="square" rtlCol="0">
            <a:spAutoFit/>
          </a:bodyPr>
          <a:lstStyle/>
          <a:p>
            <a:pPr>
              <a:buFont typeface="Arial" pitchFamily="34" charset="0"/>
              <a:buChar char="•"/>
            </a:pPr>
            <a:r>
              <a:rPr lang="en-US" sz="1600" dirty="0" smtClean="0"/>
              <a:t>Both total catch of cobia and trips targeting cobia for </a:t>
            </a:r>
            <a:r>
              <a:rPr lang="en-US" sz="1600" dirty="0" err="1" smtClean="0"/>
              <a:t>charterboats</a:t>
            </a:r>
            <a:r>
              <a:rPr lang="en-US" sz="1600" dirty="0" smtClean="0"/>
              <a:t> have been increasing in federal waters for the last ten years while decreasing in state waters since the peak in 2007.</a:t>
            </a:r>
          </a:p>
          <a:p>
            <a:pPr>
              <a:buFont typeface="Arial" pitchFamily="34" charset="0"/>
              <a:buChar char="•"/>
            </a:pPr>
            <a:endParaRPr lang="en-US" sz="1600" dirty="0" smtClean="0"/>
          </a:p>
          <a:p>
            <a:pPr>
              <a:buFont typeface="Arial" pitchFamily="34" charset="0"/>
              <a:buChar char="•"/>
            </a:pPr>
            <a:r>
              <a:rPr lang="en-US" sz="1600" dirty="0" smtClean="0"/>
              <a:t>However, nominal CPUE for </a:t>
            </a:r>
            <a:r>
              <a:rPr lang="en-US" sz="1600" dirty="0" err="1" smtClean="0"/>
              <a:t>charterboats</a:t>
            </a:r>
            <a:r>
              <a:rPr lang="en-US" sz="1600" dirty="0" smtClean="0"/>
              <a:t> in both state and federal waters has remained relatively stable since the peak in </a:t>
            </a:r>
            <a:r>
              <a:rPr lang="en-US" sz="1600" dirty="0" smtClean="0"/>
              <a:t>2002.</a:t>
            </a:r>
            <a:endParaRPr lang="en-US" sz="1600" dirty="0"/>
          </a:p>
        </p:txBody>
      </p:sp>
      <p:pic>
        <p:nvPicPr>
          <p:cNvPr id="3" name="Picture 3"/>
          <p:cNvPicPr>
            <a:picLocks noChangeAspect="1" noChangeArrowheads="1"/>
          </p:cNvPicPr>
          <p:nvPr/>
        </p:nvPicPr>
        <p:blipFill>
          <a:blip r:embed="rId2" cstate="print"/>
          <a:srcRect/>
          <a:stretch>
            <a:fillRect/>
          </a:stretch>
        </p:blipFill>
        <p:spPr bwMode="auto">
          <a:xfrm>
            <a:off x="0" y="3772699"/>
            <a:ext cx="4572000" cy="3085301"/>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4572000" y="3772699"/>
            <a:ext cx="4572000" cy="3085301"/>
          </a:xfrm>
          <a:prstGeom prst="rect">
            <a:avLst/>
          </a:prstGeom>
          <a:noFill/>
          <a:ln w="9525">
            <a:noFill/>
            <a:miter lim="800000"/>
            <a:headEnd/>
            <a:tailEnd/>
          </a:ln>
          <a:effectLst/>
        </p:spPr>
      </p:pic>
      <p:pic>
        <p:nvPicPr>
          <p:cNvPr id="4" name="Picture 5"/>
          <p:cNvPicPr>
            <a:picLocks noChangeAspect="1" noChangeArrowheads="1"/>
          </p:cNvPicPr>
          <p:nvPr/>
        </p:nvPicPr>
        <p:blipFill>
          <a:blip r:embed="rId4" cstate="print"/>
          <a:srcRect/>
          <a:stretch>
            <a:fillRect/>
          </a:stretch>
        </p:blipFill>
        <p:spPr bwMode="auto">
          <a:xfrm>
            <a:off x="0" y="685800"/>
            <a:ext cx="4572000" cy="30532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9.1|8|3.7|5.5|7.5|6.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1466</TotalTime>
  <Words>1185</Words>
  <Application>Microsoft Office PowerPoint</Application>
  <PresentationFormat>On-screen Show (4:3)</PresentationFormat>
  <Paragraphs>173</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Cobia in South Carolina</vt:lpstr>
      <vt:lpstr>Slide 2</vt:lpstr>
      <vt:lpstr>Slide 3</vt:lpstr>
      <vt:lpstr>Slide 4</vt:lpstr>
      <vt:lpstr>Slide 5</vt:lpstr>
      <vt:lpstr>Slide 6</vt:lpstr>
      <vt:lpstr>Slide 7</vt:lpstr>
      <vt:lpstr>Slide 8</vt:lpstr>
      <vt:lpstr>Slide 9</vt:lpstr>
      <vt:lpstr>Slide 10</vt:lpstr>
      <vt:lpstr>Genetic Population Structure</vt:lpstr>
      <vt:lpstr>Tagging Data in SC</vt:lpstr>
      <vt:lpstr> </vt:lpstr>
      <vt:lpstr>Limitations of the Assessment</vt:lpstr>
      <vt:lpstr>Conclusions</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McDonough</dc:creator>
  <cp:lastModifiedBy>Chris McDonough</cp:lastModifiedBy>
  <cp:revision>116</cp:revision>
  <dcterms:created xsi:type="dcterms:W3CDTF">2014-08-19T17:11:31Z</dcterms:created>
  <dcterms:modified xsi:type="dcterms:W3CDTF">2014-09-18T12:38:47Z</dcterms:modified>
</cp:coreProperties>
</file>