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0" r:id="rId2"/>
    <p:sldId id="292" r:id="rId3"/>
    <p:sldId id="320" r:id="rId4"/>
    <p:sldId id="293" r:id="rId5"/>
    <p:sldId id="322" r:id="rId6"/>
    <p:sldId id="323" r:id="rId7"/>
    <p:sldId id="318" r:id="rId8"/>
    <p:sldId id="294" r:id="rId9"/>
    <p:sldId id="295" r:id="rId10"/>
    <p:sldId id="324" r:id="rId11"/>
    <p:sldId id="337" r:id="rId12"/>
    <p:sldId id="333" r:id="rId13"/>
    <p:sldId id="334" r:id="rId14"/>
    <p:sldId id="326" r:id="rId15"/>
    <p:sldId id="336" r:id="rId16"/>
    <p:sldId id="335" r:id="rId17"/>
    <p:sldId id="338" r:id="rId18"/>
    <p:sldId id="339" r:id="rId19"/>
    <p:sldId id="340" r:id="rId20"/>
    <p:sldId id="316" r:id="rId21"/>
    <p:sldId id="317" r:id="rId22"/>
    <p:sldId id="305" r:id="rId23"/>
    <p:sldId id="314" r:id="rId24"/>
    <p:sldId id="310" r:id="rId25"/>
    <p:sldId id="279" r:id="rId2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ES" initials="EE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0057" autoAdjust="0"/>
  </p:normalViewPr>
  <p:slideViewPr>
    <p:cSldViewPr>
      <p:cViewPr>
        <p:scale>
          <a:sx n="75" d="100"/>
          <a:sy n="75" d="100"/>
        </p:scale>
        <p:origin x="-990" y="-78"/>
      </p:cViewPr>
      <p:guideLst>
        <p:guide orient="horz" pos="2160"/>
        <p:guide pos="2880"/>
      </p:guideLst>
    </p:cSldViewPr>
  </p:slideViewPr>
  <p:notesTextViewPr>
    <p:cViewPr>
      <p:scale>
        <a:sx n="1" d="1"/>
        <a:sy n="1" d="1"/>
      </p:scale>
      <p:origin x="0" y="0"/>
    </p:cViewPr>
  </p:notesTextViewPr>
  <p:sorterViewPr>
    <p:cViewPr>
      <p:scale>
        <a:sx n="140" d="100"/>
        <a:sy n="140" d="100"/>
      </p:scale>
      <p:origin x="0" y="1692"/>
    </p:cViewPr>
  </p:sorterViewPr>
  <p:notesViewPr>
    <p:cSldViewPr>
      <p:cViewPr varScale="1">
        <p:scale>
          <a:sx n="87" d="100"/>
          <a:sy n="87" d="100"/>
        </p:scale>
        <p:origin x="-3786"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dicosimo\Downloads\EM%20inventory%20July%202015_jd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88629737609323E-2"/>
          <c:y val="5.45897127442403E-2"/>
          <c:w val="0.88119969378827656"/>
          <c:h val="0.84567088083488862"/>
        </c:manualLayout>
      </c:layout>
      <c:lineChart>
        <c:grouping val="standard"/>
        <c:varyColors val="0"/>
        <c:ser>
          <c:idx val="4"/>
          <c:order val="0"/>
          <c:tx>
            <c:strRef>
              <c:f>Sheet1!$A$2</c:f>
              <c:strCache>
                <c:ptCount val="1"/>
                <c:pt idx="0">
                  <c:v>No. of Sea Days Observed x1000</c:v>
                </c:pt>
              </c:strCache>
            </c:strRef>
          </c:tx>
          <c:spPr>
            <a:ln w="25400" cap="flat" cmpd="sng" algn="ctr">
              <a:solidFill>
                <a:schemeClr val="accent4">
                  <a:shade val="50000"/>
                </a:schemeClr>
              </a:solidFill>
              <a:prstDash val="solid"/>
            </a:ln>
            <a:effectLst/>
          </c:spPr>
          <c:marker>
            <c:symbol val="none"/>
          </c:marker>
          <c:cat>
            <c:numRef>
              <c:f>Sheet1!$B$1:$Q$1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Sheet1!$B$2:$Q$2</c:f>
              <c:numCache>
                <c:formatCode>General</c:formatCode>
                <c:ptCount val="16"/>
                <c:pt idx="3">
                  <c:v>54</c:v>
                </c:pt>
                <c:pt idx="4">
                  <c:v>54</c:v>
                </c:pt>
                <c:pt idx="5">
                  <c:v>53</c:v>
                </c:pt>
                <c:pt idx="6">
                  <c:v>64</c:v>
                </c:pt>
                <c:pt idx="7">
                  <c:v>67</c:v>
                </c:pt>
                <c:pt idx="8">
                  <c:v>59</c:v>
                </c:pt>
                <c:pt idx="9">
                  <c:v>64</c:v>
                </c:pt>
                <c:pt idx="10">
                  <c:v>71</c:v>
                </c:pt>
                <c:pt idx="11">
                  <c:v>67</c:v>
                </c:pt>
                <c:pt idx="12">
                  <c:v>68</c:v>
                </c:pt>
                <c:pt idx="13">
                  <c:v>79</c:v>
                </c:pt>
                <c:pt idx="14">
                  <c:v>83</c:v>
                </c:pt>
              </c:numCache>
            </c:numRef>
          </c:val>
          <c:smooth val="0"/>
        </c:ser>
        <c:ser>
          <c:idx val="6"/>
          <c:order val="1"/>
          <c:tx>
            <c:strRef>
              <c:f>Sheet1!$A$3</c:f>
              <c:strCache>
                <c:ptCount val="1"/>
                <c:pt idx="0">
                  <c:v>Federal Funds (Millions)</c:v>
                </c:pt>
              </c:strCache>
            </c:strRef>
          </c:tx>
          <c:spPr>
            <a:ln w="25400" cap="flat" cmpd="sng" algn="ctr">
              <a:solidFill>
                <a:schemeClr val="accent1">
                  <a:shade val="50000"/>
                </a:schemeClr>
              </a:solidFill>
              <a:prstDash val="solid"/>
            </a:ln>
            <a:effectLst/>
          </c:spPr>
          <c:marker>
            <c:symbol val="none"/>
          </c:marker>
          <c:cat>
            <c:numRef>
              <c:f>Sheet1!$B$1:$Q$1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Sheet1!$B$3:$Q$3</c:f>
              <c:numCache>
                <c:formatCode>General</c:formatCode>
                <c:ptCount val="16"/>
                <c:pt idx="0">
                  <c:v>9.85</c:v>
                </c:pt>
                <c:pt idx="1">
                  <c:v>8.49</c:v>
                </c:pt>
                <c:pt idx="2">
                  <c:v>19.010000000000002</c:v>
                </c:pt>
                <c:pt idx="3">
                  <c:v>17</c:v>
                </c:pt>
                <c:pt idx="4">
                  <c:v>20.100000000000001</c:v>
                </c:pt>
                <c:pt idx="5">
                  <c:v>21.1</c:v>
                </c:pt>
                <c:pt idx="6">
                  <c:v>31.4</c:v>
                </c:pt>
                <c:pt idx="7">
                  <c:v>31.5</c:v>
                </c:pt>
                <c:pt idx="8">
                  <c:v>30.844999999999999</c:v>
                </c:pt>
                <c:pt idx="9" formatCode="#,##0.00">
                  <c:v>33.630000000000003</c:v>
                </c:pt>
                <c:pt idx="10">
                  <c:v>33.185000000000002</c:v>
                </c:pt>
                <c:pt idx="11">
                  <c:v>33.6</c:v>
                </c:pt>
                <c:pt idx="12" formatCode="#,##0">
                  <c:v>41</c:v>
                </c:pt>
                <c:pt idx="13">
                  <c:v>38.9</c:v>
                </c:pt>
                <c:pt idx="14">
                  <c:v>39.5</c:v>
                </c:pt>
                <c:pt idx="15">
                  <c:v>39.941000000000003</c:v>
                </c:pt>
              </c:numCache>
            </c:numRef>
          </c:val>
          <c:smooth val="0"/>
        </c:ser>
        <c:ser>
          <c:idx val="5"/>
          <c:order val="2"/>
          <c:tx>
            <c:strRef>
              <c:f>Sheet1!$A$4</c:f>
              <c:strCache>
                <c:ptCount val="1"/>
                <c:pt idx="0">
                  <c:v>Federal &amp; Industry Funds (Millions)</c:v>
                </c:pt>
              </c:strCache>
            </c:strRef>
          </c:tx>
          <c:spPr>
            <a:ln w="25400" cap="flat" cmpd="sng" algn="ctr">
              <a:solidFill>
                <a:schemeClr val="accent3">
                  <a:shade val="50000"/>
                </a:schemeClr>
              </a:solidFill>
              <a:prstDash val="solid"/>
            </a:ln>
            <a:effectLst/>
          </c:spPr>
          <c:marker>
            <c:symbol val="none"/>
          </c:marker>
          <c:cat>
            <c:numRef>
              <c:f>Sheet1!$B$1:$Q$1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Sheet1!$B$4:$Q$4</c:f>
              <c:numCache>
                <c:formatCode>General</c:formatCode>
                <c:ptCount val="16"/>
                <c:pt idx="0">
                  <c:v>20.85</c:v>
                </c:pt>
                <c:pt idx="1">
                  <c:v>20.11</c:v>
                </c:pt>
                <c:pt idx="2">
                  <c:v>33.47</c:v>
                </c:pt>
                <c:pt idx="3">
                  <c:v>30.1</c:v>
                </c:pt>
                <c:pt idx="4">
                  <c:v>33.200000000000003</c:v>
                </c:pt>
                <c:pt idx="5">
                  <c:v>35.1</c:v>
                </c:pt>
                <c:pt idx="6">
                  <c:v>44.7</c:v>
                </c:pt>
                <c:pt idx="7">
                  <c:v>44.7</c:v>
                </c:pt>
                <c:pt idx="8">
                  <c:v>45.311999999999998</c:v>
                </c:pt>
                <c:pt idx="9" formatCode="#,##0.0">
                  <c:v>48.6</c:v>
                </c:pt>
                <c:pt idx="10">
                  <c:v>55.112000000000002</c:v>
                </c:pt>
                <c:pt idx="11">
                  <c:v>55</c:v>
                </c:pt>
                <c:pt idx="12" formatCode="#,##0">
                  <c:v>58.4</c:v>
                </c:pt>
                <c:pt idx="13">
                  <c:v>69</c:v>
                </c:pt>
                <c:pt idx="14">
                  <c:v>70.900000000000006</c:v>
                </c:pt>
              </c:numCache>
            </c:numRef>
          </c:val>
          <c:smooth val="0"/>
        </c:ser>
        <c:ser>
          <c:idx val="0"/>
          <c:order val="3"/>
          <c:tx>
            <c:strRef>
              <c:f>Sheet1!$A$5</c:f>
              <c:strCache>
                <c:ptCount val="1"/>
                <c:pt idx="0">
                  <c:v>No. of Fisheries Observed</c:v>
                </c:pt>
              </c:strCache>
            </c:strRef>
          </c:tx>
          <c:spPr>
            <a:ln w="25400" cap="flat" cmpd="sng" algn="ctr">
              <a:solidFill>
                <a:schemeClr val="accent2">
                  <a:shade val="50000"/>
                </a:schemeClr>
              </a:solidFill>
              <a:prstDash val="solid"/>
            </a:ln>
            <a:effectLst/>
          </c:spPr>
          <c:marker>
            <c:symbol val="none"/>
          </c:marker>
          <c:cat>
            <c:numRef>
              <c:f>Sheet1!$B$1:$Q$1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Sheet1!$B$5:$Q$5</c:f>
              <c:numCache>
                <c:formatCode>General</c:formatCode>
                <c:ptCount val="16"/>
                <c:pt idx="0">
                  <c:v>17</c:v>
                </c:pt>
                <c:pt idx="1">
                  <c:v>21</c:v>
                </c:pt>
                <c:pt idx="2">
                  <c:v>22</c:v>
                </c:pt>
                <c:pt idx="3">
                  <c:v>29</c:v>
                </c:pt>
                <c:pt idx="4">
                  <c:v>29</c:v>
                </c:pt>
                <c:pt idx="5">
                  <c:v>31</c:v>
                </c:pt>
                <c:pt idx="6">
                  <c:v>42</c:v>
                </c:pt>
                <c:pt idx="7">
                  <c:v>42</c:v>
                </c:pt>
                <c:pt idx="8">
                  <c:v>42</c:v>
                </c:pt>
                <c:pt idx="9">
                  <c:v>42</c:v>
                </c:pt>
                <c:pt idx="10">
                  <c:v>41</c:v>
                </c:pt>
                <c:pt idx="11">
                  <c:v>42</c:v>
                </c:pt>
                <c:pt idx="12">
                  <c:v>45</c:v>
                </c:pt>
                <c:pt idx="13">
                  <c:v>47</c:v>
                </c:pt>
                <c:pt idx="14">
                  <c:v>47</c:v>
                </c:pt>
                <c:pt idx="15">
                  <c:v>47</c:v>
                </c:pt>
              </c:numCache>
            </c:numRef>
          </c:val>
          <c:smooth val="0"/>
        </c:ser>
        <c:dLbls>
          <c:showLegendKey val="0"/>
          <c:showVal val="0"/>
          <c:showCatName val="0"/>
          <c:showSerName val="0"/>
          <c:showPercent val="0"/>
          <c:showBubbleSize val="0"/>
        </c:dLbls>
        <c:marker val="1"/>
        <c:smooth val="0"/>
        <c:axId val="84769792"/>
        <c:axId val="84779776"/>
      </c:lineChart>
      <c:catAx>
        <c:axId val="84769792"/>
        <c:scaling>
          <c:orientation val="minMax"/>
        </c:scaling>
        <c:delete val="0"/>
        <c:axPos val="b"/>
        <c:numFmt formatCode="General" sourceLinked="1"/>
        <c:majorTickMark val="out"/>
        <c:minorTickMark val="none"/>
        <c:tickLblPos val="nextTo"/>
        <c:spPr>
          <a:ln w="3172">
            <a:solidFill>
              <a:srgbClr val="000000"/>
            </a:solidFill>
            <a:prstDash val="solid"/>
          </a:ln>
        </c:spPr>
        <c:txPr>
          <a:bodyPr rot="-2700000" vert="horz"/>
          <a:lstStyle/>
          <a:p>
            <a:pPr>
              <a:defRPr sz="874" b="0" i="0" u="none" strike="noStrike" baseline="0">
                <a:solidFill>
                  <a:srgbClr val="000000"/>
                </a:solidFill>
                <a:latin typeface="Times New Roman"/>
                <a:ea typeface="Times New Roman"/>
                <a:cs typeface="Times New Roman"/>
              </a:defRPr>
            </a:pPr>
            <a:endParaRPr lang="en-US"/>
          </a:p>
        </c:txPr>
        <c:crossAx val="84779776"/>
        <c:crosses val="autoZero"/>
        <c:auto val="1"/>
        <c:lblAlgn val="ctr"/>
        <c:lblOffset val="100"/>
        <c:tickLblSkip val="1"/>
        <c:tickMarkSkip val="1"/>
        <c:noMultiLvlLbl val="0"/>
      </c:catAx>
      <c:valAx>
        <c:axId val="84779776"/>
        <c:scaling>
          <c:orientation val="minMax"/>
        </c:scaling>
        <c:delete val="0"/>
        <c:axPos val="l"/>
        <c:numFmt formatCode="General" sourceLinked="1"/>
        <c:majorTickMark val="out"/>
        <c:minorTickMark val="none"/>
        <c:tickLblPos val="nextTo"/>
        <c:spPr>
          <a:ln w="3172">
            <a:solidFill>
              <a:srgbClr val="000000"/>
            </a:solidFill>
            <a:prstDash val="solid"/>
          </a:ln>
        </c:spPr>
        <c:txPr>
          <a:bodyPr rot="0" vert="horz"/>
          <a:lstStyle/>
          <a:p>
            <a:pPr>
              <a:defRPr sz="999" b="0" i="0" u="none" strike="noStrike" baseline="0">
                <a:solidFill>
                  <a:srgbClr val="000000"/>
                </a:solidFill>
                <a:latin typeface="Times New Roman"/>
                <a:ea typeface="Times New Roman"/>
                <a:cs typeface="Times New Roman"/>
              </a:defRPr>
            </a:pPr>
            <a:endParaRPr lang="en-US"/>
          </a:p>
        </c:txPr>
        <c:crossAx val="84769792"/>
        <c:crosses val="autoZero"/>
        <c:crossBetween val="between"/>
      </c:valAx>
      <c:spPr>
        <a:noFill/>
        <a:ln w="25378">
          <a:noFill/>
        </a:ln>
      </c:spPr>
    </c:plotArea>
    <c:plotVisOnly val="1"/>
    <c:dispBlanksAs val="gap"/>
    <c:showDLblsOverMax val="0"/>
  </c:chart>
  <c:spPr>
    <a:noFill/>
    <a:ln>
      <a:noFill/>
    </a:ln>
  </c:spPr>
  <c:txPr>
    <a:bodyPr/>
    <a:lstStyle/>
    <a:p>
      <a:pPr>
        <a:defRPr sz="1199"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Sheet1!$E$102</c:f>
              <c:strCache>
                <c:ptCount val="1"/>
                <c:pt idx="0">
                  <c:v>Dollars (thousands)</c:v>
                </c:pt>
              </c:strCache>
            </c:strRef>
          </c:tx>
          <c:invertIfNegative val="0"/>
          <c:cat>
            <c:numRef>
              <c:f>Sheet1!$F$101:$S$101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Sheet1!$F$102:$S$102</c:f>
              <c:numCache>
                <c:formatCode>General</c:formatCode>
                <c:ptCount val="14"/>
                <c:pt idx="0">
                  <c:v>0.13475500000000001</c:v>
                </c:pt>
                <c:pt idx="1">
                  <c:v>0.16500000000000001</c:v>
                </c:pt>
                <c:pt idx="2">
                  <c:v>0.252</c:v>
                </c:pt>
                <c:pt idx="3">
                  <c:v>0.24</c:v>
                </c:pt>
                <c:pt idx="4">
                  <c:v>0.207955</c:v>
                </c:pt>
                <c:pt idx="5">
                  <c:v>0.54826799999999998</c:v>
                </c:pt>
                <c:pt idx="6">
                  <c:v>0.49142999999999998</c:v>
                </c:pt>
                <c:pt idx="7">
                  <c:v>0.97988200000000003</c:v>
                </c:pt>
                <c:pt idx="8">
                  <c:v>1.606001</c:v>
                </c:pt>
                <c:pt idx="9">
                  <c:v>1.0903579999999999</c:v>
                </c:pt>
                <c:pt idx="10">
                  <c:v>0.26174599999999998</c:v>
                </c:pt>
                <c:pt idx="11">
                  <c:v>1.6771849999999999</c:v>
                </c:pt>
                <c:pt idx="12">
                  <c:v>4.2646119999999996</c:v>
                </c:pt>
                <c:pt idx="13">
                  <c:v>9.1916820000000001</c:v>
                </c:pt>
              </c:numCache>
            </c:numRef>
          </c:val>
        </c:ser>
        <c:dLbls>
          <c:showLegendKey val="0"/>
          <c:showVal val="0"/>
          <c:showCatName val="0"/>
          <c:showSerName val="0"/>
          <c:showPercent val="0"/>
          <c:showBubbleSize val="0"/>
        </c:dLbls>
        <c:gapWidth val="150"/>
        <c:axId val="45861888"/>
        <c:axId val="62726912"/>
      </c:barChart>
      <c:catAx>
        <c:axId val="45861888"/>
        <c:scaling>
          <c:orientation val="minMax"/>
        </c:scaling>
        <c:delete val="0"/>
        <c:axPos val="b"/>
        <c:numFmt formatCode="General" sourceLinked="1"/>
        <c:majorTickMark val="out"/>
        <c:minorTickMark val="none"/>
        <c:tickLblPos val="nextTo"/>
        <c:crossAx val="62726912"/>
        <c:crosses val="autoZero"/>
        <c:auto val="1"/>
        <c:lblAlgn val="ctr"/>
        <c:lblOffset val="100"/>
        <c:noMultiLvlLbl val="0"/>
      </c:catAx>
      <c:valAx>
        <c:axId val="62726912"/>
        <c:scaling>
          <c:orientation val="minMax"/>
        </c:scaling>
        <c:delete val="0"/>
        <c:axPos val="l"/>
        <c:majorGridlines/>
        <c:title>
          <c:tx>
            <c:rich>
              <a:bodyPr rot="-5400000" vert="horz"/>
              <a:lstStyle/>
              <a:p>
                <a:pPr>
                  <a:defRPr/>
                </a:pPr>
                <a:r>
                  <a:rPr lang="en-US" sz="1800" dirty="0"/>
                  <a:t>Millions of dollars</a:t>
                </a:r>
              </a:p>
            </c:rich>
          </c:tx>
          <c:layout/>
          <c:overlay val="0"/>
        </c:title>
        <c:numFmt formatCode="General" sourceLinked="1"/>
        <c:majorTickMark val="out"/>
        <c:minorTickMark val="none"/>
        <c:tickLblPos val="nextTo"/>
        <c:crossAx val="4586188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0.7963</cdr:x>
      <cdr:y>0.02999</cdr:y>
    </cdr:from>
    <cdr:to>
      <cdr:x>0.90741</cdr:x>
      <cdr:y>0.16495</cdr:y>
    </cdr:to>
    <cdr:sp macro="" textlink="">
      <cdr:nvSpPr>
        <cdr:cNvPr id="2" name="TextBox 1"/>
        <cdr:cNvSpPr txBox="1"/>
      </cdr:nvSpPr>
      <cdr:spPr>
        <a:xfrm xmlns:a="http://schemas.openxmlformats.org/drawingml/2006/main">
          <a:off x="6553200" y="152400"/>
          <a:ext cx="9144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Observed sea days </a:t>
          </a:r>
        </a:p>
        <a:p xmlns:a="http://schemas.openxmlformats.org/drawingml/2006/main">
          <a:r>
            <a:rPr lang="en-US" sz="1400" dirty="0" smtClean="0"/>
            <a:t>(thousands)</a:t>
          </a:r>
          <a:endParaRPr lang="en-US" sz="1400" dirty="0"/>
        </a:p>
      </cdr:txBody>
    </cdr:sp>
  </cdr:relSizeAnchor>
  <cdr:relSizeAnchor xmlns:cdr="http://schemas.openxmlformats.org/drawingml/2006/chartDrawing">
    <cdr:from>
      <cdr:x>0.82407</cdr:x>
      <cdr:y>0.25492</cdr:y>
    </cdr:from>
    <cdr:to>
      <cdr:x>0.93519</cdr:x>
      <cdr:y>0.38988</cdr:y>
    </cdr:to>
    <cdr:sp macro="" textlink="">
      <cdr:nvSpPr>
        <cdr:cNvPr id="3" name="TextBox 1"/>
        <cdr:cNvSpPr txBox="1"/>
      </cdr:nvSpPr>
      <cdr:spPr>
        <a:xfrm xmlns:a="http://schemas.openxmlformats.org/drawingml/2006/main">
          <a:off x="6781800" y="1295400"/>
          <a:ext cx="9144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Federal &amp;</a:t>
          </a:r>
        </a:p>
        <a:p xmlns:a="http://schemas.openxmlformats.org/drawingml/2006/main">
          <a:r>
            <a:rPr lang="en-US" sz="1400" dirty="0" smtClean="0"/>
            <a:t>Industry Funds</a:t>
          </a:r>
        </a:p>
        <a:p xmlns:a="http://schemas.openxmlformats.org/drawingml/2006/main">
          <a:r>
            <a:rPr lang="en-US" sz="1400" dirty="0" smtClean="0"/>
            <a:t>(Millions of dollars)</a:t>
          </a:r>
          <a:endParaRPr lang="en-US" sz="1400" dirty="0"/>
        </a:p>
      </cdr:txBody>
    </cdr:sp>
  </cdr:relSizeAnchor>
  <cdr:relSizeAnchor xmlns:cdr="http://schemas.openxmlformats.org/drawingml/2006/chartDrawing">
    <cdr:from>
      <cdr:x>0.88889</cdr:x>
      <cdr:y>0.40487</cdr:y>
    </cdr:from>
    <cdr:to>
      <cdr:x>1</cdr:x>
      <cdr:y>0.53983</cdr:y>
    </cdr:to>
    <cdr:sp macro="" textlink="">
      <cdr:nvSpPr>
        <cdr:cNvPr id="4" name="TextBox 1"/>
        <cdr:cNvSpPr txBox="1"/>
      </cdr:nvSpPr>
      <cdr:spPr>
        <a:xfrm xmlns:a="http://schemas.openxmlformats.org/drawingml/2006/main">
          <a:off x="7315200" y="2057400"/>
          <a:ext cx="9144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 Observed</a:t>
          </a:r>
        </a:p>
        <a:p xmlns:a="http://schemas.openxmlformats.org/drawingml/2006/main">
          <a:r>
            <a:rPr lang="en-US" sz="1400" dirty="0" smtClean="0"/>
            <a:t> Fisheries)</a:t>
          </a:r>
          <a:endParaRPr lang="en-US" sz="1400" dirty="0"/>
        </a:p>
      </cdr:txBody>
    </cdr:sp>
  </cdr:relSizeAnchor>
  <cdr:relSizeAnchor xmlns:cdr="http://schemas.openxmlformats.org/drawingml/2006/chartDrawing">
    <cdr:from>
      <cdr:x>0.82407</cdr:x>
      <cdr:y>0.56982</cdr:y>
    </cdr:from>
    <cdr:to>
      <cdr:x>0.93519</cdr:x>
      <cdr:y>0.70478</cdr:y>
    </cdr:to>
    <cdr:sp macro="" textlink="">
      <cdr:nvSpPr>
        <cdr:cNvPr id="5" name="TextBox 1"/>
        <cdr:cNvSpPr txBox="1"/>
      </cdr:nvSpPr>
      <cdr:spPr>
        <a:xfrm xmlns:a="http://schemas.openxmlformats.org/drawingml/2006/main">
          <a:off x="6781800" y="2895600"/>
          <a:ext cx="9144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Federal Funds</a:t>
          </a:r>
        </a:p>
        <a:p xmlns:a="http://schemas.openxmlformats.org/drawingml/2006/main">
          <a:r>
            <a:rPr lang="en-US" sz="1400" dirty="0" smtClean="0"/>
            <a:t>(Millions of dollars)</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346" cy="460379"/>
          </a:xfrm>
          <a:prstGeom prst="rect">
            <a:avLst/>
          </a:prstGeom>
        </p:spPr>
        <p:txBody>
          <a:bodyPr vert="horz" lIns="90778" tIns="45388" rIns="90778" bIns="45388" rtlCol="0"/>
          <a:lstStyle>
            <a:lvl1pPr algn="l">
              <a:defRPr sz="1200"/>
            </a:lvl1pPr>
          </a:lstStyle>
          <a:p>
            <a:endParaRPr lang="en-US"/>
          </a:p>
        </p:txBody>
      </p:sp>
      <p:sp>
        <p:nvSpPr>
          <p:cNvPr id="3" name="Date Placeholder 2"/>
          <p:cNvSpPr>
            <a:spLocks noGrp="1"/>
          </p:cNvSpPr>
          <p:nvPr>
            <p:ph type="dt" sz="quarter" idx="1"/>
          </p:nvPr>
        </p:nvSpPr>
        <p:spPr>
          <a:xfrm>
            <a:off x="3927279" y="0"/>
            <a:ext cx="3005346" cy="460379"/>
          </a:xfrm>
          <a:prstGeom prst="rect">
            <a:avLst/>
          </a:prstGeom>
        </p:spPr>
        <p:txBody>
          <a:bodyPr vert="horz" lIns="90778" tIns="45388" rIns="90778" bIns="45388" rtlCol="0"/>
          <a:lstStyle>
            <a:lvl1pPr algn="r">
              <a:defRPr sz="1200"/>
            </a:lvl1pPr>
          </a:lstStyle>
          <a:p>
            <a:fld id="{46064EE7-0B8F-4FB9-9860-28EB3B28C94B}" type="datetimeFigureOut">
              <a:rPr lang="en-US" smtClean="0"/>
              <a:t>9/16/2015</a:t>
            </a:fld>
            <a:endParaRPr lang="en-US"/>
          </a:p>
        </p:txBody>
      </p:sp>
      <p:sp>
        <p:nvSpPr>
          <p:cNvPr id="4" name="Footer Placeholder 3"/>
          <p:cNvSpPr>
            <a:spLocks noGrp="1"/>
          </p:cNvSpPr>
          <p:nvPr>
            <p:ph type="ftr" sz="quarter" idx="2"/>
          </p:nvPr>
        </p:nvSpPr>
        <p:spPr>
          <a:xfrm>
            <a:off x="0" y="8758246"/>
            <a:ext cx="3005346" cy="460379"/>
          </a:xfrm>
          <a:prstGeom prst="rect">
            <a:avLst/>
          </a:prstGeom>
        </p:spPr>
        <p:txBody>
          <a:bodyPr vert="horz" lIns="90778" tIns="45388" rIns="90778" bIns="45388" rtlCol="0" anchor="b"/>
          <a:lstStyle>
            <a:lvl1pPr algn="l">
              <a:defRPr sz="1200"/>
            </a:lvl1pPr>
          </a:lstStyle>
          <a:p>
            <a:endParaRPr lang="en-US"/>
          </a:p>
        </p:txBody>
      </p:sp>
      <p:sp>
        <p:nvSpPr>
          <p:cNvPr id="5" name="Slide Number Placeholder 4"/>
          <p:cNvSpPr>
            <a:spLocks noGrp="1"/>
          </p:cNvSpPr>
          <p:nvPr>
            <p:ph type="sldNum" sz="quarter" idx="3"/>
          </p:nvPr>
        </p:nvSpPr>
        <p:spPr>
          <a:xfrm>
            <a:off x="3927279" y="8758246"/>
            <a:ext cx="3005346" cy="460379"/>
          </a:xfrm>
          <a:prstGeom prst="rect">
            <a:avLst/>
          </a:prstGeom>
        </p:spPr>
        <p:txBody>
          <a:bodyPr vert="horz" lIns="90778" tIns="45388" rIns="90778" bIns="45388" rtlCol="0" anchor="b"/>
          <a:lstStyle>
            <a:lvl1pPr algn="r">
              <a:defRPr sz="1200"/>
            </a:lvl1pPr>
          </a:lstStyle>
          <a:p>
            <a:fld id="{60D6D2CE-5D1D-4199-A91B-34DC3B6FD805}" type="slidenum">
              <a:rPr lang="en-US" smtClean="0"/>
              <a:t>‹#›</a:t>
            </a:fld>
            <a:endParaRPr lang="en-US"/>
          </a:p>
        </p:txBody>
      </p:sp>
    </p:spTree>
    <p:extLst>
      <p:ext uri="{BB962C8B-B14F-4D97-AF65-F5344CB8AC3E}">
        <p14:creationId xmlns:p14="http://schemas.microsoft.com/office/powerpoint/2010/main" val="3221225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4" tIns="46142" rIns="92284" bIns="46142"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284" tIns="46142" rIns="92284" bIns="46142" rtlCol="0"/>
          <a:lstStyle>
            <a:lvl1pPr algn="r">
              <a:defRPr sz="1200"/>
            </a:lvl1pPr>
          </a:lstStyle>
          <a:p>
            <a:fld id="{5500DDCE-0932-4E6B-87EF-210064F5DE51}" type="datetimeFigureOut">
              <a:rPr lang="en-US" smtClean="0"/>
              <a:t>9/16/2015</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84" tIns="46142" rIns="92284" bIns="46142" rtlCol="0" anchor="ctr"/>
          <a:lstStyle/>
          <a:p>
            <a:endParaRPr lang="en-US" dirty="0"/>
          </a:p>
        </p:txBody>
      </p:sp>
      <p:sp>
        <p:nvSpPr>
          <p:cNvPr id="5" name="Notes Placeholder 4"/>
          <p:cNvSpPr>
            <a:spLocks noGrp="1"/>
          </p:cNvSpPr>
          <p:nvPr>
            <p:ph type="body" sz="quarter" idx="3"/>
          </p:nvPr>
        </p:nvSpPr>
        <p:spPr>
          <a:xfrm>
            <a:off x="693420" y="4379597"/>
            <a:ext cx="5547360" cy="4149090"/>
          </a:xfrm>
          <a:prstGeom prst="rect">
            <a:avLst/>
          </a:prstGeom>
        </p:spPr>
        <p:txBody>
          <a:bodyPr vert="horz" lIns="92284" tIns="46142" rIns="92284" bIns="461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2"/>
            <a:ext cx="3004820" cy="461010"/>
          </a:xfrm>
          <a:prstGeom prst="rect">
            <a:avLst/>
          </a:prstGeom>
        </p:spPr>
        <p:txBody>
          <a:bodyPr vert="horz" lIns="92284" tIns="46142" rIns="92284" bIns="461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2"/>
            <a:ext cx="3004820" cy="461010"/>
          </a:xfrm>
          <a:prstGeom prst="rect">
            <a:avLst/>
          </a:prstGeom>
        </p:spPr>
        <p:txBody>
          <a:bodyPr vert="horz" lIns="92284" tIns="46142" rIns="92284" bIns="46142" rtlCol="0" anchor="b"/>
          <a:lstStyle>
            <a:lvl1pPr algn="r">
              <a:defRPr sz="1200"/>
            </a:lvl1pPr>
          </a:lstStyle>
          <a:p>
            <a:fld id="{8A09FAA7-3307-45ED-B061-DFE4FD0E9D33}" type="slidenum">
              <a:rPr lang="en-US" smtClean="0"/>
              <a:t>‹#›</a:t>
            </a:fld>
            <a:endParaRPr lang="en-US" dirty="0"/>
          </a:p>
        </p:txBody>
      </p:sp>
    </p:spTree>
    <p:extLst>
      <p:ext uri="{BB962C8B-B14F-4D97-AF65-F5344CB8AC3E}">
        <p14:creationId xmlns:p14="http://schemas.microsoft.com/office/powerpoint/2010/main" val="137764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9FAA7-3307-45ED-B061-DFE4FD0E9D33}" type="slidenum">
              <a:rPr lang="en-US" smtClean="0"/>
              <a:t>1</a:t>
            </a:fld>
            <a:endParaRPr lang="en-US" dirty="0"/>
          </a:p>
        </p:txBody>
      </p:sp>
    </p:spTree>
    <p:extLst>
      <p:ext uri="{BB962C8B-B14F-4D97-AF65-F5344CB8AC3E}">
        <p14:creationId xmlns:p14="http://schemas.microsoft.com/office/powerpoint/2010/main" val="179647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20</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21</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2"/>
                </a:solidFill>
              </a:rPr>
              <a:t>The demands for more frequent, more precise, and more types of fishery dependent data for the agency’s science, compliance and management use continue to rise every year. Program sustainability is at-risk.</a:t>
            </a:r>
          </a:p>
          <a:p>
            <a:r>
              <a:rPr lang="en-US" altLang="en-US" dirty="0">
                <a:solidFill>
                  <a:schemeClr val="tx2"/>
                </a:solidFill>
              </a:rPr>
              <a:t>Electronic monitoring (EM) has the potential as a tool to be utilized in a comprehensive monitoring program that would likely also include observers, logbooks, and dockside monitoring</a:t>
            </a:r>
            <a:endParaRPr lang="en-US" dirty="0">
              <a:solidFill>
                <a:schemeClr val="tx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22</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2"/>
                </a:solidFill>
                <a:latin typeface="Arial" panose="020B0604020202020204" pitchFamily="34" charset="0"/>
                <a:cs typeface="Arial" panose="020B0604020202020204" pitchFamily="34" charset="0"/>
              </a:rPr>
              <a:t>Suitability across a wide range of vessel sizes, particularly smaller vessels that may not meet all requirements for carrying observers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2"/>
                </a:solidFill>
                <a:latin typeface="Arial" panose="020B0604020202020204" pitchFamily="34" charset="0"/>
                <a:cs typeface="Arial" panose="020B0604020202020204" pitchFamily="34" charset="0"/>
              </a:rPr>
              <a:t>Potentially lower costs (depending on a number of factors such as amount of data reviewed, data storage, and time requirements for the delivery of the data)</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2"/>
                </a:solidFill>
                <a:latin typeface="Arial" panose="020B0604020202020204" pitchFamily="34" charset="0"/>
                <a:cs typeface="Arial" panose="020B0604020202020204" pitchFamily="34" charset="0"/>
              </a:rPr>
              <a:t>24/7 operation on many vessels (with some exceptions), thereby capturing all events for later analysis or sampling</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2"/>
                </a:solidFill>
                <a:latin typeface="Arial" panose="020B0604020202020204" pitchFamily="34" charset="0"/>
                <a:cs typeface="Arial" panose="020B0604020202020204" pitchFamily="34" charset="0"/>
              </a:rPr>
              <a:t>Enforcement</a:t>
            </a:r>
            <a:r>
              <a:rPr lang="en-US" altLang="en-US" sz="1400" baseline="0" dirty="0" smtClean="0">
                <a:solidFill>
                  <a:schemeClr val="tx2"/>
                </a:solidFill>
                <a:latin typeface="Arial" panose="020B0604020202020204" pitchFamily="34" charset="0"/>
                <a:cs typeface="Arial" panose="020B0604020202020204" pitchFamily="34" charset="0"/>
              </a:rPr>
              <a:t> issues including covering cameras and turning them off.</a:t>
            </a:r>
            <a:endParaRPr lang="en-US" altLang="en-US" sz="1400" dirty="0" smtClean="0">
              <a:solidFill>
                <a:schemeClr val="tx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23</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effectLst/>
            </a:endParaRPr>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24</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25</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2</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3</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4</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0"/>
            <a:ext cx="5643562" cy="4233863"/>
          </a:xfrm>
        </p:spPr>
      </p:sp>
      <p:sp>
        <p:nvSpPr>
          <p:cNvPr id="3" name="Notes Placeholder 2"/>
          <p:cNvSpPr>
            <a:spLocks noGrp="1"/>
          </p:cNvSpPr>
          <p:nvPr>
            <p:ph type="body" idx="1"/>
          </p:nvPr>
        </p:nvSpPr>
        <p:spPr>
          <a:xfrm>
            <a:off x="276447" y="4543334"/>
            <a:ext cx="6400800" cy="4503145"/>
          </a:xfrm>
        </p:spPr>
        <p:txBody>
          <a:bodyPr>
            <a:normAutofit/>
          </a:bodyPr>
          <a:lstStyle/>
          <a:p>
            <a:pPr>
              <a:spcAft>
                <a:spcPts val="599"/>
              </a:spcAft>
            </a:pPr>
            <a:endParaRPr lang="en-US" sz="1600"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626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0"/>
            <a:ext cx="5643562" cy="4233863"/>
          </a:xfrm>
        </p:spPr>
      </p:sp>
      <p:sp>
        <p:nvSpPr>
          <p:cNvPr id="3" name="Notes Placeholder 2"/>
          <p:cNvSpPr>
            <a:spLocks noGrp="1"/>
          </p:cNvSpPr>
          <p:nvPr>
            <p:ph type="body" idx="1"/>
          </p:nvPr>
        </p:nvSpPr>
        <p:spPr>
          <a:xfrm>
            <a:off x="276447" y="4543334"/>
            <a:ext cx="6400800" cy="4503145"/>
          </a:xfrm>
        </p:spPr>
        <p:txBody>
          <a:bodyPr>
            <a:normAutofit/>
          </a:bodyPr>
          <a:lstStyle/>
          <a:p>
            <a:pPr>
              <a:spcAft>
                <a:spcPts val="599"/>
              </a:spcAft>
            </a:pPr>
            <a:endParaRPr lang="en-US" sz="1600" dirty="0"/>
          </a:p>
          <a:p>
            <a:pPr>
              <a:spcAft>
                <a:spcPts val="599"/>
              </a:spcAft>
            </a:pPr>
            <a:endParaRPr lang="en-US" sz="1600" dirty="0"/>
          </a:p>
          <a:p>
            <a:pPr>
              <a:spcAft>
                <a:spcPts val="599"/>
              </a:spcAft>
            </a:pPr>
            <a:endParaRPr lang="en-US" sz="1600"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626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70FA7C-A5AD-4C03-A1AF-B8DBC1088017}" type="slidenum">
              <a:rPr lang="en-US" smtClean="0"/>
              <a:pPr>
                <a:defRPr/>
              </a:pPr>
              <a:t>7</a:t>
            </a:fld>
            <a:endParaRPr lang="en-US" dirty="0"/>
          </a:p>
        </p:txBody>
      </p:sp>
    </p:spTree>
    <p:extLst>
      <p:ext uri="{BB962C8B-B14F-4D97-AF65-F5344CB8AC3E}">
        <p14:creationId xmlns:p14="http://schemas.microsoft.com/office/powerpoint/2010/main" val="376598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9FAA7-3307-45ED-B061-DFE4FD0E9D33}" type="slidenum">
              <a:rPr lang="en-US" smtClean="0"/>
              <a:t>8</a:t>
            </a:fld>
            <a:endParaRPr lang="en-US" dirty="0"/>
          </a:p>
        </p:txBody>
      </p:sp>
    </p:spTree>
    <p:extLst>
      <p:ext uri="{BB962C8B-B14F-4D97-AF65-F5344CB8AC3E}">
        <p14:creationId xmlns:p14="http://schemas.microsoft.com/office/powerpoint/2010/main" val="25921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9FAA7-3307-45ED-B061-DFE4FD0E9D33}" type="slidenum">
              <a:rPr lang="en-US" smtClean="0"/>
              <a:t>9</a:t>
            </a:fld>
            <a:endParaRPr lang="en-US" dirty="0"/>
          </a:p>
        </p:txBody>
      </p:sp>
    </p:spTree>
    <p:extLst>
      <p:ext uri="{BB962C8B-B14F-4D97-AF65-F5344CB8AC3E}">
        <p14:creationId xmlns:p14="http://schemas.microsoft.com/office/powerpoint/2010/main" val="172828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396005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29926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114373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9664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403766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405908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100470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274703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239337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96560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386380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BE976-507F-4EF9-A9B1-2AB311BD5FD2}" type="datetimeFigureOut">
              <a:rPr lang="en-US" smtClean="0"/>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403BF-060A-489C-9101-4DAFFBA0C665}" type="slidenum">
              <a:rPr lang="en-US" smtClean="0"/>
              <a:t>‹#›</a:t>
            </a:fld>
            <a:endParaRPr lang="en-US" dirty="0"/>
          </a:p>
        </p:txBody>
      </p:sp>
    </p:spTree>
    <p:extLst>
      <p:ext uri="{BB962C8B-B14F-4D97-AF65-F5344CB8AC3E}">
        <p14:creationId xmlns:p14="http://schemas.microsoft.com/office/powerpoint/2010/main" val="424010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BE976-507F-4EF9-A9B1-2AB311BD5FD2}" type="datetimeFigureOut">
              <a:rPr lang="en-US" smtClean="0"/>
              <a:t>9/16/2015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403BF-060A-489C-9101-4DAFFBA0C665}" type="slidenum">
              <a:rPr lang="en-US" smtClean="0"/>
              <a:t>‹#›</a:t>
            </a:fld>
            <a:endParaRPr lang="en-US" dirty="0"/>
          </a:p>
        </p:txBody>
      </p:sp>
    </p:spTree>
    <p:extLst>
      <p:ext uri="{BB962C8B-B14F-4D97-AF65-F5344CB8AC3E}">
        <p14:creationId xmlns:p14="http://schemas.microsoft.com/office/powerpoint/2010/main" val="352553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efsc.noaa.gov/labs/panama/ob/gillnet.ht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9.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11.png"/><Relationship Id="rId15" Type="http://schemas.openxmlformats.org/officeDocument/2006/relationships/oleObject" Target="../embeddings/oleObject10.bin"/><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988" y="1295400"/>
            <a:ext cx="7329707" cy="1676400"/>
          </a:xfrm>
        </p:spPr>
        <p:txBody>
          <a:bodyPr>
            <a:noAutofit/>
          </a:bodyPr>
          <a:lstStyle/>
          <a:p>
            <a:pPr marL="0" indent="0" algn="r">
              <a:spcBef>
                <a:spcPts val="0"/>
              </a:spcBef>
            </a:pPr>
            <a:r>
              <a:rPr lang="en-US" sz="3600" b="1" dirty="0">
                <a:solidFill>
                  <a:schemeClr val="tx2"/>
                </a:solidFill>
              </a:rPr>
              <a:t>U.S. National Observer Program and Regional Electronic Technology Implementation Plans for 2016 -2018</a:t>
            </a:r>
            <a:br>
              <a:rPr lang="en-US" sz="3600" b="1" dirty="0">
                <a:solidFill>
                  <a:schemeClr val="tx2"/>
                </a:solidFill>
              </a:rPr>
            </a:br>
            <a:endParaRPr lang="en-US" sz="3600" dirty="0">
              <a:solidFill>
                <a:schemeClr val="tx2"/>
              </a:solidFill>
            </a:endParaRPr>
          </a:p>
        </p:txBody>
      </p:sp>
      <p:sp>
        <p:nvSpPr>
          <p:cNvPr id="3" name="Text Placeholder 2"/>
          <p:cNvSpPr>
            <a:spLocks noGrp="1"/>
          </p:cNvSpPr>
          <p:nvPr>
            <p:ph type="body" sz="quarter" idx="10"/>
          </p:nvPr>
        </p:nvSpPr>
        <p:spPr>
          <a:xfrm>
            <a:off x="3399883" y="2743199"/>
            <a:ext cx="5484812" cy="1219201"/>
          </a:xfrm>
        </p:spPr>
        <p:txBody>
          <a:bodyPr>
            <a:normAutofit fontScale="92500" lnSpcReduction="10000"/>
          </a:bodyPr>
          <a:lstStyle/>
          <a:p>
            <a:pPr marL="0" indent="0" algn="r">
              <a:spcBef>
                <a:spcPts val="0"/>
              </a:spcBef>
              <a:buNone/>
            </a:pPr>
            <a:endParaRPr lang="en-US" b="1" dirty="0" smtClean="0">
              <a:solidFill>
                <a:schemeClr val="tx2"/>
              </a:solidFill>
            </a:endParaRPr>
          </a:p>
          <a:p>
            <a:pPr marL="0" indent="0" algn="r">
              <a:spcBef>
                <a:spcPts val="0"/>
              </a:spcBef>
              <a:buNone/>
            </a:pPr>
            <a:r>
              <a:rPr lang="en-US" sz="2800" b="1" dirty="0" smtClean="0">
                <a:solidFill>
                  <a:schemeClr val="tx2"/>
                </a:solidFill>
              </a:rPr>
              <a:t>Jane DiCosimo</a:t>
            </a:r>
          </a:p>
          <a:p>
            <a:pPr marL="0" indent="0" algn="r">
              <a:spcBef>
                <a:spcPts val="0"/>
              </a:spcBef>
              <a:buNone/>
            </a:pPr>
            <a:r>
              <a:rPr lang="en-US" sz="2800" b="1" dirty="0" smtClean="0">
                <a:solidFill>
                  <a:schemeClr val="tx2"/>
                </a:solidFill>
              </a:rPr>
              <a:t>National Observer Program</a:t>
            </a:r>
          </a:p>
        </p:txBody>
      </p:sp>
      <p:sp>
        <p:nvSpPr>
          <p:cNvPr id="4" name="Text Placeholder 3"/>
          <p:cNvSpPr>
            <a:spLocks noGrp="1"/>
          </p:cNvSpPr>
          <p:nvPr>
            <p:ph type="body" sz="quarter" idx="11"/>
          </p:nvPr>
        </p:nvSpPr>
        <p:spPr/>
        <p:txBody>
          <a:bodyPr>
            <a:normAutofit fontScale="77500" lnSpcReduction="20000"/>
          </a:bodyPr>
          <a:lstStyle/>
          <a:p>
            <a:pPr marL="0" indent="0">
              <a:buNone/>
            </a:pPr>
            <a:r>
              <a:rPr lang="en-US" dirty="0" smtClean="0"/>
              <a:t>Office of Science and Technology</a:t>
            </a:r>
          </a:p>
          <a:p>
            <a:pPr marL="0" indent="0">
              <a:buNone/>
            </a:pPr>
            <a:r>
              <a:rPr lang="en-US" dirty="0" smtClean="0"/>
              <a:t>Silver Spring, MD</a:t>
            </a:r>
            <a:endParaRPr lang="en-US" dirty="0"/>
          </a:p>
        </p:txBody>
      </p:sp>
      <p:sp>
        <p:nvSpPr>
          <p:cNvPr id="5" name="Text Placeholder 4"/>
          <p:cNvSpPr>
            <a:spLocks noGrp="1"/>
          </p:cNvSpPr>
          <p:nvPr>
            <p:ph type="body" sz="quarter" idx="12"/>
          </p:nvPr>
        </p:nvSpPr>
        <p:spPr>
          <a:xfrm>
            <a:off x="2057400" y="4267200"/>
            <a:ext cx="6827295" cy="914400"/>
          </a:xfrm>
        </p:spPr>
        <p:txBody>
          <a:bodyPr>
            <a:noAutofit/>
          </a:bodyPr>
          <a:lstStyle/>
          <a:p>
            <a:pPr marL="0" indent="0" algn="r">
              <a:buNone/>
            </a:pPr>
            <a:r>
              <a:rPr lang="en-US" b="1" dirty="0" smtClean="0">
                <a:solidFill>
                  <a:schemeClr val="tx2"/>
                </a:solidFill>
              </a:rPr>
              <a:t>September 17, 2015</a:t>
            </a:r>
            <a:endParaRPr lang="en-US" b="1" dirty="0">
              <a:solidFill>
                <a:schemeClr val="tx2"/>
              </a:solidFill>
            </a:endParaRPr>
          </a:p>
        </p:txBody>
      </p:sp>
      <p:sp>
        <p:nvSpPr>
          <p:cNvPr id="13" name="Rectangle 12"/>
          <p:cNvSpPr/>
          <p:nvPr/>
        </p:nvSpPr>
        <p:spPr bwMode="auto">
          <a:xfrm>
            <a:off x="0" y="5199626"/>
            <a:ext cx="9418320" cy="130759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pic>
        <p:nvPicPr>
          <p:cNvPr id="2052" name="Picture 4" descr="C:\Users\jane.dicosimo\Pictures\47976_Milne_Refining NFWF 2015.Saltwater EM System, Screen shot of video image of catch being brought on board a small pot cod.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360" y="5181601"/>
            <a:ext cx="1463040" cy="11155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ne.dicosimo\Downloads\NEFOP_SortingScallo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776" y="5181600"/>
            <a:ext cx="1487424" cy="11155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ane.dicosimo\Downloads\NEFOP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376" y="5199626"/>
            <a:ext cx="1487424" cy="11155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ane.dicosimo\Downloads\Sean Sullivan Sorting Aurora 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5179052"/>
            <a:ext cx="1487424" cy="11155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ane.dicosimo\Downloads\NEFOP_Scale_Collec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5181600"/>
            <a:ext cx="1487424" cy="111556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jane.dicosimo\Downloads\NEFOP_TrainingTrip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2576" y="5179052"/>
            <a:ext cx="1487424" cy="111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1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20000" cy="838200"/>
          </a:xfrm>
        </p:spPr>
        <p:txBody>
          <a:bodyPr>
            <a:noAutofit/>
          </a:bodyPr>
          <a:lstStyle/>
          <a:p>
            <a:r>
              <a:rPr lang="en-US" altLang="en-US" sz="3200" b="1" dirty="0" smtClean="0">
                <a:solidFill>
                  <a:schemeClr val="tx2"/>
                </a:solidFill>
                <a:latin typeface="Calibri" pitchFamily="34" charset="0"/>
                <a:ea typeface="MS PGothic" pitchFamily="34" charset="-128"/>
              </a:rPr>
              <a:t>3 South Atlantic Fishery Observer Programs</a:t>
            </a:r>
            <a:endParaRPr lang="en-US" altLang="en-US" sz="3200" dirty="0" smtClean="0">
              <a:solidFill>
                <a:schemeClr val="tx2"/>
              </a:solidFill>
            </a:endParaRPr>
          </a:p>
        </p:txBody>
      </p:sp>
      <p:sp>
        <p:nvSpPr>
          <p:cNvPr id="3074" name="Content Placeholder 2"/>
          <p:cNvSpPr>
            <a:spLocks noGrp="1"/>
          </p:cNvSpPr>
          <p:nvPr>
            <p:ph idx="1"/>
          </p:nvPr>
        </p:nvSpPr>
        <p:spPr>
          <a:xfrm>
            <a:off x="533400" y="1981200"/>
            <a:ext cx="7772400" cy="2743200"/>
          </a:xfrm>
        </p:spPr>
        <p:txBody>
          <a:bodyPr>
            <a:noAutofit/>
          </a:bodyPr>
          <a:lstStyle/>
          <a:p>
            <a:r>
              <a:rPr lang="en-US" altLang="en-US" sz="2800" b="1" dirty="0">
                <a:solidFill>
                  <a:schemeClr val="tx2"/>
                </a:solidFill>
                <a:latin typeface="Calibri" pitchFamily="34" charset="0"/>
                <a:ea typeface="MS PGothic" pitchFamily="34" charset="-128"/>
              </a:rPr>
              <a:t>Southeast </a:t>
            </a:r>
            <a:r>
              <a:rPr lang="en-US" altLang="en-US" sz="2800" b="1" dirty="0" smtClean="0">
                <a:solidFill>
                  <a:schemeClr val="tx2"/>
                </a:solidFill>
                <a:latin typeface="Calibri" pitchFamily="34" charset="0"/>
                <a:ea typeface="MS PGothic" pitchFamily="34" charset="-128"/>
              </a:rPr>
              <a:t>Gillnet</a:t>
            </a:r>
          </a:p>
          <a:p>
            <a:endParaRPr lang="en-US" altLang="en-US" sz="2800" b="1" dirty="0" smtClean="0">
              <a:solidFill>
                <a:schemeClr val="tx2"/>
              </a:solidFill>
              <a:latin typeface="Calibri" pitchFamily="34" charset="0"/>
              <a:ea typeface="MS PGothic" pitchFamily="34" charset="-128"/>
            </a:endParaRPr>
          </a:p>
          <a:p>
            <a:r>
              <a:rPr lang="en-US" sz="2800" b="1" dirty="0">
                <a:solidFill>
                  <a:schemeClr val="tx2"/>
                </a:solidFill>
                <a:latin typeface="Calibri" charset="0"/>
                <a:ea typeface="ＭＳ Ｐゴシック" charset="0"/>
                <a:cs typeface="ＭＳ Ｐゴシック" charset="0"/>
              </a:rPr>
              <a:t>Shark Bottom </a:t>
            </a:r>
            <a:r>
              <a:rPr lang="en-US" sz="2800" b="1" dirty="0" smtClean="0">
                <a:solidFill>
                  <a:schemeClr val="tx2"/>
                </a:solidFill>
                <a:latin typeface="Calibri" charset="0"/>
                <a:ea typeface="ＭＳ Ｐゴシック" charset="0"/>
                <a:cs typeface="ＭＳ Ｐゴシック" charset="0"/>
              </a:rPr>
              <a:t>Longline</a:t>
            </a:r>
          </a:p>
          <a:p>
            <a:endParaRPr lang="en-US" sz="2800" b="1" dirty="0">
              <a:solidFill>
                <a:schemeClr val="tx2"/>
              </a:solidFill>
              <a:latin typeface="Calibri" charset="0"/>
              <a:ea typeface="ＭＳ Ｐゴシック" charset="0"/>
              <a:cs typeface="ＭＳ Ｐゴシック" charset="0"/>
            </a:endParaRPr>
          </a:p>
          <a:p>
            <a:r>
              <a:rPr lang="en-US" sz="2800" b="1" dirty="0" smtClean="0">
                <a:solidFill>
                  <a:schemeClr val="tx2"/>
                </a:solidFill>
                <a:latin typeface="Calibri" charset="0"/>
                <a:ea typeface="ＭＳ Ｐゴシック" charset="0"/>
                <a:cs typeface="ＭＳ Ｐゴシック" charset="0"/>
              </a:rPr>
              <a:t>Mid-shelf </a:t>
            </a:r>
            <a:r>
              <a:rPr lang="en-US" sz="2800" b="1" dirty="0">
                <a:solidFill>
                  <a:schemeClr val="tx2"/>
                </a:solidFill>
                <a:latin typeface="Calibri" charset="0"/>
                <a:ea typeface="ＭＳ Ｐゴシック" charset="0"/>
                <a:cs typeface="ＭＳ Ｐゴシック" charset="0"/>
              </a:rPr>
              <a:t>and deepwater reef </a:t>
            </a:r>
            <a:r>
              <a:rPr lang="en-US" sz="2800" b="1" dirty="0" smtClean="0">
                <a:solidFill>
                  <a:schemeClr val="tx2"/>
                </a:solidFill>
                <a:latin typeface="Calibri" charset="0"/>
                <a:ea typeface="ＭＳ Ｐゴシック" charset="0"/>
                <a:cs typeface="ＭＳ Ｐゴシック" charset="0"/>
              </a:rPr>
              <a:t>fish</a:t>
            </a:r>
            <a:r>
              <a:rPr lang="en-US" sz="2800" b="1" dirty="0">
                <a:solidFill>
                  <a:schemeClr val="tx2"/>
                </a:solidFill>
                <a:latin typeface="Calibri" charset="0"/>
                <a:ea typeface="ＭＳ Ｐゴシック" charset="0"/>
                <a:cs typeface="ＭＳ Ｐゴシック" charset="0"/>
              </a:rPr>
              <a:t/>
            </a:r>
            <a:br>
              <a:rPr lang="en-US" sz="2800" b="1" dirty="0">
                <a:solidFill>
                  <a:schemeClr val="tx2"/>
                </a:solidFill>
                <a:latin typeface="Calibri" charset="0"/>
                <a:ea typeface="ＭＳ Ｐゴシック" charset="0"/>
                <a:cs typeface="ＭＳ Ｐゴシック" charset="0"/>
              </a:rPr>
            </a:br>
            <a:r>
              <a:rPr lang="en-US" altLang="en-US" sz="2800" b="1" dirty="0" smtClean="0">
                <a:solidFill>
                  <a:schemeClr val="tx2"/>
                </a:solidFill>
                <a:latin typeface="Calibri" pitchFamily="34" charset="0"/>
                <a:ea typeface="MS PGothic" pitchFamily="34" charset="-128"/>
              </a:rPr>
              <a:t> </a:t>
            </a:r>
          </a:p>
          <a:p>
            <a:endParaRPr lang="en-US" altLang="en-US" sz="2800" b="1" dirty="0" smtClean="0">
              <a:solidFill>
                <a:schemeClr val="tx2"/>
              </a:solidFill>
              <a:latin typeface="Calibri" pitchFamily="34" charset="0"/>
              <a:ea typeface="MS PGothic" pitchFamily="34" charset="-128"/>
            </a:endParaRPr>
          </a:p>
          <a:p>
            <a:endParaRPr lang="en-US" altLang="en-US" sz="2800" b="1" dirty="0" smtClean="0">
              <a:solidFill>
                <a:schemeClr val="tx2"/>
              </a:solidFill>
              <a:latin typeface="Calibri" pitchFamily="34" charset="0"/>
              <a:ea typeface="MS PGothic" pitchFamily="34" charset="-128"/>
            </a:endParaRPr>
          </a:p>
        </p:txBody>
      </p:sp>
    </p:spTree>
    <p:extLst>
      <p:ext uri="{BB962C8B-B14F-4D97-AF65-F5344CB8AC3E}">
        <p14:creationId xmlns:p14="http://schemas.microsoft.com/office/powerpoint/2010/main" val="2266264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20000" cy="838200"/>
          </a:xfrm>
        </p:spPr>
        <p:txBody>
          <a:bodyPr>
            <a:noAutofit/>
          </a:bodyPr>
          <a:lstStyle/>
          <a:p>
            <a:r>
              <a:rPr lang="en-US" altLang="en-US" sz="3200" b="1" dirty="0" smtClean="0">
                <a:solidFill>
                  <a:schemeClr val="tx2"/>
                </a:solidFill>
                <a:latin typeface="Calibri" pitchFamily="34" charset="0"/>
                <a:ea typeface="MS PGothic" pitchFamily="34" charset="-128"/>
              </a:rPr>
              <a:t>Southeast Gillnet Fishery Observer </a:t>
            </a:r>
            <a:r>
              <a:rPr lang="en-US" altLang="en-US" sz="3200" b="1" dirty="0" smtClean="0">
                <a:solidFill>
                  <a:schemeClr val="tx2"/>
                </a:solidFill>
                <a:latin typeface="Calibri" pitchFamily="34" charset="0"/>
                <a:ea typeface="MS PGothic" pitchFamily="34" charset="-128"/>
              </a:rPr>
              <a:t>Program</a:t>
            </a:r>
            <a:br>
              <a:rPr lang="en-US" altLang="en-US" sz="3200" b="1" dirty="0" smtClean="0">
                <a:solidFill>
                  <a:schemeClr val="tx2"/>
                </a:solidFill>
                <a:latin typeface="Calibri" pitchFamily="34" charset="0"/>
                <a:ea typeface="MS PGothic" pitchFamily="34" charset="-128"/>
              </a:rPr>
            </a:br>
            <a:r>
              <a:rPr lang="en-US" sz="2400" b="1" dirty="0">
                <a:solidFill>
                  <a:schemeClr val="tx2"/>
                </a:solidFill>
                <a:latin typeface="Calibri" charset="0"/>
                <a:ea typeface="ＭＳ Ｐゴシック" charset="0"/>
                <a:cs typeface="ＭＳ Ｐゴシック" charset="0"/>
              </a:rPr>
              <a:t>Administered by SEFSC-Panama City Laboratory</a:t>
            </a:r>
            <a:endParaRPr lang="en-US" altLang="en-US" sz="3200" dirty="0" smtClean="0">
              <a:solidFill>
                <a:schemeClr val="tx2"/>
              </a:solidFill>
            </a:endParaRPr>
          </a:p>
        </p:txBody>
      </p:sp>
      <p:sp>
        <p:nvSpPr>
          <p:cNvPr id="3074" name="Content Placeholder 2"/>
          <p:cNvSpPr>
            <a:spLocks noGrp="1"/>
          </p:cNvSpPr>
          <p:nvPr>
            <p:ph idx="1"/>
          </p:nvPr>
        </p:nvSpPr>
        <p:spPr>
          <a:xfrm>
            <a:off x="533400" y="1600200"/>
            <a:ext cx="7772400" cy="2743200"/>
          </a:xfrm>
        </p:spPr>
        <p:txBody>
          <a:bodyPr>
            <a:noAutofit/>
          </a:bodyPr>
          <a:lstStyle/>
          <a:p>
            <a:r>
              <a:rPr lang="en-US" altLang="en-US" sz="2800" b="1" dirty="0" smtClean="0">
                <a:solidFill>
                  <a:schemeClr val="tx2"/>
                </a:solidFill>
                <a:latin typeface="Calibri" pitchFamily="34" charset="0"/>
                <a:ea typeface="MS PGothic" pitchFamily="34" charset="-128"/>
              </a:rPr>
              <a:t>Relatively small boats: 25 – 40 ft. length</a:t>
            </a:r>
          </a:p>
          <a:p>
            <a:r>
              <a:rPr lang="en-US" altLang="en-US" sz="2800" b="1" dirty="0" smtClean="0">
                <a:solidFill>
                  <a:schemeClr val="tx2"/>
                </a:solidFill>
                <a:latin typeface="Calibri" pitchFamily="34" charset="0"/>
                <a:ea typeface="MS PGothic" pitchFamily="34" charset="-128"/>
              </a:rPr>
              <a:t>Vessels fish North Carolina to Texas</a:t>
            </a:r>
          </a:p>
          <a:p>
            <a:r>
              <a:rPr lang="en-US" altLang="en-US" sz="2800" b="1" dirty="0" smtClean="0">
                <a:solidFill>
                  <a:schemeClr val="tx2"/>
                </a:solidFill>
                <a:latin typeface="Calibri" pitchFamily="34" charset="0"/>
                <a:ea typeface="MS PGothic" pitchFamily="34" charset="-128"/>
              </a:rPr>
              <a:t>Trips are usually overnight</a:t>
            </a:r>
          </a:p>
          <a:p>
            <a:r>
              <a:rPr lang="en-US" altLang="en-US" sz="2800" b="1" dirty="0" smtClean="0">
                <a:solidFill>
                  <a:schemeClr val="tx2"/>
                </a:solidFill>
                <a:latin typeface="Calibri" pitchFamily="34" charset="0"/>
                <a:ea typeface="MS PGothic" pitchFamily="34" charset="-128"/>
              </a:rPr>
              <a:t>Most vessels change species targeted and gear type frequently: sharks, mackerel, bluefish, croaker, dogfish</a:t>
            </a:r>
          </a:p>
          <a:p>
            <a:r>
              <a:rPr lang="en-US" altLang="en-US" sz="2800" b="1" dirty="0" smtClean="0">
                <a:solidFill>
                  <a:schemeClr val="tx2"/>
                </a:solidFill>
                <a:latin typeface="Calibri" pitchFamily="34" charset="0"/>
                <a:ea typeface="MS PGothic" pitchFamily="34" charset="-128"/>
              </a:rPr>
              <a:t>Gear: </a:t>
            </a:r>
          </a:p>
          <a:p>
            <a:pPr lvl="1"/>
            <a:r>
              <a:rPr lang="en-US" altLang="en-US" sz="2400" b="1" dirty="0" smtClean="0">
                <a:solidFill>
                  <a:schemeClr val="tx2"/>
                </a:solidFill>
                <a:latin typeface="Calibri" pitchFamily="34" charset="0"/>
                <a:ea typeface="MS PGothic" pitchFamily="34" charset="-128"/>
              </a:rPr>
              <a:t>Drift, Strike and Sink</a:t>
            </a:r>
          </a:p>
        </p:txBody>
      </p:sp>
      <p:pic>
        <p:nvPicPr>
          <p:cNvPr id="3075" name="Picture 3" descr="Untitl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038600"/>
            <a:ext cx="3968750" cy="205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9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20000" cy="838200"/>
          </a:xfrm>
        </p:spPr>
        <p:txBody>
          <a:bodyPr>
            <a:noAutofit/>
          </a:bodyPr>
          <a:lstStyle/>
          <a:p>
            <a:pPr lvl="1" algn="ctr" rtl="0">
              <a:spcBef>
                <a:spcPct val="0"/>
              </a:spcBef>
            </a:pPr>
            <a:r>
              <a:rPr lang="en-US" altLang="en-US" sz="3200" b="1" dirty="0" smtClean="0">
                <a:solidFill>
                  <a:schemeClr val="tx2"/>
                </a:solidFill>
                <a:latin typeface="Calibri" pitchFamily="34" charset="0"/>
                <a:ea typeface="MS PGothic" pitchFamily="34" charset="-128"/>
              </a:rPr>
              <a:t>Southeast Gillnet Fishery Observer </a:t>
            </a:r>
            <a:r>
              <a:rPr lang="en-US" altLang="en-US" sz="3200" b="1" dirty="0" smtClean="0">
                <a:solidFill>
                  <a:schemeClr val="tx2"/>
                </a:solidFill>
                <a:latin typeface="Calibri" pitchFamily="34" charset="0"/>
                <a:ea typeface="MS PGothic" pitchFamily="34" charset="-128"/>
              </a:rPr>
              <a:t>Program</a:t>
            </a:r>
            <a:br>
              <a:rPr lang="en-US" altLang="en-US" sz="3200" b="1" dirty="0" smtClean="0">
                <a:solidFill>
                  <a:schemeClr val="tx2"/>
                </a:solidFill>
                <a:latin typeface="Calibri" pitchFamily="34" charset="0"/>
                <a:ea typeface="MS PGothic" pitchFamily="34" charset="-128"/>
              </a:rPr>
            </a:br>
            <a:r>
              <a:rPr lang="en-US" altLang="en-US" sz="3200" b="1" dirty="0" smtClean="0">
                <a:solidFill>
                  <a:schemeClr val="tx2"/>
                </a:solidFill>
                <a:latin typeface="Calibri" pitchFamily="34" charset="0"/>
                <a:ea typeface="MS PGothic" pitchFamily="34" charset="-128"/>
              </a:rPr>
              <a:t>(</a:t>
            </a:r>
            <a:r>
              <a:rPr lang="en-US" altLang="en-US" sz="3200" b="1" dirty="0" smtClean="0">
                <a:solidFill>
                  <a:schemeClr val="tx2"/>
                </a:solidFill>
                <a:latin typeface="Calibri" pitchFamily="34" charset="0"/>
                <a:ea typeface="MS PGothic" pitchFamily="34" charset="-128"/>
              </a:rPr>
              <a:t>c</a:t>
            </a:r>
            <a:r>
              <a:rPr lang="en-US" altLang="en-US" sz="3200" b="1" dirty="0" smtClean="0">
                <a:solidFill>
                  <a:schemeClr val="tx2"/>
                </a:solidFill>
                <a:latin typeface="Calibri" pitchFamily="34" charset="0"/>
                <a:ea typeface="MS PGothic" pitchFamily="34" charset="-128"/>
              </a:rPr>
              <a:t>ont.)</a:t>
            </a:r>
            <a:endParaRPr lang="en-US" altLang="en-US" sz="2800" dirty="0" smtClean="0">
              <a:solidFill>
                <a:schemeClr val="tx2"/>
              </a:solidFill>
            </a:endParaRPr>
          </a:p>
        </p:txBody>
      </p:sp>
      <p:sp>
        <p:nvSpPr>
          <p:cNvPr id="6" name="Content Placeholder 2"/>
          <p:cNvSpPr>
            <a:spLocks noGrp="1"/>
          </p:cNvSpPr>
          <p:nvPr>
            <p:ph idx="1"/>
          </p:nvPr>
        </p:nvSpPr>
        <p:spPr>
          <a:xfrm>
            <a:off x="533400" y="1524000"/>
            <a:ext cx="7772400" cy="4495800"/>
          </a:xfrm>
        </p:spPr>
        <p:txBody>
          <a:bodyPr>
            <a:noAutofit/>
          </a:bodyPr>
          <a:lstStyle/>
          <a:p>
            <a:pPr marL="0" indent="0">
              <a:buNone/>
              <a:defRPr/>
            </a:pPr>
            <a:r>
              <a:rPr lang="en-US" sz="2800" b="1" dirty="0" smtClean="0">
                <a:solidFill>
                  <a:schemeClr val="tx2"/>
                </a:solidFill>
                <a:latin typeface="Calibri" charset="0"/>
                <a:ea typeface="ＭＳ Ｐゴシック" charset="0"/>
                <a:cs typeface="ＭＳ Ｐゴシック" charset="0"/>
              </a:rPr>
              <a:t>Goals</a:t>
            </a:r>
            <a:endParaRPr lang="en-US" sz="2400" b="1" dirty="0" smtClean="0">
              <a:solidFill>
                <a:schemeClr val="tx2"/>
              </a:solidFill>
              <a:latin typeface="Calibri" charset="0"/>
              <a:ea typeface="ＭＳ Ｐゴシック" charset="0"/>
              <a:cs typeface="ＭＳ Ｐゴシック" charset="0"/>
            </a:endParaRPr>
          </a:p>
          <a:p>
            <a:pPr lvl="1">
              <a:lnSpc>
                <a:spcPct val="90000"/>
              </a:lnSpc>
              <a:buFont typeface="Arial" charset="0"/>
              <a:buChar char="•"/>
              <a:defRPr/>
            </a:pPr>
            <a:r>
              <a:rPr lang="en-US" sz="2400" b="1" dirty="0" smtClean="0">
                <a:solidFill>
                  <a:schemeClr val="tx2"/>
                </a:solidFill>
                <a:latin typeface="Calibri" charset="0"/>
                <a:ea typeface="ＭＳ Ｐゴシック" charset="0"/>
              </a:rPr>
              <a:t>Vessels </a:t>
            </a:r>
            <a:r>
              <a:rPr lang="en-US" sz="2400" b="1" dirty="0" smtClean="0">
                <a:solidFill>
                  <a:schemeClr val="tx2"/>
                </a:solidFill>
                <a:latin typeface="Calibri" charset="0"/>
                <a:ea typeface="ＭＳ Ｐゴシック" charset="0"/>
              </a:rPr>
              <a:t>are selected for coverage by randomly choosing vessels from a pool of vessels each quarter based on</a:t>
            </a:r>
          </a:p>
          <a:p>
            <a:pPr lvl="2">
              <a:lnSpc>
                <a:spcPct val="90000"/>
              </a:lnSpc>
              <a:defRPr/>
            </a:pPr>
            <a:r>
              <a:rPr lang="en-US" sz="2000" b="1" dirty="0" smtClean="0">
                <a:solidFill>
                  <a:schemeClr val="tx2"/>
                </a:solidFill>
                <a:latin typeface="Calibri" charset="0"/>
                <a:ea typeface="ＭＳ Ｐゴシック" charset="0"/>
              </a:rPr>
              <a:t>Reported using gillnets in the same season of the previous year</a:t>
            </a:r>
          </a:p>
          <a:p>
            <a:pPr lvl="2">
              <a:lnSpc>
                <a:spcPct val="90000"/>
              </a:lnSpc>
              <a:defRPr/>
            </a:pPr>
            <a:r>
              <a:rPr lang="en-US" sz="2000" b="1" dirty="0" smtClean="0">
                <a:solidFill>
                  <a:schemeClr val="tx2"/>
                </a:solidFill>
                <a:latin typeface="Calibri" charset="0"/>
                <a:ea typeface="ＭＳ Ｐゴシック" charset="0"/>
                <a:cs typeface="ＭＳ Ｐゴシック" charset="0"/>
              </a:rPr>
              <a:t>Target coverage 8-10%</a:t>
            </a:r>
            <a:endParaRPr lang="en-US" b="1" dirty="0" smtClean="0">
              <a:solidFill>
                <a:schemeClr val="tx2"/>
              </a:solidFill>
              <a:latin typeface="Calibri" charset="0"/>
              <a:ea typeface="ＭＳ Ｐゴシック" charset="0"/>
              <a:cs typeface="ＭＳ Ｐゴシック" charset="0"/>
            </a:endParaRPr>
          </a:p>
          <a:p>
            <a:pPr lvl="1">
              <a:lnSpc>
                <a:spcPct val="90000"/>
              </a:lnSpc>
              <a:buFont typeface="Arial" charset="0"/>
              <a:buChar char="•"/>
              <a:defRPr/>
            </a:pPr>
            <a:r>
              <a:rPr lang="en-US" sz="2400" b="1" dirty="0" smtClean="0">
                <a:solidFill>
                  <a:schemeClr val="tx2"/>
                </a:solidFill>
                <a:latin typeface="Calibri" charset="0"/>
                <a:ea typeface="ＭＳ Ｐゴシック" charset="0"/>
              </a:rPr>
              <a:t>Provide estimates of sea turtle or marine mammal interactions occurring within all gillnet fisheries in the southeast US</a:t>
            </a:r>
          </a:p>
          <a:p>
            <a:pPr lvl="1">
              <a:lnSpc>
                <a:spcPct val="90000"/>
              </a:lnSpc>
              <a:buFont typeface="Arial" charset="0"/>
              <a:buChar char="•"/>
              <a:defRPr/>
            </a:pPr>
            <a:r>
              <a:rPr lang="en-US" sz="2400" b="1" dirty="0" smtClean="0">
                <a:solidFill>
                  <a:schemeClr val="tx2"/>
                </a:solidFill>
                <a:latin typeface="Calibri" charset="0"/>
                <a:ea typeface="ＭＳ Ｐゴシック" charset="0"/>
              </a:rPr>
              <a:t>Collect data on catch and bycatch of all species of fish, shark, and protected resources </a:t>
            </a:r>
          </a:p>
          <a:p>
            <a:pPr lvl="2">
              <a:lnSpc>
                <a:spcPct val="90000"/>
              </a:lnSpc>
              <a:buFont typeface="Arial" charset="0"/>
              <a:buChar char="•"/>
              <a:defRPr/>
            </a:pPr>
            <a:r>
              <a:rPr lang="en-US" sz="2000" b="1" dirty="0" err="1" smtClean="0">
                <a:solidFill>
                  <a:schemeClr val="tx2"/>
                </a:solidFill>
                <a:latin typeface="Calibri" charset="0"/>
                <a:ea typeface="ＭＳ Ｐゴシック" charset="0"/>
              </a:rPr>
              <a:t>Bioprofile</a:t>
            </a:r>
            <a:r>
              <a:rPr lang="en-US" sz="2000" b="1" dirty="0" smtClean="0">
                <a:solidFill>
                  <a:schemeClr val="tx2"/>
                </a:solidFill>
                <a:latin typeface="Calibri" charset="0"/>
                <a:ea typeface="ＭＳ Ｐゴシック" charset="0"/>
              </a:rPr>
              <a:t> samples taken on select species</a:t>
            </a:r>
          </a:p>
          <a:p>
            <a:pPr marL="457200" lvl="1" indent="0">
              <a:lnSpc>
                <a:spcPct val="90000"/>
              </a:lnSpc>
              <a:buFontTx/>
              <a:buNone/>
              <a:defRPr/>
            </a:pPr>
            <a:endParaRPr lang="en-US" b="1" dirty="0" smtClean="0">
              <a:solidFill>
                <a:schemeClr val="tx2"/>
              </a:solidFill>
              <a:latin typeface="Calibri" charset="0"/>
              <a:ea typeface="ＭＳ Ｐゴシック" charset="0"/>
            </a:endParaRPr>
          </a:p>
          <a:p>
            <a:pPr marL="457200" lvl="1" indent="0">
              <a:buFontTx/>
              <a:buNone/>
              <a:defRPr/>
            </a:pPr>
            <a:endParaRPr lang="en-US" dirty="0">
              <a:solidFill>
                <a:schemeClr val="tx2"/>
              </a:solidFill>
            </a:endParaRPr>
          </a:p>
        </p:txBody>
      </p:sp>
    </p:spTree>
    <p:extLst>
      <p:ext uri="{BB962C8B-B14F-4D97-AF65-F5344CB8AC3E}">
        <p14:creationId xmlns:p14="http://schemas.microsoft.com/office/powerpoint/2010/main" val="291020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20000" cy="838200"/>
          </a:xfrm>
        </p:spPr>
        <p:txBody>
          <a:bodyPr>
            <a:noAutofit/>
          </a:bodyPr>
          <a:lstStyle/>
          <a:p>
            <a:r>
              <a:rPr lang="en-US" altLang="en-US" sz="3200" b="1" dirty="0" smtClean="0">
                <a:solidFill>
                  <a:schemeClr val="tx2"/>
                </a:solidFill>
                <a:latin typeface="Calibri" pitchFamily="34" charset="0"/>
                <a:ea typeface="MS PGothic" pitchFamily="34" charset="-128"/>
              </a:rPr>
              <a:t>Southeast Gillnet Fishery Observer </a:t>
            </a:r>
            <a:r>
              <a:rPr lang="en-US" altLang="en-US" sz="3200" b="1" dirty="0" smtClean="0">
                <a:solidFill>
                  <a:schemeClr val="tx2"/>
                </a:solidFill>
                <a:latin typeface="Calibri" pitchFamily="34" charset="0"/>
                <a:ea typeface="MS PGothic" pitchFamily="34" charset="-128"/>
              </a:rPr>
              <a:t>Program</a:t>
            </a:r>
            <a:br>
              <a:rPr lang="en-US" altLang="en-US" sz="3200" b="1" dirty="0" smtClean="0">
                <a:solidFill>
                  <a:schemeClr val="tx2"/>
                </a:solidFill>
                <a:latin typeface="Calibri" pitchFamily="34" charset="0"/>
                <a:ea typeface="MS PGothic" pitchFamily="34" charset="-128"/>
              </a:rPr>
            </a:br>
            <a:r>
              <a:rPr lang="en-US" altLang="en-US" sz="2800" b="1" dirty="0">
                <a:solidFill>
                  <a:schemeClr val="tx2"/>
                </a:solidFill>
                <a:latin typeface="Calibri" pitchFamily="34" charset="0"/>
                <a:ea typeface="MS PGothic" pitchFamily="34" charset="-128"/>
              </a:rPr>
              <a:t>(cont</a:t>
            </a:r>
            <a:r>
              <a:rPr lang="en-US" altLang="en-US" sz="2800" b="1" dirty="0" smtClean="0">
                <a:solidFill>
                  <a:schemeClr val="tx2"/>
                </a:solidFill>
                <a:latin typeface="Calibri" pitchFamily="34" charset="0"/>
                <a:ea typeface="MS PGothic" pitchFamily="34" charset="-128"/>
              </a:rPr>
              <a:t>.)</a:t>
            </a:r>
            <a:endParaRPr lang="en-US" altLang="en-US" sz="2800" dirty="0" smtClean="0">
              <a:solidFill>
                <a:schemeClr val="tx2"/>
              </a:solidFill>
            </a:endParaRPr>
          </a:p>
        </p:txBody>
      </p:sp>
      <p:pic>
        <p:nvPicPr>
          <p:cNvPr id="7" name="Picture 3" descr="Untitl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762" y="2057400"/>
            <a:ext cx="3068638"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867400"/>
            <a:ext cx="7543800" cy="461665"/>
          </a:xfrm>
          <a:prstGeom prst="rect">
            <a:avLst/>
          </a:prstGeom>
          <a:noFill/>
        </p:spPr>
        <p:txBody>
          <a:bodyPr wrap="square" rtlCol="0">
            <a:spAutoFit/>
          </a:bodyPr>
          <a:lstStyle/>
          <a:p>
            <a:r>
              <a:rPr lang="en-US" sz="2400" b="1" dirty="0">
                <a:solidFill>
                  <a:schemeClr val="tx2"/>
                </a:solidFill>
                <a:hlinkClick r:id="rId3"/>
              </a:rPr>
              <a:t>http://</a:t>
            </a:r>
            <a:r>
              <a:rPr lang="en-US" sz="2400" b="1" dirty="0" smtClean="0">
                <a:solidFill>
                  <a:schemeClr val="tx2"/>
                </a:solidFill>
                <a:hlinkClick r:id="rId3"/>
              </a:rPr>
              <a:t>www.sefsc.noaa.gov/labs/panama/ob/gillnet.htm</a:t>
            </a:r>
            <a:endParaRPr lang="en-US" sz="3600" b="1" dirty="0">
              <a:solidFill>
                <a:schemeClr val="tx2"/>
              </a:solidFill>
            </a:endParaRPr>
          </a:p>
        </p:txBody>
      </p:sp>
      <p:sp>
        <p:nvSpPr>
          <p:cNvPr id="10" name="Content Placeholder 2"/>
          <p:cNvSpPr>
            <a:spLocks noGrp="1"/>
          </p:cNvSpPr>
          <p:nvPr>
            <p:ph idx="1"/>
          </p:nvPr>
        </p:nvSpPr>
        <p:spPr>
          <a:xfrm>
            <a:off x="533399" y="2286000"/>
            <a:ext cx="4932363" cy="2286000"/>
          </a:xfrm>
        </p:spPr>
        <p:txBody>
          <a:bodyPr/>
          <a:lstStyle/>
          <a:p>
            <a:pPr marL="0" indent="0">
              <a:buNone/>
              <a:defRPr/>
            </a:pPr>
            <a:r>
              <a:rPr lang="en-US" b="1" dirty="0" smtClean="0">
                <a:solidFill>
                  <a:schemeClr val="tx2"/>
                </a:solidFill>
              </a:rPr>
              <a:t>Annual reports describing effort distribution, catch and bycatch available at:</a:t>
            </a:r>
            <a:endParaRPr lang="en-US" b="1" dirty="0"/>
          </a:p>
        </p:txBody>
      </p:sp>
    </p:spTree>
    <p:extLst>
      <p:ext uri="{BB962C8B-B14F-4D97-AF65-F5344CB8AC3E}">
        <p14:creationId xmlns:p14="http://schemas.microsoft.com/office/powerpoint/2010/main" val="120426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34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tx2"/>
                </a:solidFill>
                <a:latin typeface="Calibri" charset="0"/>
                <a:ea typeface="ＭＳ Ｐゴシック" charset="0"/>
                <a:cs typeface="ＭＳ Ｐゴシック" charset="0"/>
              </a:rPr>
              <a:t>Shark Bottom Longline Fishery Observer </a:t>
            </a:r>
            <a:r>
              <a:rPr lang="en-US" sz="3200" b="1" dirty="0" smtClean="0">
                <a:solidFill>
                  <a:schemeClr val="tx2"/>
                </a:solidFill>
                <a:latin typeface="Calibri" charset="0"/>
                <a:ea typeface="ＭＳ Ｐゴシック" charset="0"/>
                <a:cs typeface="ＭＳ Ｐゴシック" charset="0"/>
              </a:rPr>
              <a:t>Program</a:t>
            </a:r>
          </a:p>
          <a:p>
            <a:pPr marL="0" lvl="1" algn="ctr">
              <a:spcBef>
                <a:spcPct val="0"/>
              </a:spcBef>
              <a:defRPr/>
            </a:pPr>
            <a:r>
              <a:rPr lang="en-US" altLang="en-US" sz="2400" b="1" dirty="0">
                <a:solidFill>
                  <a:schemeClr val="tx2"/>
                </a:solidFill>
                <a:latin typeface="Calibri" pitchFamily="34" charset="0"/>
                <a:ea typeface="MS PGothic" pitchFamily="34" charset="-128"/>
              </a:rPr>
              <a:t>Administered by SEFSC-Panama City </a:t>
            </a:r>
            <a:r>
              <a:rPr lang="en-US" altLang="en-US" sz="2400" b="1" dirty="0" smtClean="0">
                <a:solidFill>
                  <a:schemeClr val="tx2"/>
                </a:solidFill>
                <a:latin typeface="Calibri" pitchFamily="34" charset="0"/>
                <a:ea typeface="MS PGothic" pitchFamily="34" charset="-128"/>
              </a:rPr>
              <a:t>Laboratory</a:t>
            </a:r>
            <a:endParaRPr lang="en-US" altLang="en-US" b="1" dirty="0">
              <a:solidFill>
                <a:schemeClr val="tx2"/>
              </a:solidFill>
              <a:latin typeface="Calibri" pitchFamily="34" charset="0"/>
              <a:ea typeface="MS PGothic" pitchFamily="34" charset="-128"/>
            </a:endParaRPr>
          </a:p>
        </p:txBody>
      </p:sp>
      <p:sp>
        <p:nvSpPr>
          <p:cNvPr id="8" name="Content Placeholder 2"/>
          <p:cNvSpPr>
            <a:spLocks noGrp="1"/>
          </p:cNvSpPr>
          <p:nvPr>
            <p:ph idx="1"/>
          </p:nvPr>
        </p:nvSpPr>
        <p:spPr>
          <a:xfrm>
            <a:off x="533400" y="1752600"/>
            <a:ext cx="7772400" cy="2743200"/>
          </a:xfrm>
        </p:spPr>
        <p:txBody>
          <a:bodyPr>
            <a:noAutofit/>
          </a:bodyPr>
          <a:lstStyle/>
          <a:p>
            <a:r>
              <a:rPr lang="en-US" altLang="en-US" sz="2400" b="1" dirty="0" smtClean="0">
                <a:solidFill>
                  <a:schemeClr val="tx2"/>
                </a:solidFill>
                <a:latin typeface="Calibri" pitchFamily="34" charset="0"/>
                <a:ea typeface="MS PGothic" pitchFamily="34" charset="-128"/>
              </a:rPr>
              <a:t>Vessels fish North Carolina to Louisiana</a:t>
            </a:r>
          </a:p>
          <a:p>
            <a:r>
              <a:rPr lang="en-US" altLang="en-US" sz="2400" b="1" dirty="0" smtClean="0">
                <a:solidFill>
                  <a:schemeClr val="tx2"/>
                </a:solidFill>
                <a:latin typeface="Calibri" pitchFamily="34" charset="0"/>
                <a:ea typeface="MS PGothic" pitchFamily="34" charset="-128"/>
              </a:rPr>
              <a:t>Trips are 1-3 days in length</a:t>
            </a:r>
          </a:p>
          <a:p>
            <a:r>
              <a:rPr lang="en-US" altLang="en-US" sz="2400" b="1" dirty="0" smtClean="0">
                <a:solidFill>
                  <a:schemeClr val="tx2"/>
                </a:solidFill>
                <a:latin typeface="Calibri" pitchFamily="34" charset="0"/>
                <a:ea typeface="MS PGothic" pitchFamily="34" charset="-128"/>
              </a:rPr>
              <a:t>Target large coastal sharks (e.g. blacktip, bull, sandbar sharks)</a:t>
            </a:r>
          </a:p>
          <a:p>
            <a:r>
              <a:rPr lang="en-US" altLang="en-US" sz="2400" b="1" dirty="0" smtClean="0">
                <a:solidFill>
                  <a:schemeClr val="tx2"/>
                </a:solidFill>
                <a:latin typeface="Calibri" pitchFamily="34" charset="0"/>
                <a:ea typeface="MS PGothic" pitchFamily="34" charset="-128"/>
              </a:rPr>
              <a:t>Longline characteristics vary but gear normally consists of about 8-24 km of longline and       500-1500 hooks </a:t>
            </a:r>
          </a:p>
          <a:p>
            <a:endParaRPr lang="en-US" altLang="en-US" sz="2800" dirty="0" smtClean="0">
              <a:solidFill>
                <a:schemeClr val="tx2"/>
              </a:solidFill>
            </a:endParaRPr>
          </a:p>
        </p:txBody>
      </p:sp>
      <p:pic>
        <p:nvPicPr>
          <p:cNvPr id="9" name="Picture 4" descr="Untitl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72000"/>
            <a:ext cx="303928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SBC011.10 SS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30738"/>
            <a:ext cx="29718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210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34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tx2"/>
                </a:solidFill>
                <a:latin typeface="Calibri" charset="0"/>
                <a:ea typeface="ＭＳ Ｐゴシック" charset="0"/>
                <a:cs typeface="ＭＳ Ｐゴシック" charset="0"/>
              </a:rPr>
              <a:t>Shark Bottom Longline Fishery Observer </a:t>
            </a:r>
            <a:r>
              <a:rPr lang="en-US" sz="3200" b="1" dirty="0" smtClean="0">
                <a:solidFill>
                  <a:schemeClr val="tx2"/>
                </a:solidFill>
                <a:latin typeface="Calibri" charset="0"/>
                <a:ea typeface="ＭＳ Ｐゴシック" charset="0"/>
                <a:cs typeface="ＭＳ Ｐゴシック" charset="0"/>
              </a:rPr>
              <a:t>Program</a:t>
            </a:r>
          </a:p>
          <a:p>
            <a:pPr>
              <a:defRPr/>
            </a:pPr>
            <a:r>
              <a:rPr lang="en-US" altLang="en-US" sz="2400" b="1" dirty="0">
                <a:solidFill>
                  <a:schemeClr val="tx2"/>
                </a:solidFill>
                <a:latin typeface="Calibri" pitchFamily="34" charset="0"/>
                <a:ea typeface="MS PGothic" pitchFamily="34" charset="-128"/>
              </a:rPr>
              <a:t>(cont</a:t>
            </a:r>
            <a:r>
              <a:rPr lang="en-US" altLang="en-US" sz="2400" b="1" dirty="0" smtClean="0">
                <a:solidFill>
                  <a:schemeClr val="tx2"/>
                </a:solidFill>
                <a:latin typeface="Calibri" pitchFamily="34" charset="0"/>
                <a:ea typeface="MS PGothic" pitchFamily="34" charset="-128"/>
              </a:rPr>
              <a:t>.)</a:t>
            </a:r>
            <a:endParaRPr lang="en-US" sz="4800" dirty="0">
              <a:solidFill>
                <a:schemeClr val="tx2"/>
              </a:solidFill>
            </a:endParaRPr>
          </a:p>
        </p:txBody>
      </p:sp>
      <p:sp>
        <p:nvSpPr>
          <p:cNvPr id="4" name="Content Placeholder 2"/>
          <p:cNvSpPr>
            <a:spLocks noGrp="1"/>
          </p:cNvSpPr>
          <p:nvPr>
            <p:ph idx="1"/>
          </p:nvPr>
        </p:nvSpPr>
        <p:spPr>
          <a:xfrm>
            <a:off x="533400" y="1447800"/>
            <a:ext cx="7772400" cy="5105400"/>
          </a:xfrm>
        </p:spPr>
        <p:txBody>
          <a:bodyPr>
            <a:noAutofit/>
          </a:bodyPr>
          <a:lstStyle/>
          <a:p>
            <a:pPr marL="0" indent="0">
              <a:buNone/>
            </a:pPr>
            <a:r>
              <a:rPr lang="en-US" altLang="en-US" sz="2400" b="1" dirty="0" smtClean="0">
                <a:solidFill>
                  <a:schemeClr val="tx2"/>
                </a:solidFill>
                <a:latin typeface="Calibri" pitchFamily="34" charset="0"/>
                <a:ea typeface="MS PGothic" pitchFamily="34" charset="-128"/>
              </a:rPr>
              <a:t>Current Goals of Observer Program</a:t>
            </a:r>
          </a:p>
          <a:p>
            <a:pPr lvl="1">
              <a:lnSpc>
                <a:spcPct val="90000"/>
              </a:lnSpc>
              <a:buFont typeface="Arial" pitchFamily="34" charset="0"/>
              <a:buChar char="•"/>
            </a:pPr>
            <a:r>
              <a:rPr lang="en-US" altLang="en-US" sz="2200" b="1" dirty="0" smtClean="0">
                <a:solidFill>
                  <a:schemeClr val="tx2"/>
                </a:solidFill>
                <a:latin typeface="Calibri" pitchFamily="34" charset="0"/>
                <a:ea typeface="MS PGothic" pitchFamily="34" charset="-128"/>
              </a:rPr>
              <a:t>Vessels </a:t>
            </a:r>
            <a:r>
              <a:rPr lang="en-US" altLang="en-US" sz="2200" b="1" dirty="0" smtClean="0">
                <a:solidFill>
                  <a:schemeClr val="tx2"/>
                </a:solidFill>
                <a:latin typeface="Calibri" pitchFamily="34" charset="0"/>
                <a:ea typeface="MS PGothic" pitchFamily="34" charset="-128"/>
              </a:rPr>
              <a:t>are selected for coverage by randomly choosing vessels from a pool of vessels each quarter based on</a:t>
            </a:r>
          </a:p>
          <a:p>
            <a:pPr lvl="2">
              <a:lnSpc>
                <a:spcPct val="90000"/>
              </a:lnSpc>
            </a:pPr>
            <a:r>
              <a:rPr lang="en-US" altLang="en-US" sz="1800" b="1" dirty="0" smtClean="0">
                <a:solidFill>
                  <a:schemeClr val="tx2"/>
                </a:solidFill>
                <a:latin typeface="Calibri" pitchFamily="34" charset="0"/>
                <a:ea typeface="MS PGothic" pitchFamily="34" charset="-128"/>
              </a:rPr>
              <a:t>Reported using longline and target shark in the same season of the previous year</a:t>
            </a:r>
          </a:p>
          <a:p>
            <a:pPr lvl="2">
              <a:lnSpc>
                <a:spcPct val="90000"/>
              </a:lnSpc>
            </a:pPr>
            <a:r>
              <a:rPr lang="en-US" altLang="en-US" sz="1800" b="1" dirty="0" smtClean="0">
                <a:solidFill>
                  <a:schemeClr val="tx2"/>
                </a:solidFill>
                <a:latin typeface="Calibri" pitchFamily="34" charset="0"/>
                <a:ea typeface="MS PGothic" pitchFamily="34" charset="-128"/>
              </a:rPr>
              <a:t>Target coverage 5-10%</a:t>
            </a:r>
          </a:p>
          <a:p>
            <a:pPr marL="749300" lvl="2">
              <a:lnSpc>
                <a:spcPct val="90000"/>
              </a:lnSpc>
            </a:pPr>
            <a:r>
              <a:rPr lang="en-US" altLang="en-US" sz="2200" b="1" dirty="0" smtClean="0">
                <a:solidFill>
                  <a:schemeClr val="tx2"/>
                </a:solidFill>
                <a:latin typeface="Calibri" pitchFamily="34" charset="0"/>
                <a:ea typeface="MS PGothic" pitchFamily="34" charset="-128"/>
              </a:rPr>
              <a:t>Shark Research Fishery– 5-10 vessels, 100% coverage, allowed to harvest sandbar shark </a:t>
            </a:r>
          </a:p>
          <a:p>
            <a:pPr lvl="3"/>
            <a:r>
              <a:rPr lang="en-US" altLang="en-US" sz="1800" b="1" dirty="0" smtClean="0">
                <a:solidFill>
                  <a:schemeClr val="tx2"/>
                </a:solidFill>
                <a:latin typeface="Calibri" pitchFamily="34" charset="0"/>
                <a:ea typeface="MS PGothic" pitchFamily="34" charset="-128"/>
              </a:rPr>
              <a:t>Research Fishery also functions to conduct gear modification experiments to reduce bycatch with aid of industry</a:t>
            </a:r>
          </a:p>
          <a:p>
            <a:pPr lvl="1">
              <a:lnSpc>
                <a:spcPct val="90000"/>
              </a:lnSpc>
              <a:buFont typeface="Arial" pitchFamily="34" charset="0"/>
              <a:buChar char="•"/>
            </a:pPr>
            <a:r>
              <a:rPr lang="en-US" altLang="en-US" sz="2200" b="1" dirty="0" smtClean="0">
                <a:solidFill>
                  <a:schemeClr val="tx2"/>
                </a:solidFill>
                <a:latin typeface="Calibri" pitchFamily="34" charset="0"/>
                <a:ea typeface="MS PGothic" pitchFamily="34" charset="-128"/>
              </a:rPr>
              <a:t>Provide estimates of sea turtle or marine mammal interactions</a:t>
            </a:r>
          </a:p>
          <a:p>
            <a:pPr lvl="1">
              <a:lnSpc>
                <a:spcPct val="90000"/>
              </a:lnSpc>
              <a:buFont typeface="Arial" pitchFamily="34" charset="0"/>
              <a:buChar char="•"/>
            </a:pPr>
            <a:r>
              <a:rPr lang="en-US" altLang="en-US" sz="2200" b="1" dirty="0" smtClean="0">
                <a:solidFill>
                  <a:schemeClr val="tx2"/>
                </a:solidFill>
                <a:latin typeface="Calibri" pitchFamily="34" charset="0"/>
                <a:ea typeface="MS PGothic" pitchFamily="34" charset="-128"/>
              </a:rPr>
              <a:t>Collect data on catch and bycatch of all species of shark, fish and protected resources </a:t>
            </a:r>
          </a:p>
          <a:p>
            <a:pPr lvl="2">
              <a:lnSpc>
                <a:spcPct val="90000"/>
              </a:lnSpc>
            </a:pPr>
            <a:r>
              <a:rPr lang="en-US" altLang="en-US" sz="1800" b="1" dirty="0" err="1" smtClean="0">
                <a:solidFill>
                  <a:schemeClr val="tx2"/>
                </a:solidFill>
                <a:latin typeface="Calibri" pitchFamily="34" charset="0"/>
                <a:ea typeface="MS PGothic" pitchFamily="34" charset="-128"/>
              </a:rPr>
              <a:t>Bioprofile</a:t>
            </a:r>
            <a:r>
              <a:rPr lang="en-US" altLang="en-US" sz="1800" b="1" dirty="0" smtClean="0">
                <a:solidFill>
                  <a:schemeClr val="tx2"/>
                </a:solidFill>
                <a:latin typeface="Calibri" pitchFamily="34" charset="0"/>
                <a:ea typeface="MS PGothic" pitchFamily="34" charset="-128"/>
              </a:rPr>
              <a:t> samples taken on select species</a:t>
            </a:r>
          </a:p>
          <a:p>
            <a:pPr lvl="1">
              <a:lnSpc>
                <a:spcPct val="90000"/>
              </a:lnSpc>
              <a:buFontTx/>
              <a:buNone/>
            </a:pPr>
            <a:endParaRPr lang="en-US" altLang="en-US" b="1" dirty="0" smtClean="0">
              <a:solidFill>
                <a:schemeClr val="tx2"/>
              </a:solidFill>
              <a:latin typeface="Calibri" pitchFamily="34" charset="0"/>
              <a:ea typeface="MS PGothic" pitchFamily="34" charset="-128"/>
            </a:endParaRPr>
          </a:p>
          <a:p>
            <a:pPr lvl="1">
              <a:buFontTx/>
              <a:buNone/>
            </a:pPr>
            <a:endParaRPr lang="en-US" altLang="en-US" dirty="0" smtClean="0">
              <a:solidFill>
                <a:schemeClr val="tx2"/>
              </a:solidFill>
            </a:endParaRPr>
          </a:p>
        </p:txBody>
      </p:sp>
    </p:spTree>
    <p:extLst>
      <p:ext uri="{BB962C8B-B14F-4D97-AF65-F5344CB8AC3E}">
        <p14:creationId xmlns:p14="http://schemas.microsoft.com/office/powerpoint/2010/main" val="293868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34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tx2"/>
                </a:solidFill>
                <a:latin typeface="Calibri" charset="0"/>
                <a:ea typeface="ＭＳ Ｐゴシック" charset="0"/>
                <a:cs typeface="ＭＳ Ｐゴシック" charset="0"/>
              </a:rPr>
              <a:t>Shark Bottom Longline Fishery Observer </a:t>
            </a:r>
            <a:r>
              <a:rPr lang="en-US" sz="3200" b="1" dirty="0" smtClean="0">
                <a:solidFill>
                  <a:schemeClr val="tx2"/>
                </a:solidFill>
                <a:latin typeface="Calibri" charset="0"/>
                <a:ea typeface="ＭＳ Ｐゴシック" charset="0"/>
                <a:cs typeface="ＭＳ Ｐゴシック" charset="0"/>
              </a:rPr>
              <a:t>Program</a:t>
            </a:r>
          </a:p>
          <a:p>
            <a:pPr>
              <a:defRPr/>
            </a:pPr>
            <a:r>
              <a:rPr lang="en-US" altLang="en-US" sz="2400" b="1" dirty="0">
                <a:solidFill>
                  <a:schemeClr val="tx2"/>
                </a:solidFill>
                <a:latin typeface="Calibri" pitchFamily="34" charset="0"/>
                <a:ea typeface="MS PGothic" pitchFamily="34" charset="-128"/>
              </a:rPr>
              <a:t>(cont.)</a:t>
            </a:r>
            <a:endParaRPr lang="en-US" sz="8800" dirty="0">
              <a:solidFill>
                <a:schemeClr val="tx2"/>
              </a:solidFill>
            </a:endParaRPr>
          </a:p>
        </p:txBody>
      </p:sp>
      <p:sp>
        <p:nvSpPr>
          <p:cNvPr id="4" name="Content Placeholder 2"/>
          <p:cNvSpPr>
            <a:spLocks noGrp="1"/>
          </p:cNvSpPr>
          <p:nvPr>
            <p:ph idx="1"/>
          </p:nvPr>
        </p:nvSpPr>
        <p:spPr>
          <a:xfrm>
            <a:off x="533399" y="2286000"/>
            <a:ext cx="5105402" cy="2286000"/>
          </a:xfrm>
        </p:spPr>
        <p:txBody>
          <a:bodyPr/>
          <a:lstStyle/>
          <a:p>
            <a:pPr marL="0" indent="0">
              <a:buNone/>
              <a:defRPr/>
            </a:pPr>
            <a:r>
              <a:rPr lang="en-US" b="1" dirty="0" smtClean="0">
                <a:solidFill>
                  <a:schemeClr val="tx2"/>
                </a:solidFill>
              </a:rPr>
              <a:t>Annual reports describing effort distribution, catch and bycatch available at:</a:t>
            </a:r>
            <a:endParaRPr lang="en-US" b="1" dirty="0"/>
          </a:p>
        </p:txBody>
      </p:sp>
      <p:pic>
        <p:nvPicPr>
          <p:cNvPr id="7" name="Picture 4" descr="Untitl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676400"/>
            <a:ext cx="2773363" cy="347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399" y="5638800"/>
            <a:ext cx="8412163" cy="430887"/>
          </a:xfrm>
          <a:prstGeom prst="rect">
            <a:avLst/>
          </a:prstGeom>
          <a:noFill/>
        </p:spPr>
        <p:txBody>
          <a:bodyPr wrap="square" rtlCol="0">
            <a:spAutoFit/>
          </a:bodyPr>
          <a:lstStyle/>
          <a:p>
            <a:r>
              <a:rPr lang="en-US" sz="2200" b="1" dirty="0">
                <a:solidFill>
                  <a:schemeClr val="tx2"/>
                </a:solidFill>
              </a:rPr>
              <a:t>http://</a:t>
            </a:r>
            <a:r>
              <a:rPr lang="en-US" sz="2200" b="1" dirty="0" smtClean="0">
                <a:solidFill>
                  <a:schemeClr val="tx2"/>
                </a:solidFill>
              </a:rPr>
              <a:t>www.sefsc.noaa.gov/labs/panama/ob/bottomlineobserver.htm</a:t>
            </a:r>
            <a:endParaRPr lang="en-US" sz="2200" b="1" dirty="0">
              <a:solidFill>
                <a:schemeClr val="tx2"/>
              </a:solidFill>
            </a:endParaRPr>
          </a:p>
        </p:txBody>
      </p:sp>
    </p:spTree>
    <p:extLst>
      <p:ext uri="{BB962C8B-B14F-4D97-AF65-F5344CB8AC3E}">
        <p14:creationId xmlns:p14="http://schemas.microsoft.com/office/powerpoint/2010/main" val="795104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34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tx2"/>
                </a:solidFill>
                <a:latin typeface="Calibri" charset="0"/>
                <a:ea typeface="ＭＳ Ｐゴシック" charset="0"/>
                <a:cs typeface="ＭＳ Ｐゴシック" charset="0"/>
              </a:rPr>
              <a:t>Characterization of the southeastern U.S. Atlantic mid-shelf and deepwater reef fish </a:t>
            </a:r>
            <a:r>
              <a:rPr lang="en-US" sz="3200" b="1" dirty="0" smtClean="0">
                <a:solidFill>
                  <a:schemeClr val="tx2"/>
                </a:solidFill>
                <a:latin typeface="Calibri" charset="0"/>
                <a:ea typeface="ＭＳ Ｐゴシック" charset="0"/>
                <a:cs typeface="ＭＳ Ｐゴシック" charset="0"/>
              </a:rPr>
              <a:t>fisheries</a:t>
            </a:r>
            <a:endParaRPr lang="en-US" sz="4800" dirty="0">
              <a:solidFill>
                <a:schemeClr val="tx2"/>
              </a:solidFill>
            </a:endParaRPr>
          </a:p>
        </p:txBody>
      </p:sp>
      <p:sp>
        <p:nvSpPr>
          <p:cNvPr id="5" name="Rectangle 4"/>
          <p:cNvSpPr/>
          <p:nvPr/>
        </p:nvSpPr>
        <p:spPr>
          <a:xfrm>
            <a:off x="914400" y="1582341"/>
            <a:ext cx="7391400" cy="4893647"/>
          </a:xfrm>
          <a:prstGeom prst="rect">
            <a:avLst/>
          </a:prstGeom>
        </p:spPr>
        <p:txBody>
          <a:bodyPr wrap="square">
            <a:spAutoFit/>
          </a:bodyPr>
          <a:lstStyle/>
          <a:p>
            <a:pPr marL="342900" indent="-342900">
              <a:buFont typeface="Arial" panose="020B0604020202020204" pitchFamily="34" charset="0"/>
              <a:buChar char="•"/>
            </a:pPr>
            <a:r>
              <a:rPr lang="en-US" altLang="en-US" sz="2400" b="1" dirty="0">
                <a:solidFill>
                  <a:schemeClr val="tx2"/>
                </a:solidFill>
              </a:rPr>
              <a:t>Gulf and South Atlantic Fisheries Foundation administers a voluntary reef fish observer program to characterize catch and discards within the snapper-grouper vertical hook-and-line fishery </a:t>
            </a:r>
          </a:p>
          <a:p>
            <a:pPr marL="1257300" lvl="2" indent="-342900">
              <a:buFont typeface="Arial" panose="020B0604020202020204" pitchFamily="34" charset="0"/>
              <a:buChar char="•"/>
            </a:pPr>
            <a:r>
              <a:rPr lang="en-US" altLang="en-US" sz="2400" b="1" dirty="0">
                <a:solidFill>
                  <a:schemeClr val="tx2"/>
                </a:solidFill>
              </a:rPr>
              <a:t>vessels not randomly sampled</a:t>
            </a:r>
          </a:p>
          <a:p>
            <a:pPr marL="1257300" lvl="2" indent="-342900">
              <a:buFont typeface="Arial" panose="020B0604020202020204" pitchFamily="34" charset="0"/>
              <a:buChar char="•"/>
            </a:pPr>
            <a:r>
              <a:rPr lang="en-US" altLang="en-US" sz="2400" b="1" dirty="0">
                <a:solidFill>
                  <a:schemeClr val="tx2"/>
                </a:solidFill>
              </a:rPr>
              <a:t>no biological samples collected</a:t>
            </a:r>
          </a:p>
          <a:p>
            <a:pPr marL="342900" indent="-342900">
              <a:buFont typeface="Arial" panose="020B0604020202020204" pitchFamily="34" charset="0"/>
              <a:buChar char="•"/>
            </a:pPr>
            <a:endParaRPr lang="en-US" altLang="en-US" sz="2400" b="1" dirty="0" smtClean="0">
              <a:solidFill>
                <a:schemeClr val="tx2"/>
              </a:solidFill>
            </a:endParaRPr>
          </a:p>
          <a:p>
            <a:pPr marL="342900" indent="-342900">
              <a:buFont typeface="Arial" panose="020B0604020202020204" pitchFamily="34" charset="0"/>
              <a:buChar char="•"/>
            </a:pPr>
            <a:r>
              <a:rPr lang="en-US" altLang="en-US" sz="2400" b="1" dirty="0" smtClean="0">
                <a:solidFill>
                  <a:schemeClr val="tx2"/>
                </a:solidFill>
              </a:rPr>
              <a:t>Need </a:t>
            </a:r>
            <a:r>
              <a:rPr lang="en-US" altLang="en-US" sz="2400" b="1" dirty="0">
                <a:solidFill>
                  <a:schemeClr val="tx2"/>
                </a:solidFill>
              </a:rPr>
              <a:t>for </a:t>
            </a:r>
            <a:r>
              <a:rPr lang="en-US" altLang="en-US" sz="2400" b="1" dirty="0" smtClean="0">
                <a:solidFill>
                  <a:schemeClr val="tx2"/>
                </a:solidFill>
              </a:rPr>
              <a:t>1) more </a:t>
            </a:r>
            <a:r>
              <a:rPr lang="en-US" altLang="en-US" sz="2400" b="1" dirty="0">
                <a:solidFill>
                  <a:schemeClr val="tx2"/>
                </a:solidFill>
              </a:rPr>
              <a:t>information about mid and deepwater species and 2) better on-board documentation of composition and disposition of commercial catch and biological sampling as needed for assessments </a:t>
            </a:r>
          </a:p>
          <a:p>
            <a:pPr marL="342900" indent="-342900">
              <a:buFont typeface="Arial" panose="020B0604020202020204" pitchFamily="34" charset="0"/>
              <a:buChar char="•"/>
            </a:pPr>
            <a:endParaRPr lang="en-US" altLang="en-US" sz="2400" b="1" dirty="0">
              <a:solidFill>
                <a:schemeClr val="tx2"/>
              </a:solidFill>
            </a:endParaRPr>
          </a:p>
        </p:txBody>
      </p:sp>
    </p:spTree>
    <p:extLst>
      <p:ext uri="{BB962C8B-B14F-4D97-AF65-F5344CB8AC3E}">
        <p14:creationId xmlns:p14="http://schemas.microsoft.com/office/powerpoint/2010/main" val="2100866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34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tx2"/>
                </a:solidFill>
                <a:latin typeface="Calibri" charset="0"/>
                <a:ea typeface="ＭＳ Ｐゴシック" charset="0"/>
                <a:cs typeface="ＭＳ Ｐゴシック" charset="0"/>
              </a:rPr>
              <a:t>Characterization of the southeastern U.S. Atlantic mid-shelf and deepwater reef fish </a:t>
            </a:r>
            <a:r>
              <a:rPr lang="en-US" sz="3200" b="1" dirty="0" smtClean="0">
                <a:solidFill>
                  <a:schemeClr val="tx2"/>
                </a:solidFill>
                <a:latin typeface="Calibri" charset="0"/>
                <a:ea typeface="ＭＳ Ｐゴシック" charset="0"/>
                <a:cs typeface="ＭＳ Ｐゴシック" charset="0"/>
              </a:rPr>
              <a:t>fisheries</a:t>
            </a:r>
          </a:p>
          <a:p>
            <a:pPr>
              <a:defRPr/>
            </a:pPr>
            <a:r>
              <a:rPr lang="en-US" sz="3200" b="1" dirty="0" smtClean="0">
                <a:solidFill>
                  <a:schemeClr val="tx2"/>
                </a:solidFill>
                <a:latin typeface="Calibri" charset="0"/>
                <a:ea typeface="ＭＳ Ｐゴシック" charset="0"/>
              </a:rPr>
              <a:t>(cont.)</a:t>
            </a:r>
            <a:endParaRPr lang="en-US" sz="4800" dirty="0">
              <a:solidFill>
                <a:schemeClr val="tx2"/>
              </a:solidFill>
            </a:endParaRPr>
          </a:p>
        </p:txBody>
      </p:sp>
      <p:sp>
        <p:nvSpPr>
          <p:cNvPr id="3" name="Content Placeholder 2"/>
          <p:cNvSpPr>
            <a:spLocks noGrp="1"/>
          </p:cNvSpPr>
          <p:nvPr>
            <p:ph idx="1"/>
          </p:nvPr>
        </p:nvSpPr>
        <p:spPr>
          <a:xfrm>
            <a:off x="533400" y="2057400"/>
            <a:ext cx="7772400" cy="4114800"/>
          </a:xfrm>
        </p:spPr>
        <p:txBody>
          <a:bodyPr/>
          <a:lstStyle/>
          <a:p>
            <a:r>
              <a:rPr lang="en-US" altLang="en-US" dirty="0" smtClean="0">
                <a:solidFill>
                  <a:schemeClr val="tx2"/>
                </a:solidFill>
              </a:rPr>
              <a:t>From Feb 2014-Jan 2015, a MARFIN award allowed for the initial placement of SEFSC observers with an overall target of 62 sea days randomly spread throughout the fishery </a:t>
            </a:r>
          </a:p>
          <a:p>
            <a:r>
              <a:rPr lang="en-US" altLang="en-US" dirty="0" smtClean="0">
                <a:solidFill>
                  <a:schemeClr val="tx2"/>
                </a:solidFill>
              </a:rPr>
              <a:t>Program was not funded past </a:t>
            </a:r>
            <a:r>
              <a:rPr lang="en-US" altLang="en-US" dirty="0" smtClean="0">
                <a:solidFill>
                  <a:schemeClr val="tx2"/>
                </a:solidFill>
              </a:rPr>
              <a:t>                    one </a:t>
            </a:r>
            <a:r>
              <a:rPr lang="en-US" altLang="en-US" dirty="0" smtClean="0">
                <a:solidFill>
                  <a:schemeClr val="tx2"/>
                </a:solidFill>
              </a:rPr>
              <a:t>year. </a:t>
            </a:r>
          </a:p>
        </p:txBody>
      </p:sp>
      <p:grpSp>
        <p:nvGrpSpPr>
          <p:cNvPr id="4" name="Group 3"/>
          <p:cNvGrpSpPr>
            <a:grpSpLocks/>
          </p:cNvGrpSpPr>
          <p:nvPr/>
        </p:nvGrpSpPr>
        <p:grpSpPr bwMode="auto">
          <a:xfrm>
            <a:off x="6477000" y="4038600"/>
            <a:ext cx="2128838" cy="2559050"/>
            <a:chOff x="4664" y="3003865"/>
            <a:chExt cx="2890936" cy="3854135"/>
          </a:xfrm>
        </p:grpSpPr>
        <p:pic>
          <p:nvPicPr>
            <p:cNvPr id="5" name="Picture 6" descr="K:\Observer Programs\Pictures\Observer Pictures\SBLOP SJG\SJG005 Chances R III\102H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5" y="3003865"/>
              <a:ext cx="2890935" cy="38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K:\Observer Programs\Pictures\Observer Pictures\SBLOP MPE\MPE009\MPE009 Haul#9 Spec#108.JPG"/>
            <p:cNvPicPr>
              <a:picLocks noChangeAspect="1" noChangeArrowheads="1"/>
            </p:cNvPicPr>
            <p:nvPr/>
          </p:nvPicPr>
          <p:blipFill>
            <a:blip r:embed="rId3" cstate="print">
              <a:extLst>
                <a:ext uri="{28A0092B-C50C-407E-A947-70E740481C1C}">
                  <a14:useLocalDpi xmlns:a14="http://schemas.microsoft.com/office/drawing/2010/main" val="0"/>
                </a:ext>
              </a:extLst>
            </a:blip>
            <a:srcRect l="4771" t="30074" b="26479"/>
            <a:stretch>
              <a:fillRect/>
            </a:stretch>
          </p:blipFill>
          <p:spPr bwMode="auto">
            <a:xfrm>
              <a:off x="4664" y="3007060"/>
              <a:ext cx="2890936" cy="98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534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34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tx2"/>
                </a:solidFill>
                <a:latin typeface="Calibri" charset="0"/>
                <a:ea typeface="ＭＳ Ｐゴシック" charset="0"/>
                <a:cs typeface="ＭＳ Ｐゴシック" charset="0"/>
              </a:rPr>
              <a:t>Characterization of the southeastern U.S. Atlantic mid-shelf and deepwater reef fish </a:t>
            </a:r>
            <a:r>
              <a:rPr lang="en-US" sz="3200" b="1" dirty="0" smtClean="0">
                <a:solidFill>
                  <a:schemeClr val="tx2"/>
                </a:solidFill>
                <a:latin typeface="Calibri" charset="0"/>
                <a:ea typeface="ＭＳ Ｐゴシック" charset="0"/>
                <a:cs typeface="ＭＳ Ｐゴシック" charset="0"/>
              </a:rPr>
              <a:t>fisheries</a:t>
            </a:r>
          </a:p>
          <a:p>
            <a:pPr>
              <a:defRPr/>
            </a:pPr>
            <a:r>
              <a:rPr lang="en-US" sz="3200" b="1" dirty="0" smtClean="0">
                <a:solidFill>
                  <a:schemeClr val="tx2"/>
                </a:solidFill>
                <a:latin typeface="Calibri" charset="0"/>
                <a:ea typeface="ＭＳ Ｐゴシック" charset="0"/>
              </a:rPr>
              <a:t>(cont.)</a:t>
            </a:r>
            <a:endParaRPr lang="en-US" sz="4800" dirty="0">
              <a:solidFill>
                <a:schemeClr val="tx2"/>
              </a:solidFill>
            </a:endParaRPr>
          </a:p>
        </p:txBody>
      </p:sp>
      <p:sp>
        <p:nvSpPr>
          <p:cNvPr id="3" name="Content Placeholder 2"/>
          <p:cNvSpPr>
            <a:spLocks noGrp="1"/>
          </p:cNvSpPr>
          <p:nvPr>
            <p:ph idx="1"/>
          </p:nvPr>
        </p:nvSpPr>
        <p:spPr>
          <a:xfrm>
            <a:off x="304800" y="1752600"/>
            <a:ext cx="4648200" cy="4114800"/>
          </a:xfrm>
        </p:spPr>
        <p:txBody>
          <a:bodyPr>
            <a:noAutofit/>
          </a:bodyPr>
          <a:lstStyle/>
          <a:p>
            <a:pPr>
              <a:defRPr/>
            </a:pPr>
            <a:r>
              <a:rPr lang="en-US" sz="2400" dirty="0" smtClean="0">
                <a:solidFill>
                  <a:schemeClr val="tx2"/>
                </a:solidFill>
              </a:rPr>
              <a:t>A </a:t>
            </a:r>
            <a:r>
              <a:rPr lang="en-US" sz="2400" dirty="0">
                <a:solidFill>
                  <a:schemeClr val="tx2"/>
                </a:solidFill>
              </a:rPr>
              <a:t>total of 27 trips on 15 vessels with a total of 408 vertical line and trolling hauls were observed </a:t>
            </a:r>
            <a:endParaRPr lang="en-US" sz="2400" dirty="0" smtClean="0">
              <a:solidFill>
                <a:schemeClr val="tx2"/>
              </a:solidFill>
            </a:endParaRPr>
          </a:p>
          <a:p>
            <a:pPr marL="342900" lvl="1" indent="-342900">
              <a:buFontTx/>
              <a:buChar char="•"/>
              <a:defRPr/>
            </a:pPr>
            <a:r>
              <a:rPr lang="en-US" sz="2400" dirty="0" smtClean="0">
                <a:solidFill>
                  <a:schemeClr val="tx2"/>
                </a:solidFill>
              </a:rPr>
              <a:t>Mean sampling rate for biological samples (</a:t>
            </a:r>
            <a:r>
              <a:rPr lang="en-US" sz="2400" dirty="0" err="1" smtClean="0">
                <a:solidFill>
                  <a:schemeClr val="tx2"/>
                </a:solidFill>
              </a:rPr>
              <a:t>otoliths</a:t>
            </a:r>
            <a:r>
              <a:rPr lang="en-US" sz="2400" dirty="0" smtClean="0">
                <a:solidFill>
                  <a:schemeClr val="tx2"/>
                </a:solidFill>
              </a:rPr>
              <a:t> and gonads) averaged ~4.0 samples per sea day for vermillion snapper, red porgy, red snapper, gag grouper, and gray and yellowtail snapper.  </a:t>
            </a:r>
          </a:p>
          <a:p>
            <a:pPr>
              <a:defRPr/>
            </a:pPr>
            <a:r>
              <a:rPr lang="en-US" sz="2400" dirty="0" smtClean="0">
                <a:solidFill>
                  <a:schemeClr val="tx2"/>
                </a:solidFill>
              </a:rPr>
              <a:t>Funding sought for 2016 from the </a:t>
            </a:r>
            <a:r>
              <a:rPr lang="en-US" sz="2400" dirty="0">
                <a:solidFill>
                  <a:schemeClr val="tx2"/>
                </a:solidFill>
              </a:rPr>
              <a:t>Atlantic Coastal Cooperative Statistics Program</a:t>
            </a:r>
          </a:p>
          <a:p>
            <a:pPr marL="0" indent="0">
              <a:buFontTx/>
              <a:buNone/>
              <a:defRPr/>
            </a:pPr>
            <a:r>
              <a:rPr lang="en-US" sz="3600" dirty="0" smtClean="0">
                <a:solidFill>
                  <a:schemeClr val="tx2"/>
                </a:solidFill>
              </a:rPr>
              <a:t> </a:t>
            </a:r>
            <a:endParaRPr lang="en-US" sz="3600" dirty="0">
              <a:solidFill>
                <a:schemeClr val="tx2"/>
              </a:solidFill>
            </a:endParaRPr>
          </a:p>
        </p:txBody>
      </p:sp>
      <p:pic>
        <p:nvPicPr>
          <p:cNvPr id="4" name="Picture 1" descr="Untitl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057400"/>
            <a:ext cx="329247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2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observer_coverage_640_wide"/>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400800"/>
          </a:xfrm>
          <a:prstGeom prst="rect">
            <a:avLst/>
          </a:prstGeom>
          <a:noFill/>
          <a:ln w="9525">
            <a:noFill/>
            <a:miter lim="800000"/>
            <a:headEnd/>
            <a:tailEnd/>
          </a:ln>
        </p:spPr>
      </p:pic>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2</a:t>
            </a:fld>
            <a:endParaRPr lang="en-US" dirty="0"/>
          </a:p>
        </p:txBody>
      </p:sp>
      <p:pic>
        <p:nvPicPr>
          <p:cNvPr id="10" name="Picture 3"/>
          <p:cNvPicPr>
            <a:picLocks noChangeAspect="1" noChangeArrowheads="1"/>
          </p:cNvPicPr>
          <p:nvPr/>
        </p:nvPicPr>
        <p:blipFill>
          <a:blip r:embed="rId4"/>
          <a:srcRect/>
          <a:stretch>
            <a:fillRect/>
          </a:stretch>
        </p:blipFill>
        <p:spPr bwMode="auto">
          <a:xfrm>
            <a:off x="431800" y="6400800"/>
            <a:ext cx="1663700" cy="419100"/>
          </a:xfrm>
          <a:prstGeom prst="rect">
            <a:avLst/>
          </a:prstGeom>
          <a:noFill/>
        </p:spPr>
      </p:pic>
      <p:sp>
        <p:nvSpPr>
          <p:cNvPr id="3" name="Title 2"/>
          <p:cNvSpPr>
            <a:spLocks noGrp="1"/>
          </p:cNvSpPr>
          <p:nvPr>
            <p:ph type="title"/>
          </p:nvPr>
        </p:nvSpPr>
        <p:spPr/>
        <p:txBody>
          <a:bodyPr>
            <a:normAutofit/>
          </a:bodyPr>
          <a:lstStyle/>
          <a:p>
            <a:pPr algn="l"/>
            <a:r>
              <a:rPr lang="en-US" altLang="zh-CN" sz="3200" b="1" dirty="0">
                <a:solidFill>
                  <a:schemeClr val="tx2"/>
                </a:solidFill>
                <a:cs typeface="Arial Narrow" pitchFamily="18" charset="0"/>
              </a:rPr>
              <a:t>Presentation Overview</a:t>
            </a:r>
            <a:endParaRPr lang="en-US" sz="3200" dirty="0"/>
          </a:p>
        </p:txBody>
      </p:sp>
      <p:sp>
        <p:nvSpPr>
          <p:cNvPr id="4" name="Content Placeholder 3"/>
          <p:cNvSpPr>
            <a:spLocks noGrp="1"/>
          </p:cNvSpPr>
          <p:nvPr>
            <p:ph idx="1"/>
          </p:nvPr>
        </p:nvSpPr>
        <p:spPr>
          <a:xfrm>
            <a:off x="457200" y="1752601"/>
            <a:ext cx="8229600" cy="4495799"/>
          </a:xfrm>
        </p:spPr>
        <p:txBody>
          <a:bodyPr>
            <a:normAutofit fontScale="92500" lnSpcReduction="20000"/>
          </a:bodyPr>
          <a:lstStyle/>
          <a:p>
            <a:pPr>
              <a:buFontTx/>
              <a:buChar char="•"/>
            </a:pPr>
            <a:r>
              <a:rPr lang="en-US" sz="2800" b="1" dirty="0" smtClean="0">
                <a:solidFill>
                  <a:schemeClr val="tx2"/>
                </a:solidFill>
                <a:cs typeface="Arial" panose="020B0604020202020204" pitchFamily="34" charset="0"/>
              </a:rPr>
              <a:t>National and regional observer programs</a:t>
            </a:r>
          </a:p>
          <a:p>
            <a:pPr marL="0" indent="0">
              <a:buNone/>
            </a:pPr>
            <a:endParaRPr lang="en-US" sz="2800" b="1" dirty="0" smtClean="0">
              <a:solidFill>
                <a:schemeClr val="tx2"/>
              </a:solidFill>
              <a:cs typeface="Arial" panose="020B0604020202020204" pitchFamily="34" charset="0"/>
            </a:endParaRPr>
          </a:p>
          <a:p>
            <a:pPr lvl="1">
              <a:buFontTx/>
              <a:buChar char="•"/>
            </a:pPr>
            <a:r>
              <a:rPr lang="en-US" sz="2400" b="1" dirty="0" smtClean="0">
                <a:solidFill>
                  <a:schemeClr val="tx2"/>
                </a:solidFill>
                <a:cs typeface="Arial" panose="020B0604020202020204" pitchFamily="34" charset="0"/>
              </a:rPr>
              <a:t>South Atlantic Observer Programs</a:t>
            </a:r>
            <a:endParaRPr lang="en-US" sz="2400" b="1" dirty="0">
              <a:solidFill>
                <a:schemeClr val="tx2"/>
              </a:solidFill>
              <a:cs typeface="Arial" panose="020B0604020202020204" pitchFamily="34" charset="0"/>
            </a:endParaRPr>
          </a:p>
          <a:p>
            <a:pPr>
              <a:buFontTx/>
              <a:buChar char="•"/>
            </a:pPr>
            <a:endParaRPr lang="en-US" sz="2800" b="1" dirty="0" smtClean="0">
              <a:solidFill>
                <a:schemeClr val="tx2"/>
              </a:solidFill>
              <a:cs typeface="Arial" panose="020B0604020202020204" pitchFamily="34" charset="0"/>
            </a:endParaRPr>
          </a:p>
          <a:p>
            <a:pPr>
              <a:buFontTx/>
              <a:buChar char="•"/>
            </a:pPr>
            <a:r>
              <a:rPr lang="en-US" sz="2800" b="1" dirty="0" smtClean="0">
                <a:solidFill>
                  <a:schemeClr val="tx2"/>
                </a:solidFill>
                <a:cs typeface="Arial" panose="020B0604020202020204" pitchFamily="34" charset="0"/>
              </a:rPr>
              <a:t>Budgets</a:t>
            </a:r>
          </a:p>
          <a:p>
            <a:pPr>
              <a:buFontTx/>
              <a:buChar char="•"/>
            </a:pPr>
            <a:endParaRPr lang="en-US" sz="2800" b="1" dirty="0">
              <a:solidFill>
                <a:schemeClr val="tx2"/>
              </a:solidFill>
              <a:cs typeface="Arial" panose="020B0604020202020204" pitchFamily="34" charset="0"/>
            </a:endParaRPr>
          </a:p>
          <a:p>
            <a:pPr>
              <a:buFontTx/>
              <a:buChar char="•"/>
            </a:pPr>
            <a:r>
              <a:rPr lang="en-US" sz="2800" b="1" dirty="0" smtClean="0">
                <a:solidFill>
                  <a:schemeClr val="tx2"/>
                </a:solidFill>
                <a:cs typeface="Arial" panose="020B0604020202020204" pitchFamily="34" charset="0"/>
              </a:rPr>
              <a:t>Regional </a:t>
            </a:r>
            <a:r>
              <a:rPr lang="en-US" sz="2800" b="1" dirty="0">
                <a:solidFill>
                  <a:schemeClr val="tx2"/>
                </a:solidFill>
                <a:cs typeface="Arial" panose="020B0604020202020204" pitchFamily="34" charset="0"/>
              </a:rPr>
              <a:t>Electronic Technologies Implementation </a:t>
            </a:r>
            <a:r>
              <a:rPr lang="en-US" sz="2800" b="1" dirty="0" smtClean="0">
                <a:solidFill>
                  <a:schemeClr val="tx2"/>
                </a:solidFill>
                <a:cs typeface="Arial" panose="020B0604020202020204" pitchFamily="34" charset="0"/>
              </a:rPr>
              <a:t>Plans</a:t>
            </a:r>
          </a:p>
          <a:p>
            <a:pPr>
              <a:buFontTx/>
              <a:buChar char="•"/>
            </a:pPr>
            <a:endParaRPr lang="en-US" sz="2800" b="1" dirty="0">
              <a:solidFill>
                <a:schemeClr val="tx2"/>
              </a:solidFill>
              <a:cs typeface="Arial" panose="020B0604020202020204" pitchFamily="34" charset="0"/>
            </a:endParaRPr>
          </a:p>
          <a:p>
            <a:pPr lvl="1">
              <a:buFontTx/>
              <a:buChar char="•"/>
            </a:pPr>
            <a:r>
              <a:rPr lang="en-US" sz="2400" b="1" dirty="0">
                <a:solidFill>
                  <a:schemeClr val="tx2"/>
                </a:solidFill>
                <a:cs typeface="Arial" panose="020B0604020202020204" pitchFamily="34" charset="0"/>
              </a:rPr>
              <a:t>Electronic </a:t>
            </a:r>
            <a:r>
              <a:rPr lang="en-US" sz="2400" b="1" dirty="0" smtClean="0">
                <a:solidFill>
                  <a:schemeClr val="tx2"/>
                </a:solidFill>
                <a:cs typeface="Arial" panose="020B0604020202020204" pitchFamily="34" charset="0"/>
              </a:rPr>
              <a:t>monitoring </a:t>
            </a:r>
          </a:p>
          <a:p>
            <a:pPr>
              <a:buFontTx/>
              <a:buChar char="•"/>
            </a:pPr>
            <a:endParaRPr lang="en-US" sz="2800" b="1" dirty="0">
              <a:solidFill>
                <a:schemeClr val="tx2"/>
              </a:solidFill>
              <a:cs typeface="Arial" panose="020B0604020202020204" pitchFamily="34" charset="0"/>
            </a:endParaRPr>
          </a:p>
          <a:p>
            <a:pPr>
              <a:buFontTx/>
              <a:buChar char="•"/>
            </a:pPr>
            <a:r>
              <a:rPr lang="en-US" sz="2800" b="1" dirty="0">
                <a:solidFill>
                  <a:schemeClr val="tx2"/>
                </a:solidFill>
                <a:cs typeface="Arial" panose="020B0604020202020204" pitchFamily="34" charset="0"/>
              </a:rPr>
              <a:t>Future </a:t>
            </a:r>
            <a:r>
              <a:rPr lang="en-US" sz="2800" b="1" dirty="0" smtClean="0">
                <a:solidFill>
                  <a:schemeClr val="tx2"/>
                </a:solidFill>
                <a:cs typeface="Arial" panose="020B0604020202020204" pitchFamily="34" charset="0"/>
              </a:rPr>
              <a:t>challenges</a:t>
            </a:r>
            <a:endParaRPr lang="en-US" sz="2800" dirty="0">
              <a:solidFill>
                <a:schemeClr val="tx2"/>
              </a:solidFill>
              <a:cs typeface="Arial" panose="020B0604020202020204" pitchFamily="34" charset="0"/>
            </a:endParaRPr>
          </a:p>
        </p:txBody>
      </p:sp>
    </p:spTree>
    <p:extLst>
      <p:ext uri="{BB962C8B-B14F-4D97-AF65-F5344CB8AC3E}">
        <p14:creationId xmlns:p14="http://schemas.microsoft.com/office/powerpoint/2010/main" val="1174842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20</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431800" y="152400"/>
            <a:ext cx="8331200" cy="1143000"/>
          </a:xfrm>
        </p:spPr>
        <p:txBody>
          <a:bodyPr>
            <a:normAutofit/>
          </a:bodyPr>
          <a:lstStyle/>
          <a:p>
            <a:r>
              <a:rPr lang="en-US" sz="2800" b="1" dirty="0" smtClean="0">
                <a:solidFill>
                  <a:schemeClr val="tx2"/>
                </a:solidFill>
              </a:rPr>
              <a:t>Regional Electronic Technologies Implementation Plans</a:t>
            </a:r>
            <a:br>
              <a:rPr lang="en-US" sz="2800" b="1" dirty="0" smtClean="0">
                <a:solidFill>
                  <a:schemeClr val="tx2"/>
                </a:solidFill>
              </a:rPr>
            </a:br>
            <a:r>
              <a:rPr lang="en-US" sz="2000" b="1" dirty="0" smtClean="0">
                <a:solidFill>
                  <a:schemeClr val="tx2"/>
                </a:solidFill>
              </a:rPr>
              <a:t>Electronic Reporting (ER) &amp; Electronic Monitoring (EM)</a:t>
            </a:r>
            <a:endParaRPr lang="en-US" sz="2000" dirty="0">
              <a:solidFill>
                <a:schemeClr val="tx2"/>
              </a:solidFill>
            </a:endParaRPr>
          </a:p>
        </p:txBody>
      </p:sp>
      <p:pic>
        <p:nvPicPr>
          <p:cNvPr id="2054"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4401" y="1143000"/>
            <a:ext cx="73914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283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21</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1143000" y="274638"/>
            <a:ext cx="8229600" cy="1143000"/>
          </a:xfrm>
        </p:spPr>
        <p:txBody>
          <a:bodyPr>
            <a:normAutofit/>
          </a:bodyPr>
          <a:lstStyle/>
          <a:p>
            <a:pPr algn="l"/>
            <a:r>
              <a:rPr lang="en-US" sz="3200" b="1" dirty="0" smtClean="0">
                <a:solidFill>
                  <a:schemeClr val="tx2"/>
                </a:solidFill>
              </a:rPr>
              <a:t>Electronic Technologies Budget (all sources)</a:t>
            </a:r>
            <a:endParaRPr lang="en-US" sz="3200" dirty="0">
              <a:solidFill>
                <a:schemeClr val="tx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07470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3321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5082304"/>
          </a:xfrm>
        </p:spPr>
        <p:txBody>
          <a:bodyPr>
            <a:normAutofit fontScale="77500" lnSpcReduction="20000"/>
          </a:bodyPr>
          <a:lstStyle/>
          <a:p>
            <a:pPr marL="0" indent="0">
              <a:buNone/>
            </a:pPr>
            <a:r>
              <a:rPr lang="en-US" altLang="en-US" dirty="0">
                <a:solidFill>
                  <a:schemeClr val="tx2"/>
                </a:solidFill>
                <a:cs typeface="Arial" panose="020B0604020202020204" pitchFamily="34" charset="0"/>
              </a:rPr>
              <a:t>EM (video monitoring) purposes include:</a:t>
            </a:r>
            <a:endParaRPr lang="en-US" altLang="en-US" sz="2600" dirty="0">
              <a:solidFill>
                <a:schemeClr val="tx2"/>
              </a:solidFill>
              <a:cs typeface="Arial" panose="020B0604020202020204" pitchFamily="34" charset="0"/>
            </a:endParaRPr>
          </a:p>
          <a:p>
            <a:pPr lvl="1">
              <a:buFont typeface="Arial" panose="020B0604020202020204" pitchFamily="34" charset="0"/>
              <a:buChar char="•"/>
            </a:pPr>
            <a:r>
              <a:rPr lang="en-US" altLang="en-US" sz="2600" b="1" dirty="0">
                <a:solidFill>
                  <a:schemeClr val="tx2"/>
                </a:solidFill>
                <a:cs typeface="Arial" panose="020B0604020202020204" pitchFamily="34" charset="0"/>
              </a:rPr>
              <a:t>Compliance monitoring </a:t>
            </a:r>
            <a:r>
              <a:rPr lang="en-US" altLang="en-US" sz="2600" dirty="0">
                <a:solidFill>
                  <a:schemeClr val="tx2"/>
                </a:solidFill>
                <a:cs typeface="Arial" panose="020B0604020202020204" pitchFamily="34" charset="0"/>
              </a:rPr>
              <a:t>– are regulations being followed (fishery and protected species</a:t>
            </a:r>
            <a:r>
              <a:rPr lang="en-US" altLang="en-US" sz="2600" dirty="0" smtClean="0">
                <a:solidFill>
                  <a:schemeClr val="tx2"/>
                </a:solidFill>
                <a:cs typeface="Arial" panose="020B0604020202020204" pitchFamily="34" charset="0"/>
              </a:rPr>
              <a:t>)</a:t>
            </a:r>
            <a:endParaRPr lang="en-US" altLang="en-US" sz="2600" dirty="0">
              <a:solidFill>
                <a:schemeClr val="tx2"/>
              </a:solidFill>
              <a:cs typeface="Arial" panose="020B0604020202020204" pitchFamily="34" charset="0"/>
            </a:endParaRPr>
          </a:p>
          <a:p>
            <a:pPr lvl="1">
              <a:buFont typeface="Arial" panose="020B0604020202020204" pitchFamily="34" charset="0"/>
              <a:buChar char="•"/>
            </a:pPr>
            <a:r>
              <a:rPr lang="en-US" altLang="en-US" sz="2600" b="1" dirty="0">
                <a:solidFill>
                  <a:schemeClr val="tx2"/>
                </a:solidFill>
                <a:cs typeface="Arial" panose="020B0604020202020204" pitchFamily="34" charset="0"/>
              </a:rPr>
              <a:t>Management </a:t>
            </a:r>
            <a:r>
              <a:rPr lang="en-US" altLang="en-US" sz="2600" dirty="0">
                <a:solidFill>
                  <a:schemeClr val="tx2"/>
                </a:solidFill>
                <a:cs typeface="Arial" panose="020B0604020202020204" pitchFamily="34" charset="0"/>
              </a:rPr>
              <a:t>– data to support real-time management (individual vessel quotas, catch limits)</a:t>
            </a:r>
          </a:p>
          <a:p>
            <a:pPr lvl="1">
              <a:buFont typeface="Arial" panose="020B0604020202020204" pitchFamily="34" charset="0"/>
              <a:buChar char="•"/>
            </a:pPr>
            <a:r>
              <a:rPr lang="en-US" altLang="en-US" sz="2600" b="1" dirty="0">
                <a:solidFill>
                  <a:schemeClr val="tx2"/>
                </a:solidFill>
                <a:cs typeface="Arial" panose="020B0604020202020204" pitchFamily="34" charset="0"/>
              </a:rPr>
              <a:t>Scientific data collection </a:t>
            </a:r>
            <a:r>
              <a:rPr lang="en-US" altLang="en-US" sz="2600" dirty="0">
                <a:solidFill>
                  <a:schemeClr val="tx2"/>
                </a:solidFill>
                <a:cs typeface="Arial" panose="020B0604020202020204" pitchFamily="34" charset="0"/>
              </a:rPr>
              <a:t>– assessments, socioeconomic, ecological and ecosystem </a:t>
            </a:r>
            <a:r>
              <a:rPr lang="en-US" altLang="en-US" sz="2600" dirty="0" smtClean="0">
                <a:solidFill>
                  <a:schemeClr val="tx2"/>
                </a:solidFill>
                <a:cs typeface="Arial" panose="020B0604020202020204" pitchFamily="34" charset="0"/>
              </a:rPr>
              <a:t>research, bycatch reporting</a:t>
            </a:r>
            <a:endParaRPr lang="en-US" altLang="en-US" sz="2600" dirty="0">
              <a:solidFill>
                <a:schemeClr val="tx2"/>
              </a:solidFill>
              <a:cs typeface="Arial" panose="020B0604020202020204" pitchFamily="34" charset="0"/>
            </a:endParaRPr>
          </a:p>
          <a:p>
            <a:pPr marL="0" indent="0">
              <a:buNone/>
            </a:pPr>
            <a:endParaRPr lang="en-US" altLang="en-US" sz="1300" dirty="0">
              <a:solidFill>
                <a:schemeClr val="tx2"/>
              </a:solidFill>
              <a:cs typeface="Arial" panose="020B0604020202020204" pitchFamily="34" charset="0"/>
            </a:endParaRPr>
          </a:p>
          <a:p>
            <a:pPr marL="0" indent="0">
              <a:buNone/>
            </a:pPr>
            <a:r>
              <a:rPr lang="en-US" altLang="en-US" dirty="0" smtClean="0">
                <a:solidFill>
                  <a:schemeClr val="tx2"/>
                </a:solidFill>
                <a:cs typeface="Arial" panose="020B0604020202020204" pitchFamily="34" charset="0"/>
              </a:rPr>
              <a:t>NOAA Fisheries </a:t>
            </a:r>
            <a:r>
              <a:rPr lang="en-US" altLang="en-US" dirty="0">
                <a:solidFill>
                  <a:schemeClr val="tx2"/>
                </a:solidFill>
                <a:cs typeface="Arial" panose="020B0604020202020204" pitchFamily="34" charset="0"/>
              </a:rPr>
              <a:t>has </a:t>
            </a:r>
            <a:r>
              <a:rPr lang="en-US" altLang="en-US" dirty="0" smtClean="0">
                <a:solidFill>
                  <a:schemeClr val="tx2"/>
                </a:solidFill>
                <a:cs typeface="Arial" panose="020B0604020202020204" pitchFamily="34" charset="0"/>
              </a:rPr>
              <a:t>funded </a:t>
            </a:r>
            <a:r>
              <a:rPr lang="en-US" altLang="en-US" dirty="0" smtClean="0">
                <a:solidFill>
                  <a:schemeClr val="tx2"/>
                </a:solidFill>
                <a:cs typeface="Arial" panose="020B0604020202020204" pitchFamily="34" charset="0"/>
              </a:rPr>
              <a:t>                                                                    &gt; </a:t>
            </a:r>
            <a:r>
              <a:rPr lang="en-US" altLang="en-US" dirty="0" smtClean="0">
                <a:solidFill>
                  <a:schemeClr val="tx2"/>
                </a:solidFill>
                <a:cs typeface="Arial" panose="020B0604020202020204" pitchFamily="34" charset="0"/>
              </a:rPr>
              <a:t>30 EM pilot projects.</a:t>
            </a:r>
          </a:p>
          <a:p>
            <a:pPr marL="0" indent="0">
              <a:buNone/>
            </a:pPr>
            <a:endParaRPr lang="en-US" altLang="en-US" sz="1300" dirty="0" smtClean="0">
              <a:solidFill>
                <a:schemeClr val="tx2"/>
              </a:solidFill>
              <a:cs typeface="Arial" panose="020B0604020202020204" pitchFamily="34" charset="0"/>
            </a:endParaRPr>
          </a:p>
          <a:p>
            <a:pPr marL="0" indent="0">
              <a:buNone/>
            </a:pPr>
            <a:r>
              <a:rPr lang="en-US" altLang="en-US" dirty="0" smtClean="0">
                <a:solidFill>
                  <a:schemeClr val="tx2"/>
                </a:solidFill>
                <a:cs typeface="Arial" panose="020B0604020202020204" pitchFamily="34" charset="0"/>
              </a:rPr>
              <a:t>5 EM programs ~ implemented:</a:t>
            </a:r>
          </a:p>
          <a:p>
            <a:pPr marL="228600" indent="-228600">
              <a:buNone/>
            </a:pPr>
            <a:r>
              <a:rPr lang="en-US" altLang="en-US" sz="2300" dirty="0" smtClean="0">
                <a:solidFill>
                  <a:schemeClr val="tx2"/>
                </a:solidFill>
                <a:cs typeface="Arial" panose="020B0604020202020204" pitchFamily="34" charset="0"/>
              </a:rPr>
              <a:t>    </a:t>
            </a:r>
            <a:r>
              <a:rPr lang="en-US" altLang="en-US" sz="2600" dirty="0" smtClean="0">
                <a:solidFill>
                  <a:schemeClr val="tx2"/>
                </a:solidFill>
                <a:cs typeface="Arial" panose="020B0604020202020204" pitchFamily="34" charset="0"/>
              </a:rPr>
              <a:t>Atlantic HMS and 4 Alaska groundfish </a:t>
            </a:r>
            <a:r>
              <a:rPr lang="en-US" altLang="en-US" sz="2600" dirty="0" smtClean="0">
                <a:solidFill>
                  <a:schemeClr val="tx2"/>
                </a:solidFill>
                <a:cs typeface="Arial" panose="020B0604020202020204" pitchFamily="34" charset="0"/>
              </a:rPr>
              <a:t>                                                             fisheries</a:t>
            </a:r>
            <a:endParaRPr lang="en-US" altLang="en-US" sz="2600" dirty="0" smtClean="0">
              <a:solidFill>
                <a:schemeClr val="tx2"/>
              </a:solidFill>
              <a:cs typeface="Arial" panose="020B0604020202020204" pitchFamily="34" charset="0"/>
            </a:endParaRPr>
          </a:p>
          <a:p>
            <a:pPr marL="0" indent="0">
              <a:buNone/>
            </a:pPr>
            <a:r>
              <a:rPr lang="en-US" altLang="en-US" dirty="0" smtClean="0">
                <a:solidFill>
                  <a:schemeClr val="tx2"/>
                </a:solidFill>
                <a:cs typeface="Arial" panose="020B0604020202020204" pitchFamily="34" charset="0"/>
              </a:rPr>
              <a:t>3 EM programs ~ pre-implementation:  </a:t>
            </a:r>
          </a:p>
          <a:p>
            <a:pPr marL="0" indent="0">
              <a:buNone/>
            </a:pPr>
            <a:r>
              <a:rPr lang="en-US" altLang="en-US" sz="2600" dirty="0">
                <a:solidFill>
                  <a:schemeClr val="tx2"/>
                </a:solidFill>
                <a:cs typeface="Arial" panose="020B0604020202020204" pitchFamily="34" charset="0"/>
              </a:rPr>
              <a:t> </a:t>
            </a:r>
            <a:r>
              <a:rPr lang="en-US" altLang="en-US" sz="2600" dirty="0" smtClean="0">
                <a:solidFill>
                  <a:schemeClr val="tx2"/>
                </a:solidFill>
                <a:cs typeface="Arial" panose="020B0604020202020204" pitchFamily="34" charset="0"/>
              </a:rPr>
              <a:t>   Northeast, West Coast, and Alaska</a:t>
            </a:r>
          </a:p>
          <a:p>
            <a:pPr marL="0" indent="0">
              <a:buNone/>
            </a:pPr>
            <a:r>
              <a:rPr lang="en-US" altLang="en-US" sz="2000" dirty="0" smtClean="0">
                <a:solidFill>
                  <a:schemeClr val="tx2"/>
                </a:solidFill>
                <a:cs typeface="Arial" panose="020B0604020202020204" pitchFamily="34" charset="0"/>
              </a:rPr>
              <a:t>    </a:t>
            </a:r>
          </a:p>
        </p:txBody>
      </p:sp>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22</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457200" y="274638"/>
            <a:ext cx="8229600" cy="1143000"/>
          </a:xfrm>
        </p:spPr>
        <p:txBody>
          <a:bodyPr>
            <a:normAutofit/>
          </a:bodyPr>
          <a:lstStyle/>
          <a:p>
            <a:pPr algn="l"/>
            <a:r>
              <a:rPr lang="en-US" sz="3200" b="1" dirty="0" smtClean="0">
                <a:solidFill>
                  <a:schemeClr val="tx2"/>
                </a:solidFill>
              </a:rPr>
              <a:t>Overview of Electronic Monitoring </a:t>
            </a:r>
            <a:endParaRPr lang="en-US" sz="3200" dirty="0">
              <a:solidFill>
                <a:schemeClr val="tx2"/>
              </a:solidFill>
            </a:endParaRPr>
          </a:p>
        </p:txBody>
      </p:sp>
      <p:pic>
        <p:nvPicPr>
          <p:cNvPr id="13" name="Picture 3" descr="C:\Users\jane.dicosimo\Pictures\47875_Falvey_Integrat.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798" y="3505200"/>
            <a:ext cx="3716202" cy="2819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97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71600"/>
            <a:ext cx="8458200" cy="4929904"/>
          </a:xfrm>
        </p:spPr>
        <p:txBody>
          <a:bodyPr>
            <a:normAutofit lnSpcReduction="10000"/>
          </a:bodyPr>
          <a:lstStyle/>
          <a:p>
            <a:r>
              <a:rPr lang="en-US" sz="3000" dirty="0" smtClean="0">
                <a:solidFill>
                  <a:schemeClr val="tx2"/>
                </a:solidFill>
                <a:cs typeface="Arial" panose="020B0604020202020204" pitchFamily="34" charset="0"/>
              </a:rPr>
              <a:t>Potential Benefits</a:t>
            </a:r>
          </a:p>
          <a:p>
            <a:pPr lvl="1"/>
            <a:r>
              <a:rPr lang="en-US" altLang="en-US" sz="2000" dirty="0">
                <a:solidFill>
                  <a:schemeClr val="tx2"/>
                </a:solidFill>
                <a:cs typeface="Arial" panose="020B0604020202020204" pitchFamily="34" charset="0"/>
              </a:rPr>
              <a:t>Suitability across a wide range of vessel </a:t>
            </a:r>
            <a:r>
              <a:rPr lang="en-US" altLang="en-US" sz="2000" dirty="0" smtClean="0">
                <a:solidFill>
                  <a:schemeClr val="tx2"/>
                </a:solidFill>
                <a:cs typeface="Arial" panose="020B0604020202020204" pitchFamily="34" charset="0"/>
              </a:rPr>
              <a:t>sizes</a:t>
            </a:r>
          </a:p>
          <a:p>
            <a:pPr lvl="1"/>
            <a:r>
              <a:rPr lang="en-US" altLang="en-US" sz="2000" dirty="0">
                <a:solidFill>
                  <a:schemeClr val="tx2"/>
                </a:solidFill>
                <a:cs typeface="Arial" panose="020B0604020202020204" pitchFamily="34" charset="0"/>
              </a:rPr>
              <a:t>C</a:t>
            </a:r>
            <a:r>
              <a:rPr lang="en-US" altLang="en-US" sz="2000" dirty="0" smtClean="0">
                <a:solidFill>
                  <a:schemeClr val="tx2"/>
                </a:solidFill>
                <a:cs typeface="Arial" panose="020B0604020202020204" pitchFamily="34" charset="0"/>
              </a:rPr>
              <a:t>ompliance </a:t>
            </a:r>
            <a:r>
              <a:rPr lang="en-US" altLang="en-US" sz="2000" dirty="0">
                <a:solidFill>
                  <a:schemeClr val="tx2"/>
                </a:solidFill>
                <a:cs typeface="Arial" panose="020B0604020202020204" pitchFamily="34" charset="0"/>
              </a:rPr>
              <a:t>tool for monitoring </a:t>
            </a:r>
            <a:r>
              <a:rPr lang="en-US" altLang="en-US" sz="2000" dirty="0" smtClean="0">
                <a:solidFill>
                  <a:schemeClr val="tx2"/>
                </a:solidFill>
                <a:cs typeface="Arial" panose="020B0604020202020204" pitchFamily="34" charset="0"/>
              </a:rPr>
              <a:t>requirements </a:t>
            </a:r>
            <a:r>
              <a:rPr lang="en-US" altLang="en-US" sz="2000" dirty="0">
                <a:solidFill>
                  <a:schemeClr val="tx2"/>
                </a:solidFill>
                <a:cs typeface="Arial" panose="020B0604020202020204" pitchFamily="34" charset="0"/>
              </a:rPr>
              <a:t>or prohibitions</a:t>
            </a:r>
          </a:p>
          <a:p>
            <a:pPr lvl="1"/>
            <a:r>
              <a:rPr lang="en-US" altLang="en-US" sz="2000" dirty="0">
                <a:solidFill>
                  <a:schemeClr val="tx2"/>
                </a:solidFill>
                <a:cs typeface="Arial" panose="020B0604020202020204" pitchFamily="34" charset="0"/>
              </a:rPr>
              <a:t>Fully integrated data collection tools that can create a profile of fishing activity at sea</a:t>
            </a:r>
          </a:p>
          <a:p>
            <a:pPr lvl="1"/>
            <a:r>
              <a:rPr lang="en-US" altLang="en-US" sz="2000" dirty="0">
                <a:solidFill>
                  <a:schemeClr val="tx2"/>
                </a:solidFill>
                <a:cs typeface="Arial" panose="020B0604020202020204" pitchFamily="34" charset="0"/>
              </a:rPr>
              <a:t>Potentially lower costs </a:t>
            </a:r>
            <a:r>
              <a:rPr lang="en-US" altLang="en-US" sz="2000" dirty="0" smtClean="0">
                <a:solidFill>
                  <a:schemeClr val="tx2"/>
                </a:solidFill>
                <a:cs typeface="Arial" panose="020B0604020202020204" pitchFamily="34" charset="0"/>
              </a:rPr>
              <a:t>(</a:t>
            </a:r>
            <a:r>
              <a:rPr lang="en-US" altLang="en-US" sz="2000" i="1" dirty="0" smtClean="0">
                <a:solidFill>
                  <a:schemeClr val="tx2"/>
                </a:solidFill>
                <a:cs typeface="Arial" panose="020B0604020202020204" pitchFamily="34" charset="0"/>
              </a:rPr>
              <a:t>yet to be determined</a:t>
            </a:r>
            <a:r>
              <a:rPr lang="en-US" altLang="en-US" sz="2000" dirty="0" smtClean="0">
                <a:solidFill>
                  <a:schemeClr val="tx2"/>
                </a:solidFill>
                <a:cs typeface="Arial" panose="020B0604020202020204" pitchFamily="34" charset="0"/>
              </a:rPr>
              <a:t>)</a:t>
            </a:r>
          </a:p>
          <a:p>
            <a:pPr lvl="1"/>
            <a:r>
              <a:rPr lang="en-US" altLang="en-US" sz="2000" dirty="0">
                <a:solidFill>
                  <a:schemeClr val="tx2"/>
                </a:solidFill>
                <a:cs typeface="Arial" panose="020B0604020202020204" pitchFamily="34" charset="0"/>
              </a:rPr>
              <a:t>24/7 operation on many </a:t>
            </a:r>
            <a:r>
              <a:rPr lang="en-US" altLang="en-US" sz="2000" dirty="0" smtClean="0">
                <a:solidFill>
                  <a:schemeClr val="tx2"/>
                </a:solidFill>
                <a:cs typeface="Arial" panose="020B0604020202020204" pitchFamily="34" charset="0"/>
              </a:rPr>
              <a:t>vessels</a:t>
            </a:r>
          </a:p>
          <a:p>
            <a:pPr marL="457200" lvl="1" indent="0">
              <a:buNone/>
            </a:pPr>
            <a:endParaRPr lang="en-US" sz="400" dirty="0" smtClean="0">
              <a:solidFill>
                <a:schemeClr val="tx2"/>
              </a:solidFill>
              <a:cs typeface="Arial" panose="020B0604020202020204" pitchFamily="34" charset="0"/>
            </a:endParaRPr>
          </a:p>
          <a:p>
            <a:r>
              <a:rPr lang="en-US" sz="3000" dirty="0" smtClean="0">
                <a:solidFill>
                  <a:schemeClr val="tx2"/>
                </a:solidFill>
                <a:cs typeface="Arial" panose="020B0604020202020204" pitchFamily="34" charset="0"/>
              </a:rPr>
              <a:t>Challenges</a:t>
            </a:r>
            <a:endParaRPr lang="en-US" sz="3000" dirty="0">
              <a:solidFill>
                <a:schemeClr val="tx2"/>
              </a:solidFill>
              <a:cs typeface="Arial" panose="020B0604020202020204" pitchFamily="34" charset="0"/>
            </a:endParaRPr>
          </a:p>
          <a:p>
            <a:pPr lvl="1"/>
            <a:r>
              <a:rPr lang="en-US" sz="2000" dirty="0">
                <a:solidFill>
                  <a:schemeClr val="tx2"/>
                </a:solidFill>
                <a:cs typeface="Arial" panose="020B0604020202020204" pitchFamily="34" charset="0"/>
              </a:rPr>
              <a:t>Species identification</a:t>
            </a:r>
          </a:p>
          <a:p>
            <a:pPr lvl="1"/>
            <a:r>
              <a:rPr lang="en-US" altLang="en-US" sz="2000" dirty="0">
                <a:solidFill>
                  <a:schemeClr val="tx2"/>
                </a:solidFill>
                <a:cs typeface="Arial" panose="020B0604020202020204" pitchFamily="34" charset="0"/>
              </a:rPr>
              <a:t>Estimating weights of discarded </a:t>
            </a:r>
            <a:r>
              <a:rPr lang="en-US" altLang="en-US" sz="2000" dirty="0" smtClean="0">
                <a:solidFill>
                  <a:schemeClr val="tx2"/>
                </a:solidFill>
                <a:cs typeface="Arial" panose="020B0604020202020204" pitchFamily="34" charset="0"/>
              </a:rPr>
              <a:t>species</a:t>
            </a:r>
          </a:p>
          <a:p>
            <a:pPr lvl="1"/>
            <a:r>
              <a:rPr lang="en-US" altLang="en-US" sz="2000" dirty="0" smtClean="0">
                <a:solidFill>
                  <a:schemeClr val="tx2"/>
                </a:solidFill>
                <a:cs typeface="Arial" panose="020B0604020202020204" pitchFamily="34" charset="0"/>
              </a:rPr>
              <a:t>Archiving and storing huge amounts of data</a:t>
            </a:r>
            <a:endParaRPr lang="en-US" altLang="en-US" sz="2000" dirty="0">
              <a:solidFill>
                <a:schemeClr val="tx2"/>
              </a:solidFill>
              <a:cs typeface="Arial" panose="020B0604020202020204" pitchFamily="34" charset="0"/>
            </a:endParaRPr>
          </a:p>
          <a:p>
            <a:pPr lvl="1"/>
            <a:r>
              <a:rPr lang="en-US" altLang="en-US" sz="2000" dirty="0">
                <a:solidFill>
                  <a:schemeClr val="tx2"/>
                </a:solidFill>
                <a:cs typeface="Arial" panose="020B0604020202020204" pitchFamily="34" charset="0"/>
              </a:rPr>
              <a:t>Costs and time delays associated with analysis of EM data</a:t>
            </a:r>
          </a:p>
          <a:p>
            <a:pPr lvl="1"/>
            <a:r>
              <a:rPr lang="en-US" altLang="en-US" sz="2000" dirty="0">
                <a:solidFill>
                  <a:schemeClr val="tx2"/>
                </a:solidFill>
                <a:cs typeface="Arial" panose="020B0604020202020204" pitchFamily="34" charset="0"/>
              </a:rPr>
              <a:t>Regulatory and operational constraints, including </a:t>
            </a:r>
            <a:r>
              <a:rPr lang="en-US" altLang="en-US" sz="2000" dirty="0" smtClean="0">
                <a:solidFill>
                  <a:schemeClr val="tx2"/>
                </a:solidFill>
                <a:cs typeface="Arial" panose="020B0604020202020204" pitchFamily="34" charset="0"/>
              </a:rPr>
              <a:t>enforcement</a:t>
            </a:r>
            <a:endParaRPr lang="en-US" sz="2000" dirty="0" smtClean="0">
              <a:solidFill>
                <a:schemeClr val="tx2"/>
              </a:solidFill>
              <a:cs typeface="Arial" panose="020B0604020202020204" pitchFamily="34" charset="0"/>
            </a:endParaRPr>
          </a:p>
          <a:p>
            <a:pPr>
              <a:buFontTx/>
              <a:buChar char="•"/>
            </a:pPr>
            <a:endParaRPr lang="en-US" sz="2400" b="1" dirty="0">
              <a:solidFill>
                <a:schemeClr val="tx2"/>
              </a:solidFill>
              <a:cs typeface="Arial" panose="020B0604020202020204" pitchFamily="34" charset="0"/>
            </a:endParaRPr>
          </a:p>
        </p:txBody>
      </p:sp>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23</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457200" y="274638"/>
            <a:ext cx="8229600" cy="1143000"/>
          </a:xfrm>
        </p:spPr>
        <p:txBody>
          <a:bodyPr>
            <a:normAutofit/>
          </a:bodyPr>
          <a:lstStyle/>
          <a:p>
            <a:pPr algn="l"/>
            <a:r>
              <a:rPr lang="en-US" sz="3200" b="1" dirty="0" smtClean="0">
                <a:solidFill>
                  <a:schemeClr val="tx2"/>
                </a:solidFill>
              </a:rPr>
              <a:t>EM Lessons Learned (So Far . . .)</a:t>
            </a:r>
            <a:endParaRPr lang="en-US" sz="3200" dirty="0">
              <a:solidFill>
                <a:schemeClr val="tx2"/>
              </a:solidFill>
            </a:endParaRPr>
          </a:p>
        </p:txBody>
      </p:sp>
    </p:spTree>
    <p:extLst>
      <p:ext uri="{BB962C8B-B14F-4D97-AF65-F5344CB8AC3E}">
        <p14:creationId xmlns:p14="http://schemas.microsoft.com/office/powerpoint/2010/main" val="2855422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5600" y="1166096"/>
            <a:ext cx="5207000" cy="5234704"/>
          </a:xfrm>
        </p:spPr>
        <p:txBody>
          <a:bodyPr>
            <a:normAutofit/>
          </a:bodyPr>
          <a:lstStyle/>
          <a:p>
            <a:r>
              <a:rPr lang="en-US" sz="2400" dirty="0" smtClean="0">
                <a:solidFill>
                  <a:schemeClr val="tx2"/>
                </a:solidFill>
                <a:latin typeface="Arial" panose="020B0604020202020204" pitchFamily="34" charset="0"/>
                <a:cs typeface="Arial" panose="020B0604020202020204" pitchFamily="34" charset="0"/>
              </a:rPr>
              <a:t>Flat federal budget does not allow for increased observer coverage.</a:t>
            </a:r>
          </a:p>
          <a:p>
            <a:endParaRPr lang="en-US" sz="2400" dirty="0" smtClean="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Pressure to implement electronic monitoring programs.</a:t>
            </a:r>
          </a:p>
          <a:p>
            <a:pPr marL="0" indent="0">
              <a:buNone/>
            </a:pPr>
            <a:endParaRPr lang="en-US" sz="2400" dirty="0" smtClean="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Lack of consistency in industry funding of observer programs  (</a:t>
            </a:r>
            <a:r>
              <a:rPr lang="en-US" sz="2400" dirty="0">
                <a:solidFill>
                  <a:schemeClr val="tx2"/>
                </a:solidFill>
                <a:latin typeface="Arial" panose="020B0604020202020204" pitchFamily="34" charset="0"/>
                <a:cs typeface="Arial" panose="020B0604020202020204" pitchFamily="34" charset="0"/>
              </a:rPr>
              <a:t>and possibly electronic </a:t>
            </a:r>
            <a:r>
              <a:rPr lang="en-US" sz="2400" dirty="0" smtClean="0">
                <a:solidFill>
                  <a:schemeClr val="tx2"/>
                </a:solidFill>
                <a:latin typeface="Arial" panose="020B0604020202020204" pitchFamily="34" charset="0"/>
                <a:cs typeface="Arial" panose="020B0604020202020204" pitchFamily="34" charset="0"/>
              </a:rPr>
              <a:t>monitoring) around the United States.</a:t>
            </a:r>
          </a:p>
          <a:p>
            <a:endParaRPr lang="en-US" sz="2800" dirty="0" smtClean="0">
              <a:solidFill>
                <a:schemeClr val="tx2"/>
              </a:solidFill>
              <a:latin typeface="Arial" panose="020B0604020202020204" pitchFamily="34" charset="0"/>
              <a:cs typeface="Arial" panose="020B0604020202020204" pitchFamily="34" charset="0"/>
            </a:endParaRPr>
          </a:p>
        </p:txBody>
      </p:sp>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24</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2" name="Title 18"/>
          <p:cNvSpPr>
            <a:spLocks noGrp="1"/>
          </p:cNvSpPr>
          <p:nvPr>
            <p:ph type="title"/>
          </p:nvPr>
        </p:nvSpPr>
        <p:spPr>
          <a:xfrm>
            <a:off x="457200" y="274638"/>
            <a:ext cx="8229600" cy="944562"/>
          </a:xfrm>
        </p:spPr>
        <p:txBody>
          <a:bodyPr>
            <a:normAutofit/>
          </a:bodyPr>
          <a:lstStyle/>
          <a:p>
            <a:pPr algn="l"/>
            <a:r>
              <a:rPr lang="en-US" altLang="zh-CN" sz="3600" b="1" dirty="0" smtClean="0">
                <a:solidFill>
                  <a:schemeClr val="tx2"/>
                </a:solidFill>
                <a:latin typeface="Arial Narrow" pitchFamily="18" charset="0"/>
                <a:cs typeface="Arial Narrow" pitchFamily="18" charset="0"/>
              </a:rPr>
              <a:t>Future Challenges</a:t>
            </a:r>
            <a:endParaRPr lang="en-US" sz="3600" dirty="0">
              <a:solidFill>
                <a:schemeClr val="tx2"/>
              </a:solidFill>
            </a:endParaRPr>
          </a:p>
        </p:txBody>
      </p:sp>
      <p:sp>
        <p:nvSpPr>
          <p:cNvPr id="13" name="Content Placeholder 5"/>
          <p:cNvSpPr txBox="1">
            <a:spLocks/>
          </p:cNvSpPr>
          <p:nvPr/>
        </p:nvSpPr>
        <p:spPr>
          <a:xfrm>
            <a:off x="3314700" y="3429000"/>
            <a:ext cx="5753100" cy="29487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276600"/>
            <a:ext cx="3543300" cy="2743200"/>
          </a:xfrm>
          <a:prstGeom prst="rect">
            <a:avLst/>
          </a:prstGeom>
        </p:spPr>
      </p:pic>
      <p:pic>
        <p:nvPicPr>
          <p:cNvPr id="14" name="Picture 13" descr="SmallTrawlExamp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57200"/>
            <a:ext cx="354139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716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25</a:t>
            </a:fld>
            <a:endParaRPr lang="en-US" dirty="0"/>
          </a:p>
        </p:txBody>
      </p:sp>
      <p:pic>
        <p:nvPicPr>
          <p:cNvPr id="10" name="Picture 3"/>
          <p:cNvPicPr>
            <a:picLocks noChangeAspect="1" noChangeArrowheads="1"/>
          </p:cNvPicPr>
          <p:nvPr/>
        </p:nvPicPr>
        <p:blipFill>
          <a:blip r:embed="rId4"/>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762000" y="457200"/>
            <a:ext cx="2438400" cy="1143000"/>
          </a:xfrm>
        </p:spPr>
        <p:txBody>
          <a:bodyPr>
            <a:normAutofit fontScale="90000"/>
          </a:bodyPr>
          <a:lstStyle/>
          <a:p>
            <a:pPr algn="l"/>
            <a:r>
              <a:rPr lang="en-US" altLang="zh-CN" sz="3600" b="1" dirty="0" smtClean="0">
                <a:solidFill>
                  <a:srgbClr val="008998"/>
                </a:solidFill>
                <a:latin typeface="Arial" panose="020B0604020202020204" pitchFamily="34" charset="0"/>
                <a:cs typeface="Arial" panose="020B0604020202020204" pitchFamily="34" charset="0"/>
              </a:rPr>
              <a:t>Thank You</a:t>
            </a:r>
            <a:r>
              <a:rPr lang="en-US" altLang="zh-CN" sz="3600" b="1" dirty="0" smtClean="0">
                <a:solidFill>
                  <a:srgbClr val="008998"/>
                </a:solidFill>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 name="TextBox 1"/>
          <p:cNvSpPr txBox="1"/>
          <p:nvPr/>
        </p:nvSpPr>
        <p:spPr>
          <a:xfrm>
            <a:off x="6400800" y="5678269"/>
            <a:ext cx="274320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Contact:</a:t>
            </a:r>
          </a:p>
          <a:p>
            <a:r>
              <a:rPr lang="en-US" b="1" dirty="0" smtClean="0">
                <a:effectLst>
                  <a:outerShdw blurRad="38100" dist="38100" dir="2700000" algn="tl">
                    <a:srgbClr val="000000">
                      <a:alpha val="43137"/>
                    </a:srgbClr>
                  </a:outerShdw>
                </a:effectLst>
              </a:rPr>
              <a:t>Jane.DiCosimo@noaa.gov</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3342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3</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457200" y="274638"/>
            <a:ext cx="8229600" cy="1143000"/>
          </a:xfrm>
        </p:spPr>
        <p:txBody>
          <a:bodyPr>
            <a:normAutofit/>
          </a:bodyPr>
          <a:lstStyle/>
          <a:p>
            <a:pPr algn="l"/>
            <a:r>
              <a:rPr lang="en-US" sz="3200" b="1" dirty="0">
                <a:solidFill>
                  <a:schemeClr val="tx2"/>
                </a:solidFill>
                <a:cs typeface="Arial" panose="020B0604020202020204" pitchFamily="34" charset="0"/>
              </a:rPr>
              <a:t>National Observer </a:t>
            </a:r>
            <a:r>
              <a:rPr lang="en-US" sz="3200" b="1" dirty="0" smtClean="0">
                <a:solidFill>
                  <a:schemeClr val="tx2"/>
                </a:solidFill>
                <a:cs typeface="Arial" panose="020B0604020202020204" pitchFamily="34" charset="0"/>
              </a:rPr>
              <a:t>Program (1999)</a:t>
            </a:r>
            <a:endParaRPr lang="en-US" sz="3200" dirty="0">
              <a:solidFill>
                <a:schemeClr val="tx2"/>
              </a:solidFill>
            </a:endParaRPr>
          </a:p>
        </p:txBody>
      </p:sp>
      <p:sp>
        <p:nvSpPr>
          <p:cNvPr id="2" name="Content Placeholder 1"/>
          <p:cNvSpPr>
            <a:spLocks noGrp="1"/>
          </p:cNvSpPr>
          <p:nvPr>
            <p:ph idx="1"/>
          </p:nvPr>
        </p:nvSpPr>
        <p:spPr>
          <a:xfrm>
            <a:off x="457200" y="1219200"/>
            <a:ext cx="8229600" cy="5135563"/>
          </a:xfrm>
        </p:spPr>
        <p:txBody>
          <a:bodyPr>
            <a:normAutofit fontScale="92500" lnSpcReduction="20000"/>
          </a:bodyPr>
          <a:lstStyle/>
          <a:p>
            <a:pPr marL="0" indent="0">
              <a:buNone/>
            </a:pPr>
            <a:r>
              <a:rPr lang="en-US" sz="2800" b="1" dirty="0" smtClean="0">
                <a:solidFill>
                  <a:schemeClr val="tx2"/>
                </a:solidFill>
                <a:cs typeface="Arial" panose="020B0604020202020204" pitchFamily="34" charset="0"/>
              </a:rPr>
              <a:t>Mission</a:t>
            </a:r>
            <a:endParaRPr lang="en-US" sz="2800" b="1" dirty="0">
              <a:solidFill>
                <a:schemeClr val="tx2"/>
              </a:solidFill>
              <a:cs typeface="Arial" panose="020B0604020202020204" pitchFamily="34" charset="0"/>
            </a:endParaRPr>
          </a:p>
          <a:p>
            <a:pPr marL="0" indent="0">
              <a:buNone/>
            </a:pPr>
            <a:r>
              <a:rPr lang="en-US" sz="2000" b="1" dirty="0" smtClean="0">
                <a:solidFill>
                  <a:schemeClr val="tx2"/>
                </a:solidFill>
                <a:cs typeface="Arial" panose="020B0604020202020204" pitchFamily="34" charset="0"/>
              </a:rPr>
              <a:t>Provide </a:t>
            </a:r>
            <a:r>
              <a:rPr lang="en-US" sz="2000" b="1" dirty="0">
                <a:solidFill>
                  <a:schemeClr val="tx2"/>
                </a:solidFill>
                <a:cs typeface="Arial" panose="020B0604020202020204" pitchFamily="34" charset="0"/>
              </a:rPr>
              <a:t>a formalized mechanism for NOAA Fisheries to address observer issues of national importance and to develop policies and procedures to ensure that NOAA Fisheries observers and observer programs are fully supported. The policies must reflect the diverse needs of regional observer programs while enhancing data quality and achieving consistency in key areas of national importance</a:t>
            </a:r>
            <a:r>
              <a:rPr lang="en-US" sz="2000" b="1" dirty="0" smtClean="0">
                <a:solidFill>
                  <a:schemeClr val="tx2"/>
                </a:solidFill>
                <a:cs typeface="Arial" panose="020B0604020202020204" pitchFamily="34" charset="0"/>
              </a:rPr>
              <a:t>.</a:t>
            </a:r>
          </a:p>
          <a:p>
            <a:pPr marL="0" indent="0">
              <a:buNone/>
            </a:pPr>
            <a:endParaRPr lang="en-US" sz="2000" b="1" dirty="0">
              <a:solidFill>
                <a:schemeClr val="tx2"/>
              </a:solidFill>
              <a:cs typeface="Arial" panose="020B0604020202020204" pitchFamily="34" charset="0"/>
            </a:endParaRPr>
          </a:p>
          <a:p>
            <a:pPr marL="0" indent="0">
              <a:buNone/>
            </a:pPr>
            <a:r>
              <a:rPr lang="en-US" sz="2800" b="1" dirty="0" smtClean="0">
                <a:solidFill>
                  <a:schemeClr val="tx2"/>
                </a:solidFill>
                <a:cs typeface="Arial" panose="020B0604020202020204" pitchFamily="34" charset="0"/>
              </a:rPr>
              <a:t>Objectives</a:t>
            </a:r>
            <a:endParaRPr lang="en-US" sz="800" b="1" dirty="0">
              <a:solidFill>
                <a:schemeClr val="tx2"/>
              </a:solidFill>
              <a:cs typeface="Arial" panose="020B0604020202020204" pitchFamily="34" charset="0"/>
            </a:endParaRPr>
          </a:p>
          <a:p>
            <a:r>
              <a:rPr lang="en-US" sz="2000" b="1" dirty="0" smtClean="0">
                <a:solidFill>
                  <a:schemeClr val="tx2"/>
                </a:solidFill>
                <a:cs typeface="Arial" panose="020B0604020202020204" pitchFamily="34" charset="0"/>
              </a:rPr>
              <a:t>Coordinate </a:t>
            </a:r>
            <a:r>
              <a:rPr lang="en-US" sz="2000" b="1" dirty="0">
                <a:solidFill>
                  <a:schemeClr val="tx2"/>
                </a:solidFill>
                <a:cs typeface="Arial" panose="020B0604020202020204" pitchFamily="34" charset="0"/>
              </a:rPr>
              <a:t>the National Observer Program Advisory Team.</a:t>
            </a:r>
          </a:p>
          <a:p>
            <a:r>
              <a:rPr lang="en-US" sz="2000" b="1" dirty="0">
                <a:solidFill>
                  <a:schemeClr val="tx2"/>
                </a:solidFill>
                <a:cs typeface="Arial" panose="020B0604020202020204" pitchFamily="34" charset="0"/>
              </a:rPr>
              <a:t>Communicate and advocate the mission of the National Observer Program and each regional observer program.</a:t>
            </a:r>
          </a:p>
          <a:p>
            <a:r>
              <a:rPr lang="en-US" sz="2000" b="1" dirty="0">
                <a:solidFill>
                  <a:schemeClr val="tx2"/>
                </a:solidFill>
                <a:cs typeface="Arial" panose="020B0604020202020204" pitchFamily="34" charset="0"/>
              </a:rPr>
              <a:t>Develop and support national standards and policies to create high quality, cost effective, efficient, and productive observer programs.</a:t>
            </a:r>
          </a:p>
          <a:p>
            <a:r>
              <a:rPr lang="en-US" sz="2000" b="1" dirty="0">
                <a:solidFill>
                  <a:schemeClr val="tx2"/>
                </a:solidFill>
                <a:cs typeface="Arial" panose="020B0604020202020204" pitchFamily="34" charset="0"/>
              </a:rPr>
              <a:t>Characterize and qualify the activities and resources of NOAA Fisheries observer programs and advocate for full </a:t>
            </a:r>
            <a:r>
              <a:rPr lang="en-US" sz="2000" b="1" dirty="0" smtClean="0">
                <a:solidFill>
                  <a:schemeClr val="tx2"/>
                </a:solidFill>
                <a:cs typeface="Arial" panose="020B0604020202020204" pitchFamily="34" charset="0"/>
              </a:rPr>
              <a:t>support</a:t>
            </a:r>
          </a:p>
          <a:p>
            <a:endParaRPr lang="en-US" sz="2000" b="1" dirty="0">
              <a:solidFill>
                <a:schemeClr val="tx2"/>
              </a:solidFill>
              <a:cs typeface="Arial" panose="020B0604020202020204" pitchFamily="34" charset="0"/>
            </a:endParaRPr>
          </a:p>
          <a:p>
            <a:pPr marL="50800" lvl="1" indent="0">
              <a:buNone/>
            </a:pPr>
            <a:r>
              <a:rPr lang="en-US" b="1" dirty="0" smtClean="0">
                <a:solidFill>
                  <a:schemeClr val="tx2"/>
                </a:solidFill>
                <a:cs typeface="Arial" panose="020B0604020202020204" pitchFamily="34" charset="0"/>
              </a:rPr>
              <a:t>Deploys 900 </a:t>
            </a:r>
            <a:r>
              <a:rPr lang="en-US" b="1" dirty="0">
                <a:solidFill>
                  <a:schemeClr val="tx2"/>
                </a:solidFill>
                <a:cs typeface="Arial" panose="020B0604020202020204" pitchFamily="34" charset="0"/>
              </a:rPr>
              <a:t>observers / 79,000 sea days / 48 fisheries</a:t>
            </a:r>
          </a:p>
          <a:p>
            <a:pPr marL="457200" lvl="1" indent="0">
              <a:buNone/>
            </a:pPr>
            <a:endParaRPr lang="en-US" sz="1600" b="1" dirty="0">
              <a:solidFill>
                <a:schemeClr val="tx2"/>
              </a:solidFill>
              <a:cs typeface="Arial" panose="020B0604020202020204" pitchFamily="34" charset="0"/>
            </a:endParaRPr>
          </a:p>
          <a:p>
            <a:endParaRPr lang="en-US" dirty="0"/>
          </a:p>
        </p:txBody>
      </p:sp>
    </p:spTree>
    <p:extLst>
      <p:ext uri="{BB962C8B-B14F-4D97-AF65-F5344CB8AC3E}">
        <p14:creationId xmlns:p14="http://schemas.microsoft.com/office/powerpoint/2010/main" val="30290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4</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1143000" y="274638"/>
            <a:ext cx="8229600" cy="1143000"/>
          </a:xfrm>
        </p:spPr>
        <p:txBody>
          <a:bodyPr>
            <a:normAutofit/>
          </a:bodyPr>
          <a:lstStyle/>
          <a:p>
            <a:pPr algn="l"/>
            <a:r>
              <a:rPr lang="en-US" sz="3200" b="1" dirty="0" smtClean="0">
                <a:solidFill>
                  <a:schemeClr val="tx2"/>
                </a:solidFill>
              </a:rPr>
              <a:t>National Observer Program Budget </a:t>
            </a:r>
            <a:endParaRPr lang="en-US" sz="3200" dirty="0">
              <a:solidFill>
                <a:schemeClr val="tx2"/>
              </a:solidFill>
            </a:endParaRPr>
          </a:p>
        </p:txBody>
      </p:sp>
      <p:graphicFrame>
        <p:nvGraphicFramePr>
          <p:cNvPr id="12" name="Object 214"/>
          <p:cNvGraphicFramePr>
            <a:graphicFrameLocks noGrp="1"/>
          </p:cNvGraphicFramePr>
          <p:nvPr>
            <p:ph idx="1"/>
            <p:extLst>
              <p:ext uri="{D42A27DB-BD31-4B8C-83A1-F6EECF244321}">
                <p14:modId xmlns:p14="http://schemas.microsoft.com/office/powerpoint/2010/main" val="2762561625"/>
              </p:ext>
            </p:extLst>
          </p:nvPr>
        </p:nvGraphicFramePr>
        <p:xfrm>
          <a:off x="457200" y="1219200"/>
          <a:ext cx="8229600" cy="5081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962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903"/>
            <a:ext cx="8229600" cy="676014"/>
          </a:xfrm>
        </p:spPr>
        <p:txBody>
          <a:bodyPr>
            <a:noAutofit/>
          </a:bodyPr>
          <a:lstStyle/>
          <a:p>
            <a:pPr algn="ctr"/>
            <a:r>
              <a:rPr lang="en-US" sz="3200" b="1" dirty="0" smtClean="0">
                <a:solidFill>
                  <a:schemeClr val="tx2"/>
                </a:solidFill>
              </a:rPr>
              <a:t>FY 2015 Observer Budget</a:t>
            </a:r>
            <a:endParaRPr lang="en-US" sz="3200" b="1" dirty="0">
              <a:solidFill>
                <a:schemeClr val="tx2"/>
              </a:solidFill>
            </a:endParaRPr>
          </a:p>
        </p:txBody>
      </p:sp>
      <p:sp>
        <p:nvSpPr>
          <p:cNvPr id="4" name="Slide Number Placeholder 3"/>
          <p:cNvSpPr>
            <a:spLocks noGrp="1"/>
          </p:cNvSpPr>
          <p:nvPr>
            <p:ph type="sldNum" sz="quarter" idx="10"/>
          </p:nvPr>
        </p:nvSpPr>
        <p:spPr>
          <a:xfrm>
            <a:off x="2285999" y="6355079"/>
            <a:ext cx="6400801" cy="502919"/>
          </a:xfrm>
        </p:spPr>
        <p:txBody>
          <a:bodyPr/>
          <a:lstStyle/>
          <a:p>
            <a:r>
              <a:rPr lang="en-US" dirty="0" smtClean="0"/>
              <a:t>U.S. Department of Commerce | National Oceanic and Atmospheric Administration | NOAA Fisheries | Page </a:t>
            </a:r>
            <a:fld id="{632D3AEB-7CBE-3049-91AC-335C6B4F5BF6}" type="slidenum">
              <a:rPr lang="en-US" smtClean="0"/>
              <a:pPr/>
              <a:t>5</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4309882"/>
              </p:ext>
            </p:extLst>
          </p:nvPr>
        </p:nvGraphicFramePr>
        <p:xfrm>
          <a:off x="1403066" y="1157734"/>
          <a:ext cx="6255034" cy="4539758"/>
        </p:xfrm>
        <a:graphic>
          <a:graphicData uri="http://schemas.openxmlformats.org/drawingml/2006/table">
            <a:tbl>
              <a:tblPr>
                <a:tableStyleId>{5C22544A-7EE6-4342-B048-85BDC9FD1C3A}</a:tableStyleId>
              </a:tblPr>
              <a:tblGrid>
                <a:gridCol w="4743734"/>
                <a:gridCol w="1511300"/>
              </a:tblGrid>
              <a:tr h="512869">
                <a:tc>
                  <a:txBody>
                    <a:bodyPr/>
                    <a:lstStyle/>
                    <a:p>
                      <a:pPr algn="ctr" fontAlgn="ctr"/>
                      <a:r>
                        <a:rPr lang="en-US" sz="1800" b="1" u="none" strike="noStrike" dirty="0" smtClean="0">
                          <a:effectLst/>
                        </a:rPr>
                        <a:t>($ </a:t>
                      </a:r>
                      <a:r>
                        <a:rPr lang="en-US" sz="1800" b="1" u="none" strike="noStrike" dirty="0">
                          <a:effectLst/>
                        </a:rPr>
                        <a:t>in Thousands)</a:t>
                      </a:r>
                      <a:endParaRPr lang="en-US"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800" b="1" u="none" strike="noStrike" dirty="0">
                          <a:effectLst/>
                        </a:rPr>
                        <a:t>FY 2015 </a:t>
                      </a:r>
                      <a:endParaRPr lang="en-US" sz="1800" b="1" u="none" strike="noStrike" dirty="0" smtClean="0">
                        <a:effectLst/>
                      </a:endParaRPr>
                    </a:p>
                    <a:p>
                      <a:pPr algn="ctr" fontAlgn="ctr"/>
                      <a:r>
                        <a:rPr lang="en-US" sz="1800" b="1" u="none" strike="noStrike" dirty="0" smtClean="0">
                          <a:effectLst/>
                        </a:rPr>
                        <a:t>Available</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75000"/>
                      </a:schemeClr>
                    </a:solidFill>
                  </a:tcPr>
                </a:tc>
              </a:tr>
              <a:tr h="260380">
                <a:tc>
                  <a:txBody>
                    <a:bodyPr/>
                    <a:lstStyle/>
                    <a:p>
                      <a:pPr algn="l" fontAlgn="ctr"/>
                      <a:r>
                        <a:rPr lang="en-US" sz="1800" b="1" u="none" strike="noStrike" dirty="0">
                          <a:effectLst/>
                        </a:rPr>
                        <a:t>PPA: Observers and Training:</a:t>
                      </a:r>
                      <a:endParaRPr lang="en-US"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a:effectLst/>
                        </a:rPr>
                        <a:t>Atlantic Coast Observers</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$3,334</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a:effectLst/>
                        </a:rPr>
                        <a:t>East Coast Observers</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$333</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a:effectLst/>
                        </a:rPr>
                        <a:t>Hawaii Longline Observer Program</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$3,775</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smtClean="0">
                          <a:effectLst/>
                        </a:rPr>
                        <a:t>North Pacific</a:t>
                      </a:r>
                      <a:r>
                        <a:rPr lang="en-US" sz="1800" u="none" strike="noStrike" baseline="0" dirty="0" smtClean="0">
                          <a:effectLst/>
                        </a:rPr>
                        <a:t> </a:t>
                      </a:r>
                      <a:r>
                        <a:rPr lang="en-US" sz="1800" u="none" strike="noStrike" dirty="0" smtClean="0">
                          <a:effectLst/>
                        </a:rPr>
                        <a:t>Observer Program </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$5,566</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a:effectLst/>
                        </a:rPr>
                        <a:t>NE Fisheries Observers</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$8,226</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a:effectLst/>
                        </a:rPr>
                        <a:t>National Observer Program </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$12,305</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a:effectLst/>
                        </a:rPr>
                        <a:t>S. Atlantic/Gulf Shrimp Observers</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$1,751</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u="none" strike="noStrike" dirty="0">
                          <a:effectLst/>
                        </a:rPr>
                        <a:t>West Coast Observers</a:t>
                      </a:r>
                      <a:endParaRPr lang="en-US" sz="1800" b="1" i="0" u="none" strike="noStrike" dirty="0">
                        <a:solidFill>
                          <a:srgbClr val="000000"/>
                        </a:solidFill>
                        <a:effectLst/>
                        <a:latin typeface="Calibri"/>
                      </a:endParaRPr>
                    </a:p>
                  </a:txBody>
                  <a:tcPr marL="171450"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effectLst/>
                        </a:rPr>
                        <a:t>$4,807</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ctr"/>
                      <a:r>
                        <a:rPr lang="en-US" sz="1800" b="1" u="none" strike="noStrike" dirty="0">
                          <a:effectLst/>
                        </a:rPr>
                        <a:t>Subtotal, </a:t>
                      </a:r>
                      <a:r>
                        <a:rPr lang="en-US" sz="1800" b="1" u="none" strike="noStrike" dirty="0" smtClean="0">
                          <a:effectLst/>
                        </a:rPr>
                        <a:t>Observers/Training PPA</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b="1" u="none" strike="noStrike" dirty="0" smtClean="0">
                          <a:effectLst/>
                        </a:rPr>
                        <a:t>$40,097</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b"/>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endParaRPr lang="en-US" sz="18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91608">
                <a:tc>
                  <a:txBody>
                    <a:bodyPr/>
                    <a:lstStyle/>
                    <a:p>
                      <a:pPr algn="l" fontAlgn="ctr"/>
                      <a:r>
                        <a:rPr lang="en-US" sz="1800" b="1" u="none" strike="noStrike" dirty="0">
                          <a:effectLst/>
                        </a:rPr>
                        <a:t>PPA:  Reducing Bycatch - Observers </a:t>
                      </a:r>
                      <a:r>
                        <a:rPr lang="en-US" sz="1800" b="1" u="none" strike="noStrike" dirty="0" smtClean="0">
                          <a:effectLst/>
                        </a:rPr>
                        <a:t>Portion Only</a:t>
                      </a:r>
                      <a:endParaRPr lang="en-US"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b="1" u="none" strike="noStrike" dirty="0" smtClean="0">
                          <a:effectLst/>
                        </a:rPr>
                        <a:t>$651</a:t>
                      </a:r>
                      <a:endParaRPr lang="en-US" sz="18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r>
              <a:tr h="260380">
                <a:tc>
                  <a:txBody>
                    <a:bodyPr/>
                    <a:lstStyle/>
                    <a:p>
                      <a:pPr algn="l" fontAlgn="b"/>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endParaRPr lang="en-US" sz="18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60380">
                <a:tc>
                  <a:txBody>
                    <a:bodyPr/>
                    <a:lstStyle/>
                    <a:p>
                      <a:pPr algn="l" fontAlgn="b"/>
                      <a:r>
                        <a:rPr lang="en-US" sz="1800" b="1" u="none" strike="noStrike" dirty="0">
                          <a:effectLst/>
                        </a:rPr>
                        <a:t> Total Observers Funding</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800" b="1" u="none" strike="noStrike" dirty="0" smtClean="0">
                          <a:effectLst/>
                        </a:rPr>
                        <a:t>$40,748</a:t>
                      </a:r>
                      <a:endParaRPr lang="en-US" sz="18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11" name="TextBox 10"/>
          <p:cNvSpPr txBox="1"/>
          <p:nvPr/>
        </p:nvSpPr>
        <p:spPr>
          <a:xfrm>
            <a:off x="1225267" y="5765856"/>
            <a:ext cx="6775733" cy="461665"/>
          </a:xfrm>
          <a:prstGeom prst="rect">
            <a:avLst/>
          </a:prstGeom>
          <a:noFill/>
        </p:spPr>
        <p:txBody>
          <a:bodyPr wrap="square" rtlCol="0">
            <a:spAutoFit/>
          </a:bodyPr>
          <a:lstStyle/>
          <a:p>
            <a:r>
              <a:rPr lang="en-US" sz="1200" dirty="0"/>
              <a:t>FY 2015 Enacted amount for Observers and Training is $43.0 million.  FY 2015 Available funding shown above include reductions for Hollings Rescission, </a:t>
            </a:r>
            <a:r>
              <a:rPr lang="en-US" sz="1200" dirty="0" smtClean="0"/>
              <a:t>Prior year De-obligations, </a:t>
            </a:r>
            <a:r>
              <a:rPr lang="en-US" sz="1200" dirty="0"/>
              <a:t>and HQ administrative costs. </a:t>
            </a:r>
          </a:p>
        </p:txBody>
      </p:sp>
    </p:spTree>
    <p:extLst>
      <p:ext uri="{BB962C8B-B14F-4D97-AF65-F5344CB8AC3E}">
        <p14:creationId xmlns:p14="http://schemas.microsoft.com/office/powerpoint/2010/main" val="416725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896"/>
            <a:ext cx="8229600" cy="676014"/>
          </a:xfrm>
        </p:spPr>
        <p:txBody>
          <a:bodyPr>
            <a:noAutofit/>
          </a:bodyPr>
          <a:lstStyle/>
          <a:p>
            <a:pPr algn="ctr"/>
            <a:r>
              <a:rPr lang="en-US" sz="3200" b="1" dirty="0" smtClean="0">
                <a:solidFill>
                  <a:schemeClr val="tx2"/>
                </a:solidFill>
              </a:rPr>
              <a:t>FY 2015 Observer Budget by Region</a:t>
            </a:r>
            <a:endParaRPr lang="en-US" sz="3200" b="1" dirty="0">
              <a:solidFill>
                <a:schemeClr val="tx2"/>
              </a:solidFill>
            </a:endParaRPr>
          </a:p>
        </p:txBody>
      </p:sp>
      <p:sp>
        <p:nvSpPr>
          <p:cNvPr id="4" name="Slide Number Placeholder 3"/>
          <p:cNvSpPr>
            <a:spLocks noGrp="1"/>
          </p:cNvSpPr>
          <p:nvPr>
            <p:ph type="sldNum" sz="quarter" idx="10"/>
          </p:nvPr>
        </p:nvSpPr>
        <p:spPr>
          <a:xfrm>
            <a:off x="2285999" y="6355079"/>
            <a:ext cx="6400801" cy="502919"/>
          </a:xfrm>
        </p:spPr>
        <p:txBody>
          <a:bodyPr/>
          <a:lstStyle/>
          <a:p>
            <a:r>
              <a:rPr lang="en-US" dirty="0" smtClean="0"/>
              <a:t>U.S. Department of Commerce | National Oceanic and Atmospheric Administration | NOAA Fisheries | Page </a:t>
            </a:r>
            <a:fld id="{632D3AEB-7CBE-3049-91AC-335C6B4F5BF6}" type="slidenum">
              <a:rPr lang="en-US" smtClean="0"/>
              <a:pPr/>
              <a:t>6</a:t>
            </a:fld>
            <a:endParaRPr lang="en-US" dirty="0"/>
          </a:p>
        </p:txBody>
      </p:sp>
      <p:sp>
        <p:nvSpPr>
          <p:cNvPr id="11" name="TextBox 10"/>
          <p:cNvSpPr txBox="1"/>
          <p:nvPr/>
        </p:nvSpPr>
        <p:spPr>
          <a:xfrm>
            <a:off x="150130" y="5924093"/>
            <a:ext cx="7861107" cy="430887"/>
          </a:xfrm>
          <a:prstGeom prst="rect">
            <a:avLst/>
          </a:prstGeom>
          <a:noFill/>
        </p:spPr>
        <p:txBody>
          <a:bodyPr wrap="square" rtlCol="0">
            <a:spAutoFit/>
          </a:bodyPr>
          <a:lstStyle/>
          <a:p>
            <a:r>
              <a:rPr lang="en-US" sz="1100" dirty="0"/>
              <a:t>FY 2015 Enacted amount for Observers and Training is $43.0 million.  FY 2015 Available funding shown above include reductions for Hollings Rescission, PY </a:t>
            </a:r>
            <a:r>
              <a:rPr lang="en-US" sz="1100" dirty="0" smtClean="0"/>
              <a:t>De-obligations, </a:t>
            </a:r>
            <a:r>
              <a:rPr lang="en-US" sz="1100" dirty="0"/>
              <a:t>and HQ administrative costs.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0329054"/>
              </p:ext>
            </p:extLst>
          </p:nvPr>
        </p:nvGraphicFramePr>
        <p:xfrm>
          <a:off x="150130" y="925474"/>
          <a:ext cx="8761862" cy="5008556"/>
        </p:xfrm>
        <a:graphic>
          <a:graphicData uri="http://schemas.openxmlformats.org/drawingml/2006/table">
            <a:tbl>
              <a:tblPr>
                <a:tableStyleId>{5C22544A-7EE6-4342-B048-85BDC9FD1C3A}</a:tableStyleId>
              </a:tblPr>
              <a:tblGrid>
                <a:gridCol w="2550058"/>
                <a:gridCol w="930116"/>
                <a:gridCol w="796117"/>
                <a:gridCol w="741553"/>
                <a:gridCol w="741553"/>
                <a:gridCol w="741553"/>
                <a:gridCol w="741553"/>
                <a:gridCol w="741553"/>
                <a:gridCol w="777806"/>
              </a:tblGrid>
              <a:tr h="515797">
                <a:tc>
                  <a:txBody>
                    <a:bodyPr/>
                    <a:lstStyle/>
                    <a:p>
                      <a:pPr algn="l" fontAlgn="ctr"/>
                      <a:r>
                        <a:rPr lang="en-US" sz="1600" b="1" u="none" strike="noStrike" dirty="0">
                          <a:effectLst/>
                        </a:rPr>
                        <a:t> </a:t>
                      </a:r>
                      <a:r>
                        <a:rPr lang="en-US" sz="1600" b="1" u="none" strike="noStrike" dirty="0" smtClean="0">
                          <a:effectLst/>
                        </a:rPr>
                        <a:t>($ </a:t>
                      </a:r>
                      <a:r>
                        <a:rPr lang="en-US" sz="1600" b="1" u="none" strike="noStrike" dirty="0">
                          <a:effectLst/>
                        </a:rPr>
                        <a:t>in Thousands)</a:t>
                      </a:r>
                      <a:endParaRPr lang="en-US" sz="1600" b="1" i="0" u="none" strike="noStrike" dirty="0">
                        <a:solidFill>
                          <a:srgbClr val="000000"/>
                        </a:solidFill>
                        <a:effectLst/>
                        <a:latin typeface="Calibri"/>
                      </a:endParaRPr>
                    </a:p>
                  </a:txBody>
                  <a:tcPr marL="8596" marR="8596" marT="859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a:effectLst/>
                        </a:rPr>
                        <a:t> FY 2015 Available </a:t>
                      </a:r>
                      <a:endParaRPr lang="en-US" sz="1600" b="1" i="0" u="none" strike="noStrike" dirty="0">
                        <a:solidFill>
                          <a:srgbClr val="000000"/>
                        </a:solidFill>
                        <a:effectLst/>
                        <a:latin typeface="Calibri"/>
                      </a:endParaRPr>
                    </a:p>
                  </a:txBody>
                  <a:tcPr marL="8596" marR="8596" marT="8596"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a:effectLst/>
                        </a:rPr>
                        <a:t> </a:t>
                      </a:r>
                      <a:r>
                        <a:rPr lang="en-US" sz="1600" b="1" u="none" strike="noStrike" dirty="0" smtClean="0">
                          <a:effectLst/>
                        </a:rPr>
                        <a:t>North East</a:t>
                      </a:r>
                      <a:endParaRPr lang="en-US" sz="1600" b="1" i="0" u="none" strike="noStrike" dirty="0">
                        <a:solidFill>
                          <a:srgbClr val="000000"/>
                        </a:solidFill>
                        <a:effectLst/>
                        <a:latin typeface="Calibri"/>
                      </a:endParaRPr>
                    </a:p>
                  </a:txBody>
                  <a:tcPr marL="8596" marR="8596" marT="8596"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smtClean="0">
                          <a:effectLst/>
                        </a:rPr>
                        <a:t>South East</a:t>
                      </a:r>
                      <a:endParaRPr lang="en-US" sz="1600" b="1" i="0" u="none" strike="noStrike" dirty="0">
                        <a:solidFill>
                          <a:srgbClr val="000000"/>
                        </a:solidFill>
                        <a:effectLst/>
                        <a:latin typeface="Calibri"/>
                      </a:endParaRPr>
                    </a:p>
                  </a:txBody>
                  <a:tcPr marL="8596" marR="8596" marT="8596"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smtClean="0">
                          <a:effectLst/>
                        </a:rPr>
                        <a:t>West Coast</a:t>
                      </a:r>
                      <a:endParaRPr lang="en-US" sz="1600" b="1" i="0" u="none" strike="noStrike" dirty="0">
                        <a:solidFill>
                          <a:srgbClr val="000000"/>
                        </a:solidFill>
                        <a:effectLst/>
                        <a:latin typeface="Calibri"/>
                      </a:endParaRPr>
                    </a:p>
                  </a:txBody>
                  <a:tcPr marL="8596" marR="8596" marT="8596"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smtClean="0">
                          <a:effectLst/>
                        </a:rPr>
                        <a:t>North West</a:t>
                      </a:r>
                      <a:endParaRPr lang="en-US" sz="1600" b="1" i="0" u="none" strike="noStrike" dirty="0">
                        <a:solidFill>
                          <a:srgbClr val="000000"/>
                        </a:solidFill>
                        <a:effectLst/>
                        <a:latin typeface="Calibri"/>
                      </a:endParaRPr>
                    </a:p>
                  </a:txBody>
                  <a:tcPr marL="8596" marR="8596" marT="8596"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smtClean="0">
                          <a:effectLst/>
                        </a:rPr>
                        <a:t>Alaska</a:t>
                      </a:r>
                      <a:endParaRPr lang="en-US" sz="1600" b="1" i="0" u="none" strike="noStrike" dirty="0">
                        <a:solidFill>
                          <a:srgbClr val="000000"/>
                        </a:solidFill>
                        <a:effectLst/>
                        <a:latin typeface="Calibri"/>
                      </a:endParaRPr>
                    </a:p>
                  </a:txBody>
                  <a:tcPr marL="8596" marR="8596" marT="8596"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smtClean="0">
                          <a:effectLst/>
                        </a:rPr>
                        <a:t>Pacific Islands</a:t>
                      </a:r>
                      <a:endParaRPr lang="en-US" sz="1600" b="1" i="0" u="none" strike="noStrike" dirty="0">
                        <a:solidFill>
                          <a:srgbClr val="000000"/>
                        </a:solidFill>
                        <a:effectLst/>
                        <a:latin typeface="Calibri"/>
                      </a:endParaRPr>
                    </a:p>
                  </a:txBody>
                  <a:tcPr marL="8596" marR="8596" marT="8596"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fontAlgn="ctr"/>
                      <a:r>
                        <a:rPr lang="en-US" sz="1600" b="1" u="none" strike="noStrike" dirty="0" smtClean="0">
                          <a:effectLst/>
                        </a:rPr>
                        <a:t>Sci. &amp; Tech.</a:t>
                      </a:r>
                      <a:endParaRPr lang="en-US" sz="1600" b="1" i="0" u="none" strike="noStrike" dirty="0">
                        <a:solidFill>
                          <a:srgbClr val="000000"/>
                        </a:solidFill>
                        <a:effectLst/>
                        <a:latin typeface="Calibri"/>
                      </a:endParaRPr>
                    </a:p>
                  </a:txBody>
                  <a:tcPr marL="8596" marR="8596" marT="859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75000"/>
                      </a:schemeClr>
                    </a:solidFill>
                  </a:tcPr>
                </a:tc>
              </a:tr>
              <a:tr h="244327">
                <a:tc>
                  <a:txBody>
                    <a:bodyPr/>
                    <a:lstStyle/>
                    <a:p>
                      <a:pPr algn="l" fontAlgn="ctr"/>
                      <a:r>
                        <a:rPr lang="en-US" sz="1600" b="1" u="none" strike="noStrike" dirty="0">
                          <a:effectLst/>
                        </a:rPr>
                        <a:t>PPA: Observers and Training:</a:t>
                      </a:r>
                      <a:endParaRPr lang="en-US" sz="1600" b="1" i="0" u="none" strike="noStrike" dirty="0">
                        <a:solidFill>
                          <a:srgbClr val="000000"/>
                        </a:solidFill>
                        <a:effectLst/>
                        <a:latin typeface="Calibri"/>
                      </a:endParaRPr>
                    </a:p>
                  </a:txBody>
                  <a:tcPr marL="8596" marR="8596" marT="8596" marB="0" anchor="ctr">
                    <a:lnL w="12700" cap="flat" cmpd="sng" algn="ctr">
                      <a:solidFill>
                        <a:schemeClr val="tx1"/>
                      </a:solidFill>
                      <a:prstDash val="solid"/>
                      <a:round/>
                      <a:headEnd type="none" w="med" len="med"/>
                      <a:tailEnd type="none" w="med" len="med"/>
                    </a:lnL>
                  </a:tcPr>
                </a:tc>
                <a:tc>
                  <a:txBody>
                    <a:bodyPr/>
                    <a:lstStyle/>
                    <a:p>
                      <a:pPr algn="l" fontAlgn="b"/>
                      <a:endParaRPr lang="en-US" sz="1600" b="1" i="0" u="none" strike="noStrike" dirty="0">
                        <a:solidFill>
                          <a:srgbClr val="000000"/>
                        </a:solidFill>
                        <a:effectLst/>
                        <a:latin typeface="Calibri"/>
                      </a:endParaRPr>
                    </a:p>
                  </a:txBody>
                  <a:tcPr marL="8596" marR="8596" marT="8596" marB="0" anchor="b"/>
                </a:tc>
                <a:tc>
                  <a:txBody>
                    <a:bodyPr/>
                    <a:lstStyle/>
                    <a:p>
                      <a:pPr algn="l" fontAlgn="b"/>
                      <a:endParaRPr lang="en-US" sz="1600" b="1" i="0" u="none" strike="noStrike" dirty="0">
                        <a:solidFill>
                          <a:srgbClr val="000000"/>
                        </a:solidFill>
                        <a:effectLst/>
                        <a:latin typeface="Calibri"/>
                      </a:endParaRPr>
                    </a:p>
                  </a:txBody>
                  <a:tcPr marL="8596" marR="8596" marT="8596" marB="0" anchor="b"/>
                </a:tc>
                <a:tc>
                  <a:txBody>
                    <a:bodyPr/>
                    <a:lstStyle/>
                    <a:p>
                      <a:pPr algn="l" fontAlgn="b"/>
                      <a:endParaRPr lang="en-US" sz="1600" b="1" i="0" u="none" strike="noStrike" dirty="0">
                        <a:solidFill>
                          <a:srgbClr val="000000"/>
                        </a:solidFill>
                        <a:effectLst/>
                        <a:latin typeface="Calibri"/>
                      </a:endParaRPr>
                    </a:p>
                  </a:txBody>
                  <a:tcPr marL="8596" marR="8596" marT="8596" marB="0" anchor="b"/>
                </a:tc>
                <a:tc>
                  <a:txBody>
                    <a:bodyPr/>
                    <a:lstStyle/>
                    <a:p>
                      <a:pPr algn="l" fontAlgn="b"/>
                      <a:endParaRPr lang="en-US" sz="1600" b="1" i="0" u="none" strike="noStrike" dirty="0">
                        <a:solidFill>
                          <a:srgbClr val="000000"/>
                        </a:solidFill>
                        <a:effectLst/>
                        <a:latin typeface="Calibri"/>
                      </a:endParaRPr>
                    </a:p>
                  </a:txBody>
                  <a:tcPr marL="8596" marR="8596" marT="8596" marB="0" anchor="b"/>
                </a:tc>
                <a:tc>
                  <a:txBody>
                    <a:bodyPr/>
                    <a:lstStyle/>
                    <a:p>
                      <a:pPr algn="l" fontAlgn="b"/>
                      <a:endParaRPr lang="en-US" sz="1600" b="1" i="0" u="none" strike="noStrike" dirty="0">
                        <a:solidFill>
                          <a:srgbClr val="000000"/>
                        </a:solidFill>
                        <a:effectLst/>
                        <a:latin typeface="Calibri"/>
                      </a:endParaRPr>
                    </a:p>
                  </a:txBody>
                  <a:tcPr marL="8596" marR="8596" marT="8596" marB="0" anchor="b"/>
                </a:tc>
                <a:tc>
                  <a:txBody>
                    <a:bodyPr/>
                    <a:lstStyle/>
                    <a:p>
                      <a:pPr algn="l" fontAlgn="b"/>
                      <a:endParaRPr lang="en-US" sz="1600" b="1" i="0" u="none" strike="noStrike" dirty="0">
                        <a:solidFill>
                          <a:srgbClr val="000000"/>
                        </a:solidFill>
                        <a:effectLst/>
                        <a:latin typeface="Calibri"/>
                      </a:endParaRPr>
                    </a:p>
                  </a:txBody>
                  <a:tcPr marL="8596" marR="8596" marT="8596" marB="0" anchor="b"/>
                </a:tc>
                <a:tc>
                  <a:txBody>
                    <a:bodyPr/>
                    <a:lstStyle/>
                    <a:p>
                      <a:pPr algn="l" fontAlgn="b"/>
                      <a:endParaRPr lang="en-US" sz="1600" b="1" i="0" u="none" strike="noStrike" dirty="0">
                        <a:solidFill>
                          <a:srgbClr val="000000"/>
                        </a:solidFill>
                        <a:effectLst/>
                        <a:latin typeface="Calibri"/>
                      </a:endParaRPr>
                    </a:p>
                  </a:txBody>
                  <a:tcPr marL="8596" marR="8596" marT="8596" marB="0" anchor="b"/>
                </a:tc>
                <a:tc>
                  <a:txBody>
                    <a:bodyPr/>
                    <a:lstStyle/>
                    <a:p>
                      <a:pPr algn="l" fontAlgn="b"/>
                      <a:endParaRPr lang="en-US" sz="1600" b="1"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l" fontAlgn="ctr"/>
                      <a:r>
                        <a:rPr lang="en-US" sz="1600" u="none" strike="noStrike" dirty="0">
                          <a:effectLst/>
                        </a:rPr>
                        <a:t>Atlantic Coast Observers</a:t>
                      </a:r>
                      <a:endParaRPr lang="en-US" sz="1600" b="1" i="0" u="none" strike="noStrike" dirty="0">
                        <a:solidFill>
                          <a:srgbClr val="000000"/>
                        </a:solidFill>
                        <a:effectLst/>
                        <a:latin typeface="Calibri"/>
                      </a:endParaRPr>
                    </a:p>
                  </a:txBody>
                  <a:tcPr marL="232102"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$3,334</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$1,473</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$1,812</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$49</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l" fontAlgn="ctr"/>
                      <a:r>
                        <a:rPr lang="en-US" sz="1600" u="none" strike="noStrike" dirty="0">
                          <a:effectLst/>
                        </a:rPr>
                        <a:t>East Coast Observers</a:t>
                      </a:r>
                      <a:endParaRPr lang="en-US" sz="1600" b="1" i="0" u="none" strike="noStrike" dirty="0">
                        <a:solidFill>
                          <a:srgbClr val="000000"/>
                        </a:solidFill>
                        <a:effectLst/>
                        <a:latin typeface="Calibri"/>
                      </a:endParaRPr>
                    </a:p>
                  </a:txBody>
                  <a:tcPr marL="232102"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$333</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$333</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451527">
                <a:tc>
                  <a:txBody>
                    <a:bodyPr/>
                    <a:lstStyle/>
                    <a:p>
                      <a:pPr algn="l" fontAlgn="ctr"/>
                      <a:r>
                        <a:rPr lang="en-US" sz="1600" u="none" strike="noStrike" dirty="0">
                          <a:effectLst/>
                        </a:rPr>
                        <a:t>Hawaii Longline Observer Program</a:t>
                      </a:r>
                      <a:endParaRPr lang="en-US" sz="1600" b="1" i="0" u="none" strike="noStrike" dirty="0">
                        <a:solidFill>
                          <a:srgbClr val="000000"/>
                        </a:solidFill>
                        <a:effectLst/>
                        <a:latin typeface="Calibri"/>
                      </a:endParaRPr>
                    </a:p>
                  </a:txBody>
                  <a:tcPr marL="232102"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$3,775</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$3,775</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l" fontAlgn="b"/>
                      <a:r>
                        <a:rPr lang="en-US" sz="1600" u="none" strike="noStrike" dirty="0">
                          <a:effectLst/>
                        </a:rPr>
                        <a:t>North Pacific Observer Program </a:t>
                      </a:r>
                      <a:endParaRPr lang="en-US" sz="1600" b="1" i="0" u="none" strike="noStrike" dirty="0">
                        <a:solidFill>
                          <a:srgbClr val="000000"/>
                        </a:solidFill>
                        <a:effectLst/>
                        <a:latin typeface="Calibri"/>
                      </a:endParaRPr>
                    </a:p>
                  </a:txBody>
                  <a:tcPr marL="232102" marR="8596" marT="8596" marB="0" anchor="b">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$5,566</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$5,566</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l" fontAlgn="ctr"/>
                      <a:r>
                        <a:rPr lang="en-US" sz="1600" u="none" strike="noStrike" dirty="0">
                          <a:effectLst/>
                        </a:rPr>
                        <a:t>NE Fisheries Observers</a:t>
                      </a:r>
                      <a:endParaRPr lang="en-US" sz="1600" b="1" i="0" u="none" strike="noStrike" dirty="0">
                        <a:solidFill>
                          <a:srgbClr val="000000"/>
                        </a:solidFill>
                        <a:effectLst/>
                        <a:latin typeface="Calibri"/>
                      </a:endParaRPr>
                    </a:p>
                  </a:txBody>
                  <a:tcPr marL="232102"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$8,226</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$8,226</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l" fontAlgn="ctr"/>
                      <a:r>
                        <a:rPr lang="en-US" sz="1600" u="none" strike="noStrike" dirty="0">
                          <a:effectLst/>
                        </a:rPr>
                        <a:t>National Observer Program</a:t>
                      </a:r>
                      <a:endParaRPr lang="en-US" sz="1600" b="1" i="0" u="none" strike="noStrike" dirty="0">
                        <a:solidFill>
                          <a:srgbClr val="000000"/>
                        </a:solidFill>
                        <a:effectLst/>
                        <a:latin typeface="Calibri"/>
                      </a:endParaRPr>
                    </a:p>
                  </a:txBody>
                  <a:tcPr marL="232102"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$12,305</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$5,039</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$1,036</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$1,039</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$958</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$1,556</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$2,085</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$592</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r" fontAlgn="ctr"/>
                      <a:r>
                        <a:rPr lang="en-US" sz="1400" i="1" u="none" strike="noStrike" dirty="0">
                          <a:effectLst/>
                        </a:rPr>
                        <a:t>Electronic </a:t>
                      </a:r>
                      <a:r>
                        <a:rPr lang="en-US" sz="1400" i="1" u="none" strike="noStrike" dirty="0" smtClean="0">
                          <a:effectLst/>
                        </a:rPr>
                        <a:t>Monitoring/Reporting</a:t>
                      </a:r>
                      <a:endParaRPr lang="en-US" sz="1400" b="1" i="1" u="none" strike="noStrike" dirty="0">
                        <a:solidFill>
                          <a:srgbClr val="000000"/>
                        </a:solidFill>
                        <a:effectLst/>
                        <a:latin typeface="Calibri"/>
                      </a:endParaRPr>
                    </a:p>
                  </a:txBody>
                  <a:tcPr marL="8596" marR="8596" marT="8596"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r" fontAlgn="b"/>
                      <a:r>
                        <a:rPr lang="en-US" sz="1400" i="1" u="none" strike="noStrike" dirty="0" smtClean="0">
                          <a:effectLst/>
                        </a:rPr>
                        <a:t>[$900]</a:t>
                      </a:r>
                      <a:endParaRPr lang="en-US" sz="1400" b="0" i="1" u="none" strike="noStrike" dirty="0">
                        <a:solidFill>
                          <a:srgbClr val="000000"/>
                        </a:solidFill>
                        <a:effectLst/>
                        <a:latin typeface="Calibri"/>
                      </a:endParaRPr>
                    </a:p>
                  </a:txBody>
                  <a:tcPr marL="8596" marR="8596" marT="8596" marB="0" anchor="b">
                    <a:solidFill>
                      <a:schemeClr val="bg1">
                        <a:lumMod val="85000"/>
                      </a:schemeClr>
                    </a:solidFill>
                  </a:tcPr>
                </a:tc>
                <a:tc>
                  <a:txBody>
                    <a:bodyPr/>
                    <a:lstStyle/>
                    <a:p>
                      <a:pPr algn="r" fontAlgn="b"/>
                      <a:r>
                        <a:rPr lang="en-US" sz="1400" i="1" u="none" strike="noStrike" dirty="0" smtClean="0">
                          <a:effectLst/>
                        </a:rPr>
                        <a:t>[$0]</a:t>
                      </a:r>
                      <a:endParaRPr lang="en-US" sz="1400" b="0" i="1" u="none" strike="noStrike" dirty="0">
                        <a:solidFill>
                          <a:srgbClr val="000000"/>
                        </a:solidFill>
                        <a:effectLst/>
                        <a:latin typeface="Calibri"/>
                      </a:endParaRPr>
                    </a:p>
                  </a:txBody>
                  <a:tcPr marL="8596" marR="8596" marT="8596" marB="0" anchor="b">
                    <a:solidFill>
                      <a:schemeClr val="bg1">
                        <a:lumMod val="85000"/>
                      </a:schemeClr>
                    </a:solidFill>
                  </a:tcPr>
                </a:tc>
                <a:tc>
                  <a:txBody>
                    <a:bodyPr/>
                    <a:lstStyle/>
                    <a:p>
                      <a:pPr algn="r" fontAlgn="b"/>
                      <a:r>
                        <a:rPr lang="en-US" sz="1400" i="1" u="none" strike="noStrike" dirty="0" smtClean="0">
                          <a:effectLst/>
                        </a:rPr>
                        <a:t>[$56]</a:t>
                      </a:r>
                      <a:endParaRPr lang="en-US" sz="1400" b="0" i="1" u="none" strike="noStrike" dirty="0">
                        <a:solidFill>
                          <a:srgbClr val="000000"/>
                        </a:solidFill>
                        <a:effectLst/>
                        <a:latin typeface="Calibri"/>
                      </a:endParaRPr>
                    </a:p>
                  </a:txBody>
                  <a:tcPr marL="8596" marR="8596" marT="8596" marB="0" anchor="b">
                    <a:solidFill>
                      <a:schemeClr val="bg1">
                        <a:lumMod val="85000"/>
                      </a:schemeClr>
                    </a:solidFill>
                  </a:tcPr>
                </a:tc>
                <a:tc>
                  <a:txBody>
                    <a:bodyPr/>
                    <a:lstStyle/>
                    <a:p>
                      <a:pPr algn="r" fontAlgn="b"/>
                      <a:r>
                        <a:rPr lang="en-US" sz="1400" i="1" u="none" strike="noStrike" dirty="0" smtClean="0">
                          <a:effectLst/>
                        </a:rPr>
                        <a:t>[$174]</a:t>
                      </a:r>
                      <a:endParaRPr lang="en-US" sz="1400" b="0" i="1" u="none" strike="noStrike" dirty="0">
                        <a:solidFill>
                          <a:srgbClr val="000000"/>
                        </a:solidFill>
                        <a:effectLst/>
                        <a:latin typeface="Calibri"/>
                      </a:endParaRPr>
                    </a:p>
                  </a:txBody>
                  <a:tcPr marL="8596" marR="8596" marT="8596" marB="0" anchor="b">
                    <a:solidFill>
                      <a:schemeClr val="bg1">
                        <a:lumMod val="85000"/>
                      </a:schemeClr>
                    </a:solidFill>
                  </a:tcPr>
                </a:tc>
                <a:tc>
                  <a:txBody>
                    <a:bodyPr/>
                    <a:lstStyle/>
                    <a:p>
                      <a:pPr algn="r" fontAlgn="b"/>
                      <a:r>
                        <a:rPr lang="en-US" sz="1400" i="1" u="none" strike="noStrike" dirty="0" smtClean="0">
                          <a:effectLst/>
                        </a:rPr>
                        <a:t>[$200]</a:t>
                      </a:r>
                      <a:endParaRPr lang="en-US" sz="1400" b="0" i="1" u="none" strike="noStrike" dirty="0">
                        <a:solidFill>
                          <a:srgbClr val="000000"/>
                        </a:solidFill>
                        <a:effectLst/>
                        <a:latin typeface="Calibri"/>
                      </a:endParaRPr>
                    </a:p>
                  </a:txBody>
                  <a:tcPr marL="8596" marR="8596" marT="8596" marB="0" anchor="b">
                    <a:solidFill>
                      <a:schemeClr val="bg1">
                        <a:lumMod val="85000"/>
                      </a:schemeClr>
                    </a:solidFill>
                  </a:tcPr>
                </a:tc>
                <a:tc>
                  <a:txBody>
                    <a:bodyPr/>
                    <a:lstStyle/>
                    <a:p>
                      <a:pPr algn="r" fontAlgn="b"/>
                      <a:r>
                        <a:rPr lang="en-US" sz="1400" i="1" u="none" strike="noStrike" dirty="0" smtClean="0">
                          <a:effectLst/>
                        </a:rPr>
                        <a:t>[$375]</a:t>
                      </a:r>
                      <a:endParaRPr lang="en-US" sz="1400" b="0" i="1" u="none" strike="noStrike" dirty="0">
                        <a:solidFill>
                          <a:srgbClr val="000000"/>
                        </a:solidFill>
                        <a:effectLst/>
                        <a:latin typeface="Calibri"/>
                      </a:endParaRPr>
                    </a:p>
                  </a:txBody>
                  <a:tcPr marL="8596" marR="8596" marT="8596" marB="0" anchor="b">
                    <a:solidFill>
                      <a:schemeClr val="bg1">
                        <a:lumMod val="85000"/>
                      </a:schemeClr>
                    </a:solidFill>
                  </a:tcPr>
                </a:tc>
                <a:tc>
                  <a:txBody>
                    <a:bodyPr/>
                    <a:lstStyle/>
                    <a:p>
                      <a:pPr algn="r" fontAlgn="b"/>
                      <a:r>
                        <a:rPr lang="en-US" sz="1400" i="1" u="none" strike="noStrike" dirty="0" smtClean="0">
                          <a:effectLst/>
                        </a:rPr>
                        <a:t>[$95]</a:t>
                      </a:r>
                      <a:endParaRPr lang="en-US" sz="1400" b="0" i="1" u="none" strike="noStrike" dirty="0">
                        <a:solidFill>
                          <a:srgbClr val="000000"/>
                        </a:solidFill>
                        <a:effectLst/>
                        <a:latin typeface="Calibri"/>
                      </a:endParaRPr>
                    </a:p>
                  </a:txBody>
                  <a:tcPr marL="8596" marR="8596" marT="8596" marB="0" anchor="b">
                    <a:solidFill>
                      <a:schemeClr val="bg1">
                        <a:lumMod val="85000"/>
                      </a:schemeClr>
                    </a:solidFill>
                  </a:tcPr>
                </a:tc>
                <a:tc>
                  <a:txBody>
                    <a:bodyPr/>
                    <a:lstStyle/>
                    <a:p>
                      <a:pPr algn="r" fontAlgn="b"/>
                      <a:r>
                        <a:rPr lang="en-US" sz="1400" i="1" u="none" strike="noStrike" dirty="0" smtClean="0">
                          <a:effectLst/>
                        </a:rPr>
                        <a:t>[$0]</a:t>
                      </a:r>
                      <a:endParaRPr lang="en-US" sz="1400" b="0" i="1"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solidFill>
                      <a:schemeClr val="bg1">
                        <a:lumMod val="85000"/>
                      </a:schemeClr>
                    </a:solidFill>
                  </a:tcPr>
                </a:tc>
              </a:tr>
              <a:tr h="451527">
                <a:tc>
                  <a:txBody>
                    <a:bodyPr/>
                    <a:lstStyle/>
                    <a:p>
                      <a:pPr algn="l" fontAlgn="ctr"/>
                      <a:r>
                        <a:rPr lang="en-US" sz="1600" u="none" strike="noStrike" dirty="0">
                          <a:effectLst/>
                        </a:rPr>
                        <a:t>S. Atlantic/Gulf Shrimp Observers</a:t>
                      </a:r>
                      <a:endParaRPr lang="en-US" sz="1600" b="1" i="0" u="none" strike="noStrike" dirty="0">
                        <a:solidFill>
                          <a:srgbClr val="000000"/>
                        </a:solidFill>
                        <a:effectLst/>
                        <a:latin typeface="Calibri"/>
                      </a:endParaRPr>
                    </a:p>
                  </a:txBody>
                  <a:tcPr marL="232102"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$1,751</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$1,751</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l" fontAlgn="ctr"/>
                      <a:r>
                        <a:rPr lang="en-US" sz="1600" u="none" strike="noStrike" dirty="0">
                          <a:effectLst/>
                        </a:rPr>
                        <a:t>West Coast Observers</a:t>
                      </a:r>
                      <a:endParaRPr lang="en-US" sz="1600" b="1" i="0" u="none" strike="noStrike" dirty="0">
                        <a:solidFill>
                          <a:srgbClr val="000000"/>
                        </a:solidFill>
                        <a:effectLst/>
                        <a:latin typeface="Calibri"/>
                      </a:endParaRPr>
                    </a:p>
                  </a:txBody>
                  <a:tcPr marL="232102"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smtClean="0">
                          <a:effectLst/>
                        </a:rPr>
                        <a:t>$4,807</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$4,807</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tc>
                <a:tc>
                  <a:txBody>
                    <a:bodyPr/>
                    <a:lstStyle/>
                    <a:p>
                      <a:pPr algn="r" fontAlgn="b"/>
                      <a:r>
                        <a:rPr lang="en-US" sz="1600" u="none" strike="noStrike" dirty="0" smtClean="0">
                          <a:effectLst/>
                        </a:rPr>
                        <a:t>$0</a:t>
                      </a:r>
                      <a:endParaRPr lang="en-US" sz="1600" b="0"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451527">
                <a:tc>
                  <a:txBody>
                    <a:bodyPr/>
                    <a:lstStyle/>
                    <a:p>
                      <a:pPr algn="l" fontAlgn="ctr"/>
                      <a:r>
                        <a:rPr lang="en-US" sz="1600" b="1" u="none" strike="noStrike" dirty="0">
                          <a:effectLst/>
                        </a:rPr>
                        <a:t>Subtotal, </a:t>
                      </a:r>
                      <a:r>
                        <a:rPr lang="en-US" sz="1600" b="1" u="none" strike="noStrike" dirty="0" smtClean="0">
                          <a:effectLst/>
                        </a:rPr>
                        <a:t>Observers/Training</a:t>
                      </a:r>
                      <a:r>
                        <a:rPr lang="en-US" sz="1600" b="1" u="none" strike="noStrike" baseline="0" dirty="0" smtClean="0">
                          <a:effectLst/>
                        </a:rPr>
                        <a:t> PPA</a:t>
                      </a:r>
                      <a:endParaRPr lang="en-US" sz="1600" b="1" i="0" u="none" strike="noStrike" dirty="0">
                        <a:solidFill>
                          <a:srgbClr val="000000"/>
                        </a:solidFill>
                        <a:effectLst/>
                        <a:latin typeface="Calibri"/>
                      </a:endParaRPr>
                    </a:p>
                  </a:txBody>
                  <a:tcPr marL="8596"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b="1" u="none" strike="noStrike" dirty="0" smtClean="0">
                          <a:effectLst/>
                        </a:rPr>
                        <a:t>$40,097</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$14,738</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$4,932</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$1,039</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$5,765</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$7,122</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$5,860</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$641</a:t>
                      </a:r>
                      <a:endParaRPr lang="en-US" sz="1600" b="1"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477685">
                <a:tc>
                  <a:txBody>
                    <a:bodyPr/>
                    <a:lstStyle/>
                    <a:p>
                      <a:pPr algn="l" fontAlgn="ctr"/>
                      <a:r>
                        <a:rPr lang="en-US" sz="1600" b="1" u="none" strike="noStrike" dirty="0">
                          <a:effectLst/>
                        </a:rPr>
                        <a:t>PPA: Reducing Bycatch - Observers Portion</a:t>
                      </a:r>
                      <a:endParaRPr lang="en-US" sz="1600" b="1" i="0" u="none" strike="noStrike" dirty="0">
                        <a:solidFill>
                          <a:srgbClr val="000000"/>
                        </a:solidFill>
                        <a:effectLst/>
                        <a:latin typeface="Calibri"/>
                      </a:endParaRPr>
                    </a:p>
                  </a:txBody>
                  <a:tcPr marL="8596" marR="8596" marT="8596" marB="0" anchor="ctr">
                    <a:lnL w="12700" cap="flat" cmpd="sng" algn="ctr">
                      <a:solidFill>
                        <a:schemeClr val="tx1"/>
                      </a:solidFill>
                      <a:prstDash val="solid"/>
                      <a:round/>
                      <a:headEnd type="none" w="med" len="med"/>
                      <a:tailEnd type="none" w="med" len="med"/>
                    </a:lnL>
                  </a:tcPr>
                </a:tc>
                <a:tc>
                  <a:txBody>
                    <a:bodyPr/>
                    <a:lstStyle/>
                    <a:p>
                      <a:pPr algn="r" fontAlgn="b"/>
                      <a:r>
                        <a:rPr lang="en-US" sz="1600" b="1" u="none" strike="noStrike" dirty="0" smtClean="0">
                          <a:effectLst/>
                        </a:rPr>
                        <a:t>$651</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$94</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$94</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$94</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$94</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$94</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$94</a:t>
                      </a:r>
                      <a:endParaRPr lang="en-US" sz="1600" b="1" i="0" u="none" strike="noStrike" dirty="0">
                        <a:solidFill>
                          <a:srgbClr val="000000"/>
                        </a:solidFill>
                        <a:effectLst/>
                        <a:latin typeface="Calibri"/>
                      </a:endParaRPr>
                    </a:p>
                  </a:txBody>
                  <a:tcPr marL="8596" marR="8596" marT="8596" marB="0" anchor="b"/>
                </a:tc>
                <a:tc>
                  <a:txBody>
                    <a:bodyPr/>
                    <a:lstStyle/>
                    <a:p>
                      <a:pPr algn="r" fontAlgn="b"/>
                      <a:r>
                        <a:rPr lang="en-US" sz="1600" b="1" u="none" strike="noStrike" dirty="0" smtClean="0">
                          <a:effectLst/>
                        </a:rPr>
                        <a:t>$87</a:t>
                      </a:r>
                      <a:endParaRPr lang="en-US" sz="1600" b="1"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tcPr>
                </a:tc>
              </a:tr>
              <a:tr h="244327">
                <a:tc>
                  <a:txBody>
                    <a:bodyPr/>
                    <a:lstStyle/>
                    <a:p>
                      <a:pPr algn="l" fontAlgn="b"/>
                      <a:r>
                        <a:rPr lang="en-US" sz="1600" b="1" i="0" u="none" strike="noStrike" dirty="0">
                          <a:effectLst/>
                        </a:rPr>
                        <a:t>TOTAL</a:t>
                      </a:r>
                      <a:endParaRPr lang="en-US" sz="1600" b="1" i="0" u="none" strike="noStrike" dirty="0">
                        <a:solidFill>
                          <a:srgbClr val="000000"/>
                        </a:solidFill>
                        <a:effectLst/>
                        <a:latin typeface="Calibri"/>
                      </a:endParaRPr>
                    </a:p>
                  </a:txBody>
                  <a:tcPr marL="8596" marR="8596" marT="859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$40,748</a:t>
                      </a:r>
                      <a:endParaRPr lang="en-US" sz="1600" b="1" i="0" u="none" strike="noStrike" dirty="0">
                        <a:solidFill>
                          <a:srgbClr val="000000"/>
                        </a:solidFill>
                        <a:effectLst/>
                        <a:latin typeface="Calibri"/>
                      </a:endParaRPr>
                    </a:p>
                  </a:txBody>
                  <a:tcPr marL="8596" marR="8596" marT="8596" marB="0" anchor="b">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$14,832</a:t>
                      </a:r>
                      <a:endParaRPr lang="en-US" sz="1600" b="1" i="0" u="none" strike="noStrike" dirty="0">
                        <a:solidFill>
                          <a:srgbClr val="000000"/>
                        </a:solidFill>
                        <a:effectLst/>
                        <a:latin typeface="Calibri"/>
                      </a:endParaRPr>
                    </a:p>
                  </a:txBody>
                  <a:tcPr marL="8596" marR="8596" marT="8596" marB="0" anchor="b">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$5,026</a:t>
                      </a:r>
                      <a:endParaRPr lang="en-US" sz="1600" b="1" i="0" u="none" strike="noStrike" dirty="0">
                        <a:solidFill>
                          <a:srgbClr val="000000"/>
                        </a:solidFill>
                        <a:effectLst/>
                        <a:latin typeface="Calibri"/>
                      </a:endParaRPr>
                    </a:p>
                  </a:txBody>
                  <a:tcPr marL="8596" marR="8596" marT="8596" marB="0" anchor="b">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$1,133</a:t>
                      </a:r>
                      <a:endParaRPr lang="en-US" sz="1600" b="1" i="0" u="none" strike="noStrike" dirty="0">
                        <a:solidFill>
                          <a:srgbClr val="000000"/>
                        </a:solidFill>
                        <a:effectLst/>
                        <a:latin typeface="Calibri"/>
                      </a:endParaRPr>
                    </a:p>
                  </a:txBody>
                  <a:tcPr marL="8596" marR="8596" marT="8596" marB="0" anchor="b">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$5,859</a:t>
                      </a:r>
                      <a:endParaRPr lang="en-US" sz="1600" b="1" i="0" u="none" strike="noStrike" dirty="0">
                        <a:solidFill>
                          <a:srgbClr val="000000"/>
                        </a:solidFill>
                        <a:effectLst/>
                        <a:latin typeface="Calibri"/>
                      </a:endParaRPr>
                    </a:p>
                  </a:txBody>
                  <a:tcPr marL="8596" marR="8596" marT="8596" marB="0" anchor="b">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$7,216</a:t>
                      </a:r>
                      <a:endParaRPr lang="en-US" sz="1600" b="1" i="0" u="none" strike="noStrike" dirty="0">
                        <a:solidFill>
                          <a:srgbClr val="000000"/>
                        </a:solidFill>
                        <a:effectLst/>
                        <a:latin typeface="Calibri"/>
                      </a:endParaRPr>
                    </a:p>
                  </a:txBody>
                  <a:tcPr marL="8596" marR="8596" marT="8596" marB="0" anchor="b">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$5,954</a:t>
                      </a:r>
                      <a:endParaRPr lang="en-US" sz="1600" b="1" i="0" u="none" strike="noStrike" dirty="0">
                        <a:solidFill>
                          <a:srgbClr val="000000"/>
                        </a:solidFill>
                        <a:effectLst/>
                        <a:latin typeface="Calibri"/>
                      </a:endParaRPr>
                    </a:p>
                  </a:txBody>
                  <a:tcPr marL="8596" marR="8596" marT="8596" marB="0" anchor="b">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b"/>
                      <a:r>
                        <a:rPr lang="en-US" sz="1600" b="1" i="0" u="none" strike="noStrike" dirty="0" smtClean="0">
                          <a:effectLst/>
                        </a:rPr>
                        <a:t>$728</a:t>
                      </a:r>
                      <a:endParaRPr lang="en-US" sz="1600" b="1" i="0" u="none" strike="noStrike" dirty="0">
                        <a:solidFill>
                          <a:srgbClr val="000000"/>
                        </a:solidFill>
                        <a:effectLst/>
                        <a:latin typeface="Calibri"/>
                      </a:endParaRPr>
                    </a:p>
                  </a:txBody>
                  <a:tcPr marL="8596" marR="8596" marT="859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203572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99496"/>
            <a:ext cx="8229600" cy="4929904"/>
          </a:xfrm>
        </p:spPr>
        <p:txBody>
          <a:bodyPr>
            <a:normAutofit/>
          </a:bodyPr>
          <a:lstStyle/>
          <a:p>
            <a:pPr>
              <a:spcAft>
                <a:spcPts val="600"/>
              </a:spcAft>
              <a:buFontTx/>
              <a:buChar char="•"/>
            </a:pPr>
            <a:r>
              <a:rPr lang="en-US" sz="2800" b="1" dirty="0" smtClean="0">
                <a:solidFill>
                  <a:schemeClr val="tx2"/>
                </a:solidFill>
                <a:cs typeface="Arial" panose="020B0604020202020204" pitchFamily="34" charset="0"/>
              </a:rPr>
              <a:t>Sampling protocols and coverage levels</a:t>
            </a:r>
          </a:p>
          <a:p>
            <a:pPr>
              <a:spcAft>
                <a:spcPts val="600"/>
              </a:spcAft>
              <a:buFontTx/>
              <a:buChar char="•"/>
            </a:pPr>
            <a:r>
              <a:rPr lang="en-US" sz="2800" b="1" dirty="0" smtClean="0">
                <a:solidFill>
                  <a:schemeClr val="tx2"/>
                </a:solidFill>
                <a:cs typeface="Arial" panose="020B0604020202020204" pitchFamily="34" charset="0"/>
              </a:rPr>
              <a:t>Safety training</a:t>
            </a:r>
          </a:p>
          <a:p>
            <a:pPr>
              <a:spcAft>
                <a:spcPts val="600"/>
              </a:spcAft>
              <a:buFontTx/>
              <a:buChar char="•"/>
            </a:pPr>
            <a:r>
              <a:rPr lang="en-US" sz="2800" b="1" dirty="0" smtClean="0">
                <a:solidFill>
                  <a:schemeClr val="tx2"/>
                </a:solidFill>
                <a:cs typeface="Arial" panose="020B0604020202020204" pitchFamily="34" charset="0"/>
              </a:rPr>
              <a:t>Observer deployment</a:t>
            </a:r>
          </a:p>
          <a:p>
            <a:pPr>
              <a:spcAft>
                <a:spcPts val="600"/>
              </a:spcAft>
              <a:buFontTx/>
              <a:buChar char="•"/>
            </a:pPr>
            <a:r>
              <a:rPr lang="en-US" sz="2800" b="1" dirty="0" smtClean="0">
                <a:solidFill>
                  <a:schemeClr val="tx2"/>
                </a:solidFill>
                <a:cs typeface="Arial" panose="020B0604020202020204" pitchFamily="34" charset="0"/>
              </a:rPr>
              <a:t>Observer debriefing</a:t>
            </a:r>
          </a:p>
          <a:p>
            <a:pPr>
              <a:spcAft>
                <a:spcPts val="600"/>
              </a:spcAft>
              <a:buFontTx/>
              <a:buChar char="•"/>
            </a:pPr>
            <a:r>
              <a:rPr lang="en-US" sz="2800" b="1" dirty="0" smtClean="0">
                <a:solidFill>
                  <a:schemeClr val="tx2"/>
                </a:solidFill>
                <a:cs typeface="Arial" panose="020B0604020202020204" pitchFamily="34" charset="0"/>
              </a:rPr>
              <a:t>Data management </a:t>
            </a:r>
          </a:p>
          <a:p>
            <a:pPr>
              <a:buFontTx/>
              <a:buChar char="•"/>
            </a:pPr>
            <a:r>
              <a:rPr lang="en-US" sz="2800" b="1" dirty="0" smtClean="0">
                <a:solidFill>
                  <a:schemeClr val="tx2"/>
                </a:solidFill>
                <a:cs typeface="Arial" panose="020B0604020202020204" pitchFamily="34" charset="0"/>
              </a:rPr>
              <a:t>Data analysis</a:t>
            </a:r>
          </a:p>
          <a:p>
            <a:pPr>
              <a:buFontTx/>
              <a:buChar char="•"/>
            </a:pPr>
            <a:endParaRPr lang="en-US" sz="2800" b="1" dirty="0">
              <a:solidFill>
                <a:schemeClr val="tx2"/>
              </a:solidFill>
              <a:cs typeface="Arial" panose="020B0604020202020204" pitchFamily="34" charset="0"/>
            </a:endParaRPr>
          </a:p>
        </p:txBody>
      </p:sp>
      <p:sp>
        <p:nvSpPr>
          <p:cNvPr id="8" name="Freeform 7"/>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7</a:t>
            </a:fld>
            <a:endParaRPr lang="en-US" dirty="0"/>
          </a:p>
        </p:txBody>
      </p:sp>
      <p:pic>
        <p:nvPicPr>
          <p:cNvPr id="10" name="Picture 3"/>
          <p:cNvPicPr>
            <a:picLocks noChangeAspect="1" noChangeArrowheads="1"/>
          </p:cNvPicPr>
          <p:nvPr/>
        </p:nvPicPr>
        <p:blipFill>
          <a:blip r:embed="rId3"/>
          <a:srcRect/>
          <a:stretch>
            <a:fillRect/>
          </a:stretch>
        </p:blipFill>
        <p:spPr bwMode="auto">
          <a:xfrm>
            <a:off x="431800" y="6400800"/>
            <a:ext cx="1663700" cy="419100"/>
          </a:xfrm>
          <a:prstGeom prst="rect">
            <a:avLst/>
          </a:prstGeom>
          <a:noFill/>
        </p:spPr>
      </p:pic>
      <p:sp>
        <p:nvSpPr>
          <p:cNvPr id="11" name="Title 18"/>
          <p:cNvSpPr>
            <a:spLocks noGrp="1"/>
          </p:cNvSpPr>
          <p:nvPr>
            <p:ph type="title"/>
          </p:nvPr>
        </p:nvSpPr>
        <p:spPr>
          <a:xfrm>
            <a:off x="457200" y="274638"/>
            <a:ext cx="8229600" cy="1143000"/>
          </a:xfrm>
        </p:spPr>
        <p:txBody>
          <a:bodyPr>
            <a:normAutofit/>
          </a:bodyPr>
          <a:lstStyle/>
          <a:p>
            <a:pPr algn="l"/>
            <a:r>
              <a:rPr lang="en-US" sz="3200" b="1" dirty="0" smtClean="0">
                <a:solidFill>
                  <a:schemeClr val="tx2"/>
                </a:solidFill>
              </a:rPr>
              <a:t>Responsibilities of Regional Observer Programs</a:t>
            </a:r>
            <a:endParaRPr lang="en-US" sz="3200" dirty="0">
              <a:solidFill>
                <a:schemeClr val="tx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601" y="2514600"/>
            <a:ext cx="4470399" cy="3352799"/>
          </a:xfrm>
          <a:prstGeom prst="rect">
            <a:avLst/>
          </a:prstGeom>
        </p:spPr>
      </p:pic>
    </p:spTree>
    <p:extLst>
      <p:ext uri="{BB962C8B-B14F-4D97-AF65-F5344CB8AC3E}">
        <p14:creationId xmlns:p14="http://schemas.microsoft.com/office/powerpoint/2010/main" val="156545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2"/>
          <p:cNvSpPr>
            <a:spLocks noGrp="1" noChangeArrowheads="1"/>
          </p:cNvSpPr>
          <p:nvPr>
            <p:ph type="title"/>
          </p:nvPr>
        </p:nvSpPr>
        <p:spPr>
          <a:xfrm>
            <a:off x="1066800" y="0"/>
            <a:ext cx="8229600" cy="1143000"/>
          </a:xfrm>
        </p:spPr>
        <p:txBody>
          <a:bodyPr>
            <a:normAutofit/>
          </a:bodyPr>
          <a:lstStyle/>
          <a:p>
            <a:pPr algn="l"/>
            <a:r>
              <a:rPr lang="en-US" altLang="en-US" sz="3200" b="1" dirty="0" smtClean="0">
                <a:solidFill>
                  <a:schemeClr val="tx2"/>
                </a:solidFill>
              </a:rPr>
              <a:t>Location of Regional Programs</a:t>
            </a:r>
          </a:p>
        </p:txBody>
      </p:sp>
      <p:graphicFrame>
        <p:nvGraphicFramePr>
          <p:cNvPr id="3074" name="Object 8"/>
          <p:cNvGraphicFramePr>
            <a:graphicFrameLocks noChangeAspect="1"/>
          </p:cNvGraphicFramePr>
          <p:nvPr>
            <p:extLst>
              <p:ext uri="{D42A27DB-BD31-4B8C-83A1-F6EECF244321}">
                <p14:modId xmlns:p14="http://schemas.microsoft.com/office/powerpoint/2010/main" val="4007717307"/>
              </p:ext>
            </p:extLst>
          </p:nvPr>
        </p:nvGraphicFramePr>
        <p:xfrm>
          <a:off x="1143000" y="1173162"/>
          <a:ext cx="6705600" cy="5135563"/>
        </p:xfrm>
        <a:graphic>
          <a:graphicData uri="http://schemas.openxmlformats.org/presentationml/2006/ole">
            <mc:AlternateContent xmlns:mc="http://schemas.openxmlformats.org/markup-compatibility/2006">
              <mc:Choice xmlns:v="urn:schemas-microsoft-com:vml" Requires="v">
                <p:oleObj spid="_x0000_s1876" name="Photo Editor Photo" r:id="rId4" imgW="7276190" imgH="5571429" progId="MSPhotoEd.3">
                  <p:embed/>
                </p:oleObj>
              </mc:Choice>
              <mc:Fallback>
                <p:oleObj name="Photo Editor Photo" r:id="rId4" imgW="7276190" imgH="55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173162"/>
                        <a:ext cx="6705600" cy="513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9"/>
          <p:cNvGraphicFramePr>
            <a:graphicFrameLocks noChangeAspect="1"/>
          </p:cNvGraphicFramePr>
          <p:nvPr>
            <p:extLst>
              <p:ext uri="{D42A27DB-BD31-4B8C-83A1-F6EECF244321}">
                <p14:modId xmlns:p14="http://schemas.microsoft.com/office/powerpoint/2010/main" val="3175795562"/>
              </p:ext>
            </p:extLst>
          </p:nvPr>
        </p:nvGraphicFramePr>
        <p:xfrm>
          <a:off x="6596063" y="5222875"/>
          <a:ext cx="152400" cy="152400"/>
        </p:xfrm>
        <a:graphic>
          <a:graphicData uri="http://schemas.openxmlformats.org/presentationml/2006/ole">
            <mc:AlternateContent xmlns:mc="http://schemas.openxmlformats.org/markup-compatibility/2006">
              <mc:Choice xmlns:v="urn:schemas-microsoft-com:vml" Requires="v">
                <p:oleObj spid="_x0000_s1877" name="Clip" r:id="rId6" imgW="114467" imgH="114467" progId="MS_ClipArt_Gallery.2">
                  <p:embed/>
                </p:oleObj>
              </mc:Choice>
              <mc:Fallback>
                <p:oleObj name="Clip" r:id="rId6"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6063" y="5222875"/>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10"/>
          <p:cNvGraphicFramePr>
            <a:graphicFrameLocks noChangeAspect="1"/>
          </p:cNvGraphicFramePr>
          <p:nvPr>
            <p:extLst>
              <p:ext uri="{D42A27DB-BD31-4B8C-83A1-F6EECF244321}">
                <p14:modId xmlns:p14="http://schemas.microsoft.com/office/powerpoint/2010/main" val="5339073"/>
              </p:ext>
            </p:extLst>
          </p:nvPr>
        </p:nvGraphicFramePr>
        <p:xfrm>
          <a:off x="4495800" y="5059362"/>
          <a:ext cx="152400" cy="152400"/>
        </p:xfrm>
        <a:graphic>
          <a:graphicData uri="http://schemas.openxmlformats.org/presentationml/2006/ole">
            <mc:AlternateContent xmlns:mc="http://schemas.openxmlformats.org/markup-compatibility/2006">
              <mc:Choice xmlns:v="urn:schemas-microsoft-com:vml" Requires="v">
                <p:oleObj spid="_x0000_s1878" name="Clip" r:id="rId8" imgW="114467" imgH="114467" progId="MS_ClipArt_Gallery.2">
                  <p:embed/>
                </p:oleObj>
              </mc:Choice>
              <mc:Fallback>
                <p:oleObj name="Clip" r:id="rId8"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0593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1"/>
          <p:cNvGraphicFramePr>
            <a:graphicFrameLocks noChangeAspect="1"/>
          </p:cNvGraphicFramePr>
          <p:nvPr>
            <p:extLst>
              <p:ext uri="{D42A27DB-BD31-4B8C-83A1-F6EECF244321}">
                <p14:modId xmlns:p14="http://schemas.microsoft.com/office/powerpoint/2010/main" val="201214810"/>
              </p:ext>
            </p:extLst>
          </p:nvPr>
        </p:nvGraphicFramePr>
        <p:xfrm>
          <a:off x="6019800" y="4754562"/>
          <a:ext cx="152400" cy="152400"/>
        </p:xfrm>
        <a:graphic>
          <a:graphicData uri="http://schemas.openxmlformats.org/presentationml/2006/ole">
            <mc:AlternateContent xmlns:mc="http://schemas.openxmlformats.org/markup-compatibility/2006">
              <mc:Choice xmlns:v="urn:schemas-microsoft-com:vml" Requires="v">
                <p:oleObj spid="_x0000_s1879" name="Clip" r:id="rId9" imgW="114467" imgH="114467" progId="MS_ClipArt_Gallery.2">
                  <p:embed/>
                </p:oleObj>
              </mc:Choice>
              <mc:Fallback>
                <p:oleObj name="Clip" r:id="rId9"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7545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13"/>
          <p:cNvGraphicFramePr>
            <a:graphicFrameLocks noChangeAspect="1"/>
          </p:cNvGraphicFramePr>
          <p:nvPr>
            <p:extLst>
              <p:ext uri="{D42A27DB-BD31-4B8C-83A1-F6EECF244321}">
                <p14:modId xmlns:p14="http://schemas.microsoft.com/office/powerpoint/2010/main" val="1033028755"/>
              </p:ext>
            </p:extLst>
          </p:nvPr>
        </p:nvGraphicFramePr>
        <p:xfrm>
          <a:off x="7239000" y="2773362"/>
          <a:ext cx="152400" cy="152400"/>
        </p:xfrm>
        <a:graphic>
          <a:graphicData uri="http://schemas.openxmlformats.org/presentationml/2006/ole">
            <mc:AlternateContent xmlns:mc="http://schemas.openxmlformats.org/markup-compatibility/2006">
              <mc:Choice xmlns:v="urn:schemas-microsoft-com:vml" Requires="v">
                <p:oleObj spid="_x0000_s1880" name="Clip" r:id="rId10" imgW="114467" imgH="114467" progId="MS_ClipArt_Gallery.2">
                  <p:embed/>
                </p:oleObj>
              </mc:Choice>
              <mc:Fallback>
                <p:oleObj name="Clip" r:id="rId10"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27733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14"/>
          <p:cNvGraphicFramePr>
            <a:graphicFrameLocks noChangeAspect="1"/>
          </p:cNvGraphicFramePr>
          <p:nvPr>
            <p:extLst>
              <p:ext uri="{D42A27DB-BD31-4B8C-83A1-F6EECF244321}">
                <p14:modId xmlns:p14="http://schemas.microsoft.com/office/powerpoint/2010/main" val="1391510976"/>
              </p:ext>
            </p:extLst>
          </p:nvPr>
        </p:nvGraphicFramePr>
        <p:xfrm>
          <a:off x="6553200" y="3306762"/>
          <a:ext cx="152400" cy="152400"/>
        </p:xfrm>
        <a:graphic>
          <a:graphicData uri="http://schemas.openxmlformats.org/presentationml/2006/ole">
            <mc:AlternateContent xmlns:mc="http://schemas.openxmlformats.org/markup-compatibility/2006">
              <mc:Choice xmlns:v="urn:schemas-microsoft-com:vml" Requires="v">
                <p:oleObj spid="_x0000_s1881" name="Clip" r:id="rId11" imgW="114467" imgH="114467" progId="MS_ClipArt_Gallery.2">
                  <p:embed/>
                </p:oleObj>
              </mc:Choice>
              <mc:Fallback>
                <p:oleObj name="Clip" r:id="rId11"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3067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15"/>
          <p:cNvGraphicFramePr>
            <a:graphicFrameLocks noChangeAspect="1"/>
          </p:cNvGraphicFramePr>
          <p:nvPr>
            <p:extLst>
              <p:ext uri="{D42A27DB-BD31-4B8C-83A1-F6EECF244321}">
                <p14:modId xmlns:p14="http://schemas.microsoft.com/office/powerpoint/2010/main" val="1311065623"/>
              </p:ext>
            </p:extLst>
          </p:nvPr>
        </p:nvGraphicFramePr>
        <p:xfrm>
          <a:off x="1828800" y="1858962"/>
          <a:ext cx="152400" cy="152400"/>
        </p:xfrm>
        <a:graphic>
          <a:graphicData uri="http://schemas.openxmlformats.org/presentationml/2006/ole">
            <mc:AlternateContent xmlns:mc="http://schemas.openxmlformats.org/markup-compatibility/2006">
              <mc:Choice xmlns:v="urn:schemas-microsoft-com:vml" Requires="v">
                <p:oleObj spid="_x0000_s1882" name="Clip" r:id="rId12" imgW="114467" imgH="114467" progId="MS_ClipArt_Gallery.2">
                  <p:embed/>
                </p:oleObj>
              </mc:Choice>
              <mc:Fallback>
                <p:oleObj name="Clip" r:id="rId12"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8589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2" name="Object 17"/>
          <p:cNvGraphicFramePr>
            <a:graphicFrameLocks noChangeAspect="1"/>
          </p:cNvGraphicFramePr>
          <p:nvPr>
            <p:extLst>
              <p:ext uri="{D42A27DB-BD31-4B8C-83A1-F6EECF244321}">
                <p14:modId xmlns:p14="http://schemas.microsoft.com/office/powerpoint/2010/main" val="3505821977"/>
              </p:ext>
            </p:extLst>
          </p:nvPr>
        </p:nvGraphicFramePr>
        <p:xfrm>
          <a:off x="1828800" y="3916362"/>
          <a:ext cx="152400" cy="152400"/>
        </p:xfrm>
        <a:graphic>
          <a:graphicData uri="http://schemas.openxmlformats.org/presentationml/2006/ole">
            <mc:AlternateContent xmlns:mc="http://schemas.openxmlformats.org/markup-compatibility/2006">
              <mc:Choice xmlns:v="urn:schemas-microsoft-com:vml" Requires="v">
                <p:oleObj spid="_x0000_s1883" name="Clip" r:id="rId13" imgW="114467" imgH="114467" progId="MS_ClipArt_Gallery.2">
                  <p:embed/>
                </p:oleObj>
              </mc:Choice>
              <mc:Fallback>
                <p:oleObj name="Clip" r:id="rId13"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9163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3" name="Object 18"/>
          <p:cNvGraphicFramePr>
            <a:graphicFrameLocks noChangeAspect="1"/>
          </p:cNvGraphicFramePr>
          <p:nvPr>
            <p:extLst>
              <p:ext uri="{D42A27DB-BD31-4B8C-83A1-F6EECF244321}">
                <p14:modId xmlns:p14="http://schemas.microsoft.com/office/powerpoint/2010/main" val="1244653082"/>
              </p:ext>
            </p:extLst>
          </p:nvPr>
        </p:nvGraphicFramePr>
        <p:xfrm>
          <a:off x="3048000" y="5592762"/>
          <a:ext cx="152400" cy="152400"/>
        </p:xfrm>
        <a:graphic>
          <a:graphicData uri="http://schemas.openxmlformats.org/presentationml/2006/ole">
            <mc:AlternateContent xmlns:mc="http://schemas.openxmlformats.org/markup-compatibility/2006">
              <mc:Choice xmlns:v="urn:schemas-microsoft-com:vml" Requires="v">
                <p:oleObj spid="_x0000_s1884" name="Clip" r:id="rId14" imgW="114467" imgH="114467" progId="MS_ClipArt_Gallery.2">
                  <p:embed/>
                </p:oleObj>
              </mc:Choice>
              <mc:Fallback>
                <p:oleObj name="Clip" r:id="rId14"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5927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4" name="Object 19"/>
          <p:cNvGraphicFramePr>
            <a:graphicFrameLocks noChangeAspect="1"/>
          </p:cNvGraphicFramePr>
          <p:nvPr>
            <p:extLst>
              <p:ext uri="{D42A27DB-BD31-4B8C-83A1-F6EECF244321}">
                <p14:modId xmlns:p14="http://schemas.microsoft.com/office/powerpoint/2010/main" val="1253617806"/>
              </p:ext>
            </p:extLst>
          </p:nvPr>
        </p:nvGraphicFramePr>
        <p:xfrm>
          <a:off x="1524000" y="4830762"/>
          <a:ext cx="152400" cy="152400"/>
        </p:xfrm>
        <a:graphic>
          <a:graphicData uri="http://schemas.openxmlformats.org/presentationml/2006/ole">
            <mc:AlternateContent xmlns:mc="http://schemas.openxmlformats.org/markup-compatibility/2006">
              <mc:Choice xmlns:v="urn:schemas-microsoft-com:vml" Requires="v">
                <p:oleObj spid="_x0000_s1885" name="Clip" r:id="rId15" imgW="114467" imgH="114467" progId="MS_ClipArt_Gallery.2">
                  <p:embed/>
                </p:oleObj>
              </mc:Choice>
              <mc:Fallback>
                <p:oleObj name="Clip" r:id="rId15" imgW="114467" imgH="114467"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830762"/>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7" name="Text Box 21"/>
          <p:cNvSpPr txBox="1">
            <a:spLocks noChangeArrowheads="1"/>
          </p:cNvSpPr>
          <p:nvPr/>
        </p:nvSpPr>
        <p:spPr bwMode="auto">
          <a:xfrm>
            <a:off x="457200" y="2087562"/>
            <a:ext cx="2816797" cy="646331"/>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Seattle</a:t>
            </a:r>
            <a:r>
              <a:rPr lang="en-US" altLang="en-US" sz="1200" b="1" dirty="0">
                <a:solidFill>
                  <a:srgbClr val="B83330"/>
                </a:solidFill>
                <a:latin typeface="Arial Unicode MS" pitchFamily="34" charset="-128"/>
              </a:rPr>
              <a:t>, WA</a:t>
            </a:r>
          </a:p>
          <a:p>
            <a:pPr eaLnBrk="1" hangingPunct="1">
              <a:spcBef>
                <a:spcPct val="0"/>
              </a:spcBef>
            </a:pPr>
            <a:r>
              <a:rPr lang="en-US" altLang="en-US" sz="1200" b="1" i="1" dirty="0">
                <a:solidFill>
                  <a:srgbClr val="B83330"/>
                </a:solidFill>
                <a:latin typeface="Arial Unicode MS" pitchFamily="34" charset="-128"/>
              </a:rPr>
              <a:t>North Pacific </a:t>
            </a:r>
            <a:r>
              <a:rPr lang="en-US" altLang="en-US" sz="1200" b="1" i="1" dirty="0" err="1">
                <a:solidFill>
                  <a:srgbClr val="B83330"/>
                </a:solidFill>
                <a:latin typeface="Arial Unicode MS" pitchFamily="34" charset="-128"/>
              </a:rPr>
              <a:t>Groundfish</a:t>
            </a:r>
            <a:r>
              <a:rPr lang="en-US" altLang="en-US" sz="1200" b="1" i="1" dirty="0">
                <a:solidFill>
                  <a:srgbClr val="B83330"/>
                </a:solidFill>
                <a:latin typeface="Arial Unicode MS" pitchFamily="34" charset="-128"/>
              </a:rPr>
              <a:t> </a:t>
            </a:r>
          </a:p>
          <a:p>
            <a:pPr algn="l" eaLnBrk="1" hangingPunct="1">
              <a:lnSpc>
                <a:spcPct val="100000"/>
              </a:lnSpc>
              <a:spcBef>
                <a:spcPct val="0"/>
              </a:spcBef>
            </a:pPr>
            <a:r>
              <a:rPr lang="en-US" altLang="en-US" sz="1200" b="1" i="1" dirty="0" smtClean="0">
                <a:solidFill>
                  <a:srgbClr val="B83330"/>
                </a:solidFill>
                <a:latin typeface="Arial Unicode MS" pitchFamily="34" charset="-128"/>
              </a:rPr>
              <a:t>West </a:t>
            </a:r>
            <a:r>
              <a:rPr lang="en-US" altLang="en-US" sz="1200" b="1" i="1" dirty="0">
                <a:solidFill>
                  <a:srgbClr val="B83330"/>
                </a:solidFill>
                <a:latin typeface="Arial Unicode MS" pitchFamily="34" charset="-128"/>
              </a:rPr>
              <a:t>Coast </a:t>
            </a:r>
            <a:r>
              <a:rPr lang="en-US" altLang="en-US" sz="1200" b="1" i="1" dirty="0" err="1">
                <a:solidFill>
                  <a:srgbClr val="B83330"/>
                </a:solidFill>
                <a:latin typeface="Arial Unicode MS" pitchFamily="34" charset="-128"/>
              </a:rPr>
              <a:t>Groundfish</a:t>
            </a:r>
            <a:r>
              <a:rPr lang="en-US" altLang="en-US" sz="1200" b="1" i="1" dirty="0">
                <a:solidFill>
                  <a:srgbClr val="B83330"/>
                </a:solidFill>
                <a:latin typeface="Arial Unicode MS" pitchFamily="34" charset="-128"/>
              </a:rPr>
              <a:t> / At-Sea Hake </a:t>
            </a:r>
          </a:p>
        </p:txBody>
      </p:sp>
      <p:sp>
        <p:nvSpPr>
          <p:cNvPr id="3088" name="Text Box 22"/>
          <p:cNvSpPr txBox="1">
            <a:spLocks noChangeArrowheads="1"/>
          </p:cNvSpPr>
          <p:nvPr/>
        </p:nvSpPr>
        <p:spPr bwMode="auto">
          <a:xfrm>
            <a:off x="2108994" y="3449381"/>
            <a:ext cx="2186817" cy="461665"/>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Long </a:t>
            </a:r>
            <a:r>
              <a:rPr lang="en-US" altLang="en-US" sz="1200" b="1" dirty="0">
                <a:solidFill>
                  <a:srgbClr val="B83330"/>
                </a:solidFill>
                <a:latin typeface="Arial Unicode MS" pitchFamily="34" charset="-128"/>
              </a:rPr>
              <a:t>Beach, CA</a:t>
            </a:r>
          </a:p>
          <a:p>
            <a:pPr algn="l" eaLnBrk="1" hangingPunct="1">
              <a:lnSpc>
                <a:spcPct val="100000"/>
              </a:lnSpc>
              <a:spcBef>
                <a:spcPct val="0"/>
              </a:spcBef>
            </a:pPr>
            <a:r>
              <a:rPr lang="en-US" altLang="en-US" sz="1200" b="1" i="1" dirty="0">
                <a:solidFill>
                  <a:srgbClr val="B83330"/>
                </a:solidFill>
                <a:latin typeface="Arial Unicode MS" pitchFamily="34" charset="-128"/>
              </a:rPr>
              <a:t>Pelagic Driftnet and Longline </a:t>
            </a:r>
          </a:p>
        </p:txBody>
      </p:sp>
      <p:sp>
        <p:nvSpPr>
          <p:cNvPr id="3089" name="Text Box 23"/>
          <p:cNvSpPr txBox="1">
            <a:spLocks noChangeArrowheads="1"/>
          </p:cNvSpPr>
          <p:nvPr/>
        </p:nvSpPr>
        <p:spPr bwMode="auto">
          <a:xfrm>
            <a:off x="275628" y="4075965"/>
            <a:ext cx="2162772" cy="830997"/>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Honolulu</a:t>
            </a:r>
            <a:r>
              <a:rPr lang="en-US" altLang="en-US" sz="1200" b="1" dirty="0">
                <a:solidFill>
                  <a:srgbClr val="B83330"/>
                </a:solidFill>
                <a:latin typeface="Arial Unicode MS" pitchFamily="34" charset="-128"/>
              </a:rPr>
              <a:t>, HI</a:t>
            </a:r>
          </a:p>
          <a:p>
            <a:pPr algn="l" eaLnBrk="1" hangingPunct="1">
              <a:lnSpc>
                <a:spcPct val="100000"/>
              </a:lnSpc>
              <a:spcBef>
                <a:spcPct val="0"/>
              </a:spcBef>
            </a:pPr>
            <a:r>
              <a:rPr lang="en-US" altLang="en-US" sz="1200" b="1" i="1" dirty="0">
                <a:solidFill>
                  <a:srgbClr val="B83330"/>
                </a:solidFill>
                <a:latin typeface="Arial Unicode MS" pitchFamily="34" charset="-128"/>
              </a:rPr>
              <a:t>Pelagic Longline / </a:t>
            </a:r>
            <a:r>
              <a:rPr lang="en-US" altLang="en-US" sz="1200" b="1" i="1" dirty="0" err="1" smtClean="0">
                <a:solidFill>
                  <a:srgbClr val="B83330"/>
                </a:solidFill>
                <a:latin typeface="Arial Unicode MS" pitchFamily="34" charset="-128"/>
              </a:rPr>
              <a:t>Bottomfish</a:t>
            </a:r>
            <a:endParaRPr lang="en-US" altLang="en-US" sz="1200" b="1" i="1" dirty="0" smtClean="0">
              <a:solidFill>
                <a:srgbClr val="B83330"/>
              </a:solidFill>
              <a:latin typeface="Arial Unicode MS" pitchFamily="34" charset="-128"/>
            </a:endParaRPr>
          </a:p>
          <a:p>
            <a:pPr algn="l" eaLnBrk="1" hangingPunct="1">
              <a:lnSpc>
                <a:spcPct val="100000"/>
              </a:lnSpc>
              <a:spcBef>
                <a:spcPct val="0"/>
              </a:spcBef>
            </a:pPr>
            <a:r>
              <a:rPr lang="en-US" altLang="en-US" sz="1200" b="1" dirty="0" smtClean="0">
                <a:solidFill>
                  <a:srgbClr val="B83330"/>
                </a:solidFill>
                <a:latin typeface="Arial Unicode MS" pitchFamily="34" charset="-128"/>
              </a:rPr>
              <a:t>American Samoa</a:t>
            </a:r>
          </a:p>
          <a:p>
            <a:pPr algn="l" eaLnBrk="1" hangingPunct="1">
              <a:lnSpc>
                <a:spcPct val="100000"/>
              </a:lnSpc>
              <a:spcBef>
                <a:spcPct val="0"/>
              </a:spcBef>
            </a:pPr>
            <a:r>
              <a:rPr lang="en-US" altLang="en-US" sz="1200" b="1" i="1" dirty="0" smtClean="0">
                <a:solidFill>
                  <a:srgbClr val="B83330"/>
                </a:solidFill>
                <a:latin typeface="Arial Unicode MS" pitchFamily="34" charset="-128"/>
              </a:rPr>
              <a:t>Pelagic Longline </a:t>
            </a:r>
            <a:endParaRPr lang="en-US" altLang="en-US" sz="1200" b="1" i="1" dirty="0">
              <a:solidFill>
                <a:srgbClr val="B83330"/>
              </a:solidFill>
              <a:latin typeface="Arial Unicode MS" pitchFamily="34" charset="-128"/>
            </a:endParaRPr>
          </a:p>
        </p:txBody>
      </p:sp>
      <p:sp>
        <p:nvSpPr>
          <p:cNvPr id="3090" name="Text Box 24"/>
          <p:cNvSpPr txBox="1">
            <a:spLocks noChangeArrowheads="1"/>
          </p:cNvSpPr>
          <p:nvPr/>
        </p:nvSpPr>
        <p:spPr bwMode="auto">
          <a:xfrm>
            <a:off x="914400" y="5821362"/>
            <a:ext cx="2389188" cy="466725"/>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Juneau</a:t>
            </a:r>
            <a:r>
              <a:rPr lang="en-US" altLang="en-US" sz="1200" b="1" dirty="0">
                <a:solidFill>
                  <a:srgbClr val="B83330"/>
                </a:solidFill>
                <a:latin typeface="Arial Unicode MS" pitchFamily="34" charset="-128"/>
              </a:rPr>
              <a:t>, AK</a:t>
            </a:r>
          </a:p>
          <a:p>
            <a:pPr algn="l" eaLnBrk="1" hangingPunct="1">
              <a:lnSpc>
                <a:spcPct val="100000"/>
              </a:lnSpc>
              <a:spcBef>
                <a:spcPct val="0"/>
              </a:spcBef>
            </a:pPr>
            <a:r>
              <a:rPr lang="en-US" altLang="en-US" sz="1200" b="1" i="1" dirty="0">
                <a:solidFill>
                  <a:srgbClr val="B83330"/>
                </a:solidFill>
                <a:latin typeface="Arial Unicode MS" pitchFamily="34" charset="-128"/>
              </a:rPr>
              <a:t>Salmon Gillnet and Purse Seine </a:t>
            </a:r>
          </a:p>
        </p:txBody>
      </p:sp>
      <p:sp>
        <p:nvSpPr>
          <p:cNvPr id="3091" name="Text Box 25"/>
          <p:cNvSpPr txBox="1">
            <a:spLocks noChangeArrowheads="1"/>
          </p:cNvSpPr>
          <p:nvPr/>
        </p:nvSpPr>
        <p:spPr bwMode="auto">
          <a:xfrm>
            <a:off x="5486400" y="2011362"/>
            <a:ext cx="2828925" cy="649288"/>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Falmouth</a:t>
            </a:r>
            <a:r>
              <a:rPr lang="en-US" altLang="en-US" sz="1200" b="1" dirty="0">
                <a:solidFill>
                  <a:srgbClr val="B83330"/>
                </a:solidFill>
                <a:latin typeface="Arial Unicode MS" pitchFamily="34" charset="-128"/>
              </a:rPr>
              <a:t>, MA</a:t>
            </a:r>
          </a:p>
          <a:p>
            <a:pPr algn="l" eaLnBrk="1" hangingPunct="1">
              <a:lnSpc>
                <a:spcPct val="100000"/>
              </a:lnSpc>
              <a:spcBef>
                <a:spcPct val="0"/>
              </a:spcBef>
            </a:pPr>
            <a:r>
              <a:rPr lang="en-US" altLang="en-US" sz="1200" b="1" i="1" dirty="0">
                <a:solidFill>
                  <a:srgbClr val="B83330"/>
                </a:solidFill>
                <a:latin typeface="Arial Unicode MS" pitchFamily="34" charset="-128"/>
              </a:rPr>
              <a:t>Northeast </a:t>
            </a:r>
            <a:r>
              <a:rPr lang="en-US" altLang="en-US" sz="1200" b="1" i="1" dirty="0" err="1">
                <a:solidFill>
                  <a:srgbClr val="B83330"/>
                </a:solidFill>
                <a:latin typeface="Arial Unicode MS" pitchFamily="34" charset="-128"/>
              </a:rPr>
              <a:t>Groundfish</a:t>
            </a:r>
            <a:r>
              <a:rPr lang="en-US" altLang="en-US" sz="1200" b="1" i="1" dirty="0">
                <a:solidFill>
                  <a:srgbClr val="B83330"/>
                </a:solidFill>
                <a:latin typeface="Arial Unicode MS" pitchFamily="34" charset="-128"/>
              </a:rPr>
              <a:t> / Scallop Dredge</a:t>
            </a:r>
          </a:p>
          <a:p>
            <a:pPr algn="l" eaLnBrk="1" hangingPunct="1">
              <a:lnSpc>
                <a:spcPct val="100000"/>
              </a:lnSpc>
              <a:spcBef>
                <a:spcPct val="0"/>
              </a:spcBef>
            </a:pPr>
            <a:r>
              <a:rPr lang="en-US" altLang="en-US" sz="1200" b="1" i="1" dirty="0">
                <a:solidFill>
                  <a:srgbClr val="B83330"/>
                </a:solidFill>
                <a:latin typeface="Arial Unicode MS" pitchFamily="34" charset="-128"/>
              </a:rPr>
              <a:t>Mid-Atlantic Gillnet, Beach Seine, Pot</a:t>
            </a:r>
            <a:r>
              <a:rPr lang="en-US" altLang="en-US" sz="1200" b="1" dirty="0">
                <a:solidFill>
                  <a:srgbClr val="B83330"/>
                </a:solidFill>
                <a:latin typeface="Arial Unicode MS" pitchFamily="34" charset="-128"/>
              </a:rPr>
              <a:t>  </a:t>
            </a:r>
          </a:p>
        </p:txBody>
      </p:sp>
      <p:sp>
        <p:nvSpPr>
          <p:cNvPr id="3092" name="Text Box 26"/>
          <p:cNvSpPr txBox="1">
            <a:spLocks noChangeArrowheads="1"/>
          </p:cNvSpPr>
          <p:nvPr/>
        </p:nvSpPr>
        <p:spPr bwMode="auto">
          <a:xfrm>
            <a:off x="5029200" y="3992562"/>
            <a:ext cx="1770036" cy="646331"/>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Panama </a:t>
            </a:r>
            <a:r>
              <a:rPr lang="en-US" altLang="en-US" sz="1200" b="1" dirty="0">
                <a:solidFill>
                  <a:srgbClr val="B83330"/>
                </a:solidFill>
                <a:latin typeface="Arial Unicode MS" pitchFamily="34" charset="-128"/>
              </a:rPr>
              <a:t>City, FL</a:t>
            </a:r>
          </a:p>
          <a:p>
            <a:pPr algn="l" eaLnBrk="1" hangingPunct="1">
              <a:lnSpc>
                <a:spcPct val="100000"/>
              </a:lnSpc>
              <a:spcBef>
                <a:spcPct val="0"/>
              </a:spcBef>
            </a:pPr>
            <a:r>
              <a:rPr lang="en-US" altLang="en-US" sz="1200" b="1" i="1" dirty="0">
                <a:solidFill>
                  <a:srgbClr val="B83330"/>
                </a:solidFill>
                <a:latin typeface="Arial Unicode MS" pitchFamily="34" charset="-128"/>
              </a:rPr>
              <a:t>Shark Driftnet  </a:t>
            </a:r>
          </a:p>
          <a:p>
            <a:pPr algn="l" eaLnBrk="1" hangingPunct="1">
              <a:lnSpc>
                <a:spcPct val="100000"/>
              </a:lnSpc>
              <a:spcBef>
                <a:spcPct val="0"/>
              </a:spcBef>
            </a:pPr>
            <a:r>
              <a:rPr lang="en-US" altLang="en-US" sz="1200" b="1" i="1" dirty="0">
                <a:solidFill>
                  <a:srgbClr val="B83330"/>
                </a:solidFill>
                <a:latin typeface="Arial Unicode MS" pitchFamily="34" charset="-128"/>
              </a:rPr>
              <a:t>Shark Bottom </a:t>
            </a:r>
            <a:r>
              <a:rPr lang="en-US" altLang="en-US" sz="1200" b="1" i="1" dirty="0" err="1">
                <a:solidFill>
                  <a:srgbClr val="B83330"/>
                </a:solidFill>
                <a:latin typeface="Arial Unicode MS" pitchFamily="34" charset="-128"/>
              </a:rPr>
              <a:t>Longlline</a:t>
            </a:r>
            <a:endParaRPr lang="en-US" altLang="en-US" sz="1200" b="1" dirty="0">
              <a:solidFill>
                <a:srgbClr val="B83330"/>
              </a:solidFill>
              <a:latin typeface="Arial Unicode MS" pitchFamily="34" charset="-128"/>
            </a:endParaRPr>
          </a:p>
        </p:txBody>
      </p:sp>
      <p:sp>
        <p:nvSpPr>
          <p:cNvPr id="3093" name="Text Box 27"/>
          <p:cNvSpPr txBox="1">
            <a:spLocks noChangeArrowheads="1"/>
          </p:cNvSpPr>
          <p:nvPr/>
        </p:nvSpPr>
        <p:spPr bwMode="auto">
          <a:xfrm>
            <a:off x="3886200" y="5364162"/>
            <a:ext cx="2427288" cy="466725"/>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Galveston</a:t>
            </a:r>
            <a:r>
              <a:rPr lang="en-US" altLang="en-US" sz="1200" b="1" dirty="0">
                <a:solidFill>
                  <a:srgbClr val="B83330"/>
                </a:solidFill>
                <a:latin typeface="Arial Unicode MS" pitchFamily="34" charset="-128"/>
              </a:rPr>
              <a:t>, TX</a:t>
            </a:r>
          </a:p>
          <a:p>
            <a:pPr algn="l" eaLnBrk="1" hangingPunct="1">
              <a:lnSpc>
                <a:spcPct val="100000"/>
              </a:lnSpc>
              <a:spcBef>
                <a:spcPct val="0"/>
              </a:spcBef>
            </a:pPr>
            <a:r>
              <a:rPr lang="en-US" altLang="en-US" sz="1200" b="1" i="1" dirty="0">
                <a:solidFill>
                  <a:srgbClr val="B83330"/>
                </a:solidFill>
                <a:latin typeface="Arial Unicode MS" pitchFamily="34" charset="-128"/>
              </a:rPr>
              <a:t>Atlantic and GMX Shrimp Trawl </a:t>
            </a:r>
            <a:endParaRPr lang="en-US" altLang="en-US" sz="1200" b="1" dirty="0">
              <a:solidFill>
                <a:srgbClr val="B83330"/>
              </a:solidFill>
              <a:latin typeface="Arial Unicode MS" pitchFamily="34" charset="-128"/>
            </a:endParaRPr>
          </a:p>
        </p:txBody>
      </p:sp>
      <p:sp>
        <p:nvSpPr>
          <p:cNvPr id="3094" name="Text Box 28"/>
          <p:cNvSpPr txBox="1">
            <a:spLocks noChangeArrowheads="1"/>
          </p:cNvSpPr>
          <p:nvPr/>
        </p:nvSpPr>
        <p:spPr bwMode="auto">
          <a:xfrm>
            <a:off x="6705600" y="5440362"/>
            <a:ext cx="1350050" cy="461665"/>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Miami</a:t>
            </a:r>
            <a:r>
              <a:rPr lang="en-US" altLang="en-US" sz="1200" b="1" dirty="0">
                <a:solidFill>
                  <a:srgbClr val="B83330"/>
                </a:solidFill>
                <a:latin typeface="Arial Unicode MS" pitchFamily="34" charset="-128"/>
              </a:rPr>
              <a:t>, FL</a:t>
            </a:r>
          </a:p>
          <a:p>
            <a:pPr algn="l" eaLnBrk="1" hangingPunct="1">
              <a:lnSpc>
                <a:spcPct val="100000"/>
              </a:lnSpc>
              <a:spcBef>
                <a:spcPct val="0"/>
              </a:spcBef>
            </a:pPr>
            <a:r>
              <a:rPr lang="en-US" altLang="en-US" sz="1200" b="1" i="1" dirty="0">
                <a:solidFill>
                  <a:srgbClr val="B83330"/>
                </a:solidFill>
                <a:latin typeface="Arial Unicode MS" pitchFamily="34" charset="-128"/>
              </a:rPr>
              <a:t>Pelagic Longline </a:t>
            </a:r>
            <a:endParaRPr lang="en-US" altLang="en-US" sz="1200" b="1" dirty="0">
              <a:solidFill>
                <a:srgbClr val="B83330"/>
              </a:solidFill>
              <a:latin typeface="Arial Unicode MS" pitchFamily="34" charset="-128"/>
            </a:endParaRPr>
          </a:p>
        </p:txBody>
      </p:sp>
      <p:sp>
        <p:nvSpPr>
          <p:cNvPr id="3095" name="Line 29"/>
          <p:cNvSpPr>
            <a:spLocks noChangeShapeType="1"/>
          </p:cNvSpPr>
          <p:nvPr/>
        </p:nvSpPr>
        <p:spPr bwMode="auto">
          <a:xfrm flipH="1" flipV="1">
            <a:off x="1066800" y="4754562"/>
            <a:ext cx="533400" cy="152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6" name="Text Box 31"/>
          <p:cNvSpPr txBox="1">
            <a:spLocks noChangeArrowheads="1"/>
          </p:cNvSpPr>
          <p:nvPr/>
        </p:nvSpPr>
        <p:spPr bwMode="auto">
          <a:xfrm>
            <a:off x="6781800" y="3230562"/>
            <a:ext cx="1699504" cy="461665"/>
          </a:xfrm>
          <a:prstGeom prst="rect">
            <a:avLst/>
          </a:prstGeom>
          <a:solidFill>
            <a:srgbClr val="FFFF99"/>
          </a:solidFill>
          <a:ln w="9525">
            <a:solidFill>
              <a:srgbClr val="CC3300"/>
            </a:solidFill>
            <a:miter lim="800000"/>
            <a:headEnd/>
            <a:tailEnd/>
          </a:ln>
        </p:spPr>
        <p:txBody>
          <a:bodyPr wrap="none">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eaLnBrk="1" hangingPunct="1">
              <a:lnSpc>
                <a:spcPct val="100000"/>
              </a:lnSpc>
              <a:spcBef>
                <a:spcPct val="0"/>
              </a:spcBef>
            </a:pPr>
            <a:r>
              <a:rPr lang="en-US" altLang="en-US" sz="1200" b="1" dirty="0" smtClean="0">
                <a:solidFill>
                  <a:srgbClr val="B83330"/>
                </a:solidFill>
                <a:latin typeface="Arial Unicode MS" pitchFamily="34" charset="-128"/>
              </a:rPr>
              <a:t>Silver </a:t>
            </a:r>
            <a:r>
              <a:rPr lang="en-US" altLang="en-US" sz="1200" b="1" dirty="0">
                <a:solidFill>
                  <a:srgbClr val="B83330"/>
                </a:solidFill>
                <a:latin typeface="Arial Unicode MS" pitchFamily="34" charset="-128"/>
              </a:rPr>
              <a:t>Spring, MD </a:t>
            </a:r>
          </a:p>
          <a:p>
            <a:pPr algn="l" eaLnBrk="1" hangingPunct="1">
              <a:lnSpc>
                <a:spcPct val="100000"/>
              </a:lnSpc>
              <a:spcBef>
                <a:spcPct val="0"/>
              </a:spcBef>
            </a:pPr>
            <a:r>
              <a:rPr lang="en-US" altLang="en-US" sz="1200" b="1" i="1" dirty="0">
                <a:solidFill>
                  <a:srgbClr val="B83330"/>
                </a:solidFill>
                <a:latin typeface="Arial Unicode MS" pitchFamily="34" charset="-128"/>
              </a:rPr>
              <a:t>National Coordination </a:t>
            </a:r>
          </a:p>
        </p:txBody>
      </p:sp>
      <p:sp>
        <p:nvSpPr>
          <p:cNvPr id="3098" name="Line 33"/>
          <p:cNvSpPr>
            <a:spLocks noChangeShapeType="1"/>
          </p:cNvSpPr>
          <p:nvPr/>
        </p:nvSpPr>
        <p:spPr bwMode="auto">
          <a:xfrm flipH="1" flipV="1">
            <a:off x="6858000" y="2663825"/>
            <a:ext cx="457200" cy="152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9" name="Line 34"/>
          <p:cNvSpPr>
            <a:spLocks noChangeShapeType="1"/>
          </p:cNvSpPr>
          <p:nvPr/>
        </p:nvSpPr>
        <p:spPr bwMode="auto">
          <a:xfrm flipH="1" flipV="1">
            <a:off x="4572000" y="5135562"/>
            <a:ext cx="152400" cy="2286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0" name="Line 35"/>
          <p:cNvSpPr>
            <a:spLocks noChangeShapeType="1"/>
          </p:cNvSpPr>
          <p:nvPr/>
        </p:nvSpPr>
        <p:spPr bwMode="auto">
          <a:xfrm flipH="1" flipV="1">
            <a:off x="6629400" y="5287962"/>
            <a:ext cx="533400" cy="152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1" name="Line 37"/>
          <p:cNvSpPr>
            <a:spLocks noChangeShapeType="1"/>
          </p:cNvSpPr>
          <p:nvPr/>
        </p:nvSpPr>
        <p:spPr bwMode="auto">
          <a:xfrm flipH="1">
            <a:off x="2743200" y="5668962"/>
            <a:ext cx="304800" cy="152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2" name="Line 38"/>
          <p:cNvSpPr>
            <a:spLocks noChangeShapeType="1"/>
          </p:cNvSpPr>
          <p:nvPr/>
        </p:nvSpPr>
        <p:spPr bwMode="auto">
          <a:xfrm flipH="1">
            <a:off x="1905000" y="3840162"/>
            <a:ext cx="152400" cy="152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3" name="Line 39"/>
          <p:cNvSpPr>
            <a:spLocks noChangeShapeType="1"/>
          </p:cNvSpPr>
          <p:nvPr/>
        </p:nvSpPr>
        <p:spPr bwMode="auto">
          <a:xfrm flipH="1">
            <a:off x="1709738" y="1935162"/>
            <a:ext cx="152400" cy="152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4" name="Line 40"/>
          <p:cNvSpPr>
            <a:spLocks noChangeShapeType="1"/>
          </p:cNvSpPr>
          <p:nvPr/>
        </p:nvSpPr>
        <p:spPr bwMode="auto">
          <a:xfrm flipH="1" flipV="1">
            <a:off x="5943600" y="4602162"/>
            <a:ext cx="152400" cy="2286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5" name="Line 41"/>
          <p:cNvSpPr>
            <a:spLocks noChangeShapeType="1"/>
          </p:cNvSpPr>
          <p:nvPr/>
        </p:nvSpPr>
        <p:spPr bwMode="auto">
          <a:xfrm flipH="1" flipV="1">
            <a:off x="6629400" y="3382962"/>
            <a:ext cx="152400" cy="20638"/>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Freeform 31"/>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8</a:t>
            </a:fld>
            <a:endParaRPr lang="en-US" dirty="0"/>
          </a:p>
        </p:txBody>
      </p:sp>
      <p:pic>
        <p:nvPicPr>
          <p:cNvPr id="34" name="Picture 3"/>
          <p:cNvPicPr>
            <a:picLocks noChangeAspect="1" noChangeArrowheads="1"/>
          </p:cNvPicPr>
          <p:nvPr/>
        </p:nvPicPr>
        <p:blipFill>
          <a:blip r:embed="rId16"/>
          <a:srcRect/>
          <a:stretch>
            <a:fillRect/>
          </a:stretch>
        </p:blipFill>
        <p:spPr bwMode="auto">
          <a:xfrm>
            <a:off x="431800" y="6400800"/>
            <a:ext cx="1663700" cy="419100"/>
          </a:xfrm>
          <a:prstGeom prst="rect">
            <a:avLst/>
          </a:prstGeom>
          <a:noFill/>
        </p:spPr>
      </p:pic>
    </p:spTree>
    <p:extLst>
      <p:ext uri="{BB962C8B-B14F-4D97-AF65-F5344CB8AC3E}">
        <p14:creationId xmlns:p14="http://schemas.microsoft.com/office/powerpoint/2010/main" val="58080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8077200" cy="838200"/>
          </a:xfrm>
        </p:spPr>
        <p:txBody>
          <a:bodyPr>
            <a:normAutofit fontScale="90000"/>
          </a:bodyPr>
          <a:lstStyle/>
          <a:p>
            <a:pPr algn="l"/>
            <a:r>
              <a:rPr lang="en-US" altLang="en-US" sz="3200" b="1" dirty="0" smtClean="0">
                <a:solidFill>
                  <a:schemeClr val="tx2"/>
                </a:solidFill>
              </a:rPr>
              <a:t>Atlantic Ocean and Gulf of Mexico 2013 coverage</a:t>
            </a:r>
          </a:p>
        </p:txBody>
      </p:sp>
      <p:pic>
        <p:nvPicPr>
          <p:cNvPr id="14339" name="Picture 5" descr="yellow east co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647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p:cNvSpPr txBox="1">
            <a:spLocks noChangeArrowheads="1"/>
          </p:cNvSpPr>
          <p:nvPr/>
        </p:nvSpPr>
        <p:spPr bwMode="auto">
          <a:xfrm>
            <a:off x="3505200" y="1193470"/>
            <a:ext cx="2438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spcBef>
                <a:spcPct val="0"/>
              </a:spcBef>
            </a:pPr>
            <a:r>
              <a:rPr lang="en-US" altLang="en-US" b="1" dirty="0">
                <a:solidFill>
                  <a:schemeClr val="tx2"/>
                </a:solidFill>
                <a:latin typeface="Arial Rounded MT Bold" pitchFamily="34" charset="0"/>
              </a:rPr>
              <a:t>NE </a:t>
            </a:r>
            <a:r>
              <a:rPr lang="en-US" altLang="en-US" b="1" dirty="0" err="1">
                <a:solidFill>
                  <a:schemeClr val="tx2"/>
                </a:solidFill>
                <a:latin typeface="Arial Rounded MT Bold" pitchFamily="34" charset="0"/>
              </a:rPr>
              <a:t>Groundfish</a:t>
            </a:r>
            <a:endParaRPr lang="en-US" altLang="en-US" b="1" dirty="0">
              <a:solidFill>
                <a:schemeClr val="tx2"/>
              </a:solidFill>
              <a:latin typeface="Arial Rounded MT Bold" pitchFamily="34" charset="0"/>
            </a:endParaRPr>
          </a:p>
          <a:p>
            <a:pPr algn="l">
              <a:spcBef>
                <a:spcPct val="0"/>
              </a:spcBef>
            </a:pPr>
            <a:r>
              <a:rPr lang="en-US" altLang="en-US" b="1" dirty="0">
                <a:solidFill>
                  <a:schemeClr val="tx2"/>
                </a:solidFill>
                <a:latin typeface="Arial Rounded MT Bold" pitchFamily="34" charset="0"/>
              </a:rPr>
              <a:t>Gillnet/Trawl</a:t>
            </a:r>
          </a:p>
          <a:p>
            <a:pPr algn="l">
              <a:spcBef>
                <a:spcPct val="0"/>
              </a:spcBef>
            </a:pPr>
            <a:r>
              <a:rPr lang="en-US" altLang="en-US" sz="1400" b="1" dirty="0">
                <a:solidFill>
                  <a:schemeClr val="accent3">
                    <a:lumMod val="75000"/>
                  </a:schemeClr>
                </a:solidFill>
                <a:latin typeface="Arial Rounded MT Bold" pitchFamily="34" charset="0"/>
              </a:rPr>
              <a:t>Coverage: approx. </a:t>
            </a:r>
            <a:r>
              <a:rPr lang="en-US" altLang="en-US" sz="1400" b="1" dirty="0" smtClean="0">
                <a:solidFill>
                  <a:schemeClr val="accent3">
                    <a:lumMod val="75000"/>
                  </a:schemeClr>
                </a:solidFill>
                <a:latin typeface="Arial Rounded MT Bold" pitchFamily="34" charset="0"/>
              </a:rPr>
              <a:t>8%</a:t>
            </a:r>
            <a:endParaRPr lang="en-US" altLang="en-US" sz="1400" b="1" dirty="0">
              <a:solidFill>
                <a:schemeClr val="accent3">
                  <a:lumMod val="75000"/>
                </a:schemeClr>
              </a:solidFill>
              <a:latin typeface="Arial Rounded MT Bold" pitchFamily="34" charset="0"/>
            </a:endParaRPr>
          </a:p>
        </p:txBody>
      </p:sp>
      <p:sp>
        <p:nvSpPr>
          <p:cNvPr id="14341" name="Text Box 7"/>
          <p:cNvSpPr txBox="1">
            <a:spLocks noChangeArrowheads="1"/>
          </p:cNvSpPr>
          <p:nvPr/>
        </p:nvSpPr>
        <p:spPr bwMode="auto">
          <a:xfrm>
            <a:off x="4572000" y="4343400"/>
            <a:ext cx="3200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Mid-Atlantic Coastal Gillnet/Pot/Seine</a:t>
            </a:r>
          </a:p>
          <a:p>
            <a:pPr algn="l">
              <a:lnSpc>
                <a:spcPct val="100000"/>
              </a:lnSpc>
              <a:spcBef>
                <a:spcPct val="0"/>
              </a:spcBef>
            </a:pPr>
            <a:r>
              <a:rPr lang="en-US" altLang="en-US" sz="1400" b="1" dirty="0">
                <a:solidFill>
                  <a:schemeClr val="accent3">
                    <a:lumMod val="75000"/>
                  </a:schemeClr>
                </a:solidFill>
                <a:latin typeface="Arial Rounded MT Bold" pitchFamily="34" charset="0"/>
              </a:rPr>
              <a:t>Coverage: </a:t>
            </a:r>
            <a:r>
              <a:rPr lang="en-US" altLang="en-US" sz="1400" b="1" dirty="0" smtClean="0">
                <a:solidFill>
                  <a:schemeClr val="accent3">
                    <a:lumMod val="75000"/>
                  </a:schemeClr>
                </a:solidFill>
                <a:latin typeface="Arial Rounded MT Bold" pitchFamily="34" charset="0"/>
              </a:rPr>
              <a:t>&lt;8%</a:t>
            </a:r>
            <a:endParaRPr lang="en-US" altLang="en-US" sz="1400" b="1" dirty="0">
              <a:solidFill>
                <a:schemeClr val="accent3">
                  <a:lumMod val="75000"/>
                </a:schemeClr>
              </a:solidFill>
              <a:latin typeface="Tahoma" pitchFamily="34" charset="0"/>
            </a:endParaRPr>
          </a:p>
        </p:txBody>
      </p:sp>
      <p:sp>
        <p:nvSpPr>
          <p:cNvPr id="14342" name="Text Box 8"/>
          <p:cNvSpPr txBox="1">
            <a:spLocks noChangeArrowheads="1"/>
          </p:cNvSpPr>
          <p:nvPr/>
        </p:nvSpPr>
        <p:spPr bwMode="auto">
          <a:xfrm>
            <a:off x="5867400" y="2667000"/>
            <a:ext cx="3276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Mid-Atlantic Large and Small Mesh Trawl </a:t>
            </a:r>
          </a:p>
          <a:p>
            <a:pPr>
              <a:spcBef>
                <a:spcPct val="0"/>
              </a:spcBef>
            </a:pPr>
            <a:r>
              <a:rPr lang="en-US" altLang="en-US" sz="1400" b="1" dirty="0">
                <a:solidFill>
                  <a:schemeClr val="accent3">
                    <a:lumMod val="75000"/>
                  </a:schemeClr>
                </a:solidFill>
                <a:latin typeface="Arial Rounded MT Bold" pitchFamily="34" charset="0"/>
              </a:rPr>
              <a:t>Coverage: approx. &lt;8%</a:t>
            </a:r>
            <a:endParaRPr lang="en-US" altLang="en-US" sz="1400" b="1" dirty="0">
              <a:solidFill>
                <a:schemeClr val="accent3">
                  <a:lumMod val="75000"/>
                </a:schemeClr>
              </a:solidFill>
              <a:latin typeface="Tahoma" pitchFamily="34" charset="0"/>
            </a:endParaRPr>
          </a:p>
        </p:txBody>
      </p:sp>
      <p:sp>
        <p:nvSpPr>
          <p:cNvPr id="14343" name="Text Box 9"/>
          <p:cNvSpPr txBox="1">
            <a:spLocks noChangeArrowheads="1"/>
          </p:cNvSpPr>
          <p:nvPr/>
        </p:nvSpPr>
        <p:spPr bwMode="auto">
          <a:xfrm>
            <a:off x="4800600" y="51816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Atlantic Pelagic Longline</a:t>
            </a:r>
          </a:p>
          <a:p>
            <a:pPr algn="l">
              <a:lnSpc>
                <a:spcPct val="100000"/>
              </a:lnSpc>
              <a:spcBef>
                <a:spcPct val="0"/>
              </a:spcBef>
            </a:pPr>
            <a:r>
              <a:rPr lang="en-US" altLang="en-US" sz="1400" b="1" dirty="0">
                <a:solidFill>
                  <a:schemeClr val="accent3">
                    <a:lumMod val="75000"/>
                  </a:schemeClr>
                </a:solidFill>
                <a:latin typeface="Arial Rounded MT Bold" pitchFamily="34" charset="0"/>
              </a:rPr>
              <a:t>Coverage: </a:t>
            </a:r>
            <a:r>
              <a:rPr lang="en-US" altLang="en-US" sz="1400" b="1" dirty="0" smtClean="0">
                <a:solidFill>
                  <a:schemeClr val="accent3">
                    <a:lumMod val="75000"/>
                  </a:schemeClr>
                </a:solidFill>
                <a:latin typeface="Arial Rounded MT Bold" pitchFamily="34" charset="0"/>
              </a:rPr>
              <a:t>10%</a:t>
            </a:r>
            <a:endParaRPr lang="en-US" altLang="en-US" sz="1400" b="1" dirty="0">
              <a:solidFill>
                <a:schemeClr val="accent3">
                  <a:lumMod val="75000"/>
                </a:schemeClr>
              </a:solidFill>
              <a:latin typeface="Tahoma" pitchFamily="34" charset="0"/>
            </a:endParaRPr>
          </a:p>
        </p:txBody>
      </p:sp>
      <p:sp>
        <p:nvSpPr>
          <p:cNvPr id="14344" name="Text Box 10"/>
          <p:cNvSpPr txBox="1">
            <a:spLocks noChangeArrowheads="1"/>
          </p:cNvSpPr>
          <p:nvPr/>
        </p:nvSpPr>
        <p:spPr bwMode="auto">
          <a:xfrm>
            <a:off x="1905000" y="48768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Shrimp Otter Trawl</a:t>
            </a:r>
          </a:p>
          <a:p>
            <a:pPr algn="l">
              <a:lnSpc>
                <a:spcPct val="100000"/>
              </a:lnSpc>
              <a:spcBef>
                <a:spcPct val="0"/>
              </a:spcBef>
            </a:pPr>
            <a:r>
              <a:rPr lang="en-US" altLang="en-US" sz="1400" b="1" dirty="0">
                <a:solidFill>
                  <a:schemeClr val="accent3">
                    <a:lumMod val="75000"/>
                  </a:schemeClr>
                </a:solidFill>
                <a:latin typeface="Arial Rounded MT Bold" pitchFamily="34" charset="0"/>
              </a:rPr>
              <a:t>Coverage: </a:t>
            </a:r>
            <a:r>
              <a:rPr lang="en-US" altLang="en-US" sz="1400" b="1" dirty="0" smtClean="0">
                <a:solidFill>
                  <a:schemeClr val="accent3">
                    <a:lumMod val="75000"/>
                  </a:schemeClr>
                </a:solidFill>
                <a:latin typeface="Arial Rounded MT Bold" pitchFamily="34" charset="0"/>
              </a:rPr>
              <a:t>2%</a:t>
            </a:r>
            <a:endParaRPr lang="en-US" altLang="en-US" sz="1400" b="1" dirty="0">
              <a:solidFill>
                <a:schemeClr val="accent3">
                  <a:lumMod val="75000"/>
                </a:schemeClr>
              </a:solidFill>
              <a:latin typeface="Tahoma" pitchFamily="34" charset="0"/>
            </a:endParaRPr>
          </a:p>
        </p:txBody>
      </p:sp>
      <p:sp>
        <p:nvSpPr>
          <p:cNvPr id="14345" name="Text Box 11"/>
          <p:cNvSpPr txBox="1">
            <a:spLocks noChangeArrowheads="1"/>
          </p:cNvSpPr>
          <p:nvPr/>
        </p:nvSpPr>
        <p:spPr bwMode="auto">
          <a:xfrm>
            <a:off x="4800600" y="5791200"/>
            <a:ext cx="396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S Atlantic Shark Driftnet</a:t>
            </a:r>
          </a:p>
          <a:p>
            <a:pPr algn="l">
              <a:lnSpc>
                <a:spcPct val="100000"/>
              </a:lnSpc>
              <a:spcBef>
                <a:spcPct val="0"/>
              </a:spcBef>
            </a:pPr>
            <a:r>
              <a:rPr lang="en-US" altLang="en-US" sz="1400" b="1" dirty="0">
                <a:solidFill>
                  <a:schemeClr val="accent3">
                    <a:lumMod val="75000"/>
                  </a:schemeClr>
                </a:solidFill>
                <a:latin typeface="Arial Rounded MT Bold" pitchFamily="34" charset="0"/>
              </a:rPr>
              <a:t>Coverage: </a:t>
            </a:r>
            <a:r>
              <a:rPr lang="en-US" altLang="en-US" sz="1400" b="1" dirty="0" smtClean="0">
                <a:solidFill>
                  <a:schemeClr val="accent3">
                    <a:lumMod val="75000"/>
                  </a:schemeClr>
                </a:solidFill>
                <a:latin typeface="Arial Rounded MT Bold" pitchFamily="34" charset="0"/>
              </a:rPr>
              <a:t>38% </a:t>
            </a:r>
            <a:endParaRPr lang="en-US" altLang="en-US" sz="1400" b="1" dirty="0">
              <a:solidFill>
                <a:schemeClr val="accent3">
                  <a:lumMod val="75000"/>
                </a:schemeClr>
              </a:solidFill>
              <a:latin typeface="Tahoma" pitchFamily="34" charset="0"/>
            </a:endParaRPr>
          </a:p>
        </p:txBody>
      </p:sp>
      <p:sp>
        <p:nvSpPr>
          <p:cNvPr id="14346" name="Text Box 13"/>
          <p:cNvSpPr txBox="1">
            <a:spLocks noChangeArrowheads="1"/>
          </p:cNvSpPr>
          <p:nvPr/>
        </p:nvSpPr>
        <p:spPr bwMode="auto">
          <a:xfrm>
            <a:off x="6629400" y="1676400"/>
            <a:ext cx="2514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NE Scallop Dredge</a:t>
            </a:r>
          </a:p>
          <a:p>
            <a:pPr algn="l">
              <a:lnSpc>
                <a:spcPct val="100000"/>
              </a:lnSpc>
              <a:spcBef>
                <a:spcPct val="0"/>
              </a:spcBef>
            </a:pPr>
            <a:r>
              <a:rPr lang="en-US" altLang="en-US" sz="1400" b="1" dirty="0">
                <a:solidFill>
                  <a:schemeClr val="accent3">
                    <a:lumMod val="75000"/>
                  </a:schemeClr>
                </a:solidFill>
                <a:latin typeface="Arial Rounded MT Bold" pitchFamily="34" charset="0"/>
              </a:rPr>
              <a:t>Coverage: </a:t>
            </a:r>
            <a:r>
              <a:rPr lang="en-US" altLang="en-US" sz="1400" b="1" dirty="0" smtClean="0">
                <a:solidFill>
                  <a:schemeClr val="accent3">
                    <a:lumMod val="75000"/>
                  </a:schemeClr>
                </a:solidFill>
                <a:latin typeface="Arial Rounded MT Bold" pitchFamily="34" charset="0"/>
              </a:rPr>
              <a:t>5-20% based on permit type &amp; area fished</a:t>
            </a:r>
            <a:endParaRPr lang="en-US" altLang="en-US" sz="1400" b="1" dirty="0">
              <a:solidFill>
                <a:schemeClr val="accent3">
                  <a:lumMod val="75000"/>
                </a:schemeClr>
              </a:solidFill>
              <a:latin typeface="Tahoma" pitchFamily="34" charset="0"/>
            </a:endParaRPr>
          </a:p>
        </p:txBody>
      </p:sp>
      <p:sp>
        <p:nvSpPr>
          <p:cNvPr id="14347" name="Text Box 14"/>
          <p:cNvSpPr txBox="1">
            <a:spLocks noChangeArrowheads="1"/>
          </p:cNvSpPr>
          <p:nvPr/>
        </p:nvSpPr>
        <p:spPr bwMode="auto">
          <a:xfrm>
            <a:off x="228600" y="55626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Atlantic Shark Bottom Longline</a:t>
            </a:r>
          </a:p>
          <a:p>
            <a:pPr algn="l">
              <a:lnSpc>
                <a:spcPct val="100000"/>
              </a:lnSpc>
              <a:spcBef>
                <a:spcPct val="0"/>
              </a:spcBef>
            </a:pPr>
            <a:r>
              <a:rPr lang="en-US" altLang="en-US" sz="1400" b="1" dirty="0">
                <a:solidFill>
                  <a:schemeClr val="accent3">
                    <a:lumMod val="75000"/>
                  </a:schemeClr>
                </a:solidFill>
                <a:latin typeface="Arial Rounded MT Bold" pitchFamily="34" charset="0"/>
              </a:rPr>
              <a:t>Coverage: approx. 5%</a:t>
            </a:r>
          </a:p>
        </p:txBody>
      </p:sp>
      <p:sp>
        <p:nvSpPr>
          <p:cNvPr id="14348" name="Text Box 15"/>
          <p:cNvSpPr txBox="1">
            <a:spLocks noChangeArrowheads="1"/>
          </p:cNvSpPr>
          <p:nvPr/>
        </p:nvSpPr>
        <p:spPr bwMode="auto">
          <a:xfrm>
            <a:off x="5334000" y="3505200"/>
            <a:ext cx="2209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ヒラギノ角ゴ Pro W3"/>
                <a:cs typeface="ヒラギノ角ゴ Pro W3"/>
              </a:defRPr>
            </a:lvl1pPr>
            <a:lvl2pPr marL="742950" indent="-285750" eaLnBrk="0" hangingPunct="0">
              <a:defRPr>
                <a:solidFill>
                  <a:schemeClr val="bg1"/>
                </a:solidFill>
                <a:latin typeface="Arial" pitchFamily="34" charset="0"/>
                <a:ea typeface="ヒラギノ角ゴ Pro W3"/>
                <a:cs typeface="ヒラギノ角ゴ Pro W3"/>
              </a:defRPr>
            </a:lvl2pPr>
            <a:lvl3pPr marL="1143000" indent="-228600" eaLnBrk="0" hangingPunct="0">
              <a:defRPr>
                <a:solidFill>
                  <a:schemeClr val="bg1"/>
                </a:solidFill>
                <a:latin typeface="Arial" pitchFamily="34" charset="0"/>
                <a:ea typeface="ヒラギノ角ゴ Pro W3"/>
                <a:cs typeface="ヒラギノ角ゴ Pro W3"/>
              </a:defRPr>
            </a:lvl3pPr>
            <a:lvl4pPr marL="1600200" indent="-228600" eaLnBrk="0" hangingPunct="0">
              <a:defRPr>
                <a:solidFill>
                  <a:schemeClr val="bg1"/>
                </a:solidFill>
                <a:latin typeface="Arial" pitchFamily="34" charset="0"/>
                <a:ea typeface="ヒラギノ角ゴ Pro W3"/>
                <a:cs typeface="ヒラギノ角ゴ Pro W3"/>
              </a:defRPr>
            </a:lvl4pPr>
            <a:lvl5pPr marL="2057400" indent="-228600" eaLnBrk="0" hangingPunct="0">
              <a:defRPr>
                <a:solidFill>
                  <a:schemeClr val="bg1"/>
                </a:solidFill>
                <a:latin typeface="Arial" pitchFamily="34" charset="0"/>
                <a:ea typeface="ヒラギノ角ゴ Pro W3"/>
                <a:cs typeface="ヒラギノ角ゴ Pro W3"/>
              </a:defRPr>
            </a:lvl5pPr>
            <a:lvl6pPr marL="25146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6pPr>
            <a:lvl7pPr marL="29718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7pPr>
            <a:lvl8pPr marL="34290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8pPr>
            <a:lvl9pPr marL="3886200" indent="-228600" algn="ctr" eaLnBrk="0" fontAlgn="base" hangingPunct="0">
              <a:lnSpc>
                <a:spcPct val="80000"/>
              </a:lnSpc>
              <a:spcBef>
                <a:spcPct val="20000"/>
              </a:spcBef>
              <a:spcAft>
                <a:spcPct val="0"/>
              </a:spcAft>
              <a:defRPr>
                <a:solidFill>
                  <a:schemeClr val="bg1"/>
                </a:solidFill>
                <a:latin typeface="Arial" pitchFamily="34" charset="0"/>
                <a:ea typeface="ヒラギノ角ゴ Pro W3"/>
                <a:cs typeface="ヒラギノ角ゴ Pro W3"/>
              </a:defRPr>
            </a:lvl9pPr>
          </a:lstStyle>
          <a:p>
            <a:pPr algn="l">
              <a:lnSpc>
                <a:spcPct val="100000"/>
              </a:lnSpc>
              <a:spcBef>
                <a:spcPct val="0"/>
              </a:spcBef>
            </a:pPr>
            <a:r>
              <a:rPr lang="en-US" altLang="en-US" b="1" dirty="0">
                <a:solidFill>
                  <a:schemeClr val="tx2"/>
                </a:solidFill>
                <a:latin typeface="Arial Rounded MT Bold" pitchFamily="34" charset="0"/>
              </a:rPr>
              <a:t>Herring Trawl (incl. Pair Trawl)</a:t>
            </a:r>
          </a:p>
          <a:p>
            <a:pPr algn="l">
              <a:lnSpc>
                <a:spcPct val="100000"/>
              </a:lnSpc>
              <a:spcBef>
                <a:spcPct val="0"/>
              </a:spcBef>
            </a:pPr>
            <a:r>
              <a:rPr lang="en-US" altLang="en-US" sz="1400" b="1" dirty="0">
                <a:solidFill>
                  <a:schemeClr val="accent3">
                    <a:lumMod val="75000"/>
                  </a:schemeClr>
                </a:solidFill>
                <a:latin typeface="Arial Rounded MT Bold" pitchFamily="34" charset="0"/>
              </a:rPr>
              <a:t>Coverage: </a:t>
            </a:r>
            <a:r>
              <a:rPr lang="en-US" altLang="en-US" sz="1400" b="1" dirty="0" smtClean="0">
                <a:solidFill>
                  <a:schemeClr val="accent3">
                    <a:lumMod val="75000"/>
                  </a:schemeClr>
                </a:solidFill>
                <a:latin typeface="Arial Rounded MT Bold" pitchFamily="34" charset="0"/>
              </a:rPr>
              <a:t>20</a:t>
            </a:r>
            <a:r>
              <a:rPr lang="en-US" altLang="en-US" sz="1400" b="1" dirty="0">
                <a:solidFill>
                  <a:schemeClr val="accent3">
                    <a:lumMod val="75000"/>
                  </a:schemeClr>
                </a:solidFill>
                <a:latin typeface="Arial Rounded MT Bold" pitchFamily="34" charset="0"/>
              </a:rPr>
              <a:t>%</a:t>
            </a:r>
            <a:endParaRPr lang="en-US" altLang="en-US" sz="1400" b="1" dirty="0">
              <a:solidFill>
                <a:schemeClr val="accent3">
                  <a:lumMod val="75000"/>
                </a:schemeClr>
              </a:solidFill>
              <a:latin typeface="Tahoma" pitchFamily="34" charset="0"/>
            </a:endParaRPr>
          </a:p>
        </p:txBody>
      </p:sp>
      <p:sp>
        <p:nvSpPr>
          <p:cNvPr id="13" name="Freeform 12"/>
          <p:cNvSpPr/>
          <p:nvPr/>
        </p:nvSpPr>
        <p:spPr>
          <a:xfrm>
            <a:off x="0" y="6355080"/>
            <a:ext cx="9144000" cy="502920"/>
          </a:xfrm>
          <a:custGeom>
            <a:avLst/>
            <a:gdLst>
              <a:gd name="connsiteX0" fmla="*/ 0 w 9144000"/>
              <a:gd name="connsiteY0" fmla="*/ 502920 h 502920"/>
              <a:gd name="connsiteX1" fmla="*/ 9144000 w 9144000"/>
              <a:gd name="connsiteY1" fmla="*/ 502920 h 502920"/>
              <a:gd name="connsiteX2" fmla="*/ 9144000 w 9144000"/>
              <a:gd name="connsiteY2" fmla="*/ 0 h 502920"/>
              <a:gd name="connsiteX3" fmla="*/ 0 w 9144000"/>
              <a:gd name="connsiteY3" fmla="*/ 0 h 502920"/>
              <a:gd name="connsiteX4" fmla="*/ 0 w 9144000"/>
              <a:gd name="connsiteY4" fmla="*/ 502920 h 5029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02920">
                <a:moveTo>
                  <a:pt x="0" y="502920"/>
                </a:moveTo>
                <a:lnTo>
                  <a:pt x="9144000" y="502920"/>
                </a:lnTo>
                <a:lnTo>
                  <a:pt x="9144000" y="0"/>
                </a:lnTo>
                <a:lnTo>
                  <a:pt x="0" y="0"/>
                </a:lnTo>
                <a:lnTo>
                  <a:pt x="0" y="502920"/>
                </a:lnTo>
              </a:path>
            </a:pathLst>
          </a:custGeom>
          <a:solidFill>
            <a:srgbClr val="CCE7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Slide Number Placeholder 3"/>
          <p:cNvSpPr txBox="1">
            <a:spLocks/>
          </p:cNvSpPr>
          <p:nvPr/>
        </p:nvSpPr>
        <p:spPr bwMode="auto">
          <a:xfrm>
            <a:off x="1676400" y="6354763"/>
            <a:ext cx="6629400" cy="503237"/>
          </a:xfrm>
          <a:prstGeom prst="rect">
            <a:avLst/>
          </a:prstGeom>
        </p:spPr>
        <p:txBody>
          <a:bodyPr vert="horz" lIns="0" tIns="45720" rIns="0" bIns="45720" rtlCol="0" anchor="ctr"/>
          <a:lstStyle>
            <a:defPPr>
              <a:defRPr lang="en-US"/>
            </a:defPPr>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a:pPr/>
              <a:t>9</a:t>
            </a:fld>
            <a:endParaRPr lang="en-US" dirty="0"/>
          </a:p>
        </p:txBody>
      </p:sp>
      <p:pic>
        <p:nvPicPr>
          <p:cNvPr id="15" name="Picture 3"/>
          <p:cNvPicPr>
            <a:picLocks noChangeAspect="1" noChangeArrowheads="1"/>
          </p:cNvPicPr>
          <p:nvPr/>
        </p:nvPicPr>
        <p:blipFill>
          <a:blip r:embed="rId4"/>
          <a:srcRect/>
          <a:stretch>
            <a:fillRect/>
          </a:stretch>
        </p:blipFill>
        <p:spPr bwMode="auto">
          <a:xfrm>
            <a:off x="431800" y="6400800"/>
            <a:ext cx="1663700" cy="419100"/>
          </a:xfrm>
          <a:prstGeom prst="rect">
            <a:avLst/>
          </a:prstGeom>
          <a:noFill/>
        </p:spPr>
      </p:pic>
    </p:spTree>
    <p:extLst>
      <p:ext uri="{BB962C8B-B14F-4D97-AF65-F5344CB8AC3E}">
        <p14:creationId xmlns:p14="http://schemas.microsoft.com/office/powerpoint/2010/main" val="213626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18765</TotalTime>
  <Words>1901</Words>
  <Application>Microsoft Office PowerPoint</Application>
  <PresentationFormat>On-screen Show (4:3)</PresentationFormat>
  <Paragraphs>375</Paragraphs>
  <Slides>25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Photo Editor Photo</vt:lpstr>
      <vt:lpstr>Clip</vt:lpstr>
      <vt:lpstr>U.S. National Observer Program and Regional Electronic Technology Implementation Plans for 2016 -2018 </vt:lpstr>
      <vt:lpstr>Presentation Overview</vt:lpstr>
      <vt:lpstr>National Observer Program (1999)</vt:lpstr>
      <vt:lpstr>National Observer Program Budget </vt:lpstr>
      <vt:lpstr>FY 2015 Observer Budget</vt:lpstr>
      <vt:lpstr>FY 2015 Observer Budget by Region</vt:lpstr>
      <vt:lpstr>Responsibilities of Regional Observer Programs</vt:lpstr>
      <vt:lpstr>Location of Regional Programs</vt:lpstr>
      <vt:lpstr>Atlantic Ocean and Gulf of Mexico 2013 coverage</vt:lpstr>
      <vt:lpstr>3 South Atlantic Fishery Observer Programs</vt:lpstr>
      <vt:lpstr>Southeast Gillnet Fishery Observer Program Administered by SEFSC-Panama City Laboratory</vt:lpstr>
      <vt:lpstr>Southeast Gillnet Fishery Observer Program (cont.)</vt:lpstr>
      <vt:lpstr>Southeast Gillnet Fishery Observer Program (cont.)</vt:lpstr>
      <vt:lpstr>PowerPoint Presentation</vt:lpstr>
      <vt:lpstr>PowerPoint Presentation</vt:lpstr>
      <vt:lpstr>PowerPoint Presentation</vt:lpstr>
      <vt:lpstr>PowerPoint Presentation</vt:lpstr>
      <vt:lpstr>PowerPoint Presentation</vt:lpstr>
      <vt:lpstr>PowerPoint Presentation</vt:lpstr>
      <vt:lpstr>Regional Electronic Technologies Implementation Plans Electronic Reporting (ER) &amp; Electronic Monitoring (EM)</vt:lpstr>
      <vt:lpstr>Electronic Technologies Budget (all sources)</vt:lpstr>
      <vt:lpstr>Overview of Electronic Monitoring </vt:lpstr>
      <vt:lpstr>EM Lessons Learned (So Far . . .)</vt:lpstr>
      <vt:lpstr>Future Challenges</vt:lpstr>
      <vt:lpstr>Thank You!</vt:lpstr>
    </vt:vector>
  </TitlesOfParts>
  <Company>NMFS 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Leah.Sharpe</dc:creator>
  <cp:lastModifiedBy>Jane DiCosimo</cp:lastModifiedBy>
  <cp:revision>164</cp:revision>
  <cp:lastPrinted>2015-05-22T20:59:47Z</cp:lastPrinted>
  <dcterms:created xsi:type="dcterms:W3CDTF">2013-04-04T18:14:32Z</dcterms:created>
  <dcterms:modified xsi:type="dcterms:W3CDTF">2015-09-16T21:18:27Z</dcterms:modified>
</cp:coreProperties>
</file>