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97" r:id="rId3"/>
    <p:sldId id="280" r:id="rId4"/>
    <p:sldId id="311" r:id="rId5"/>
    <p:sldId id="315" r:id="rId6"/>
    <p:sldId id="316" r:id="rId7"/>
    <p:sldId id="317" r:id="rId8"/>
    <p:sldId id="314" r:id="rId9"/>
    <p:sldId id="292" r:id="rId10"/>
    <p:sldId id="285" r:id="rId11"/>
    <p:sldId id="306" r:id="rId12"/>
    <p:sldId id="281" r:id="rId13"/>
    <p:sldId id="307" r:id="rId14"/>
    <p:sldId id="295" r:id="rId15"/>
    <p:sldId id="264" r:id="rId16"/>
    <p:sldId id="266" r:id="rId17"/>
    <p:sldId id="267" r:id="rId18"/>
    <p:sldId id="268" r:id="rId19"/>
    <p:sldId id="269" r:id="rId20"/>
    <p:sldId id="283" r:id="rId21"/>
    <p:sldId id="294" r:id="rId22"/>
    <p:sldId id="301" r:id="rId23"/>
    <p:sldId id="302" r:id="rId24"/>
    <p:sldId id="303" r:id="rId25"/>
    <p:sldId id="308" r:id="rId26"/>
    <p:sldId id="310" r:id="rId27"/>
    <p:sldId id="309" r:id="rId28"/>
    <p:sldId id="261" r:id="rId29"/>
    <p:sldId id="296" r:id="rId30"/>
    <p:sldId id="265" r:id="rId31"/>
    <p:sldId id="262" r:id="rId32"/>
    <p:sldId id="263" r:id="rId33"/>
    <p:sldId id="284" r:id="rId34"/>
    <p:sldId id="298" r:id="rId35"/>
    <p:sldId id="290" r:id="rId36"/>
    <p:sldId id="286" r:id="rId37"/>
    <p:sldId id="270" r:id="rId38"/>
    <p:sldId id="274" r:id="rId39"/>
    <p:sldId id="322" r:id="rId40"/>
    <p:sldId id="288" r:id="rId41"/>
    <p:sldId id="271" r:id="rId42"/>
    <p:sldId id="275" r:id="rId43"/>
    <p:sldId id="291" r:id="rId44"/>
    <p:sldId id="287" r:id="rId45"/>
    <p:sldId id="272" r:id="rId46"/>
    <p:sldId id="323" r:id="rId47"/>
    <p:sldId id="289" r:id="rId48"/>
    <p:sldId id="273" r:id="rId49"/>
    <p:sldId id="277" r:id="rId50"/>
    <p:sldId id="319" r:id="rId51"/>
    <p:sldId id="324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el Reichert" initials="MR" lastIdx="19" clrIdx="0"/>
  <p:cmAuthor id="1" name="tsmart" initials="ts" lastIdx="4" clrIdx="1"/>
  <p:cmAuthor id="2" name="temp" initials="t" lastIdx="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454" autoAdjust="0"/>
    <p:restoredTop sz="97681" autoAdjust="0"/>
  </p:normalViewPr>
  <p:slideViewPr>
    <p:cSldViewPr>
      <p:cViewPr>
        <p:scale>
          <a:sx n="70" d="100"/>
          <a:sy n="70" d="100"/>
        </p:scale>
        <p:origin x="-177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1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AA9BA-6ECB-4F81-AA27-09BEF8F72B0F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B311D-66FA-4845-B790-F0BD6A694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77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7860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4098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6534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Chevron Trap</a:t>
            </a:r>
          </a:p>
          <a:p>
            <a:pPr lvl="1"/>
            <a:r>
              <a:rPr lang="en-US" dirty="0" smtClean="0"/>
              <a:t>No historical data inside MPA for comparison</a:t>
            </a:r>
          </a:p>
          <a:p>
            <a:pPr lvl="1"/>
            <a:r>
              <a:rPr lang="en-US" dirty="0" smtClean="0"/>
              <a:t>6 stations added for 2012 sampling season; 1 for 2013</a:t>
            </a:r>
          </a:p>
          <a:p>
            <a:pPr lvl="1"/>
            <a:r>
              <a:rPr lang="en-US" dirty="0" smtClean="0"/>
              <a:t>Recent catches by chevron trap at these sites are generally low (1 or 2 red porgy per trap)</a:t>
            </a:r>
          </a:p>
          <a:p>
            <a:endParaRPr lang="en-US" dirty="0" smtClean="0"/>
          </a:p>
          <a:p>
            <a:r>
              <a:rPr lang="en-US" dirty="0" smtClean="0"/>
              <a:t>Short-Bottom </a:t>
            </a:r>
            <a:r>
              <a:rPr lang="en-US" dirty="0" err="1" smtClean="0"/>
              <a:t>Longline</a:t>
            </a:r>
            <a:endParaRPr lang="en-US" dirty="0" smtClean="0"/>
          </a:p>
          <a:p>
            <a:pPr lvl="1"/>
            <a:r>
              <a:rPr lang="en-US" dirty="0" smtClean="0"/>
              <a:t>One historical station; 14 current stations</a:t>
            </a:r>
          </a:p>
          <a:p>
            <a:pPr lvl="1"/>
            <a:r>
              <a:rPr lang="en-US" dirty="0" smtClean="0"/>
              <a:t>SBLL survey halted in 2012 due to funding limitations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51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Historical and current stations available for comparison (CHV and SBLL)</a:t>
            </a:r>
          </a:p>
          <a:p>
            <a:pPr lvl="1"/>
            <a:r>
              <a:rPr lang="en-US" dirty="0" smtClean="0"/>
              <a:t>Northern SC has adjacent stations (13 nm) for comparison</a:t>
            </a:r>
          </a:p>
          <a:p>
            <a:pPr lvl="1"/>
            <a:r>
              <a:rPr lang="en-US" dirty="0" smtClean="0"/>
              <a:t>Edisto has adjacent sampling areas for comparison</a:t>
            </a:r>
          </a:p>
          <a:p>
            <a:endParaRPr lang="en-US" dirty="0" smtClean="0"/>
          </a:p>
          <a:p>
            <a:r>
              <a:rPr lang="en-US" dirty="0" smtClean="0"/>
              <a:t>Typical catches for deep continental shelf and shelf-edge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9777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9648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5196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8218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2789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4742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7705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Short-bottom </a:t>
            </a:r>
            <a:r>
              <a:rPr lang="en-US" dirty="0" err="1" smtClean="0"/>
              <a:t>Longline</a:t>
            </a:r>
            <a:r>
              <a:rPr lang="en-US" dirty="0" smtClean="0"/>
              <a:t> samples in 2008 (n=6)</a:t>
            </a:r>
          </a:p>
          <a:p>
            <a:pPr lvl="1"/>
            <a:r>
              <a:rPr lang="en-US" dirty="0" smtClean="0"/>
              <a:t>No catches of snapper-grouper in 2008</a:t>
            </a:r>
          </a:p>
          <a:p>
            <a:pPr lvl="1"/>
            <a:r>
              <a:rPr lang="en-US" dirty="0" smtClean="0"/>
              <a:t>Low catches of snapper-grouper in earlier years</a:t>
            </a:r>
          </a:p>
          <a:p>
            <a:r>
              <a:rPr lang="en-US" dirty="0" smtClean="0"/>
              <a:t>No sampling from 2009-2012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all, add in data for species abundance from adjacent area.  Or add to same plot </a:t>
            </a:r>
            <a:r>
              <a:rPr lang="en-US" smtClean="0"/>
              <a:t>and animated after.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all, add in data for species abundance from adjacent area.  Or add to same plot </a:t>
            </a:r>
            <a:r>
              <a:rPr lang="en-US" smtClean="0"/>
              <a:t>and animated after.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all, add in data for species abundance from adjacent area.  Or add to same plot </a:t>
            </a:r>
            <a:r>
              <a:rPr lang="en-US" smtClean="0"/>
              <a:t>and animated after.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44581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20387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6801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87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1C1C1C"/>
                </a:solidFill>
                <a:latin typeface="+mn-lt"/>
                <a:cs typeface="Arial" charset="0"/>
              </a:rPr>
              <a:t>MARMAP/SEAMAP-SA Reef Fish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1C1C1C"/>
                </a:solidFill>
                <a:latin typeface="+mn-lt"/>
                <a:cs typeface="Arial" charset="0"/>
              </a:rPr>
              <a:t>2006 – 2009: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1C1C1C"/>
                </a:solidFill>
                <a:latin typeface="+mn-lt"/>
                <a:cs typeface="Arial" charset="0"/>
              </a:rPr>
              <a:t>690 collections annually</a:t>
            </a:r>
          </a:p>
          <a:p>
            <a:pPr>
              <a:spcBef>
                <a:spcPts val="0"/>
              </a:spcBef>
            </a:pPr>
            <a:endParaRPr lang="en-US" sz="1200" dirty="0" smtClean="0">
              <a:solidFill>
                <a:srgbClr val="1C1C1C"/>
              </a:solidFill>
              <a:latin typeface="+mn-lt"/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1C1C1C"/>
                </a:solidFill>
                <a:latin typeface="+mn-lt"/>
                <a:cs typeface="Arial" charset="0"/>
              </a:rPr>
              <a:t>MARMAP/SEAMAP-SA/SEFIS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1C1C1C"/>
                </a:solidFill>
                <a:latin typeface="+mn-lt"/>
                <a:cs typeface="Arial" charset="0"/>
              </a:rPr>
              <a:t>2010 – 2013: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1C1C1C"/>
                </a:solidFill>
                <a:latin typeface="+mn-lt"/>
                <a:cs typeface="Arial" charset="0"/>
              </a:rPr>
              <a:t>1,000 - 1,500 collections annually</a:t>
            </a:r>
            <a:endParaRPr lang="en-US" dirty="0" smtClean="0"/>
          </a:p>
          <a:p>
            <a:r>
              <a:rPr lang="en-US" dirty="0" smtClean="0"/>
              <a:t>Highlight</a:t>
            </a:r>
            <a:r>
              <a:rPr lang="en-US" baseline="0" dirty="0" smtClean="0"/>
              <a:t> that </a:t>
            </a:r>
            <a:r>
              <a:rPr lang="en-US" baseline="0" dirty="0" err="1" smtClean="0"/>
              <a:t>seamap</a:t>
            </a:r>
            <a:r>
              <a:rPr lang="en-US" baseline="0" dirty="0" smtClean="0"/>
              <a:t> stepped in to help with declining </a:t>
            </a:r>
            <a:r>
              <a:rPr lang="en-US" baseline="0" dirty="0" err="1" smtClean="0"/>
              <a:t>marmap</a:t>
            </a:r>
            <a:r>
              <a:rPr lang="en-US" baseline="0" dirty="0" smtClean="0"/>
              <a:t> funding on </a:t>
            </a:r>
            <a:r>
              <a:rPr lang="en-US" baseline="0" dirty="0" err="1" smtClean="0"/>
              <a:t>longline</a:t>
            </a:r>
            <a:r>
              <a:rPr lang="en-US" baseline="0" dirty="0" smtClean="0"/>
              <a:t>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47893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13105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8471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53706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77154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08906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26425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79401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51152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6980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00832-B315-451F-B9E1-B4105DFA422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90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0621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78572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96386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28784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07550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70503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97478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19115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19133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9427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spcBef>
                <a:spcPct val="50000"/>
              </a:spcBef>
            </a:pPr>
            <a:fld id="{1F40EB96-A53F-47AE-918C-65F173A9C207}" type="slidenum">
              <a:rPr lang="en-US" smtClean="0">
                <a:solidFill>
                  <a:srgbClr val="FFFF00"/>
                </a:solidFill>
              </a:rPr>
              <a:pPr>
                <a:spcBef>
                  <a:spcPct val="50000"/>
                </a:spcBef>
              </a:pPr>
              <a:t>5</a:t>
            </a:fld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Deployed off the side hauled over the side.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15772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all, add in data for species abundance from adjacent area.  Or add to same plot </a:t>
            </a:r>
            <a:r>
              <a:rPr lang="en-US" smtClean="0"/>
              <a:t>and animated after.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284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7153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9029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B311D-66FA-4845-B790-F0BD6A6947F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597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764F-8FCC-4ECA-B667-3C31D94A658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D8E-8612-46BC-A873-FE879DB8B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764F-8FCC-4ECA-B667-3C31D94A658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D8E-8612-46BC-A873-FE879DB8B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764F-8FCC-4ECA-B667-3C31D94A658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D8E-8612-46BC-A873-FE879DB8B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764F-8FCC-4ECA-B667-3C31D94A658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D8E-8612-46BC-A873-FE879DB8B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764F-8FCC-4ECA-B667-3C31D94A658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D8E-8612-46BC-A873-FE879DB8B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764F-8FCC-4ECA-B667-3C31D94A658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D8E-8612-46BC-A873-FE879DB8B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764F-8FCC-4ECA-B667-3C31D94A658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D8E-8612-46BC-A873-FE879DB8B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764F-8FCC-4ECA-B667-3C31D94A658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D8E-8612-46BC-A873-FE879DB8B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764F-8FCC-4ECA-B667-3C31D94A658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D8E-8612-46BC-A873-FE879DB8B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764F-8FCC-4ECA-B667-3C31D94A658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D8E-8612-46BC-A873-FE879DB8B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764F-8FCC-4ECA-B667-3C31D94A658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D8E-8612-46BC-A873-FE879DB8B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B764F-8FCC-4ECA-B667-3C31D94A6583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8ED8E-8612-46BC-A873-FE879DB8B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jpe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8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jpeg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4.jpeg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6.jpeg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8.jpeg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0.jpeg"/><Relationship Id="rId4" Type="http://schemas.openxmlformats.org/officeDocument/2006/relationships/oleObject" Target="../embeddings/oleObject1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6.jpeg"/><Relationship Id="rId4" Type="http://schemas.openxmlformats.org/officeDocument/2006/relationships/oleObject" Target="../embeddings/oleObject1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6.jpeg"/><Relationship Id="rId4" Type="http://schemas.openxmlformats.org/officeDocument/2006/relationships/oleObject" Target="../embeddings/oleObject16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1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tif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8.jpeg"/><Relationship Id="rId4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b="1" dirty="0" smtClean="0"/>
              <a:t>Southeast Reef Fish Survey</a:t>
            </a:r>
            <a:br>
              <a:rPr lang="en-US" b="1" dirty="0" smtClean="0"/>
            </a:br>
            <a:r>
              <a:rPr lang="en-US" b="1" dirty="0" smtClean="0"/>
              <a:t>MPA Monitoring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133600"/>
            <a:ext cx="70104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Overview of Fishery Independent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Chevron Trap and </a:t>
            </a:r>
            <a:r>
              <a:rPr lang="en-US" b="1" dirty="0" err="1" smtClean="0">
                <a:solidFill>
                  <a:srgbClr val="0070C0"/>
                </a:solidFill>
              </a:rPr>
              <a:t>Longline</a:t>
            </a:r>
            <a:r>
              <a:rPr lang="en-US" b="1" dirty="0" smtClean="0">
                <a:solidFill>
                  <a:srgbClr val="0070C0"/>
                </a:solidFill>
              </a:rPr>
              <a:t> Sampling in Current and Proposed MPAs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257800"/>
            <a:ext cx="3455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Presentation to the SAFMC Council</a:t>
            </a:r>
          </a:p>
          <a:p>
            <a:pPr algn="ctr"/>
            <a:r>
              <a:rPr lang="en-US" dirty="0" smtClean="0"/>
              <a:t>November,  2013</a:t>
            </a:r>
          </a:p>
          <a:p>
            <a:pPr algn="ctr"/>
            <a:r>
              <a:rPr lang="en-US" dirty="0" smtClean="0"/>
              <a:t>Wilmington, SC</a:t>
            </a:r>
          </a:p>
          <a:p>
            <a:pPr algn="ctr"/>
            <a:r>
              <a:rPr lang="en-US" dirty="0" smtClean="0"/>
              <a:t>Tracey Smart and Marcel Reichert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Survey Coverage:</a:t>
            </a:r>
            <a:br>
              <a:rPr lang="en-US" dirty="0" smtClean="0"/>
            </a:br>
            <a:r>
              <a:rPr lang="en-US" dirty="0" smtClean="0"/>
              <a:t>Current MPAs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2" y="1524000"/>
          <a:ext cx="8762998" cy="42468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752599"/>
                <a:gridCol w="762000"/>
                <a:gridCol w="1066800"/>
                <a:gridCol w="914400"/>
                <a:gridCol w="1066800"/>
                <a:gridCol w="1009649"/>
                <a:gridCol w="1047751"/>
                <a:gridCol w="11429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Chevron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2013 Stations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SBLL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2013 Stations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Historic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Historic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Snowy Wreck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Northern</a:t>
                      </a:r>
                      <a:r>
                        <a:rPr lang="en-US" baseline="0" dirty="0" smtClean="0"/>
                        <a:t> 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Charleston Deep Artificial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SC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Edisto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Georgia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GA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North Florida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St. Lucie Hump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FL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East Hump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FL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North Carolina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Current MPA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North Carolina Current MPAs</a:t>
            </a:r>
            <a:br>
              <a:rPr lang="en-US" dirty="0" smtClean="0"/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Snowy Grouper Wreck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Content Placeholder 6" descr="Snowy Grouper Wrec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552" t="21887" r="33332" b="12452"/>
          <a:stretch>
            <a:fillRect/>
          </a:stretch>
        </p:blipFill>
        <p:spPr>
          <a:xfrm>
            <a:off x="152400" y="1371600"/>
            <a:ext cx="4642338" cy="5486400"/>
          </a:xfrm>
        </p:spPr>
      </p:pic>
      <p:sp>
        <p:nvSpPr>
          <p:cNvPr id="8" name="TextBox 7"/>
          <p:cNvSpPr txBox="1"/>
          <p:nvPr/>
        </p:nvSpPr>
        <p:spPr>
          <a:xfrm>
            <a:off x="6077327" y="5486400"/>
            <a:ext cx="27729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Closest outside MPA cluster</a:t>
            </a:r>
          </a:p>
          <a:p>
            <a:r>
              <a:rPr lang="en-US" dirty="0" smtClean="0"/>
              <a:t>for comparison:</a:t>
            </a:r>
          </a:p>
          <a:p>
            <a:pPr marL="228600"/>
            <a:r>
              <a:rPr lang="en-US" dirty="0" smtClean="0"/>
              <a:t>Chevron ~15 NM</a:t>
            </a:r>
          </a:p>
          <a:p>
            <a:pPr marL="228600"/>
            <a:r>
              <a:rPr lang="en-US" dirty="0" smtClean="0"/>
              <a:t>SBLL ~11 NM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478149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Data will be available in future years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1524000"/>
            <a:ext cx="4147226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Chevron Trap</a:t>
            </a:r>
          </a:p>
          <a:p>
            <a:pPr marL="236538" indent="-236538">
              <a:buFont typeface="Arial" pitchFamily="34" charset="0"/>
              <a:buChar char="•"/>
              <a:tabLst>
                <a:tab pos="236538" algn="l"/>
              </a:tabLst>
            </a:pPr>
            <a:r>
              <a:rPr lang="en-US" sz="2000" dirty="0" smtClean="0"/>
              <a:t>No historical data inside MPA</a:t>
            </a:r>
          </a:p>
          <a:p>
            <a:pPr marL="236538" indent="-236538">
              <a:buFont typeface="Arial" pitchFamily="34" charset="0"/>
              <a:buChar char="•"/>
              <a:tabLst>
                <a:tab pos="236538" algn="l"/>
              </a:tabLst>
            </a:pPr>
            <a:r>
              <a:rPr lang="en-US" sz="2000" dirty="0" smtClean="0"/>
              <a:t>Added: 6 stations in 2012, 1 in 2013</a:t>
            </a:r>
          </a:p>
          <a:p>
            <a:pPr marL="236538" indent="-236538">
              <a:buFont typeface="Arial" pitchFamily="34" charset="0"/>
              <a:buChar char="•"/>
              <a:tabLst>
                <a:tab pos="236538" algn="l"/>
              </a:tabLst>
            </a:pPr>
            <a:r>
              <a:rPr lang="en-US" sz="2000" dirty="0" smtClean="0"/>
              <a:t>Recent catches generally low </a:t>
            </a:r>
          </a:p>
          <a:p>
            <a:pPr marL="236538" indent="-236538">
              <a:buFont typeface="Arial" pitchFamily="34" charset="0"/>
              <a:buChar char="•"/>
              <a:tabLst>
                <a:tab pos="236538" algn="l"/>
              </a:tabLst>
            </a:pPr>
            <a:r>
              <a:rPr lang="en-US" sz="2000" dirty="0" smtClean="0"/>
              <a:t>(1 or 2 red porgy per trap)</a:t>
            </a:r>
          </a:p>
          <a:p>
            <a:endParaRPr lang="en-US" sz="2000" dirty="0" smtClean="0"/>
          </a:p>
          <a:p>
            <a:r>
              <a:rPr lang="en-US" sz="2000" dirty="0" smtClean="0"/>
              <a:t>Short Bottom </a:t>
            </a:r>
            <a:r>
              <a:rPr lang="en-US" sz="2000" dirty="0" err="1" smtClean="0"/>
              <a:t>Longline</a:t>
            </a:r>
            <a:endParaRPr lang="en-US" sz="2000" dirty="0" smtClean="0"/>
          </a:p>
          <a:p>
            <a:pPr marL="236538" indent="-236538">
              <a:buFont typeface="Arial" pitchFamily="34" charset="0"/>
              <a:buChar char="•"/>
            </a:pPr>
            <a:r>
              <a:rPr lang="en-US" sz="2000" dirty="0" smtClean="0"/>
              <a:t>One historical station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000" dirty="0" smtClean="0"/>
              <a:t>14 current stations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000" dirty="0" smtClean="0"/>
              <a:t>Halted in 2012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South Carolina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Current MPA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Note: Deepwater MPA - no known live-bottom habitat</a:t>
            </a:r>
            <a:endParaRPr lang="en-US" sz="2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South Carolina Current MPAs</a:t>
            </a:r>
            <a:br>
              <a:rPr lang="en-US" dirty="0" smtClean="0"/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Northern SC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Content Placeholder 6" descr="Northern S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552" t="21887" r="35184" b="12452"/>
          <a:stretch>
            <a:fillRect/>
          </a:stretch>
        </p:blipFill>
        <p:spPr>
          <a:xfrm>
            <a:off x="4642338" y="1371600"/>
            <a:ext cx="4501662" cy="5486400"/>
          </a:xfrm>
        </p:spPr>
      </p:pic>
      <p:sp>
        <p:nvSpPr>
          <p:cNvPr id="4" name="TextBox 3"/>
          <p:cNvSpPr txBox="1"/>
          <p:nvPr/>
        </p:nvSpPr>
        <p:spPr>
          <a:xfrm>
            <a:off x="0" y="5562600"/>
            <a:ext cx="2483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Closest outside MPA cluster</a:t>
            </a:r>
          </a:p>
          <a:p>
            <a:r>
              <a:rPr lang="en-US" sz="1600" dirty="0" smtClean="0"/>
              <a:t>for comparison:</a:t>
            </a:r>
          </a:p>
          <a:p>
            <a:pPr marL="228600"/>
            <a:r>
              <a:rPr lang="en-US" sz="1600" dirty="0" smtClean="0"/>
              <a:t>Chevron ~13 NM</a:t>
            </a:r>
          </a:p>
          <a:p>
            <a:pPr marL="228600"/>
            <a:r>
              <a:rPr lang="en-US" sz="1600" dirty="0" smtClean="0"/>
              <a:t>SBLL ~5 NM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4637782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Chevron stations along same depth contours used for comparison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4738" y="3657600"/>
            <a:ext cx="4572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156793">
            <a:off x="4186039" y="4222371"/>
            <a:ext cx="567990" cy="24052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1432679"/>
            <a:ext cx="419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000" dirty="0" smtClean="0"/>
              <a:t>Historical and current stations available for comparison </a:t>
            </a:r>
          </a:p>
          <a:p>
            <a:pPr marL="236538" indent="-236538"/>
            <a:r>
              <a:rPr lang="en-US" sz="2000" dirty="0" smtClean="0"/>
              <a:t>		(CHV and SBLL)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000" dirty="0" smtClean="0"/>
              <a:t>Northern SC has adjacent stations  for comparison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000" dirty="0" smtClean="0"/>
              <a:t>Edisto has adjacent sampling areas for comparison</a:t>
            </a:r>
          </a:p>
          <a:p>
            <a:endParaRPr lang="en-US" sz="2000" dirty="0" smtClean="0"/>
          </a:p>
          <a:p>
            <a:r>
              <a:rPr lang="en-US" sz="2000" dirty="0" smtClean="0"/>
              <a:t>Typical catches for deep continental shelf and shelf-edge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1259625" y="1219200"/>
          <a:ext cx="6436575" cy="4986337"/>
        </p:xfrm>
        <a:graphic>
          <a:graphicData uri="http://schemas.openxmlformats.org/presentationml/2006/ole">
            <p:oleObj spid="_x0000_s9225" name="SPW 11.0 Graph" r:id="rId4" imgW="5595120" imgH="433368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194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n= # traps deployed each year</a:t>
            </a:r>
            <a:endParaRPr lang="en-US" sz="1600" dirty="0"/>
          </a:p>
        </p:txBody>
      </p:sp>
      <p:sp>
        <p:nvSpPr>
          <p:cNvPr id="12" name="Up Arrow 11"/>
          <p:cNvSpPr/>
          <p:nvPr/>
        </p:nvSpPr>
        <p:spPr>
          <a:xfrm>
            <a:off x="4267200" y="6477000"/>
            <a:ext cx="152400" cy="381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19600" y="65532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MPA Established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342963" y="6022777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n=11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6849" y="6022777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n=18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22895" y="6022777"/>
            <a:ext cx="49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n=6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1095" y="6022777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n=18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9295" y="6022777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n=18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13695" y="601980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n=23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n=17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20" name="Picture 6" descr="Red Group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066800"/>
            <a:ext cx="2012830" cy="914400"/>
          </a:xfrm>
          <a:prstGeom prst="rect">
            <a:avLst/>
          </a:prstGeom>
          <a:noFill/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South Carolina Current MPAs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Northern SC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194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n= # traps deployed each year</a:t>
            </a:r>
            <a:endParaRPr lang="en-US" sz="1600" dirty="0"/>
          </a:p>
        </p:txBody>
      </p:sp>
      <p:sp>
        <p:nvSpPr>
          <p:cNvPr id="6" name="Up Arrow 5"/>
          <p:cNvSpPr/>
          <p:nvPr/>
        </p:nvSpPr>
        <p:spPr>
          <a:xfrm>
            <a:off x="4267200" y="6477000"/>
            <a:ext cx="152400" cy="381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19600" y="65532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MPA Established</a:t>
            </a:r>
            <a:endParaRPr lang="en-US" sz="1600" dirty="0"/>
          </a:p>
        </p:txBody>
      </p:sp>
      <p:pic>
        <p:nvPicPr>
          <p:cNvPr id="10246" name="Picture 6" descr="Snowy Group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066800"/>
            <a:ext cx="1797976" cy="914400"/>
          </a:xfrm>
          <a:prstGeom prst="rect">
            <a:avLst/>
          </a:prstGeom>
          <a:noFill/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South Carolina Current MPAs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Northern SC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2963" y="6022777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n=11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6849" y="6022777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n=18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22895" y="6022777"/>
            <a:ext cx="49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n=6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61095" y="6022777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n=18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9295" y="6022777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n=18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13695" y="601980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n=23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n=17</a:t>
            </a:r>
            <a:endParaRPr lang="en-US" sz="1200" dirty="0">
              <a:solidFill>
                <a:srgbClr val="FF0000"/>
              </a:solidFill>
            </a:endParaRP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1447800" y="1262062"/>
          <a:ext cx="6248400" cy="4914471"/>
        </p:xfrm>
        <a:graphic>
          <a:graphicData uri="http://schemas.openxmlformats.org/presentationml/2006/ole">
            <p:oleObj spid="_x0000_s10249" name="SPW 11.0 Graph" r:id="rId5" imgW="5509800" imgH="43336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194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n= # traps deployed each year</a:t>
            </a:r>
            <a:endParaRPr lang="en-US" sz="1600" dirty="0"/>
          </a:p>
        </p:txBody>
      </p:sp>
      <p:sp>
        <p:nvSpPr>
          <p:cNvPr id="6" name="Up Arrow 5"/>
          <p:cNvSpPr/>
          <p:nvPr/>
        </p:nvSpPr>
        <p:spPr>
          <a:xfrm>
            <a:off x="4267200" y="6477000"/>
            <a:ext cx="152400" cy="381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19600" y="65532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MPA Established</a:t>
            </a:r>
            <a:endParaRPr lang="en-US" sz="1600" dirty="0"/>
          </a:p>
        </p:txBody>
      </p:sp>
      <p:pic>
        <p:nvPicPr>
          <p:cNvPr id="11270" name="Picture 6" descr="Sca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066800"/>
            <a:ext cx="2192053" cy="914400"/>
          </a:xfrm>
          <a:prstGeom prst="rect">
            <a:avLst/>
          </a:prstGeom>
          <a:noFill/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South Carolina Current MPAs</a:t>
            </a:r>
            <a:br>
              <a:rPr lang="en-US" dirty="0" smtClean="0"/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Northern SC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2963" y="6022777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n=11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6849" y="6022777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n=18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22895" y="6022777"/>
            <a:ext cx="49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n=6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61095" y="6022777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n=18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9295" y="6022777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n=18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9400" y="601980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n=23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n=17</a:t>
            </a:r>
            <a:endParaRPr lang="en-US" sz="1200" dirty="0">
              <a:solidFill>
                <a:srgbClr val="FF0000"/>
              </a:solidFill>
            </a:endParaRP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377111" y="1295400"/>
          <a:ext cx="6242889" cy="4910137"/>
        </p:xfrm>
        <a:graphic>
          <a:graphicData uri="http://schemas.openxmlformats.org/presentationml/2006/ole">
            <p:oleObj spid="_x0000_s11273" name="SPW 11.0 Graph" r:id="rId5" imgW="5509800" imgH="43336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194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n= # traps deployed each year</a:t>
            </a:r>
            <a:endParaRPr lang="en-US" sz="1600" dirty="0"/>
          </a:p>
        </p:txBody>
      </p:sp>
      <p:sp>
        <p:nvSpPr>
          <p:cNvPr id="6" name="Up Arrow 5"/>
          <p:cNvSpPr/>
          <p:nvPr/>
        </p:nvSpPr>
        <p:spPr>
          <a:xfrm>
            <a:off x="4267200" y="6477000"/>
            <a:ext cx="152400" cy="381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19600" y="65532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MPA Established</a:t>
            </a:r>
            <a:endParaRPr lang="en-US" sz="1600" dirty="0"/>
          </a:p>
        </p:txBody>
      </p:sp>
      <p:pic>
        <p:nvPicPr>
          <p:cNvPr id="12296" name="Picture 8" descr="Vermilion Snapp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143000"/>
            <a:ext cx="1787932" cy="914400"/>
          </a:xfrm>
          <a:prstGeom prst="rect">
            <a:avLst/>
          </a:prstGeom>
          <a:noFill/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South Carolina Current MPAs</a:t>
            </a:r>
            <a:br>
              <a:rPr lang="en-US" dirty="0" smtClean="0"/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Northern SC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2963" y="6022777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n=11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6849" y="6022777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n=18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22895" y="6022777"/>
            <a:ext cx="49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n=6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61095" y="6022777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n=18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9295" y="6022777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n=18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9400" y="601980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n=23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n=17</a:t>
            </a:r>
            <a:endParaRPr lang="en-US" sz="1200" dirty="0">
              <a:solidFill>
                <a:srgbClr val="FF0000"/>
              </a:solidFill>
            </a:endParaRP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1428570" y="1304925"/>
          <a:ext cx="6191430" cy="4869664"/>
        </p:xfrm>
        <a:graphic>
          <a:graphicData uri="http://schemas.openxmlformats.org/presentationml/2006/ole">
            <p:oleObj spid="_x0000_s12297" name="SPW 11.0 Graph" r:id="rId5" imgW="5521147" imgH="433151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194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n= # traps deployed each year</a:t>
            </a:r>
            <a:endParaRPr lang="en-US" sz="1600" dirty="0"/>
          </a:p>
        </p:txBody>
      </p:sp>
      <p:sp>
        <p:nvSpPr>
          <p:cNvPr id="6" name="Up Arrow 5"/>
          <p:cNvSpPr/>
          <p:nvPr/>
        </p:nvSpPr>
        <p:spPr>
          <a:xfrm>
            <a:off x="4267200" y="6477000"/>
            <a:ext cx="152400" cy="381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19600" y="65532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MPA Established</a:t>
            </a:r>
            <a:endParaRPr lang="en-US" sz="1600" dirty="0"/>
          </a:p>
        </p:txBody>
      </p:sp>
      <p:pic>
        <p:nvPicPr>
          <p:cNvPr id="13318" name="Picture 6" descr="Red Porg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066800"/>
            <a:ext cx="1720644" cy="914400"/>
          </a:xfrm>
          <a:prstGeom prst="rect">
            <a:avLst/>
          </a:prstGeom>
          <a:noFill/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South Carolina Current MPAs</a:t>
            </a:r>
            <a:br>
              <a:rPr lang="en-US" dirty="0" smtClean="0"/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Northern SC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2963" y="6022777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n=11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6849" y="6022777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n=18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22895" y="6022777"/>
            <a:ext cx="49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n=6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61095" y="6022777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n=18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9295" y="6022777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n=18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9400" y="601980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n=23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n=17</a:t>
            </a:r>
            <a:endParaRPr lang="en-US" sz="1200" dirty="0">
              <a:solidFill>
                <a:srgbClr val="FF0000"/>
              </a:solidFill>
            </a:endParaRP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1484278" y="1304925"/>
          <a:ext cx="6059522" cy="4879792"/>
        </p:xfrm>
        <a:graphic>
          <a:graphicData uri="http://schemas.openxmlformats.org/presentationml/2006/ole">
            <p:oleObj spid="_x0000_s13321" name="SPW 11.0 Graph" r:id="rId5" imgW="5393131" imgH="433151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81000"/>
            <a:ext cx="7848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SouthEast</a:t>
            </a:r>
            <a:r>
              <a:rPr lang="en-US" sz="3200" b="1" dirty="0" smtClean="0">
                <a:solidFill>
                  <a:srgbClr val="0070C0"/>
                </a:solidFill>
              </a:rPr>
              <a:t> Reef Fish Survey (SERFS)</a:t>
            </a:r>
          </a:p>
          <a:p>
            <a:endParaRPr lang="en-US" sz="2400" dirty="0" smtClean="0"/>
          </a:p>
          <a:p>
            <a:r>
              <a:rPr lang="en-US" sz="2400" dirty="0" smtClean="0"/>
              <a:t>Collaborative regional reef fish monitoring effort:</a:t>
            </a:r>
          </a:p>
          <a:p>
            <a:pPr>
              <a:tabLst>
                <a:tab pos="1608138" algn="l"/>
                <a:tab pos="2286000" algn="l"/>
                <a:tab pos="4003675" algn="l"/>
              </a:tabLst>
            </a:pPr>
            <a:r>
              <a:rPr lang="en-US" sz="2400" dirty="0" smtClean="0"/>
              <a:t>MARMAP 	-  SC-DNR/NOAA	1972 / 1989 (Chevron traps) </a:t>
            </a:r>
          </a:p>
          <a:p>
            <a:pPr>
              <a:tabLst>
                <a:tab pos="1608138" algn="l"/>
                <a:tab pos="2286000" algn="l"/>
                <a:tab pos="4003675" algn="l"/>
              </a:tabLst>
            </a:pPr>
            <a:r>
              <a:rPr lang="en-US" sz="2400" dirty="0" smtClean="0"/>
              <a:t>			Historical data</a:t>
            </a:r>
          </a:p>
          <a:p>
            <a:pPr>
              <a:tabLst>
                <a:tab pos="1608138" algn="l"/>
                <a:tab pos="2286000" algn="l"/>
                <a:tab pos="4003675" algn="l"/>
              </a:tabLst>
            </a:pPr>
            <a:r>
              <a:rPr lang="en-US" sz="2400" dirty="0" smtClean="0"/>
              <a:t>SEAMAP-SA   - SC-DNR/NOAA	(1986) 2009 (RF)</a:t>
            </a:r>
          </a:p>
          <a:p>
            <a:pPr>
              <a:tabLst>
                <a:tab pos="1608138" algn="l"/>
                <a:tab pos="2286000" algn="l"/>
                <a:tab pos="4003675" algn="l"/>
              </a:tabLst>
            </a:pPr>
            <a:r>
              <a:rPr lang="en-US" sz="2400" dirty="0" smtClean="0"/>
              <a:t>SEFIS 	-  SEFSC	2010 (RF)</a:t>
            </a:r>
            <a:endParaRPr lang="en-US" sz="2400" dirty="0"/>
          </a:p>
        </p:txBody>
      </p:sp>
      <p:pic>
        <p:nvPicPr>
          <p:cNvPr id="7" name="Picture 2" descr="\\Mrdnas\marmap\Habitat\2009\Cam2_2009_leg6\Cam2_2009_leg6_02\112INTVL\DSCN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9000"/>
            <a:ext cx="4114800" cy="3086100"/>
          </a:xfrm>
          <a:prstGeom prst="rect">
            <a:avLst/>
          </a:prstGeom>
          <a:noFill/>
        </p:spPr>
      </p:pic>
      <p:pic>
        <p:nvPicPr>
          <p:cNvPr id="8" name="Picture 7" descr="\\Mrdnas\marmap\Habitat\2009\Cam3_2009_leg4\P05090116\DSCN0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429000"/>
            <a:ext cx="4115012" cy="3086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Snowy Group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1066800"/>
            <a:ext cx="1797976" cy="91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519446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n= # </a:t>
            </a:r>
            <a:r>
              <a:rPr lang="en-US" sz="1600" dirty="0" err="1" smtClean="0"/>
              <a:t>longlines</a:t>
            </a:r>
            <a:r>
              <a:rPr lang="en-US" sz="1600" dirty="0" smtClean="0"/>
              <a:t> deployed each year</a:t>
            </a:r>
            <a:endParaRPr lang="en-US" sz="1600" dirty="0"/>
          </a:p>
        </p:txBody>
      </p:sp>
      <p:pic>
        <p:nvPicPr>
          <p:cNvPr id="23557" name="Picture 5" descr="Blueline Tilefis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958" y="1066800"/>
            <a:ext cx="2238042" cy="914400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South Carolina Current MPAs</a:t>
            </a:r>
            <a:br>
              <a:rPr lang="en-US" dirty="0" smtClean="0"/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Northern SC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373940" y="1444624"/>
          <a:ext cx="6493239" cy="4803776"/>
        </p:xfrm>
        <a:graphic>
          <a:graphicData uri="http://schemas.openxmlformats.org/presentationml/2006/ole">
            <p:oleObj spid="_x0000_s23560" name="SPW 11.0 Graph" r:id="rId6" imgW="5581498" imgH="4118458" progId="">
              <p:embed/>
            </p:oleObj>
          </a:graphicData>
        </a:graphic>
      </p:graphicFrame>
      <p:sp>
        <p:nvSpPr>
          <p:cNvPr id="7" name="Up Arrow 6"/>
          <p:cNvSpPr/>
          <p:nvPr/>
        </p:nvSpPr>
        <p:spPr>
          <a:xfrm>
            <a:off x="3962400" y="6248400"/>
            <a:ext cx="152400" cy="381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14800" y="63246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MPA Established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Edist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552" t="21887" r="35184" b="12452"/>
          <a:stretch>
            <a:fillRect/>
          </a:stretch>
        </p:blipFill>
        <p:spPr>
          <a:xfrm>
            <a:off x="189192" y="1371600"/>
            <a:ext cx="4501662" cy="5486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South Carolina Current MPAs</a:t>
            </a:r>
            <a:br>
              <a:rPr lang="en-US" dirty="0" smtClean="0"/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Edisto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5562600"/>
            <a:ext cx="27729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Closest outside MPA cluster</a:t>
            </a:r>
          </a:p>
          <a:p>
            <a:r>
              <a:rPr lang="en-US" dirty="0" smtClean="0"/>
              <a:t>for comparison:</a:t>
            </a:r>
          </a:p>
          <a:p>
            <a:pPr marL="228600" indent="-228600"/>
            <a:r>
              <a:rPr lang="en-US" dirty="0" smtClean="0"/>
              <a:t>	Chevron &lt; 1 NM</a:t>
            </a:r>
          </a:p>
          <a:p>
            <a:pPr marL="228600" indent="-228600"/>
            <a:r>
              <a:rPr lang="en-US" dirty="0" smtClean="0"/>
              <a:t>	SBLL ~1 NM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76254" y="2514600"/>
            <a:ext cx="609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0566" y="628471"/>
            <a:ext cx="1981200" cy="1200329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Chevron stations along same depth contours used for comparison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 rot="14092467">
            <a:off x="1488411" y="2005737"/>
            <a:ext cx="751764" cy="255726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1676400"/>
            <a:ext cx="426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indent="-236538"/>
            <a:r>
              <a:rPr lang="en-US" sz="2000" dirty="0" smtClean="0"/>
              <a:t>Historical and current stations available for comparison (CHV and SBLL)</a:t>
            </a:r>
          </a:p>
          <a:p>
            <a:pPr marL="236538" indent="-236538"/>
            <a:r>
              <a:rPr lang="en-US" sz="2000" dirty="0" smtClean="0"/>
              <a:t>Adjacent sampling areas  available for comparison</a:t>
            </a:r>
          </a:p>
          <a:p>
            <a:endParaRPr lang="en-US" sz="2000" dirty="0" smtClean="0"/>
          </a:p>
          <a:p>
            <a:r>
              <a:rPr lang="en-US" sz="2000" dirty="0" smtClean="0"/>
              <a:t>SBLL samples in 2008 (n=6)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000" dirty="0" smtClean="0"/>
              <a:t>No catches of snapper-grouper in 2008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000" dirty="0" smtClean="0"/>
              <a:t>Low catches of snapper-grouper in earlier years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000" dirty="0" smtClean="0"/>
              <a:t>No sampling from 2009-2012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1318177" y="1285874"/>
          <a:ext cx="6530423" cy="4929758"/>
        </p:xfrm>
        <a:graphic>
          <a:graphicData uri="http://schemas.openxmlformats.org/presentationml/2006/ole">
            <p:oleObj spid="_x0000_s71687" name="SPW 11.0 Graph" r:id="rId4" imgW="5692140" imgH="4285793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South Carolina Current MPAs</a:t>
            </a:r>
            <a:br>
              <a:rPr lang="en-US" dirty="0" smtClean="0"/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Edisto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n= # traps deployed each year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6015335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n=6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9673" y="601980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n=6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799" y="6019800"/>
            <a:ext cx="49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n=10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2273" y="601980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n=6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5744" y="6019800"/>
            <a:ext cx="49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n=10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601980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n=12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4267200" y="6477000"/>
            <a:ext cx="152400" cy="381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19600" y="65532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MPA Established</a:t>
            </a:r>
            <a:endParaRPr lang="en-US" sz="1600" dirty="0"/>
          </a:p>
        </p:txBody>
      </p:sp>
      <p:pic>
        <p:nvPicPr>
          <p:cNvPr id="15" name="Picture 6" descr="Sca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066800"/>
            <a:ext cx="2192053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1448537" y="1295400"/>
          <a:ext cx="6424043" cy="4886325"/>
        </p:xfrm>
        <a:graphic>
          <a:graphicData uri="http://schemas.openxmlformats.org/presentationml/2006/ole">
            <p:oleObj spid="_x0000_s72711" name="SPW 11.0 Graph" r:id="rId4" imgW="5649163" imgH="4285793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South Carolina Current MPAs</a:t>
            </a:r>
            <a:br>
              <a:rPr lang="en-US" dirty="0" smtClean="0"/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Edisto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n= # traps deployed each year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6015335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n=6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9673" y="601980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n=6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799" y="6019800"/>
            <a:ext cx="49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n=10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2273" y="601980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n=6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5744" y="6019800"/>
            <a:ext cx="49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n=10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601980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n=12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4267200" y="6477000"/>
            <a:ext cx="152400" cy="381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19600" y="65532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MPA Established</a:t>
            </a:r>
            <a:endParaRPr lang="en-US" sz="1600" dirty="0"/>
          </a:p>
        </p:txBody>
      </p:sp>
      <p:pic>
        <p:nvPicPr>
          <p:cNvPr id="17" name="Picture 8" descr="Vermilion Snapp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066800"/>
            <a:ext cx="1787932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1545169" y="1295400"/>
          <a:ext cx="6303431" cy="4868622"/>
        </p:xfrm>
        <a:graphic>
          <a:graphicData uri="http://schemas.openxmlformats.org/presentationml/2006/ole">
            <p:oleObj spid="_x0000_s73735" name="SPW 11.0 Graph" r:id="rId4" imgW="5564124" imgH="4285793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South Carolina Current MPAs</a:t>
            </a:r>
            <a:br>
              <a:rPr lang="en-US" dirty="0" smtClean="0"/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Edisto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n= # traps deployed each year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6015335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n=6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9673" y="601980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n=6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799" y="6019800"/>
            <a:ext cx="49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n=10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2273" y="601980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n=6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5744" y="6019800"/>
            <a:ext cx="49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n=10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601980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n=12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4267200" y="6477000"/>
            <a:ext cx="152400" cy="381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19600" y="65532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MPA Established</a:t>
            </a:r>
            <a:endParaRPr lang="en-US" sz="1600" dirty="0"/>
          </a:p>
        </p:txBody>
      </p:sp>
      <p:pic>
        <p:nvPicPr>
          <p:cNvPr id="17" name="Picture 6" descr="Red Porg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1066800"/>
            <a:ext cx="1720644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-457200"/>
            <a:ext cx="8458200" cy="3352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Georgia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dirty="0" smtClean="0"/>
              <a:t>Current MPA</a:t>
            </a:r>
            <a:br>
              <a:rPr lang="en-US" dirty="0" smtClean="0"/>
            </a:br>
            <a:r>
              <a:rPr lang="en-US" sz="2000" dirty="0" smtClean="0">
                <a:solidFill>
                  <a:schemeClr val="bg1"/>
                </a:solidFill>
              </a:rPr>
              <a:t>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“Golden Tilefish MPA”; no chevron or SBLL sampling.</a:t>
            </a:r>
            <a:br>
              <a:rPr lang="en-US" sz="2400" dirty="0" smtClean="0"/>
            </a:br>
            <a:r>
              <a:rPr lang="en-US" sz="2400" dirty="0" smtClean="0"/>
              <a:t>Some Long Bottom </a:t>
            </a:r>
            <a:r>
              <a:rPr lang="en-US" sz="2400" dirty="0" err="1" smtClean="0"/>
              <a:t>Longline</a:t>
            </a:r>
            <a:r>
              <a:rPr lang="en-US" sz="2400" dirty="0" smtClean="0"/>
              <a:t>: soft-bottom sampling </a:t>
            </a:r>
            <a:endParaRPr lang="en-US" sz="2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2743200" y="2514600"/>
            <a:ext cx="4343400" cy="4343400"/>
            <a:chOff x="2743200" y="3276600"/>
            <a:chExt cx="3733800" cy="3581400"/>
          </a:xfrm>
        </p:grpSpPr>
        <p:pic>
          <p:nvPicPr>
            <p:cNvPr id="4" name="Picture 3" descr="Long Bottom Longlines.jpg"/>
            <p:cNvPicPr>
              <a:picLocks noChangeAspect="1"/>
            </p:cNvPicPr>
            <p:nvPr/>
          </p:nvPicPr>
          <p:blipFill>
            <a:blip r:embed="rId3" cstate="print"/>
            <a:srcRect l="6000" t="34444" r="34111" b="13333"/>
            <a:stretch>
              <a:fillRect/>
            </a:stretch>
          </p:blipFill>
          <p:spPr>
            <a:xfrm>
              <a:off x="2743200" y="3276600"/>
              <a:ext cx="3733800" cy="3581400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2825496" y="3276600"/>
              <a:ext cx="3276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Georgia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sz="4000" dirty="0" smtClean="0"/>
              <a:t>Current MPA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Long Bottom </a:t>
            </a:r>
            <a:r>
              <a:rPr lang="en-US" sz="2700" dirty="0" err="1" smtClean="0"/>
              <a:t>Longline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400" b="1" dirty="0"/>
          </a:p>
        </p:txBody>
      </p:sp>
      <p:pic>
        <p:nvPicPr>
          <p:cNvPr id="99332" name="Picture 4" descr="Golden Tilefis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295400"/>
            <a:ext cx="2222498" cy="914400"/>
          </a:xfrm>
          <a:prstGeom prst="rect">
            <a:avLst/>
          </a:prstGeom>
          <a:noFill/>
        </p:spPr>
      </p:pic>
      <p:graphicFrame>
        <p:nvGraphicFramePr>
          <p:cNvPr id="99333" name="Object 5"/>
          <p:cNvGraphicFramePr>
            <a:graphicFrameLocks noChangeAspect="1"/>
          </p:cNvGraphicFramePr>
          <p:nvPr/>
        </p:nvGraphicFramePr>
        <p:xfrm>
          <a:off x="1369670" y="1592263"/>
          <a:ext cx="6250330" cy="4579937"/>
        </p:xfrm>
        <a:graphic>
          <a:graphicData uri="http://schemas.openxmlformats.org/presentationml/2006/ole">
            <p:oleObj spid="_x0000_s99337" name="SPW 11.0 Graph" r:id="rId5" imgW="5637600" imgH="413100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25345" y="601980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n=8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7945" y="601980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n=4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n=11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3618" y="601980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n=6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n=9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553200"/>
            <a:ext cx="2315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n= # LB </a:t>
            </a:r>
            <a:r>
              <a:rPr lang="en-US" sz="1600" dirty="0" err="1" smtClean="0"/>
              <a:t>longlines</a:t>
            </a:r>
            <a:r>
              <a:rPr lang="en-US" sz="1600" dirty="0" smtClean="0"/>
              <a:t> per year</a:t>
            </a:r>
            <a:endParaRPr lang="en-US" sz="1600" dirty="0"/>
          </a:p>
        </p:txBody>
      </p:sp>
      <p:sp>
        <p:nvSpPr>
          <p:cNvPr id="13" name="Up Arrow 12"/>
          <p:cNvSpPr/>
          <p:nvPr/>
        </p:nvSpPr>
        <p:spPr>
          <a:xfrm>
            <a:off x="2819400" y="6477000"/>
            <a:ext cx="152400" cy="381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71800" y="65532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MPA Established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Florida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dirty="0" smtClean="0"/>
              <a:t>Current MPAs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Information for North Florida MPA</a:t>
            </a:r>
            <a:br>
              <a:rPr lang="en-US" sz="2700" dirty="0" smtClean="0"/>
            </a:br>
            <a:r>
              <a:rPr lang="en-US" sz="2700" dirty="0" smtClean="0"/>
              <a:t>Remaining MPAs south of SERFS sampling coverage</a:t>
            </a:r>
            <a:endParaRPr lang="en-US" sz="2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rth Florida.jpg"/>
          <p:cNvPicPr>
            <a:picLocks noChangeAspect="1"/>
          </p:cNvPicPr>
          <p:nvPr/>
        </p:nvPicPr>
        <p:blipFill>
          <a:blip r:embed="rId3" cstate="print"/>
          <a:srcRect l="6000" t="22222" r="35333" b="13333"/>
          <a:stretch>
            <a:fillRect/>
          </a:stretch>
        </p:blipFill>
        <p:spPr>
          <a:xfrm>
            <a:off x="2393731" y="1371600"/>
            <a:ext cx="4540469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Florida Current MPAs </a:t>
            </a:r>
            <a:br>
              <a:rPr lang="en-US" dirty="0" smtClean="0"/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North Florida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04582"/>
            <a:ext cx="2483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Closest outside MPA cluster</a:t>
            </a:r>
          </a:p>
          <a:p>
            <a:r>
              <a:rPr lang="en-US" sz="1600" dirty="0" smtClean="0"/>
              <a:t>for comparison:</a:t>
            </a:r>
          </a:p>
          <a:p>
            <a:pPr marL="228600" indent="-228600"/>
            <a:r>
              <a:rPr lang="en-US" sz="1600" dirty="0" smtClean="0"/>
              <a:t>	Chevron ~8 NM</a:t>
            </a:r>
          </a:p>
          <a:p>
            <a:pPr marL="228600" indent="-228600"/>
            <a:r>
              <a:rPr lang="en-US" sz="1600" dirty="0" smtClean="0"/>
              <a:t>	SBLL &gt; 80 NM</a:t>
            </a:r>
            <a:endParaRPr lang="en-US" sz="1600" dirty="0"/>
          </a:p>
        </p:txBody>
      </p:sp>
      <p:sp>
        <p:nvSpPr>
          <p:cNvPr id="6" name="Left Arrow 5"/>
          <p:cNvSpPr/>
          <p:nvPr/>
        </p:nvSpPr>
        <p:spPr>
          <a:xfrm flipH="1">
            <a:off x="2667000" y="2057400"/>
            <a:ext cx="1371600" cy="228600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16764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Chevron stations along similar depth contours used for comparison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Florida Current MPAs </a:t>
            </a:r>
            <a:br>
              <a:rPr lang="en-US" dirty="0" smtClean="0"/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North Florida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194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n= # traps deployed each year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401473" y="601533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n=5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399" y="6019800"/>
            <a:ext cx="49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n=0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799" y="6019800"/>
            <a:ext cx="49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n=5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n=11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2999" y="6019800"/>
            <a:ext cx="49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n=7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5744" y="6019800"/>
            <a:ext cx="49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n=16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601980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n=18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n=22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4267200" y="6477000"/>
            <a:ext cx="152400" cy="381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19600" y="65532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MPA Established</a:t>
            </a:r>
            <a:endParaRPr lang="en-US" sz="1600" dirty="0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1279238" y="1285875"/>
          <a:ext cx="6570578" cy="4886326"/>
        </p:xfrm>
        <a:graphic>
          <a:graphicData uri="http://schemas.openxmlformats.org/presentationml/2006/ole">
            <p:oleObj spid="_x0000_s50183" name="SPW 11.0 Graph" r:id="rId4" imgW="5765400" imgH="4288320" progId="">
              <p:embed/>
            </p:oleObj>
          </a:graphicData>
        </a:graphic>
      </p:graphicFrame>
      <p:pic>
        <p:nvPicPr>
          <p:cNvPr id="15" name="Picture 5" descr="Speckled Hi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990600"/>
            <a:ext cx="1849942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Fishery Independent Surveys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143000"/>
            <a:ext cx="5029200" cy="53339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 smtClean="0"/>
              <a:t>SERFS Chevron Trap Universe</a:t>
            </a:r>
          </a:p>
          <a:p>
            <a:pPr lvl="1"/>
            <a:r>
              <a:rPr lang="en-US" sz="2000" dirty="0" smtClean="0">
                <a:latin typeface="Calibri"/>
              </a:rPr>
              <a:t>≈</a:t>
            </a:r>
            <a:r>
              <a:rPr lang="en-US" sz="2000" dirty="0" smtClean="0"/>
              <a:t>3,100 live-bottom stations</a:t>
            </a:r>
          </a:p>
          <a:p>
            <a:pPr lvl="1"/>
            <a:r>
              <a:rPr lang="en-US" sz="2000" dirty="0" smtClean="0"/>
              <a:t>Mostly low to moderate relief</a:t>
            </a:r>
          </a:p>
          <a:p>
            <a:pPr lvl="1"/>
            <a:r>
              <a:rPr lang="en-US" sz="2000" dirty="0" smtClean="0">
                <a:latin typeface="Calibri"/>
              </a:rPr>
              <a:t>≈</a:t>
            </a:r>
            <a:r>
              <a:rPr lang="en-US" sz="2000" dirty="0" smtClean="0"/>
              <a:t>1,300 randomly selected each year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MARMAP/SEAMAP-SA</a:t>
            </a:r>
          </a:p>
          <a:p>
            <a:pPr>
              <a:buNone/>
            </a:pPr>
            <a:r>
              <a:rPr lang="en-US" sz="2400" u="sng" dirty="0" smtClean="0"/>
              <a:t>S</a:t>
            </a:r>
            <a:r>
              <a:rPr lang="en-US" sz="2400" dirty="0" smtClean="0"/>
              <a:t>hort-</a:t>
            </a:r>
            <a:r>
              <a:rPr lang="en-US" sz="2400" u="sng" dirty="0" smtClean="0"/>
              <a:t>B</a:t>
            </a:r>
            <a:r>
              <a:rPr lang="en-US" sz="2400" dirty="0" smtClean="0"/>
              <a:t>ottom </a:t>
            </a:r>
            <a:r>
              <a:rPr lang="en-US" sz="2400" u="sng" dirty="0" err="1" smtClean="0"/>
              <a:t>L</a:t>
            </a:r>
            <a:r>
              <a:rPr lang="en-US" sz="2400" dirty="0" err="1" smtClean="0"/>
              <a:t>ong</a:t>
            </a:r>
            <a:r>
              <a:rPr lang="en-US" sz="2400" u="sng" dirty="0" err="1" smtClean="0"/>
              <a:t>l</a:t>
            </a:r>
            <a:r>
              <a:rPr lang="en-US" sz="2400" dirty="0" err="1" smtClean="0"/>
              <a:t>ine</a:t>
            </a:r>
            <a:r>
              <a:rPr lang="en-US" sz="2400" dirty="0" smtClean="0"/>
              <a:t> (SBLL) Universe</a:t>
            </a:r>
          </a:p>
          <a:p>
            <a:pPr lvl="1"/>
            <a:r>
              <a:rPr lang="en-US" sz="2000" dirty="0" smtClean="0"/>
              <a:t>334 live-bottom stations</a:t>
            </a:r>
          </a:p>
          <a:p>
            <a:pPr lvl="1"/>
            <a:r>
              <a:rPr lang="en-US" sz="2000" dirty="0" smtClean="0"/>
              <a:t>Moderate to high relief</a:t>
            </a:r>
          </a:p>
          <a:p>
            <a:pPr lvl="1"/>
            <a:r>
              <a:rPr lang="en-US" sz="2000" dirty="0" smtClean="0"/>
              <a:t>~220 randomly selected each year</a:t>
            </a:r>
          </a:p>
          <a:p>
            <a:pPr lvl="1"/>
            <a:r>
              <a:rPr lang="en-US" sz="2000" dirty="0" smtClean="0"/>
              <a:t>Monitoring survey halted in 2012</a:t>
            </a:r>
          </a:p>
          <a:p>
            <a:pPr lvl="1" indent="-742950">
              <a:buNone/>
            </a:pPr>
            <a:r>
              <a:rPr lang="en-US" sz="2400" u="sng" dirty="0" smtClean="0"/>
              <a:t>L</a:t>
            </a:r>
            <a:r>
              <a:rPr lang="en-US" sz="2400" dirty="0" smtClean="0"/>
              <a:t>ong </a:t>
            </a:r>
            <a:r>
              <a:rPr lang="en-US" sz="2400" u="sng" dirty="0" smtClean="0"/>
              <a:t>B</a:t>
            </a:r>
            <a:r>
              <a:rPr lang="en-US" sz="2400" dirty="0" smtClean="0"/>
              <a:t>ottom </a:t>
            </a:r>
            <a:r>
              <a:rPr lang="en-US" sz="2400" u="sng" dirty="0" err="1" smtClean="0"/>
              <a:t>L</a:t>
            </a:r>
            <a:r>
              <a:rPr lang="en-US" sz="2400" dirty="0" err="1" smtClean="0"/>
              <a:t>ong</a:t>
            </a:r>
            <a:r>
              <a:rPr lang="en-US" sz="2400" u="sng" dirty="0" err="1" smtClean="0"/>
              <a:t>l</a:t>
            </a:r>
            <a:r>
              <a:rPr lang="en-US" sz="2400" dirty="0" err="1" smtClean="0"/>
              <a:t>ine</a:t>
            </a:r>
            <a:r>
              <a:rPr lang="en-US" sz="2400" dirty="0" smtClean="0"/>
              <a:t> (LBLL)</a:t>
            </a:r>
          </a:p>
          <a:p>
            <a:pPr lvl="1"/>
            <a:r>
              <a:rPr lang="en-US" sz="2000" dirty="0" smtClean="0"/>
              <a:t>Sampled in Loran blocks</a:t>
            </a:r>
          </a:p>
          <a:p>
            <a:pPr lvl="1"/>
            <a:r>
              <a:rPr lang="en-US" sz="2000" dirty="0" smtClean="0"/>
              <a:t>Tilefish grounds</a:t>
            </a:r>
          </a:p>
          <a:p>
            <a:pPr lvl="1"/>
            <a:r>
              <a:rPr lang="en-US" sz="2000" dirty="0" smtClean="0"/>
              <a:t>Monitoring survey halted in 2012</a:t>
            </a:r>
          </a:p>
          <a:p>
            <a:pPr lvl="1"/>
            <a:endParaRPr lang="en-US" sz="2000" dirty="0" smtClean="0"/>
          </a:p>
        </p:txBody>
      </p:sp>
      <p:pic>
        <p:nvPicPr>
          <p:cNvPr id="5" name="Picture 4" descr="SERFS Survey.jpg"/>
          <p:cNvPicPr>
            <a:picLocks noChangeAspect="1"/>
          </p:cNvPicPr>
          <p:nvPr/>
        </p:nvPicPr>
        <p:blipFill>
          <a:blip r:embed="rId3" cstate="print"/>
          <a:srcRect l="6000" t="22222" r="34111" b="13333"/>
          <a:stretch>
            <a:fillRect/>
          </a:stretch>
        </p:blipFill>
        <p:spPr>
          <a:xfrm>
            <a:off x="170793" y="1219200"/>
            <a:ext cx="4248807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Florida Current MPAs </a:t>
            </a:r>
            <a:br>
              <a:rPr lang="en-US" dirty="0" smtClean="0"/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North Florida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194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n= # traps deployed each year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401473" y="601533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n=5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399" y="6019800"/>
            <a:ext cx="49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n=0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799" y="6019800"/>
            <a:ext cx="49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n=5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n=11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2999" y="6019800"/>
            <a:ext cx="49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n=7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5744" y="6019800"/>
            <a:ext cx="49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n=16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601980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n=18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n=22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4267200" y="6477000"/>
            <a:ext cx="152400" cy="381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19600" y="65532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MPA Established</a:t>
            </a:r>
            <a:endParaRPr lang="en-US" sz="1600" dirty="0"/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1295400" y="1295401"/>
          <a:ext cx="6557769" cy="4876800"/>
        </p:xfrm>
        <a:graphic>
          <a:graphicData uri="http://schemas.openxmlformats.org/presentationml/2006/ole">
            <p:oleObj spid="_x0000_s6154" name="SPW 11.0 Graph" r:id="rId4" imgW="5765400" imgH="4288320" progId="">
              <p:embed/>
            </p:oleObj>
          </a:graphicData>
        </a:graphic>
      </p:graphicFrame>
      <p:pic>
        <p:nvPicPr>
          <p:cNvPr id="14" name="Picture 6" descr="Snowy Group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066800"/>
            <a:ext cx="1797976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Vermilion Snapp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143000"/>
            <a:ext cx="1787932" cy="91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Florida Current MPAs </a:t>
            </a:r>
            <a:br>
              <a:rPr lang="en-US" dirty="0" smtClean="0"/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North Florida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194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n= # traps deployed each year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401473" y="601533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n=5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399" y="6019800"/>
            <a:ext cx="49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n=0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799" y="6019800"/>
            <a:ext cx="49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n=5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n=11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2999" y="6019800"/>
            <a:ext cx="49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n=7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5744" y="6019800"/>
            <a:ext cx="49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n=16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601980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n=18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n=22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4267200" y="6477000"/>
            <a:ext cx="152400" cy="381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19600" y="65532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MPA Established</a:t>
            </a:r>
            <a:endParaRPr lang="en-US" sz="1600" dirty="0"/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1447800" y="1285874"/>
          <a:ext cx="6424045" cy="4886326"/>
        </p:xfrm>
        <a:graphic>
          <a:graphicData uri="http://schemas.openxmlformats.org/presentationml/2006/ole">
            <p:oleObj spid="_x0000_s7178" name="SPW 11.0 Graph" r:id="rId5" imgW="5637600" imgH="42883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Florida Current MPAs</a:t>
            </a:r>
            <a:br>
              <a:rPr lang="en-US" dirty="0" smtClean="0"/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North Florida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194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n= # traps deployed each year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401473" y="601533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n=5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399" y="6019800"/>
            <a:ext cx="49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n=0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799" y="6019800"/>
            <a:ext cx="49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n=5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n=11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2999" y="6019800"/>
            <a:ext cx="49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n=7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5744" y="6019800"/>
            <a:ext cx="49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n=16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601980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n=18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n=22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4267200" y="6477000"/>
            <a:ext cx="152400" cy="381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19600" y="65532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MPA Established</a:t>
            </a:r>
            <a:endParaRPr lang="en-US" sz="1600" dirty="0"/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1524000" y="1285874"/>
          <a:ext cx="6379632" cy="4927478"/>
        </p:xfrm>
        <a:graphic>
          <a:graphicData uri="http://schemas.openxmlformats.org/presentationml/2006/ole">
            <p:oleObj spid="_x0000_s8202" name="SPW 11.0 Graph" r:id="rId4" imgW="5552280" imgH="4288320" progId="">
              <p:embed/>
            </p:oleObj>
          </a:graphicData>
        </a:graphic>
      </p:graphicFrame>
      <p:pic>
        <p:nvPicPr>
          <p:cNvPr id="14" name="Picture 6" descr="Red Porg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1066800"/>
            <a:ext cx="1720644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Florida Current MPAs </a:t>
            </a:r>
            <a:br>
              <a:rPr lang="en-US" dirty="0" smtClean="0"/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North Florida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021057" y="1371600"/>
          <a:ext cx="6812256" cy="4866964"/>
        </p:xfrm>
        <a:graphic>
          <a:graphicData uri="http://schemas.openxmlformats.org/presentationml/2006/ole">
            <p:oleObj spid="_x0000_s24584" name="SPW 11.0 Graph" r:id="rId4" imgW="5804611" imgH="4137660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n= # </a:t>
            </a:r>
            <a:r>
              <a:rPr lang="en-US" sz="1600" dirty="0" err="1" smtClean="0"/>
              <a:t>longlines</a:t>
            </a:r>
            <a:r>
              <a:rPr lang="en-US" sz="1600" dirty="0" smtClean="0"/>
              <a:t> deployed each year</a:t>
            </a:r>
            <a:endParaRPr lang="en-US" sz="1600" dirty="0"/>
          </a:p>
        </p:txBody>
      </p:sp>
      <p:pic>
        <p:nvPicPr>
          <p:cNvPr id="13" name="Picture 6" descr="Red Porg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1295400"/>
            <a:ext cx="1720644" cy="914400"/>
          </a:xfrm>
          <a:prstGeom prst="rect">
            <a:avLst/>
          </a:prstGeom>
          <a:noFill/>
        </p:spPr>
      </p:pic>
      <p:sp>
        <p:nvSpPr>
          <p:cNvPr id="6" name="Up Arrow 5"/>
          <p:cNvSpPr/>
          <p:nvPr/>
        </p:nvSpPr>
        <p:spPr>
          <a:xfrm>
            <a:off x="3962400" y="6172200"/>
            <a:ext cx="152400" cy="381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14800" y="62484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MPA Established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Proposed MPAs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SERFS MPA Monitoring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SERFS Survey Coverage</a:t>
            </a:r>
            <a:br>
              <a:rPr lang="en-US" dirty="0" smtClean="0"/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Proposed MPAs NC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 descr="North Carolina.jpg"/>
          <p:cNvPicPr>
            <a:picLocks noChangeAspect="1"/>
          </p:cNvPicPr>
          <p:nvPr/>
        </p:nvPicPr>
        <p:blipFill>
          <a:blip r:embed="rId3" cstate="print"/>
          <a:srcRect l="6000" t="22222" r="25556" b="13333"/>
          <a:stretch>
            <a:fillRect/>
          </a:stretch>
        </p:blipFill>
        <p:spPr>
          <a:xfrm>
            <a:off x="2286000" y="1423307"/>
            <a:ext cx="4953000" cy="5129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SERFS Survey Coverage:</a:t>
            </a:r>
            <a:br>
              <a:rPr lang="en-US" dirty="0" smtClean="0"/>
            </a:br>
            <a:r>
              <a:rPr lang="en-US" dirty="0" smtClean="0"/>
              <a:t>Proposed NC MPAs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1" y="1447800"/>
          <a:ext cx="8991599" cy="46177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904999"/>
                <a:gridCol w="762000"/>
                <a:gridCol w="1007828"/>
                <a:gridCol w="938254"/>
                <a:gridCol w="1094630"/>
                <a:gridCol w="1035988"/>
                <a:gridCol w="1075084"/>
                <a:gridCol w="1172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Chevron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2013 Stations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SBLL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2013 Stations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Historic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Historic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Manuela Wreck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Malchace</a:t>
                      </a:r>
                      <a:r>
                        <a:rPr lang="en-US" baseline="0" dirty="0" smtClean="0"/>
                        <a:t> Wreck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780 Bottom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N. Cape Lookout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N. Cape Lookout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N.</a:t>
                      </a:r>
                      <a:r>
                        <a:rPr lang="en-US" baseline="0" dirty="0" smtClean="0"/>
                        <a:t> Cape Lookout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S. Cape Lookout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Snowy Wreck </a:t>
                      </a:r>
                      <a:r>
                        <a:rPr lang="en-US" dirty="0" err="1" smtClean="0"/>
                        <a:t>Reconfig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Southern 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North Carolina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SERFS Chevron Trap Survey</a:t>
            </a:r>
            <a:endParaRPr lang="en-US" dirty="0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1741488" y="1697038"/>
          <a:ext cx="5659437" cy="4398962"/>
        </p:xfrm>
        <a:graphic>
          <a:graphicData uri="http://schemas.openxmlformats.org/presentationml/2006/ole">
            <p:oleObj spid="_x0000_s14344" name="SPW 11.0 Graph" r:id="rId4" imgW="5670194" imgH="4397350" progId="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1828800" y="4876800"/>
            <a:ext cx="1981200" cy="304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1752600" y="1371600"/>
          <a:ext cx="5890531" cy="5059362"/>
        </p:xfrm>
        <a:graphic>
          <a:graphicData uri="http://schemas.openxmlformats.org/presentationml/2006/ole">
            <p:oleObj spid="_x0000_s18442" name="SPW 11.0 Graph" r:id="rId4" imgW="5049317" imgH="4327855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North Carolina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MARMAP Short Bottom </a:t>
            </a:r>
            <a:r>
              <a:rPr lang="en-US" dirty="0" err="1" smtClean="0"/>
              <a:t>Longline</a:t>
            </a:r>
            <a:r>
              <a:rPr lang="en-US" dirty="0" smtClean="0"/>
              <a:t> Survey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5000" y="5105400"/>
            <a:ext cx="2286000" cy="304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SERFS Survey Coverage</a:t>
            </a:r>
            <a:br>
              <a:rPr lang="en-US" dirty="0" smtClean="0"/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Proposed MPAs SC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 descr="South Carolina.jpg"/>
          <p:cNvPicPr>
            <a:picLocks noChangeAspect="1"/>
          </p:cNvPicPr>
          <p:nvPr/>
        </p:nvPicPr>
        <p:blipFill>
          <a:blip r:embed="rId3" cstate="print"/>
          <a:srcRect l="6000" t="22222" r="25556" b="13333"/>
          <a:stretch>
            <a:fillRect/>
          </a:stretch>
        </p:blipFill>
        <p:spPr>
          <a:xfrm>
            <a:off x="2438400" y="1524000"/>
            <a:ext cx="4648200" cy="4814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9"/>
          <p:cNvSpPr txBox="1">
            <a:spLocks noChangeArrowheads="1"/>
          </p:cNvSpPr>
          <p:nvPr/>
        </p:nvSpPr>
        <p:spPr bwMode="auto">
          <a:xfrm>
            <a:off x="4419600" y="157660"/>
            <a:ext cx="21002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 smtClean="0">
                <a:latin typeface="Arial"/>
              </a:rPr>
              <a:t>Chevron trap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5943600" y="3962400"/>
            <a:ext cx="762000" cy="609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191000" y="685800"/>
            <a:ext cx="5181600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   Used 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since 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1988 (1990)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   Deployed in depths to </a:t>
            </a:r>
            <a:r>
              <a:rPr lang="en-US" sz="2000" dirty="0" smtClean="0">
                <a:solidFill>
                  <a:srgbClr val="FF0000"/>
                </a:solidFill>
                <a:latin typeface="Arial"/>
              </a:rPr>
              <a:t>≈90 m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   Soak time ≈ 90 minutes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   </a:t>
            </a:r>
            <a:r>
              <a:rPr lang="en-US" sz="2000" dirty="0" smtClean="0">
                <a:latin typeface="Arial"/>
              </a:rPr>
              <a:t>Baited (menhaden)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Arial"/>
              </a:rPr>
              <a:t>   Cameras since 2009 (video: 2010)</a:t>
            </a:r>
            <a:endParaRPr lang="en-US" sz="2000" dirty="0">
              <a:latin typeface="Arial"/>
            </a:endParaRPr>
          </a:p>
        </p:txBody>
      </p:sp>
      <p:sp>
        <p:nvSpPr>
          <p:cNvPr id="10" name="Rectangle 12" descr="ChevronRetrieval2"/>
          <p:cNvSpPr>
            <a:spLocks noGrp="1" noChangeAspect="1" noChangeArrowheads="1"/>
          </p:cNvSpPr>
          <p:nvPr isPhoto="1"/>
        </p:nvSpPr>
        <p:spPr bwMode="auto">
          <a:xfrm>
            <a:off x="0" y="4343400"/>
            <a:ext cx="3276600" cy="21796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" name="Picture 10" descr="DNR sampling-Aug-04-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250609"/>
            <a:ext cx="2362200" cy="356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P100032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2626" y="388357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\\Mrdnas\marmap\Habitat\2009\Cam5_2009_leg4\P05090216\DSCN0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04800"/>
            <a:ext cx="3810000" cy="2861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SERFS Survey Coverage:</a:t>
            </a:r>
            <a:br>
              <a:rPr lang="en-US" dirty="0" smtClean="0"/>
            </a:br>
            <a:r>
              <a:rPr lang="en-US" dirty="0" smtClean="0"/>
              <a:t>Proposed SC MPAs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" y="1447800"/>
          <a:ext cx="9143999" cy="36068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904998"/>
                <a:gridCol w="762000"/>
                <a:gridCol w="1070114"/>
                <a:gridCol w="954157"/>
                <a:gridCol w="1113183"/>
                <a:gridCol w="1053547"/>
                <a:gridCol w="1093306"/>
                <a:gridCol w="11926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Chevron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2013 Stations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SBLL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2013 Stations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Historic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Historic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Northern SC Ext</a:t>
                      </a:r>
                      <a:r>
                        <a:rPr lang="en-US" u="none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√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√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Mid SC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√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√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Devil’s Hole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SC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√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√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√</a:t>
                      </a:r>
                      <a:endParaRPr lang="en-US" dirty="0" smtClean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Devil’s Hole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SC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√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√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Charleston Shelf</a:t>
                      </a:r>
                      <a:r>
                        <a:rPr lang="en-US" u="none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√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√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Edisto </a:t>
                      </a:r>
                      <a:r>
                        <a:rPr lang="en-US" u="none" dirty="0" err="1" smtClean="0"/>
                        <a:t>Reconfig</a:t>
                      </a:r>
                      <a:r>
                        <a:rPr lang="en-US" u="none" dirty="0" smtClean="0"/>
                        <a:t> 3</a:t>
                      </a:r>
                      <a:r>
                        <a:rPr lang="en-US" u="none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SC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√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√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Edisto</a:t>
                      </a:r>
                      <a:r>
                        <a:rPr lang="en-US" u="none" baseline="0" dirty="0" smtClean="0"/>
                        <a:t> S Ext</a:t>
                      </a:r>
                      <a:r>
                        <a:rPr lang="en-US" u="none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9436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Indicates an area that can be used to compare effectiveness of current MPAs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South Carolina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SERFS Chevron Trap Survey</a:t>
            </a:r>
            <a:endParaRPr lang="en-US" dirty="0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219201" y="1171517"/>
          <a:ext cx="6096000" cy="5518208"/>
        </p:xfrm>
        <a:graphic>
          <a:graphicData uri="http://schemas.openxmlformats.org/presentationml/2006/ole">
            <p:oleObj spid="_x0000_s15367" name="SPW 11.0 Graph" r:id="rId4" imgW="6644945" imgH="6002122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1295400" y="5181600"/>
            <a:ext cx="2286000" cy="304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4600" y="5638800"/>
            <a:ext cx="1066800" cy="304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1717344" y="1493838"/>
          <a:ext cx="5826456" cy="4906962"/>
        </p:xfrm>
        <a:graphic>
          <a:graphicData uri="http://schemas.openxmlformats.org/presentationml/2006/ole">
            <p:oleObj spid="_x0000_s19466" name="SPW 11.0 Graph" r:id="rId4" imgW="5149901" imgH="4327855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South Carolina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MARMAP Short Bottom </a:t>
            </a:r>
            <a:r>
              <a:rPr lang="en-US" dirty="0" err="1" smtClean="0"/>
              <a:t>Longline</a:t>
            </a:r>
            <a:r>
              <a:rPr lang="en-US" dirty="0" smtClean="0"/>
              <a:t> Survey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4800600"/>
            <a:ext cx="2438400" cy="304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5181600"/>
            <a:ext cx="1143000" cy="304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SERFS Survey Coverage</a:t>
            </a:r>
            <a:br>
              <a:rPr lang="en-US" dirty="0" smtClean="0"/>
            </a:br>
            <a:r>
              <a:rPr lang="en-US" dirty="0" smtClean="0"/>
              <a:t>Proposed MPAs GA</a:t>
            </a:r>
            <a:endParaRPr lang="en-US" dirty="0"/>
          </a:p>
        </p:txBody>
      </p:sp>
      <p:pic>
        <p:nvPicPr>
          <p:cNvPr id="11" name="Picture 10" descr="Georgia N Florida.jpg"/>
          <p:cNvPicPr>
            <a:picLocks noChangeAspect="1"/>
          </p:cNvPicPr>
          <p:nvPr/>
        </p:nvPicPr>
        <p:blipFill>
          <a:blip r:embed="rId3" cstate="print"/>
          <a:srcRect l="6000" t="22222" r="25556" b="13333"/>
          <a:stretch>
            <a:fillRect/>
          </a:stretch>
        </p:blipFill>
        <p:spPr>
          <a:xfrm>
            <a:off x="2362200" y="1733550"/>
            <a:ext cx="4800600" cy="497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SERFS Survey Coverage:</a:t>
            </a:r>
            <a:br>
              <a:rPr lang="en-US" dirty="0" smtClean="0"/>
            </a:br>
            <a:r>
              <a:rPr lang="en-US" dirty="0" smtClean="0"/>
              <a:t>Proposed GA MPAs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1" y="1371600"/>
          <a:ext cx="8991599" cy="23926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904999"/>
                <a:gridCol w="762000"/>
                <a:gridCol w="1007828"/>
                <a:gridCol w="938254"/>
                <a:gridCol w="1094630"/>
                <a:gridCol w="1035988"/>
                <a:gridCol w="1075084"/>
                <a:gridCol w="1172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Chevron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2013 Stations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SBLL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2013 Stations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Historic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Historic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Georgia </a:t>
                      </a:r>
                      <a:r>
                        <a:rPr lang="en-US" dirty="0" err="1" smtClean="0"/>
                        <a:t>Reconfig</a:t>
                      </a:r>
                      <a:r>
                        <a:rPr lang="en-US" dirty="0" smtClean="0"/>
                        <a:t> N2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Georgia Ext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√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√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Georgia </a:t>
                      </a:r>
                      <a:r>
                        <a:rPr lang="en-US" dirty="0" err="1" smtClean="0"/>
                        <a:t>Reconfig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Georgia N Florida.jpg"/>
          <p:cNvPicPr>
            <a:picLocks noChangeAspect="1"/>
          </p:cNvPicPr>
          <p:nvPr/>
        </p:nvPicPr>
        <p:blipFill>
          <a:blip r:embed="rId3" cstate="print"/>
          <a:srcRect l="6000" t="22222" r="25556" b="13333"/>
          <a:stretch>
            <a:fillRect/>
          </a:stretch>
        </p:blipFill>
        <p:spPr>
          <a:xfrm>
            <a:off x="2209800" y="4060372"/>
            <a:ext cx="5791200" cy="5998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Georgia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SERFS Chevron Trap Survey</a:t>
            </a:r>
            <a:endParaRPr lang="en-US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524000" y="1746008"/>
          <a:ext cx="5889625" cy="4134092"/>
        </p:xfrm>
        <a:graphic>
          <a:graphicData uri="http://schemas.openxmlformats.org/presentationml/2006/ole">
            <p:oleObj spid="_x0000_s16390" name="SPW 11.0 Graph" r:id="rId4" imgW="5693969" imgH="3528670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53000" y="632460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*No SBLL stations in GA proposed MPAs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SERFS Survey Coverage</a:t>
            </a:r>
            <a:br>
              <a:rPr lang="en-US" dirty="0" smtClean="0"/>
            </a:br>
            <a:r>
              <a:rPr lang="en-US" dirty="0" smtClean="0"/>
              <a:t>Proposed MPAs FL</a:t>
            </a:r>
            <a:endParaRPr lang="en-US" dirty="0"/>
          </a:p>
        </p:txBody>
      </p:sp>
      <p:pic>
        <p:nvPicPr>
          <p:cNvPr id="10" name="Picture 9" descr="Florida.jpg"/>
          <p:cNvPicPr>
            <a:picLocks noChangeAspect="1"/>
          </p:cNvPicPr>
          <p:nvPr/>
        </p:nvPicPr>
        <p:blipFill>
          <a:blip r:embed="rId3" cstate="print"/>
          <a:srcRect l="6000" t="22222" r="25556" b="13333"/>
          <a:stretch>
            <a:fillRect/>
          </a:stretch>
        </p:blipFill>
        <p:spPr>
          <a:xfrm>
            <a:off x="4648200" y="1676400"/>
            <a:ext cx="4267200" cy="4419600"/>
          </a:xfrm>
          <a:prstGeom prst="rect">
            <a:avLst/>
          </a:prstGeom>
        </p:spPr>
      </p:pic>
      <p:pic>
        <p:nvPicPr>
          <p:cNvPr id="11" name="Picture 10" descr="Georgia N Florida.jpg"/>
          <p:cNvPicPr>
            <a:picLocks noChangeAspect="1"/>
          </p:cNvPicPr>
          <p:nvPr/>
        </p:nvPicPr>
        <p:blipFill>
          <a:blip r:embed="rId4" cstate="print"/>
          <a:srcRect l="6000" t="22222" r="25556" b="13333"/>
          <a:stretch>
            <a:fillRect/>
          </a:stretch>
        </p:blipFill>
        <p:spPr>
          <a:xfrm>
            <a:off x="228600" y="1676400"/>
            <a:ext cx="42672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SERFS Survey Coverage:</a:t>
            </a:r>
            <a:br>
              <a:rPr lang="en-US" dirty="0" smtClean="0"/>
            </a:br>
            <a:r>
              <a:rPr lang="en-US" dirty="0" smtClean="0"/>
              <a:t>Proposed FL MPAs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" y="1219200"/>
          <a:ext cx="8991599" cy="46634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981199"/>
                <a:gridCol w="762000"/>
                <a:gridCol w="1066800"/>
                <a:gridCol w="914400"/>
                <a:gridCol w="1066800"/>
                <a:gridCol w="1066800"/>
                <a:gridCol w="1066800"/>
                <a:gridCol w="106680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Chevron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2013 Stations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SBLL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2013 Stations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Historic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Historic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St. Simons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√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St. Simons</a:t>
                      </a:r>
                      <a:r>
                        <a:rPr lang="en-US" baseline="0" dirty="0" smtClean="0"/>
                        <a:t> Ext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Fernandina</a:t>
                      </a:r>
                      <a:r>
                        <a:rPr lang="en-US" u="none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u="none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√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St. Augustine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√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St. Augustine</a:t>
                      </a:r>
                      <a:r>
                        <a:rPr lang="en-US" baseline="0" dirty="0" smtClean="0"/>
                        <a:t> Ext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Daytona 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Daytona Steeples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Push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Button Hill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FL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Juno Beach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FL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Warsaw Hole 4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FL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6488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: Indicates an area that can be used to compare effectiveness of current MPA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919288" y="1773238"/>
          <a:ext cx="5303837" cy="4398962"/>
        </p:xfrm>
        <a:graphic>
          <a:graphicData uri="http://schemas.openxmlformats.org/presentationml/2006/ole">
            <p:oleObj spid="_x0000_s17414" name="SPW 11.0 Graph" r:id="rId4" imgW="5314493" imgH="439735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Florida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SERFS Chevron Trap Survey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5083792"/>
            <a:ext cx="1371600" cy="304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Florida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MARMAP Short Bottom </a:t>
            </a:r>
            <a:r>
              <a:rPr lang="en-US" dirty="0" err="1" smtClean="0"/>
              <a:t>Longline</a:t>
            </a:r>
            <a:r>
              <a:rPr lang="en-US" dirty="0" smtClean="0"/>
              <a:t> Survey</a:t>
            </a:r>
            <a:endParaRPr lang="en-US" dirty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798204" y="1524000"/>
          <a:ext cx="5088372" cy="4710112"/>
        </p:xfrm>
        <a:graphic>
          <a:graphicData uri="http://schemas.openxmlformats.org/presentationml/2006/ole">
            <p:oleObj spid="_x0000_s21511" name="SPW 11.0 Graph" r:id="rId4" imgW="4685386" imgH="4327855" progId="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2209800" y="4876800"/>
            <a:ext cx="1524000" cy="304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457200" y="228600"/>
            <a:ext cx="59436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Short </a:t>
            </a:r>
            <a:r>
              <a:rPr lang="en-US" sz="28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B</a:t>
            </a:r>
            <a:r>
              <a:rPr lang="en-US" sz="2800" b="1" dirty="0" smtClean="0">
                <a:solidFill>
                  <a:schemeClr val="tx1"/>
                </a:solidFill>
                <a:cs typeface="Times New Roman" pitchFamily="18" charset="0"/>
              </a:rPr>
              <a:t>ottom </a:t>
            </a:r>
            <a:r>
              <a:rPr lang="en-US" sz="2800" b="1" dirty="0" err="1" smtClean="0">
                <a:cs typeface="Times New Roman" pitchFamily="18" charset="0"/>
              </a:rPr>
              <a:t>L</a:t>
            </a:r>
            <a:r>
              <a:rPr lang="en-US" sz="2800" b="1" dirty="0" err="1" smtClean="0">
                <a:solidFill>
                  <a:schemeClr val="tx1"/>
                </a:solidFill>
                <a:cs typeface="Times New Roman" pitchFamily="18" charset="0"/>
              </a:rPr>
              <a:t>ongline</a:t>
            </a:r>
            <a:endParaRPr lang="en-US" sz="2800" b="1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Used since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1978 (halted in 2012!)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Areas of high relief in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depths (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&gt;90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baited (squid) hooks</a:t>
            </a:r>
          </a:p>
          <a:p>
            <a:pPr eaLnBrk="0" hangingPunct="0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Soak time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±90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minutes</a:t>
            </a:r>
          </a:p>
          <a:p>
            <a:pPr eaLnBrk="0" hangingPunct="0">
              <a:spcBef>
                <a:spcPct val="0"/>
              </a:spcBef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pecies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eaLnBrk="0" hangingPunct="0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snowy grouper, jacks, tilefish, speckled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hind, etc.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3" descr="D3_fish_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733800"/>
            <a:ext cx="424874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9"/>
          <p:cNvGraphicFramePr>
            <a:graphicFrameLocks noChangeAspect="1"/>
          </p:cNvGraphicFramePr>
          <p:nvPr/>
        </p:nvGraphicFramePr>
        <p:xfrm>
          <a:off x="4928018" y="3733800"/>
          <a:ext cx="3911181" cy="2927350"/>
        </p:xfrm>
        <a:graphic>
          <a:graphicData uri="http://schemas.openxmlformats.org/presentationml/2006/ole">
            <p:oleObj spid="_x0000_s121862" name="Slide" r:id="rId5" imgW="5120640" imgH="3406320" progId="">
              <p:embed/>
            </p:oleObj>
          </a:graphicData>
        </a:graphic>
      </p:graphicFrame>
      <p:pic>
        <p:nvPicPr>
          <p:cNvPr id="6" name="Picture 5" descr="SnowyonBottomLongling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44794" y="228600"/>
            <a:ext cx="3592834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Mrdnas\marmap\Habitat\2009\Cam6_2009_leg5\Cam6_2009_leg5_03\108INTVL\DSCN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8305800" cy="62293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1066800"/>
            <a:ext cx="2917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THANK YOU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1295400" y="1295400"/>
          <a:ext cx="6570578" cy="4886325"/>
        </p:xfrm>
        <a:graphic>
          <a:graphicData uri="http://schemas.openxmlformats.org/presentationml/2006/ole">
            <p:oleObj spid="_x0000_s212994" name="SPW 11.0 Graph" r:id="rId4" imgW="5777179" imgH="4285793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South Carolina Current MPAs:</a:t>
            </a:r>
            <a:br>
              <a:rPr lang="en-US" dirty="0" smtClean="0"/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Edisto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n= # traps deployed each year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6015335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n=6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9673" y="601980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n=6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799" y="6019800"/>
            <a:ext cx="49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n=10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2273" y="601980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n=6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5744" y="6019800"/>
            <a:ext cx="49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n=10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601980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n=12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n=12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4267200" y="6477000"/>
            <a:ext cx="152400" cy="381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19600" y="65532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MPA Established</a:t>
            </a:r>
            <a:endParaRPr lang="en-US" sz="1600" dirty="0"/>
          </a:p>
        </p:txBody>
      </p:sp>
      <p:pic>
        <p:nvPicPr>
          <p:cNvPr id="69637" name="Picture 5" descr="Speckled Hi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990600"/>
            <a:ext cx="1849942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228600" y="152400"/>
            <a:ext cx="51816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Long </a:t>
            </a:r>
            <a:r>
              <a:rPr lang="en-US" sz="2800" b="1" dirty="0" smtClean="0">
                <a:cs typeface="Times New Roman" pitchFamily="18" charset="0"/>
              </a:rPr>
              <a:t>B</a:t>
            </a:r>
            <a:r>
              <a:rPr lang="en-US" sz="2800" b="1" dirty="0" smtClean="0">
                <a:solidFill>
                  <a:schemeClr val="tx1"/>
                </a:solidFill>
                <a:cs typeface="Times New Roman" pitchFamily="18" charset="0"/>
              </a:rPr>
              <a:t>ottom </a:t>
            </a:r>
            <a:r>
              <a:rPr lang="en-US" sz="2800" b="1" dirty="0" err="1" smtClean="0">
                <a:cs typeface="Times New Roman" pitchFamily="18" charset="0"/>
              </a:rPr>
              <a:t>L</a:t>
            </a:r>
            <a:r>
              <a:rPr lang="en-US" sz="2800" b="1" dirty="0" err="1" smtClean="0">
                <a:solidFill>
                  <a:schemeClr val="tx1"/>
                </a:solidFill>
                <a:cs typeface="Times New Roman" pitchFamily="18" charset="0"/>
              </a:rPr>
              <a:t>ongline</a:t>
            </a:r>
            <a:endParaRPr lang="en-US" sz="28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sz="20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630238" indent="-457200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Used since 1982 (1996), halted in 2012!</a:t>
            </a:r>
          </a:p>
          <a:p>
            <a:pPr marL="630238" indent="-457200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baited (squid) hooks</a:t>
            </a:r>
          </a:p>
          <a:p>
            <a:pPr marL="630238" indent="-457200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Muddy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bottom / tilefish grounds</a:t>
            </a:r>
          </a:p>
          <a:p>
            <a:pPr marL="630238" indent="-457200">
              <a:spcBef>
                <a:spcPct val="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		≈ 200 m (600 ft.) 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30238" indent="-457200">
              <a:spcBef>
                <a:spcPct val="0"/>
              </a:spcBef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630238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Sampled based on LORAN “blocks”</a:t>
            </a:r>
          </a:p>
          <a:p>
            <a:pPr marL="630238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15 blocks off SC and GA (and n. FL)</a:t>
            </a:r>
          </a:p>
          <a:p>
            <a:pPr marL="630238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oal: sample 2-4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lines per block</a:t>
            </a:r>
          </a:p>
          <a:p>
            <a:pPr marL="630238" indent="-457200">
              <a:spcBef>
                <a:spcPct val="0"/>
              </a:spcBef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630238" indent="-457200">
              <a:spcBef>
                <a:spcPct val="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Species: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tilefish,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bl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ackbelly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rosefish, etc. 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2" name="Picture 7" descr="tilefish_three copy"/>
          <p:cNvPicPr>
            <a:picLocks noChangeAspect="1" noChangeArrowheads="1"/>
          </p:cNvPicPr>
          <p:nvPr/>
        </p:nvPicPr>
        <p:blipFill>
          <a:blip r:embed="rId3" cstate="print"/>
          <a:srcRect t="14719"/>
          <a:stretch>
            <a:fillRect/>
          </a:stretch>
        </p:blipFill>
        <p:spPr bwMode="auto">
          <a:xfrm>
            <a:off x="609600" y="4419600"/>
            <a:ext cx="3276600" cy="234248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0183" name="Picture 7" descr="mini-DSCI090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286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ReichertM\My Documents\MARMAP\Review 2012\MARMAP data and info\LBLL Block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8400" y="2971800"/>
            <a:ext cx="41656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SERFS sampling in MPAs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181600"/>
          </a:xfrm>
        </p:spPr>
        <p:txBody>
          <a:bodyPr>
            <a:normAutofit fontScale="85000" lnSpcReduction="10000"/>
          </a:bodyPr>
          <a:lstStyle/>
          <a:p>
            <a:pPr marL="339725" lvl="2" indent="-339725"/>
            <a:r>
              <a:rPr lang="en-US" dirty="0" smtClean="0"/>
              <a:t>General caveats of sampling in MPAs</a:t>
            </a:r>
          </a:p>
          <a:p>
            <a:pPr marL="796925" lvl="2" indent="-339725"/>
            <a:r>
              <a:rPr lang="en-US" dirty="0" smtClean="0"/>
              <a:t>Ongoing sampling mortality (even with “catch and release”)</a:t>
            </a:r>
          </a:p>
          <a:p>
            <a:pPr marL="796925" lvl="2" indent="-339725"/>
            <a:r>
              <a:rPr lang="en-US" dirty="0" smtClean="0"/>
              <a:t>Increasing efforts (better data) result in increases in mortality</a:t>
            </a:r>
          </a:p>
          <a:p>
            <a:pPr marL="1254125" lvl="3" indent="-339725"/>
            <a:r>
              <a:rPr lang="en-US" dirty="0" smtClean="0"/>
              <a:t>Video index possible alternative.	</a:t>
            </a:r>
          </a:p>
          <a:p>
            <a:pPr marL="796925" lvl="2" indent="-339725"/>
            <a:r>
              <a:rPr lang="en-US" dirty="0" smtClean="0"/>
              <a:t>How to treat MPA data within the index development?</a:t>
            </a:r>
          </a:p>
          <a:p>
            <a:pPr marL="796925" lvl="2" indent="-339725"/>
            <a:r>
              <a:rPr lang="en-US" dirty="0" smtClean="0"/>
              <a:t>Trade-off between investigating  / sampling new areas versus ongoing monitoring  given current funding and effort confounds.</a:t>
            </a:r>
          </a:p>
          <a:p>
            <a:pPr marL="796925" lvl="2" indent="-339725"/>
            <a:endParaRPr lang="en-US" dirty="0" smtClean="0"/>
          </a:p>
          <a:p>
            <a:r>
              <a:rPr lang="en-US" sz="2400" dirty="0" smtClean="0"/>
              <a:t>Monitoring efforts in possible newly designated MPAs</a:t>
            </a:r>
          </a:p>
          <a:p>
            <a:pPr marL="804863" indent="-347663"/>
            <a:r>
              <a:rPr lang="en-US" sz="2400" dirty="0" smtClean="0"/>
              <a:t>SERFS has survey monitoring stations in a majority of proposed MPAs as location of proposed MPAs was in large part based on MARMAP stations: </a:t>
            </a:r>
          </a:p>
          <a:p>
            <a:pPr marL="1201738" lvl="1" indent="-341313">
              <a:buFont typeface="Courier New" pitchFamily="49" charset="0"/>
              <a:buChar char="o"/>
            </a:pPr>
            <a:r>
              <a:rPr lang="en-US" sz="2400" dirty="0" smtClean="0"/>
              <a:t>Loss of non-MPA monitoring stations for abundance indices (historical monitoring stations becoming MPA monitoring stations) </a:t>
            </a:r>
          </a:p>
          <a:p>
            <a:pPr marL="1201738" lvl="1" indent="-341313">
              <a:buFont typeface="Courier New" pitchFamily="49" charset="0"/>
              <a:buChar char="o"/>
            </a:pPr>
            <a:r>
              <a:rPr lang="en-US" sz="2400" dirty="0" smtClean="0"/>
              <a:t>Possible effect on index development</a:t>
            </a:r>
          </a:p>
          <a:p>
            <a:pPr marL="1201738" lvl="1" indent="-341313">
              <a:buFont typeface="Courier New" pitchFamily="49" charset="0"/>
              <a:buChar char="o"/>
            </a:pPr>
            <a:r>
              <a:rPr lang="en-US" sz="2400" dirty="0" smtClean="0"/>
              <a:t>Loss of adjacent (non-MPA) areas for comparison with current MPAs (Edisto, North Florida)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Current MPAs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SERFS MPA Monitoring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Fish. </a:t>
            </a:r>
            <a:r>
              <a:rPr lang="en-US" dirty="0" err="1" smtClean="0"/>
              <a:t>Indep</a:t>
            </a:r>
            <a:r>
              <a:rPr lang="en-US" dirty="0" smtClean="0"/>
              <a:t>. Survey Coverage</a:t>
            </a:r>
            <a:endParaRPr lang="en-US" dirty="0"/>
          </a:p>
        </p:txBody>
      </p:sp>
      <p:pic>
        <p:nvPicPr>
          <p:cNvPr id="7" name="Content Placeholder 6" descr="SERFS Survey with Current MPA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5729" t="21875" r="34688" b="13542"/>
          <a:stretch>
            <a:fillRect/>
          </a:stretch>
        </p:blipFill>
        <p:spPr>
          <a:xfrm>
            <a:off x="0" y="1219200"/>
            <a:ext cx="4601497" cy="5486400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3 of 8 MPAs: no sampling expected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Georgia MPA:  soft bottom  TF grounds  -  </a:t>
            </a:r>
            <a:r>
              <a:rPr lang="en-US" sz="2000" dirty="0" smtClean="0">
                <a:solidFill>
                  <a:srgbClr val="0070C0"/>
                </a:solidFill>
              </a:rPr>
              <a:t>long bottom </a:t>
            </a:r>
            <a:r>
              <a:rPr lang="en-US" sz="2000" dirty="0" err="1" smtClean="0">
                <a:solidFill>
                  <a:srgbClr val="0070C0"/>
                </a:solidFill>
              </a:rPr>
              <a:t>longline</a:t>
            </a:r>
            <a:endParaRPr lang="en-US" sz="2000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/>
              <a:t>4  remaining MPAs with </a:t>
            </a:r>
            <a:r>
              <a:rPr lang="en-US" sz="2000" dirty="0" smtClean="0">
                <a:solidFill>
                  <a:srgbClr val="0070C0"/>
                </a:solidFill>
              </a:rPr>
              <a:t>chevron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0070C0"/>
                </a:solidFill>
              </a:rPr>
              <a:t>short bottom </a:t>
            </a:r>
            <a:r>
              <a:rPr lang="en-US" sz="2000" dirty="0" err="1" smtClean="0">
                <a:solidFill>
                  <a:srgbClr val="0070C0"/>
                </a:solidFill>
              </a:rPr>
              <a:t>longline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/>
              <a:t>sampling or sampling  within 15 NM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Current sampling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Historic (pre-MPA establishment,  prior to 2009)</a:t>
            </a:r>
          </a:p>
          <a:p>
            <a:pPr marL="744538" indent="-404813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Snowy Grouper Wreck</a:t>
            </a:r>
          </a:p>
          <a:p>
            <a:pPr marL="744538" indent="-404813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Northern South Carolina</a:t>
            </a:r>
          </a:p>
          <a:p>
            <a:pPr marL="744538" indent="-404813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Edisto</a:t>
            </a:r>
          </a:p>
          <a:p>
            <a:pPr marL="744538" indent="-404813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North Florida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Data in overview:</a:t>
            </a:r>
          </a:p>
          <a:p>
            <a:pPr marL="914400" indent="-574675">
              <a:spcBef>
                <a:spcPts val="0"/>
              </a:spcBef>
              <a:buNone/>
            </a:pPr>
            <a:r>
              <a:rPr lang="en-US" sz="2000" dirty="0" smtClean="0"/>
              <a:t>	Through </a:t>
            </a:r>
            <a:r>
              <a:rPr lang="en-US" sz="2000" dirty="0" smtClean="0"/>
              <a:t>2012</a:t>
            </a:r>
          </a:p>
          <a:p>
            <a:pPr marL="914400" indent="-574675">
              <a:spcBef>
                <a:spcPts val="0"/>
              </a:spcBef>
              <a:buNone/>
            </a:pPr>
            <a:r>
              <a:rPr lang="en-US" sz="2000" dirty="0" smtClean="0"/>
              <a:t>	Selected </a:t>
            </a:r>
            <a:r>
              <a:rPr lang="en-US" sz="2000" dirty="0" smtClean="0"/>
              <a:t>species </a:t>
            </a:r>
          </a:p>
          <a:p>
            <a:pPr marL="914400" indent="-574675">
              <a:spcBef>
                <a:spcPts val="0"/>
              </a:spcBef>
              <a:buNone/>
            </a:pPr>
            <a:r>
              <a:rPr lang="en-US" sz="2000" dirty="0" smtClean="0"/>
              <a:t>	Simple </a:t>
            </a:r>
            <a:r>
              <a:rPr lang="en-US" sz="2000" dirty="0" smtClean="0"/>
              <a:t>nominal CPUE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2975</TotalTime>
  <Words>1633</Words>
  <Application>Microsoft Office PowerPoint</Application>
  <PresentationFormat>On-screen Show (4:3)</PresentationFormat>
  <Paragraphs>718</Paragraphs>
  <Slides>51</Slides>
  <Notes>51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Office Theme</vt:lpstr>
      <vt:lpstr>Slide</vt:lpstr>
      <vt:lpstr>SPW 11.0 Graph</vt:lpstr>
      <vt:lpstr>Southeast Reef Fish Survey MPA Monitoring</vt:lpstr>
      <vt:lpstr>Slide 2</vt:lpstr>
      <vt:lpstr>Fishery Independent Surveys</vt:lpstr>
      <vt:lpstr>Slide 4</vt:lpstr>
      <vt:lpstr>Slide 5</vt:lpstr>
      <vt:lpstr>Slide 6</vt:lpstr>
      <vt:lpstr>SERFS sampling in MPAs</vt:lpstr>
      <vt:lpstr>Part 1: Current MPAs</vt:lpstr>
      <vt:lpstr>Fish. Indep. Survey Coverage</vt:lpstr>
      <vt:lpstr>Survey Coverage: Current MPAs</vt:lpstr>
      <vt:lpstr>North Carolina  Current MPA</vt:lpstr>
      <vt:lpstr>North Carolina Current MPAs Snowy Grouper Wreck</vt:lpstr>
      <vt:lpstr>South Carolina  Current MPA  Note: Deepwater MPA - no known live-bottom habitat</vt:lpstr>
      <vt:lpstr>South Carolina Current MPAs Northern SC</vt:lpstr>
      <vt:lpstr>Slide 15</vt:lpstr>
      <vt:lpstr>Slide 16</vt:lpstr>
      <vt:lpstr>South Carolina Current MPAs Northern SC</vt:lpstr>
      <vt:lpstr>South Carolina Current MPAs Northern SC</vt:lpstr>
      <vt:lpstr>South Carolina Current MPAs Northern SC</vt:lpstr>
      <vt:lpstr>South Carolina Current MPAs Northern SC</vt:lpstr>
      <vt:lpstr>South Carolina Current MPAs Edisto</vt:lpstr>
      <vt:lpstr>South Carolina Current MPAs Edisto</vt:lpstr>
      <vt:lpstr>South Carolina Current MPAs Edisto</vt:lpstr>
      <vt:lpstr>South Carolina Current MPAs Edisto</vt:lpstr>
      <vt:lpstr>Georgia Current MPA b “Golden Tilefish MPA”; no chevron or SBLL sampling. Some Long Bottom Longline: soft-bottom sampling </vt:lpstr>
      <vt:lpstr>Georgia Current MPA Long Bottom Longline </vt:lpstr>
      <vt:lpstr>Florida Current MPAs  Information for North Florida MPA Remaining MPAs south of SERFS sampling coverage</vt:lpstr>
      <vt:lpstr>Florida Current MPAs  North Florida</vt:lpstr>
      <vt:lpstr>Florida Current MPAs  North Florida</vt:lpstr>
      <vt:lpstr>Florida Current MPAs  North Florida</vt:lpstr>
      <vt:lpstr>Florida Current MPAs  North Florida</vt:lpstr>
      <vt:lpstr>Florida Current MPAs North Florida</vt:lpstr>
      <vt:lpstr>Florida Current MPAs  North Florida</vt:lpstr>
      <vt:lpstr>Part 2: Proposed MPAs</vt:lpstr>
      <vt:lpstr>SERFS Survey Coverage Proposed MPAs NC</vt:lpstr>
      <vt:lpstr>SERFS Survey Coverage: Proposed NC MPAs</vt:lpstr>
      <vt:lpstr>North Carolina SERFS Chevron Trap Survey</vt:lpstr>
      <vt:lpstr>North Carolina MARMAP Short Bottom Longline Survey</vt:lpstr>
      <vt:lpstr>SERFS Survey Coverage Proposed MPAs SC</vt:lpstr>
      <vt:lpstr>SERFS Survey Coverage: Proposed SC MPAs</vt:lpstr>
      <vt:lpstr>South Carolina SERFS Chevron Trap Survey</vt:lpstr>
      <vt:lpstr>South Carolina MARMAP Short Bottom Longline Survey</vt:lpstr>
      <vt:lpstr>SERFS Survey Coverage Proposed MPAs GA</vt:lpstr>
      <vt:lpstr>SERFS Survey Coverage: Proposed GA MPAs</vt:lpstr>
      <vt:lpstr>Georgia SERFS Chevron Trap Survey</vt:lpstr>
      <vt:lpstr>SERFS Survey Coverage Proposed MPAs FL</vt:lpstr>
      <vt:lpstr>SERFS Survey Coverage: Proposed FL MPAs</vt:lpstr>
      <vt:lpstr>Florida SERFS Chevron Trap Survey</vt:lpstr>
      <vt:lpstr>Florida MARMAP Short Bottom Longline Survey</vt:lpstr>
      <vt:lpstr>Slide 50</vt:lpstr>
      <vt:lpstr>South Carolina Current MPAs: Edisto</vt:lpstr>
    </vt:vector>
  </TitlesOfParts>
  <Company>SCNDR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tsmart</dc:creator>
  <cp:lastModifiedBy>temp</cp:lastModifiedBy>
  <cp:revision>244</cp:revision>
  <dcterms:created xsi:type="dcterms:W3CDTF">2013-10-24T20:03:26Z</dcterms:created>
  <dcterms:modified xsi:type="dcterms:W3CDTF">2013-12-03T22:06:25Z</dcterms:modified>
</cp:coreProperties>
</file>