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58" r:id="rId4"/>
    <p:sldId id="267" r:id="rId5"/>
    <p:sldId id="268" r:id="rId6"/>
    <p:sldId id="270" r:id="rId7"/>
    <p:sldId id="271" r:id="rId8"/>
    <p:sldId id="272" r:id="rId9"/>
    <p:sldId id="273" r:id="rId10"/>
    <p:sldId id="274" r:id="rId11"/>
    <p:sldId id="275" r:id="rId12"/>
    <p:sldId id="276" r:id="rId13"/>
    <p:sldId id="257" r:id="rId14"/>
    <p:sldId id="260" r:id="rId15"/>
    <p:sldId id="263" r:id="rId16"/>
    <p:sldId id="262" r:id="rId17"/>
    <p:sldId id="264" r:id="rId18"/>
    <p:sldId id="265" r:id="rId19"/>
    <p:sldId id="283" r:id="rId20"/>
    <p:sldId id="282"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092" autoAdjust="0"/>
  </p:normalViewPr>
  <p:slideViewPr>
    <p:cSldViewPr>
      <p:cViewPr varScale="1">
        <p:scale>
          <a:sx n="71" d="100"/>
          <a:sy n="71" d="100"/>
        </p:scale>
        <p:origin x="-11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39A0D-0F19-4EAA-98FA-F1C7F626402C}" type="datetimeFigureOut">
              <a:rPr lang="en-US" smtClean="0"/>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41B36-1CE1-4D0A-8B30-F2AEF8C43614}" type="slidenum">
              <a:rPr lang="en-US" smtClean="0"/>
              <a:t>‹#›</a:t>
            </a:fld>
            <a:endParaRPr lang="en-US"/>
          </a:p>
        </p:txBody>
      </p:sp>
    </p:spTree>
    <p:extLst>
      <p:ext uri="{BB962C8B-B14F-4D97-AF65-F5344CB8AC3E}">
        <p14:creationId xmlns:p14="http://schemas.microsoft.com/office/powerpoint/2010/main" val="346552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MCBI started getting interested in s and e in 2009,</a:t>
            </a:r>
            <a:r>
              <a:rPr lang="en-US" baseline="0" dirty="0" smtClean="0"/>
              <a:t> held workshop of experts in LE and management, both domestic and international. </a:t>
            </a:r>
            <a:endParaRPr lang="en-US" dirty="0"/>
          </a:p>
        </p:txBody>
      </p:sp>
      <p:sp>
        <p:nvSpPr>
          <p:cNvPr id="4" name="Slide Number Placeholder 3"/>
          <p:cNvSpPr>
            <a:spLocks noGrp="1"/>
          </p:cNvSpPr>
          <p:nvPr>
            <p:ph type="sldNum" sz="quarter" idx="10"/>
          </p:nvPr>
        </p:nvSpPr>
        <p:spPr/>
        <p:txBody>
          <a:bodyPr/>
          <a:lstStyle/>
          <a:p>
            <a:fld id="{62241B36-1CE1-4D0A-8B30-F2AEF8C43614}" type="slidenum">
              <a:rPr lang="en-US" smtClean="0"/>
              <a:t>2</a:t>
            </a:fld>
            <a:endParaRPr lang="en-US"/>
          </a:p>
        </p:txBody>
      </p:sp>
    </p:spTree>
    <p:extLst>
      <p:ext uri="{BB962C8B-B14F-4D97-AF65-F5344CB8AC3E}">
        <p14:creationId xmlns:p14="http://schemas.microsoft.com/office/powerpoint/2010/main" val="59616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t>Expensive, though possibly</a:t>
            </a:r>
            <a:r>
              <a:rPr lang="en-US" baseline="0" dirty="0" smtClean="0"/>
              <a:t> more cost effective than manned aircraft b/c of extended duration. </a:t>
            </a:r>
          </a:p>
          <a:p>
            <a:r>
              <a:rPr lang="en-US" baseline="0" dirty="0" smtClean="0"/>
              <a:t>Most currently owned and operated by military, although they are commercially available</a:t>
            </a:r>
          </a:p>
          <a:p>
            <a:r>
              <a:rPr lang="en-US" baseline="0" dirty="0" smtClean="0"/>
              <a:t>Problem is FAA </a:t>
            </a:r>
            <a:r>
              <a:rPr lang="en-US" baseline="0" smtClean="0"/>
              <a:t>airspace issues. </a:t>
            </a:r>
            <a:endParaRPr lang="en-US" smtClean="0"/>
          </a:p>
        </p:txBody>
      </p:sp>
      <p:sp>
        <p:nvSpPr>
          <p:cNvPr id="66564" name="Slide Number Placeholder 3"/>
          <p:cNvSpPr>
            <a:spLocks noGrp="1"/>
          </p:cNvSpPr>
          <p:nvPr>
            <p:ph type="sldNum" sz="quarter" idx="5"/>
          </p:nvPr>
        </p:nvSpPr>
        <p:spPr>
          <a:noFill/>
        </p:spPr>
        <p:txBody>
          <a:bodyPr/>
          <a:lstStyle/>
          <a:p>
            <a:fld id="{86AF6A6E-6172-4BAC-A626-4782AB201D12}"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14FF7F-7BF6-461E-8150-AD738DDC545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Workshop included 28 pa</a:t>
            </a:r>
            <a:endParaRPr lang="en-US" dirty="0"/>
          </a:p>
        </p:txBody>
      </p:sp>
      <p:sp>
        <p:nvSpPr>
          <p:cNvPr id="4" name="Slide Number Placeholder 3"/>
          <p:cNvSpPr>
            <a:spLocks noGrp="1"/>
          </p:cNvSpPr>
          <p:nvPr>
            <p:ph type="sldNum" sz="quarter" idx="10"/>
          </p:nvPr>
        </p:nvSpPr>
        <p:spPr/>
        <p:txBody>
          <a:bodyPr/>
          <a:lstStyle/>
          <a:p>
            <a:fld id="{62241B36-1CE1-4D0A-8B30-F2AEF8C43614}" type="slidenum">
              <a:rPr lang="en-US" smtClean="0"/>
              <a:t>13</a:t>
            </a:fld>
            <a:endParaRPr lang="en-US"/>
          </a:p>
        </p:txBody>
      </p:sp>
    </p:spTree>
    <p:extLst>
      <p:ext uri="{BB962C8B-B14F-4D97-AF65-F5344CB8AC3E}">
        <p14:creationId xmlns:p14="http://schemas.microsoft.com/office/powerpoint/2010/main" val="405190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Surveillance and enforcement assets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NOAAs office of Law Enforcement is the primary federal fisheries enforcement authority, with a geographical jurisdiction of over 3 million square miles of ocean and 85,000 miles of US coastline, plus the National Marine Sanctuaries and Marine National Monuments. The agency is also responsible for enforcing US treaties and international law governing the high seas and international trade. NOAA OLE has only 146 special agents and 17 enforcement officers to </a:t>
            </a:r>
            <a:r>
              <a:rPr lang="en-US" sz="1200" kern="1200" dirty="0" err="1" smtClean="0">
                <a:solidFill>
                  <a:schemeClr val="tx1"/>
                </a:solidFill>
                <a:effectLst/>
                <a:latin typeface="+mn-lt"/>
                <a:ea typeface="+mn-ea"/>
                <a:cs typeface="+mn-cs"/>
              </a:rPr>
              <a:t>fulfil</a:t>
            </a:r>
            <a:r>
              <a:rPr lang="en-US" sz="1200" kern="1200" dirty="0" smtClean="0">
                <a:solidFill>
                  <a:schemeClr val="tx1"/>
                </a:solidFill>
                <a:effectLst/>
                <a:latin typeface="+mn-lt"/>
                <a:ea typeface="+mn-ea"/>
                <a:cs typeface="+mn-cs"/>
              </a:rPr>
              <a:t> this responsibility therefore relies heavily on cooperative partnerships with other federal (especially USGS) and state law enforcement agencies.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District 7 of the US Coastguard provides enforcement support for federal waters of the SAFMC management region, and the FKNMS and GRNMS. District 7 is divided into 6 sectors (Charleston, Jacksonville, Miami, Key West, St Petersburg and San Juan). The SE region has a minimum of 146 officers but the USCG has multiple demands and responsibilities; fisheries enforcement is only one of them. District 7 has 2 high endurance cutters (&gt;400ft), with each region allocated a specific number of days per year, and 12 medium endurance cutters (210-270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 that can spend up to a week patrolling out to the US EEZ. Each station also has several smaller boats that have a more limited range (25-50 miles).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Below is a table of State assets that are potentially used to assist in the enforcement of federal regulations in the southeastern US through these agreements.</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Asset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Florida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Georgia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South Carolina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North Carolina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Officers</a:t>
            </a:r>
          </a:p>
          <a:p>
            <a:r>
              <a:rPr lang="en-US" sz="1200" kern="1200" dirty="0" smtClean="0">
                <a:solidFill>
                  <a:schemeClr val="tx1"/>
                </a:solidFill>
                <a:effectLst/>
                <a:latin typeface="+mn-lt"/>
                <a:ea typeface="+mn-ea"/>
                <a:cs typeface="+mn-cs"/>
              </a:rPr>
              <a:t>220 </a:t>
            </a:r>
            <a:r>
              <a:rPr lang="en-US" sz="1200" kern="1200" baseline="30000" dirty="0" smtClean="0">
                <a:solidFill>
                  <a:schemeClr val="tx1"/>
                </a:solidFill>
                <a:effectLst/>
                <a:latin typeface="+mn-lt"/>
                <a:ea typeface="+mn-ea"/>
                <a:cs typeface="+mn-cs"/>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24</a:t>
            </a:r>
          </a:p>
          <a:p>
            <a:r>
              <a:rPr lang="en-US" sz="1200" kern="1200" dirty="0" smtClean="0">
                <a:solidFill>
                  <a:schemeClr val="tx1"/>
                </a:solidFill>
                <a:effectLst/>
                <a:latin typeface="+mn-lt"/>
                <a:ea typeface="+mn-ea"/>
                <a:cs typeface="+mn-cs"/>
              </a:rPr>
              <a:t>51</a:t>
            </a:r>
          </a:p>
          <a:p>
            <a:r>
              <a:rPr lang="en-US" sz="1200" kern="1200" dirty="0" smtClean="0">
                <a:solidFill>
                  <a:schemeClr val="tx1"/>
                </a:solidFill>
                <a:effectLst/>
                <a:latin typeface="+mn-lt"/>
                <a:ea typeface="+mn-ea"/>
                <a:cs typeface="+mn-cs"/>
              </a:rPr>
              <a:t>48</a:t>
            </a:r>
          </a:p>
          <a:p>
            <a:r>
              <a:rPr lang="en-US" sz="1200" kern="1200" dirty="0" smtClean="0">
                <a:solidFill>
                  <a:schemeClr val="tx1"/>
                </a:solidFill>
                <a:effectLst/>
                <a:latin typeface="+mn-lt"/>
                <a:ea typeface="+mn-ea"/>
                <a:cs typeface="+mn-cs"/>
              </a:rPr>
              <a:t>Patrol boat (&lt;29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201 </a:t>
            </a:r>
          </a:p>
          <a:p>
            <a:r>
              <a:rPr lang="en-US" sz="1200" kern="1200" dirty="0" smtClean="0">
                <a:solidFill>
                  <a:schemeClr val="tx1"/>
                </a:solidFill>
                <a:effectLst/>
                <a:latin typeface="+mn-lt"/>
                <a:ea typeface="+mn-ea"/>
                <a:cs typeface="+mn-cs"/>
              </a:rPr>
              <a:t>28</a:t>
            </a:r>
          </a:p>
          <a:p>
            <a:r>
              <a:rPr lang="en-US" sz="1200" kern="1200" dirty="0" smtClean="0">
                <a:solidFill>
                  <a:schemeClr val="tx1"/>
                </a:solidFill>
                <a:effectLst/>
                <a:latin typeface="+mn-lt"/>
                <a:ea typeface="+mn-ea"/>
                <a:cs typeface="+mn-cs"/>
              </a:rPr>
              <a:t>Several vessels, unspecified size</a:t>
            </a:r>
          </a:p>
          <a:p>
            <a:r>
              <a:rPr lang="en-US" sz="1200" kern="1200" dirty="0" smtClean="0">
                <a:solidFill>
                  <a:schemeClr val="tx1"/>
                </a:solidFill>
                <a:effectLst/>
                <a:latin typeface="+mn-lt"/>
                <a:ea typeface="+mn-ea"/>
                <a:cs typeface="+mn-cs"/>
              </a:rPr>
              <a:t>Unspecified </a:t>
            </a:r>
            <a:r>
              <a:rPr lang="en-US" sz="1200" kern="1200" baseline="30000" dirty="0" smtClean="0">
                <a:solidFill>
                  <a:schemeClr val="tx1"/>
                </a:solidFill>
                <a:effectLst/>
                <a:latin typeface="+mn-lt"/>
                <a:ea typeface="+mn-ea"/>
                <a:cs typeface="+mn-cs"/>
              </a:rPr>
              <a:t>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Patrol boat (30-49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4</a:t>
            </a:r>
          </a:p>
          <a:p>
            <a:r>
              <a:rPr lang="en-US" sz="1200" kern="1200" dirty="0" smtClean="0">
                <a:solidFill>
                  <a:schemeClr val="tx1"/>
                </a:solidFill>
                <a:effectLst/>
                <a:latin typeface="+mn-lt"/>
                <a:ea typeface="+mn-ea"/>
                <a:cs typeface="+mn-cs"/>
              </a:rPr>
              <a:t>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Patrol boat (&gt;50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a:t>
            </a:r>
          </a:p>
          <a:p>
            <a:r>
              <a:rPr lang="en-US" sz="1200" kern="1200" dirty="0" smtClean="0">
                <a:solidFill>
                  <a:schemeClr val="tx1"/>
                </a:solidFill>
                <a:effectLst/>
                <a:latin typeface="+mn-lt"/>
                <a:ea typeface="+mn-ea"/>
                <a:cs typeface="+mn-cs"/>
              </a:rPr>
              <a:t>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Fixed wing a/c</a:t>
            </a:r>
          </a:p>
          <a:p>
            <a:r>
              <a:rPr lang="en-US" sz="1200" kern="1200" dirty="0" smtClean="0">
                <a:solidFill>
                  <a:schemeClr val="tx1"/>
                </a:solidFill>
                <a:effectLst/>
                <a:latin typeface="+mn-lt"/>
                <a:ea typeface="+mn-ea"/>
                <a:cs typeface="+mn-cs"/>
              </a:rPr>
              <a:t>381 </a:t>
            </a:r>
            <a:r>
              <a:rPr lang="en-US" sz="1200" kern="1200" dirty="0" err="1" smtClean="0">
                <a:solidFill>
                  <a:schemeClr val="tx1"/>
                </a:solidFill>
                <a:effectLst/>
                <a:latin typeface="+mn-lt"/>
                <a:ea typeface="+mn-ea"/>
                <a:cs typeface="+mn-cs"/>
              </a:rPr>
              <a:t>hrs</a:t>
            </a:r>
            <a:r>
              <a:rPr lang="en-US" sz="1200" kern="1200" dirty="0" smtClean="0">
                <a:solidFill>
                  <a:schemeClr val="tx1"/>
                </a:solidFill>
                <a:effectLst/>
                <a:latin typeface="+mn-lt"/>
                <a:ea typeface="+mn-ea"/>
                <a:cs typeface="+mn-cs"/>
              </a:rPr>
              <a:t> marine fisheries </a:t>
            </a:r>
            <a:r>
              <a:rPr lang="en-US" sz="1200" kern="1200" baseline="30000" dirty="0" smtClean="0">
                <a:solidFill>
                  <a:schemeClr val="tx1"/>
                </a:solidFill>
                <a:effectLst/>
                <a:latin typeface="+mn-lt"/>
                <a:ea typeface="+mn-ea"/>
                <a:cs typeface="+mn-cs"/>
              </a:rPr>
              <a:t>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a:t>
            </a:r>
          </a:p>
          <a:p>
            <a:r>
              <a:rPr lang="en-US" sz="1200" kern="1200" dirty="0" smtClean="0">
                <a:solidFill>
                  <a:schemeClr val="tx1"/>
                </a:solidFill>
                <a:effectLst/>
                <a:latin typeface="+mn-lt"/>
                <a:ea typeface="+mn-ea"/>
                <a:cs typeface="+mn-cs"/>
              </a:rPr>
              <a:t>Several patrols/month</a:t>
            </a:r>
          </a:p>
          <a:p>
            <a:r>
              <a:rPr lang="en-US" sz="1200" kern="1200" dirty="0" smtClean="0">
                <a:solidFill>
                  <a:schemeClr val="tx1"/>
                </a:solidFill>
                <a:effectLst/>
                <a:latin typeface="+mn-lt"/>
                <a:ea typeface="+mn-ea"/>
                <a:cs typeface="+mn-cs"/>
              </a:rPr>
              <a:t>&gt;1 patrol/week</a:t>
            </a:r>
          </a:p>
          <a:p>
            <a:r>
              <a:rPr lang="en-US" sz="1200" kern="1200" dirty="0" smtClean="0">
                <a:solidFill>
                  <a:schemeClr val="tx1"/>
                </a:solidFill>
                <a:effectLst/>
                <a:latin typeface="+mn-lt"/>
                <a:ea typeface="+mn-ea"/>
                <a:cs typeface="+mn-cs"/>
              </a:rPr>
              <a:t>Helicopter</a:t>
            </a:r>
          </a:p>
          <a:p>
            <a:r>
              <a:rPr lang="en-US" sz="1200" kern="1200" dirty="0" smtClean="0">
                <a:solidFill>
                  <a:schemeClr val="tx1"/>
                </a:solidFill>
                <a:effectLst/>
                <a:latin typeface="+mn-lt"/>
                <a:ea typeface="+mn-ea"/>
                <a:cs typeface="+mn-cs"/>
              </a:rPr>
              <a:t>207 </a:t>
            </a:r>
            <a:r>
              <a:rPr lang="en-US" sz="1200" kern="1200" dirty="0" err="1" smtClean="0">
                <a:solidFill>
                  <a:schemeClr val="tx1"/>
                </a:solidFill>
                <a:effectLst/>
                <a:latin typeface="+mn-lt"/>
                <a:ea typeface="+mn-ea"/>
                <a:cs typeface="+mn-cs"/>
              </a:rPr>
              <a:t>hrs</a:t>
            </a:r>
            <a:r>
              <a:rPr lang="en-US" sz="1200" kern="1200" dirty="0" smtClean="0">
                <a:solidFill>
                  <a:schemeClr val="tx1"/>
                </a:solidFill>
                <a:effectLst/>
                <a:latin typeface="+mn-lt"/>
                <a:ea typeface="+mn-ea"/>
                <a:cs typeface="+mn-cs"/>
              </a:rPr>
              <a:t> marine fisheries </a:t>
            </a:r>
            <a:r>
              <a:rPr lang="en-US" sz="1200" kern="1200" baseline="30000" dirty="0" smtClean="0">
                <a:solidFill>
                  <a:schemeClr val="tx1"/>
                </a:solidFill>
                <a:effectLst/>
                <a:latin typeface="+mn-lt"/>
                <a:ea typeface="+mn-ea"/>
                <a:cs typeface="+mn-cs"/>
              </a:rPr>
              <a:t>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&gt; 1 patrol/week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VMS</a:t>
            </a:r>
          </a:p>
          <a:p>
            <a:r>
              <a:rPr lang="en-US" sz="1200" kern="1200" dirty="0" smtClean="0">
                <a:solidFill>
                  <a:schemeClr val="tx1"/>
                </a:solidFill>
                <a:effectLst/>
                <a:latin typeface="+mn-lt"/>
                <a:ea typeface="+mn-ea"/>
                <a:cs typeface="+mn-cs"/>
              </a:rPr>
              <a:t>Federal -  State has data access</a:t>
            </a:r>
          </a:p>
          <a:p>
            <a:r>
              <a:rPr lang="en-US" sz="1200" kern="1200" dirty="0" smtClean="0">
                <a:solidFill>
                  <a:schemeClr val="tx1"/>
                </a:solidFill>
                <a:effectLst/>
                <a:latin typeface="+mn-lt"/>
                <a:ea typeface="+mn-ea"/>
                <a:cs typeface="+mn-cs"/>
              </a:rPr>
              <a:t>Federal -  State has data access</a:t>
            </a:r>
          </a:p>
          <a:p>
            <a:r>
              <a:rPr lang="en-US" sz="1200" kern="1200" dirty="0" smtClean="0">
                <a:solidFill>
                  <a:schemeClr val="tx1"/>
                </a:solidFill>
                <a:effectLst/>
                <a:latin typeface="+mn-lt"/>
                <a:ea typeface="+mn-ea"/>
                <a:cs typeface="+mn-cs"/>
              </a:rPr>
              <a:t>Federal -  State has data access</a:t>
            </a:r>
          </a:p>
          <a:p>
            <a:r>
              <a:rPr lang="en-US" sz="1200" kern="1200" dirty="0" smtClean="0">
                <a:solidFill>
                  <a:schemeClr val="tx1"/>
                </a:solidFill>
                <a:effectLst/>
                <a:latin typeface="+mn-lt"/>
                <a:ea typeface="+mn-ea"/>
                <a:cs typeface="+mn-cs"/>
              </a:rPr>
              <a:t>Federal -  State has data access</a:t>
            </a:r>
          </a:p>
          <a:p>
            <a:r>
              <a:rPr lang="en-US" sz="1200" kern="1200" dirty="0" smtClean="0">
                <a:solidFill>
                  <a:schemeClr val="tx1"/>
                </a:solidFill>
                <a:effectLst/>
                <a:latin typeface="+mn-lt"/>
                <a:ea typeface="+mn-ea"/>
                <a:cs typeface="+mn-cs"/>
              </a:rPr>
              <a:t>Radar</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FLIR</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Hand-held</a:t>
            </a:r>
          </a:p>
          <a:p>
            <a:r>
              <a:rPr lang="en-US" sz="1200" kern="1200" dirty="0" smtClean="0">
                <a:solidFill>
                  <a:schemeClr val="tx1"/>
                </a:solidFill>
                <a:effectLst/>
                <a:latin typeface="+mn-lt"/>
                <a:ea typeface="+mn-ea"/>
                <a:cs typeface="+mn-cs"/>
              </a:rPr>
              <a:t>Vessel and aircraft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Night vision</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 hand-held</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VHF radio</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a:t>
            </a:r>
          </a:p>
          <a:p>
            <a:r>
              <a:rPr lang="en-US" sz="1200" kern="1200" dirty="0" smtClean="0">
                <a:solidFill>
                  <a:schemeClr val="tx1"/>
                </a:solidFill>
                <a:effectLst/>
                <a:latin typeface="+mn-lt"/>
                <a:ea typeface="+mn-ea"/>
                <a:cs typeface="+mn-cs"/>
              </a:rPr>
              <a:t>Yes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241B36-1CE1-4D0A-8B30-F2AEF8C43614}" type="slidenum">
              <a:rPr lang="en-US" smtClean="0"/>
              <a:t>15</a:t>
            </a:fld>
            <a:endParaRPr lang="en-US"/>
          </a:p>
        </p:txBody>
      </p:sp>
    </p:spTree>
    <p:extLst>
      <p:ext uri="{BB962C8B-B14F-4D97-AF65-F5344CB8AC3E}">
        <p14:creationId xmlns:p14="http://schemas.microsoft.com/office/powerpoint/2010/main" val="352327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link between SAFMC an</a:t>
            </a:r>
            <a:r>
              <a:rPr lang="en-US" baseline="0" dirty="0" smtClean="0"/>
              <a:t>d NMS</a:t>
            </a:r>
            <a:endParaRPr lang="en-US" dirty="0"/>
          </a:p>
        </p:txBody>
      </p:sp>
      <p:sp>
        <p:nvSpPr>
          <p:cNvPr id="4" name="Slide Number Placeholder 3"/>
          <p:cNvSpPr>
            <a:spLocks noGrp="1"/>
          </p:cNvSpPr>
          <p:nvPr>
            <p:ph type="sldNum" sz="quarter" idx="10"/>
          </p:nvPr>
        </p:nvSpPr>
        <p:spPr/>
        <p:txBody>
          <a:bodyPr/>
          <a:lstStyle/>
          <a:p>
            <a:fld id="{62241B36-1CE1-4D0A-8B30-F2AEF8C43614}" type="slidenum">
              <a:rPr lang="en-US" smtClean="0"/>
              <a:t>17</a:t>
            </a:fld>
            <a:endParaRPr lang="en-US"/>
          </a:p>
        </p:txBody>
      </p:sp>
    </p:spTree>
    <p:extLst>
      <p:ext uri="{BB962C8B-B14F-4D97-AF65-F5344CB8AC3E}">
        <p14:creationId xmlns:p14="http://schemas.microsoft.com/office/powerpoint/2010/main" val="251157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the project</a:t>
            </a:r>
            <a:r>
              <a:rPr lang="en-US" baseline="0" dirty="0" smtClean="0"/>
              <a:t> – new CHAPC and MPAs</a:t>
            </a:r>
            <a:endParaRPr lang="en-US" dirty="0"/>
          </a:p>
        </p:txBody>
      </p:sp>
      <p:sp>
        <p:nvSpPr>
          <p:cNvPr id="4" name="Slide Number Placeholder 3"/>
          <p:cNvSpPr>
            <a:spLocks noGrp="1"/>
          </p:cNvSpPr>
          <p:nvPr>
            <p:ph type="sldNum" sz="quarter" idx="10"/>
          </p:nvPr>
        </p:nvSpPr>
        <p:spPr/>
        <p:txBody>
          <a:bodyPr/>
          <a:lstStyle/>
          <a:p>
            <a:fld id="{62241B36-1CE1-4D0A-8B30-F2AEF8C43614}" type="slidenum">
              <a:rPr lang="en-US" smtClean="0"/>
              <a:t>3</a:t>
            </a:fld>
            <a:endParaRPr lang="en-US"/>
          </a:p>
        </p:txBody>
      </p:sp>
    </p:spTree>
    <p:extLst>
      <p:ext uri="{BB962C8B-B14F-4D97-AF65-F5344CB8AC3E}">
        <p14:creationId xmlns:p14="http://schemas.microsoft.com/office/powerpoint/2010/main" val="249672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42271EDB-CFFA-4B2D-A10F-25221271060F}"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66BEFE36-BB07-415D-9A29-77EFCCEFF579}"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The primary current use of AIS is navigational safety and collision avoidance, as originally intended under SOLAS. However, the obvious power of AIS in monitoring maritime traffic has attracted the attention of many navies and coast guards worldwide. AIS data from various sources (coastal stations, buoys, aircraft, etc.; see below) is increasingly being used to achieve ‘maritime domain awareness’ (MDA). Research is also underway by NATO and other groups on integrating AIS data with direct observation system</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all EU fishing vessels over 15 m length to be class A AIS-equipped by mid-2014, and the US is also moving to expand the range of vessels required to carry AIS; the US coastguard issued a Federal Register proposal in early 2009, to reduce the AIS carriage requirements down to 65’ (19 m) for vessels entering a US port.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Class A units ~$5k, Class B $600</a:t>
            </a:r>
          </a:p>
          <a:p>
            <a:pPr eaLnBrk="1" hangingPunct="1"/>
            <a:endParaRPr lang="en-US" dirty="0" smtClean="0"/>
          </a:p>
        </p:txBody>
      </p:sp>
      <p:sp>
        <p:nvSpPr>
          <p:cNvPr id="41988" name="Slide Number Placeholder 3"/>
          <p:cNvSpPr>
            <a:spLocks noGrp="1"/>
          </p:cNvSpPr>
          <p:nvPr>
            <p:ph type="sldNum" sz="quarter" idx="5"/>
          </p:nvPr>
        </p:nvSpPr>
        <p:spPr>
          <a:noFill/>
        </p:spPr>
        <p:txBody>
          <a:bodyPr/>
          <a:lstStyle/>
          <a:p>
            <a:fld id="{FABF1E9C-A5FD-4495-9ECD-D3731EF62F99}"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images of</a:t>
            </a:r>
            <a:r>
              <a:rPr lang="en-US" baseline="0" dirty="0" smtClean="0"/>
              <a:t> buoys and satellites. Canada uses AIS on oil platforms</a:t>
            </a:r>
            <a:endParaRPr lang="en-US" dirty="0"/>
          </a:p>
        </p:txBody>
      </p:sp>
      <p:sp>
        <p:nvSpPr>
          <p:cNvPr id="4" name="Slide Number Placeholder 3"/>
          <p:cNvSpPr>
            <a:spLocks noGrp="1"/>
          </p:cNvSpPr>
          <p:nvPr>
            <p:ph type="sldNum" sz="quarter" idx="10"/>
          </p:nvPr>
        </p:nvSpPr>
        <p:spPr/>
        <p:txBody>
          <a:bodyPr/>
          <a:lstStyle/>
          <a:p>
            <a:pPr>
              <a:defRPr/>
            </a:pPr>
            <a:fld id="{DB14FF7F-7BF6-461E-8150-AD738DDC5457}"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14FF7F-7BF6-461E-8150-AD738DDC5457}"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the nature of the RMA, space based intelligence of some variety is the most effective first look at the larger area</a:t>
            </a:r>
          </a:p>
          <a:p>
            <a:r>
              <a:rPr lang="en-US" baseline="0" dirty="0" smtClean="0"/>
              <a:t>Advantages – can see a large area very quickly</a:t>
            </a:r>
          </a:p>
          <a:p>
            <a:r>
              <a:rPr lang="en-US" baseline="0" dirty="0" err="1" smtClean="0"/>
              <a:t>Disdvantages</a:t>
            </a:r>
            <a:r>
              <a:rPr lang="en-US" baseline="0" dirty="0" smtClean="0"/>
              <a:t> – expensive and refresh rates can be slow, depending on system. </a:t>
            </a:r>
            <a:endParaRPr lang="en-US" dirty="0"/>
          </a:p>
        </p:txBody>
      </p:sp>
      <p:sp>
        <p:nvSpPr>
          <p:cNvPr id="4" name="Slide Number Placeholder 3"/>
          <p:cNvSpPr>
            <a:spLocks noGrp="1"/>
          </p:cNvSpPr>
          <p:nvPr>
            <p:ph type="sldNum" sz="quarter" idx="10"/>
          </p:nvPr>
        </p:nvSpPr>
        <p:spPr/>
        <p:txBody>
          <a:bodyPr/>
          <a:lstStyle/>
          <a:p>
            <a:pPr>
              <a:defRPr/>
            </a:pPr>
            <a:fld id="{DB14FF7F-7BF6-461E-8150-AD738DDC5457}"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expensive</a:t>
            </a:r>
            <a:r>
              <a:rPr lang="en-US" baseline="0" dirty="0" smtClean="0"/>
              <a:t> assets to purchase and maintain, but are very valuable for medium range surveillance</a:t>
            </a:r>
          </a:p>
          <a:p>
            <a:r>
              <a:rPr lang="en-US" baseline="0" dirty="0" smtClean="0"/>
              <a:t>Too expensive for many natural resource agencies, even US coastguard, which is responsible for policing 4.5 millions sq miles of EEZ only have 22 long range aircraft. </a:t>
            </a:r>
          </a:p>
          <a:p>
            <a:r>
              <a:rPr lang="en-US" baseline="0" dirty="0" smtClean="0"/>
              <a:t>UK and Canada have an alternative approach in that they use  commercial charter companies and pay on a per mission basis, thus obviating the need to own and operate their own assets. </a:t>
            </a:r>
            <a:endParaRPr lang="en-US" dirty="0"/>
          </a:p>
        </p:txBody>
      </p:sp>
      <p:sp>
        <p:nvSpPr>
          <p:cNvPr id="4" name="Slide Number Placeholder 3"/>
          <p:cNvSpPr>
            <a:spLocks noGrp="1"/>
          </p:cNvSpPr>
          <p:nvPr>
            <p:ph type="sldNum" sz="quarter" idx="10"/>
          </p:nvPr>
        </p:nvSpPr>
        <p:spPr/>
        <p:txBody>
          <a:bodyPr/>
          <a:lstStyle/>
          <a:p>
            <a:pPr>
              <a:defRPr/>
            </a:pPr>
            <a:fld id="{DB14FF7F-7BF6-461E-8150-AD738DDC545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4000">
              <a:schemeClr val="tx2">
                <a:lumMod val="75000"/>
              </a:schemeClr>
            </a:gs>
            <a:gs pos="64000">
              <a:schemeClr val="tx2">
                <a:lumMod val="75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594" y="3124200"/>
            <a:ext cx="7010400" cy="954107"/>
          </a:xfrm>
          <a:prstGeom prst="rect">
            <a:avLst/>
          </a:prstGeom>
        </p:spPr>
        <p:txBody>
          <a:bodyPr wrap="square">
            <a:spAutoFit/>
          </a:bodyPr>
          <a:lstStyle/>
          <a:p>
            <a:pPr algn="ctr"/>
            <a:r>
              <a:rPr lang="en-US" sz="2800" cap="small" dirty="0" smtClean="0">
                <a:solidFill>
                  <a:srgbClr val="FFFF00"/>
                </a:solidFill>
              </a:rPr>
              <a:t>Surveillance </a:t>
            </a:r>
            <a:r>
              <a:rPr lang="en-US" sz="2800" cap="small" dirty="0">
                <a:solidFill>
                  <a:srgbClr val="FFFF00"/>
                </a:solidFill>
              </a:rPr>
              <a:t>and enforcement of Federal Fisheries in the southeastern US</a:t>
            </a:r>
          </a:p>
        </p:txBody>
      </p:sp>
      <p:sp>
        <p:nvSpPr>
          <p:cNvPr id="3" name="TextBox 2"/>
          <p:cNvSpPr txBox="1"/>
          <p:nvPr/>
        </p:nvSpPr>
        <p:spPr>
          <a:xfrm>
            <a:off x="1684696" y="4572000"/>
            <a:ext cx="5475923" cy="400110"/>
          </a:xfrm>
          <a:prstGeom prst="rect">
            <a:avLst/>
          </a:prstGeom>
          <a:noFill/>
        </p:spPr>
        <p:txBody>
          <a:bodyPr wrap="none" rtlCol="0">
            <a:spAutoFit/>
          </a:bodyPr>
          <a:lstStyle/>
          <a:p>
            <a:r>
              <a:rPr lang="en-US" sz="2000" dirty="0" smtClean="0">
                <a:solidFill>
                  <a:schemeClr val="bg1"/>
                </a:solidFill>
              </a:rPr>
              <a:t>Sandra Brooke PhD, Marine Conservation Institute</a:t>
            </a:r>
            <a:endParaRPr lang="en-US" sz="2000" dirty="0">
              <a:solidFill>
                <a:schemeClr val="bg1"/>
              </a:solidFill>
            </a:endParaRPr>
          </a:p>
        </p:txBody>
      </p:sp>
      <p:pic>
        <p:nvPicPr>
          <p:cNvPr id="4" name="Picture 10"/>
          <p:cNvPicPr>
            <a:picLocks noChangeAspect="1" noChangeArrowheads="1"/>
          </p:cNvPicPr>
          <p:nvPr/>
        </p:nvPicPr>
        <p:blipFill>
          <a:blip r:embed="rId2" cstate="print"/>
          <a:srcRect/>
          <a:stretch>
            <a:fillRect/>
          </a:stretch>
        </p:blipFill>
        <p:spPr bwMode="auto">
          <a:xfrm>
            <a:off x="1705595" y="609600"/>
            <a:ext cx="5486400" cy="2362200"/>
          </a:xfrm>
          <a:prstGeom prst="rect">
            <a:avLst/>
          </a:prstGeom>
          <a:noFill/>
          <a:ln w="9525">
            <a:noFill/>
            <a:miter lim="800000"/>
            <a:headEnd/>
            <a:tailEnd/>
          </a:ln>
        </p:spPr>
      </p:pic>
      <p:pic>
        <p:nvPicPr>
          <p:cNvPr id="1026" name="Picture 2" descr="C:\Users\sandrab\Desktop\MCBI active oct 2011\MCI formats\MCBI_LOGO_FINAL_bor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334000"/>
            <a:ext cx="1834916" cy="114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5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5800" y="762000"/>
            <a:ext cx="3125792" cy="584775"/>
          </a:xfrm>
          <a:prstGeom prst="rect">
            <a:avLst/>
          </a:prstGeom>
          <a:noFill/>
        </p:spPr>
        <p:txBody>
          <a:bodyPr wrap="none" rtlCol="0">
            <a:spAutoFit/>
          </a:bodyPr>
          <a:lstStyle/>
          <a:p>
            <a:r>
              <a:rPr lang="en-US" sz="3200" dirty="0" smtClean="0">
                <a:solidFill>
                  <a:srgbClr val="FFFF00"/>
                </a:solidFill>
                <a:latin typeface="Constantia" pitchFamily="18" charset="0"/>
              </a:rPr>
              <a:t>Manned  aircraft</a:t>
            </a:r>
            <a:endParaRPr lang="en-US" sz="3200" dirty="0">
              <a:solidFill>
                <a:srgbClr val="FFFF00"/>
              </a:solidFill>
              <a:latin typeface="Constantia" pitchFamily="18" charset="0"/>
            </a:endParaRPr>
          </a:p>
        </p:txBody>
      </p:sp>
      <p:sp>
        <p:nvSpPr>
          <p:cNvPr id="3" name="TextBox 2"/>
          <p:cNvSpPr txBox="1"/>
          <p:nvPr/>
        </p:nvSpPr>
        <p:spPr>
          <a:xfrm>
            <a:off x="304800" y="2133600"/>
            <a:ext cx="8534400" cy="4154984"/>
          </a:xfrm>
          <a:prstGeom prst="rect">
            <a:avLst/>
          </a:prstGeom>
          <a:noFill/>
        </p:spPr>
        <p:txBody>
          <a:bodyPr wrap="square" rtlCol="0">
            <a:spAutoFit/>
          </a:bodyPr>
          <a:lstStyle/>
          <a:p>
            <a:r>
              <a:rPr lang="en-US" sz="2400" dirty="0" smtClean="0">
                <a:solidFill>
                  <a:schemeClr val="bg1"/>
                </a:solidFill>
                <a:latin typeface="Constantia" pitchFamily="18" charset="0"/>
              </a:rPr>
              <a:t>Aircraft can be equipped with a great variety of sensors including radar, SAR, visual and/or IR cameras, and  more specialized sensors for pollutants </a:t>
            </a:r>
          </a:p>
          <a:p>
            <a:endParaRPr lang="en-US" sz="2400" dirty="0" smtClean="0">
              <a:solidFill>
                <a:srgbClr val="92D050"/>
              </a:solidFill>
              <a:latin typeface="Constantia" pitchFamily="18" charset="0"/>
            </a:endParaRPr>
          </a:p>
          <a:p>
            <a:endParaRPr lang="en-US" sz="2400" dirty="0" smtClean="0">
              <a:solidFill>
                <a:srgbClr val="92D050"/>
              </a:solidFill>
              <a:latin typeface="Constantia" pitchFamily="18" charset="0"/>
            </a:endParaRPr>
          </a:p>
          <a:p>
            <a:r>
              <a:rPr lang="en-US" sz="2400" dirty="0" smtClean="0">
                <a:solidFill>
                  <a:schemeClr val="bg1"/>
                </a:solidFill>
                <a:latin typeface="Constantia" pitchFamily="18" charset="0"/>
              </a:rPr>
              <a:t>Surveillance of RMAs often requires long range aircraft  </a:t>
            </a:r>
          </a:p>
          <a:p>
            <a:endParaRPr lang="en-US" sz="2400" dirty="0" smtClean="0">
              <a:solidFill>
                <a:schemeClr val="bg1"/>
              </a:solidFill>
              <a:latin typeface="Constantia" pitchFamily="18" charset="0"/>
            </a:endParaRPr>
          </a:p>
          <a:p>
            <a:r>
              <a:rPr lang="en-US" sz="2400" dirty="0" smtClean="0">
                <a:solidFill>
                  <a:schemeClr val="bg1"/>
                </a:solidFill>
                <a:latin typeface="Constantia" pitchFamily="18" charset="0"/>
              </a:rPr>
              <a:t>Expensive to purchase and operate  (agency cost-sharing) </a:t>
            </a:r>
          </a:p>
          <a:p>
            <a:endParaRPr lang="en-US" sz="2400" dirty="0" smtClean="0">
              <a:solidFill>
                <a:schemeClr val="bg1"/>
              </a:solidFill>
              <a:latin typeface="Constantia" pitchFamily="18" charset="0"/>
            </a:endParaRPr>
          </a:p>
          <a:p>
            <a:r>
              <a:rPr lang="en-US" sz="2400" dirty="0" smtClean="0">
                <a:solidFill>
                  <a:schemeClr val="bg1"/>
                </a:solidFill>
                <a:latin typeface="Constantia" pitchFamily="18" charset="0"/>
              </a:rPr>
              <a:t>Canada and UK  use commercial contractor on per mission basis. </a:t>
            </a:r>
            <a:endParaRPr lang="en-US" sz="2400" dirty="0">
              <a:solidFill>
                <a:schemeClr val="bg1"/>
              </a:solidFill>
              <a:latin typeface="Comic Sans MS" pitchFamily="66" charset="0"/>
            </a:endParaRPr>
          </a:p>
        </p:txBody>
      </p:sp>
      <p:pic>
        <p:nvPicPr>
          <p:cNvPr id="47105" name="Picture 1"/>
          <p:cNvPicPr>
            <a:picLocks noChangeAspect="1" noChangeArrowheads="1"/>
          </p:cNvPicPr>
          <p:nvPr/>
        </p:nvPicPr>
        <p:blipFill>
          <a:blip r:embed="rId3" cstate="print"/>
          <a:srcRect t="42832" b="18459"/>
          <a:stretch>
            <a:fillRect/>
          </a:stretch>
        </p:blipFill>
        <p:spPr bwMode="auto">
          <a:xfrm>
            <a:off x="0" y="0"/>
            <a:ext cx="3733800" cy="1897649"/>
          </a:xfrm>
          <a:prstGeom prst="rect">
            <a:avLst/>
          </a:prstGeom>
          <a:noFill/>
          <a:ln w="9525">
            <a:noFill/>
            <a:miter lim="800000"/>
            <a:headEnd/>
            <a:tailEnd/>
          </a:ln>
        </p:spPr>
      </p:pic>
    </p:spTree>
    <p:extLst>
      <p:ext uri="{BB962C8B-B14F-4D97-AF65-F5344CB8AC3E}">
        <p14:creationId xmlns:p14="http://schemas.microsoft.com/office/powerpoint/2010/main" val="16440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6099298" cy="584775"/>
          </a:xfrm>
          <a:prstGeom prst="rect">
            <a:avLst/>
          </a:prstGeom>
          <a:noFill/>
        </p:spPr>
        <p:txBody>
          <a:bodyPr wrap="none">
            <a:spAutoFit/>
          </a:bodyPr>
          <a:lstStyle/>
          <a:p>
            <a:pPr>
              <a:defRPr/>
            </a:pPr>
            <a:r>
              <a:rPr lang="en-US" sz="3200" dirty="0">
                <a:solidFill>
                  <a:srgbClr val="66FF33"/>
                </a:solidFill>
                <a:latin typeface="Constantia" pitchFamily="18" charset="0"/>
              </a:rPr>
              <a:t>Unmanned aerial vehicles (UAVs)</a:t>
            </a:r>
          </a:p>
        </p:txBody>
      </p:sp>
      <p:pic>
        <p:nvPicPr>
          <p:cNvPr id="32771" name="Picture 2"/>
          <p:cNvPicPr>
            <a:picLocks noChangeAspect="1" noChangeArrowheads="1"/>
          </p:cNvPicPr>
          <p:nvPr/>
        </p:nvPicPr>
        <p:blipFill>
          <a:blip r:embed="rId3" cstate="print"/>
          <a:srcRect/>
          <a:stretch>
            <a:fillRect/>
          </a:stretch>
        </p:blipFill>
        <p:spPr bwMode="auto">
          <a:xfrm>
            <a:off x="0" y="1143000"/>
            <a:ext cx="3022600" cy="2266950"/>
          </a:xfrm>
          <a:prstGeom prst="rect">
            <a:avLst/>
          </a:prstGeom>
          <a:noFill/>
          <a:ln w="9525">
            <a:noFill/>
            <a:miter lim="800000"/>
            <a:headEnd/>
            <a:tailEnd/>
          </a:ln>
        </p:spPr>
      </p:pic>
      <p:pic>
        <p:nvPicPr>
          <p:cNvPr id="32772" name="Picture 3"/>
          <p:cNvPicPr>
            <a:picLocks noChangeAspect="1" noChangeArrowheads="1"/>
          </p:cNvPicPr>
          <p:nvPr/>
        </p:nvPicPr>
        <p:blipFill>
          <a:blip r:embed="rId4" cstate="print"/>
          <a:srcRect/>
          <a:stretch>
            <a:fillRect/>
          </a:stretch>
        </p:blipFill>
        <p:spPr bwMode="auto">
          <a:xfrm>
            <a:off x="6210300" y="1143000"/>
            <a:ext cx="2933700" cy="2286000"/>
          </a:xfrm>
          <a:prstGeom prst="rect">
            <a:avLst/>
          </a:prstGeom>
          <a:noFill/>
          <a:ln w="9525">
            <a:noFill/>
            <a:miter lim="800000"/>
            <a:headEnd/>
            <a:tailEnd/>
          </a:ln>
        </p:spPr>
      </p:pic>
      <p:sp>
        <p:nvSpPr>
          <p:cNvPr id="12293" name="Rectangle 4"/>
          <p:cNvSpPr>
            <a:spLocks noChangeArrowheads="1"/>
          </p:cNvSpPr>
          <p:nvPr/>
        </p:nvSpPr>
        <p:spPr bwMode="auto">
          <a:xfrm>
            <a:off x="6172200" y="3429000"/>
            <a:ext cx="2971800" cy="707886"/>
          </a:xfrm>
          <a:prstGeom prst="rect">
            <a:avLst/>
          </a:prstGeom>
          <a:noFill/>
          <a:ln w="9525">
            <a:noFill/>
            <a:miter lim="800000"/>
            <a:headEnd/>
            <a:tailEnd/>
          </a:ln>
        </p:spPr>
        <p:txBody>
          <a:bodyPr>
            <a:spAutoFit/>
          </a:bodyPr>
          <a:lstStyle/>
          <a:p>
            <a:pPr algn="ctr">
              <a:defRPr/>
            </a:pPr>
            <a:r>
              <a:rPr lang="en-US" sz="2000" dirty="0">
                <a:solidFill>
                  <a:schemeClr val="bg1"/>
                </a:solidFill>
                <a:latin typeface="Constantia" pitchFamily="18" charset="0"/>
              </a:rPr>
              <a:t>MQ-9 used by US and British armed forces  </a:t>
            </a:r>
          </a:p>
        </p:txBody>
      </p:sp>
      <p:sp>
        <p:nvSpPr>
          <p:cNvPr id="12294" name="Rectangle 5"/>
          <p:cNvSpPr>
            <a:spLocks noChangeArrowheads="1"/>
          </p:cNvSpPr>
          <p:nvPr/>
        </p:nvSpPr>
        <p:spPr bwMode="auto">
          <a:xfrm>
            <a:off x="0" y="3429000"/>
            <a:ext cx="3048000" cy="707886"/>
          </a:xfrm>
          <a:prstGeom prst="rect">
            <a:avLst/>
          </a:prstGeom>
          <a:noFill/>
          <a:ln w="9525">
            <a:noFill/>
            <a:miter lim="800000"/>
            <a:headEnd/>
            <a:tailEnd/>
          </a:ln>
        </p:spPr>
        <p:txBody>
          <a:bodyPr>
            <a:spAutoFit/>
          </a:bodyPr>
          <a:lstStyle/>
          <a:p>
            <a:pPr algn="ctr">
              <a:defRPr/>
            </a:pPr>
            <a:r>
              <a:rPr lang="en-US" sz="2000" dirty="0">
                <a:latin typeface="Constantia" pitchFamily="18" charset="0"/>
              </a:rPr>
              <a:t> </a:t>
            </a:r>
            <a:r>
              <a:rPr lang="en-US" sz="2000" dirty="0">
                <a:solidFill>
                  <a:schemeClr val="bg1"/>
                </a:solidFill>
                <a:latin typeface="Constantia" pitchFamily="18" charset="0"/>
              </a:rPr>
              <a:t>US Navy MQ-8B</a:t>
            </a:r>
          </a:p>
          <a:p>
            <a:pPr algn="ctr">
              <a:defRPr/>
            </a:pPr>
            <a:r>
              <a:rPr lang="en-US" sz="2000" dirty="0">
                <a:solidFill>
                  <a:schemeClr val="bg1"/>
                </a:solidFill>
                <a:latin typeface="Constantia" pitchFamily="18" charset="0"/>
              </a:rPr>
              <a:t>fire scout rotorcraft</a:t>
            </a:r>
          </a:p>
        </p:txBody>
      </p:sp>
      <p:pic>
        <p:nvPicPr>
          <p:cNvPr id="32775" name="Picture 4"/>
          <p:cNvPicPr>
            <a:picLocks noChangeAspect="1" noChangeArrowheads="1"/>
          </p:cNvPicPr>
          <p:nvPr/>
        </p:nvPicPr>
        <p:blipFill>
          <a:blip r:embed="rId5" cstate="print"/>
          <a:srcRect/>
          <a:stretch>
            <a:fillRect/>
          </a:stretch>
        </p:blipFill>
        <p:spPr bwMode="auto">
          <a:xfrm>
            <a:off x="3048000" y="1295400"/>
            <a:ext cx="3124200" cy="1905000"/>
          </a:xfrm>
          <a:prstGeom prst="rect">
            <a:avLst/>
          </a:prstGeom>
          <a:noFill/>
          <a:ln w="9525">
            <a:noFill/>
            <a:miter lim="800000"/>
            <a:headEnd/>
            <a:tailEnd/>
          </a:ln>
        </p:spPr>
      </p:pic>
      <p:sp>
        <p:nvSpPr>
          <p:cNvPr id="12296" name="TextBox 7"/>
          <p:cNvSpPr txBox="1">
            <a:spLocks noChangeArrowheads="1"/>
          </p:cNvSpPr>
          <p:nvPr/>
        </p:nvSpPr>
        <p:spPr bwMode="auto">
          <a:xfrm>
            <a:off x="3545794" y="3429000"/>
            <a:ext cx="1936363" cy="707886"/>
          </a:xfrm>
          <a:prstGeom prst="rect">
            <a:avLst/>
          </a:prstGeom>
          <a:noFill/>
          <a:ln w="9525">
            <a:noFill/>
            <a:miter lim="800000"/>
            <a:headEnd/>
            <a:tailEnd/>
          </a:ln>
        </p:spPr>
        <p:txBody>
          <a:bodyPr wrap="none">
            <a:spAutoFit/>
          </a:bodyPr>
          <a:lstStyle/>
          <a:p>
            <a:pPr algn="ctr">
              <a:defRPr/>
            </a:pPr>
            <a:r>
              <a:rPr lang="en-US" sz="2000" dirty="0">
                <a:solidFill>
                  <a:schemeClr val="bg1"/>
                </a:solidFill>
                <a:latin typeface="Constantia" pitchFamily="18" charset="0"/>
              </a:rPr>
              <a:t>US Coast Guard</a:t>
            </a:r>
          </a:p>
          <a:p>
            <a:pPr algn="ctr">
              <a:defRPr/>
            </a:pPr>
            <a:r>
              <a:rPr lang="en-US" sz="2000" dirty="0">
                <a:solidFill>
                  <a:schemeClr val="bg1"/>
                </a:solidFill>
                <a:latin typeface="Constantia" pitchFamily="18" charset="0"/>
              </a:rPr>
              <a:t>Bell Eagle</a:t>
            </a:r>
          </a:p>
        </p:txBody>
      </p:sp>
      <p:sp>
        <p:nvSpPr>
          <p:cNvPr id="12297" name="TextBox 8"/>
          <p:cNvSpPr txBox="1">
            <a:spLocks noChangeArrowheads="1"/>
          </p:cNvSpPr>
          <p:nvPr/>
        </p:nvSpPr>
        <p:spPr bwMode="auto">
          <a:xfrm>
            <a:off x="0" y="4419600"/>
            <a:ext cx="9144000" cy="2308324"/>
          </a:xfrm>
          <a:prstGeom prst="rect">
            <a:avLst/>
          </a:prstGeom>
          <a:noFill/>
          <a:ln w="9525">
            <a:noFill/>
            <a:miter lim="800000"/>
            <a:headEnd/>
            <a:tailEnd/>
          </a:ln>
        </p:spPr>
        <p:txBody>
          <a:bodyPr>
            <a:spAutoFit/>
          </a:bodyPr>
          <a:lstStyle/>
          <a:p>
            <a:pPr algn="ctr">
              <a:defRPr/>
            </a:pPr>
            <a:r>
              <a:rPr lang="en-US" sz="2400" dirty="0" smtClean="0">
                <a:solidFill>
                  <a:schemeClr val="bg1"/>
                </a:solidFill>
                <a:latin typeface="Constantia" pitchFamily="18" charset="0"/>
              </a:rPr>
              <a:t>Payloads can include visual and/or IR cameras, biological or chemical sensors, and radar/SAR</a:t>
            </a:r>
          </a:p>
          <a:p>
            <a:pPr algn="ctr">
              <a:defRPr/>
            </a:pPr>
            <a:endParaRPr lang="en-US" sz="2400" dirty="0" smtClean="0">
              <a:solidFill>
                <a:schemeClr val="bg1"/>
              </a:solidFill>
              <a:latin typeface="Constantia" pitchFamily="18" charset="0"/>
            </a:endParaRPr>
          </a:p>
          <a:p>
            <a:pPr algn="ctr">
              <a:defRPr/>
            </a:pPr>
            <a:r>
              <a:rPr lang="en-US" sz="2400" dirty="0" smtClean="0">
                <a:solidFill>
                  <a:schemeClr val="bg1"/>
                </a:solidFill>
                <a:latin typeface="Constantia" pitchFamily="18" charset="0"/>
              </a:rPr>
              <a:t>UAVs can fly extended missions (8 to &gt;48 hours)</a:t>
            </a:r>
          </a:p>
          <a:p>
            <a:pPr algn="ctr">
              <a:defRPr/>
            </a:pPr>
            <a:r>
              <a:rPr lang="en-US" sz="2400" dirty="0" smtClean="0">
                <a:solidFill>
                  <a:schemeClr val="bg1"/>
                </a:solidFill>
                <a:latin typeface="Constantia" pitchFamily="18" charset="0"/>
              </a:rPr>
              <a:t>Most are currently operated by military</a:t>
            </a:r>
          </a:p>
          <a:p>
            <a:pPr algn="ctr">
              <a:defRPr/>
            </a:pPr>
            <a:r>
              <a:rPr lang="en-US" sz="2400" dirty="0" smtClean="0">
                <a:solidFill>
                  <a:schemeClr val="bg1"/>
                </a:solidFill>
                <a:latin typeface="Constantia" pitchFamily="18" charset="0"/>
              </a:rPr>
              <a:t>Flights limited by FAA regulations</a:t>
            </a:r>
            <a:endParaRPr lang="en-US" sz="2800" i="1" dirty="0">
              <a:solidFill>
                <a:schemeClr val="bg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55259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52600"/>
            <a:ext cx="8382000" cy="4893647"/>
          </a:xfrm>
          <a:prstGeom prst="rect">
            <a:avLst/>
          </a:prstGeom>
        </p:spPr>
        <p:txBody>
          <a:bodyPr wrap="square">
            <a:spAutoFit/>
          </a:bodyPr>
          <a:lstStyle/>
          <a:p>
            <a:r>
              <a:rPr lang="en-US" sz="2400" dirty="0" smtClean="0">
                <a:solidFill>
                  <a:srgbClr val="92D050"/>
                </a:solidFill>
                <a:latin typeface="Constantia" pitchFamily="18" charset="0"/>
              </a:rPr>
              <a:t>Airships, aerostats and </a:t>
            </a:r>
            <a:r>
              <a:rPr lang="en-US" sz="2400" dirty="0" err="1" smtClean="0">
                <a:solidFill>
                  <a:srgbClr val="92D050"/>
                </a:solidFill>
                <a:latin typeface="Constantia" pitchFamily="18" charset="0"/>
              </a:rPr>
              <a:t>helikites</a:t>
            </a:r>
            <a:endParaRPr lang="en-US" sz="2400" dirty="0" smtClean="0">
              <a:solidFill>
                <a:srgbClr val="92D050"/>
              </a:solidFill>
              <a:latin typeface="Constantia" pitchFamily="18" charset="0"/>
            </a:endParaRPr>
          </a:p>
          <a:p>
            <a:r>
              <a:rPr lang="en-US" sz="2400" dirty="0" smtClean="0">
                <a:solidFill>
                  <a:schemeClr val="bg1"/>
                </a:solidFill>
                <a:latin typeface="Constantia" pitchFamily="18" charset="0"/>
              </a:rPr>
              <a:t>Can be deployed from land, ships or vehicles</a:t>
            </a:r>
          </a:p>
          <a:p>
            <a:r>
              <a:rPr lang="en-US" sz="2400" dirty="0" smtClean="0">
                <a:solidFill>
                  <a:schemeClr val="bg1"/>
                </a:solidFill>
                <a:latin typeface="Constantia" pitchFamily="18" charset="0"/>
              </a:rPr>
              <a:t>Can be tethered or </a:t>
            </a:r>
            <a:r>
              <a:rPr lang="en-US" sz="2400" dirty="0" err="1" smtClean="0">
                <a:solidFill>
                  <a:schemeClr val="bg1"/>
                </a:solidFill>
                <a:latin typeface="Constantia" pitchFamily="18" charset="0"/>
              </a:rPr>
              <a:t>untethered</a:t>
            </a:r>
            <a:r>
              <a:rPr lang="en-US" sz="2400" dirty="0" smtClean="0">
                <a:solidFill>
                  <a:schemeClr val="bg1"/>
                </a:solidFill>
                <a:latin typeface="Constantia" pitchFamily="18" charset="0"/>
              </a:rPr>
              <a:t>, very small or very large</a:t>
            </a:r>
          </a:p>
          <a:p>
            <a:r>
              <a:rPr lang="en-US" sz="2400" dirty="0" smtClean="0">
                <a:solidFill>
                  <a:schemeClr val="bg1"/>
                </a:solidFill>
                <a:latin typeface="Constantia" pitchFamily="18" charset="0"/>
              </a:rPr>
              <a:t>Used for visual sensors and transceivers</a:t>
            </a:r>
          </a:p>
          <a:p>
            <a:endParaRPr lang="en-US" sz="2400" b="1" dirty="0" smtClean="0">
              <a:solidFill>
                <a:schemeClr val="bg1"/>
              </a:solidFill>
              <a:latin typeface="Constantia" pitchFamily="18" charset="0"/>
            </a:endParaRPr>
          </a:p>
          <a:p>
            <a:r>
              <a:rPr lang="en-US" sz="2400" dirty="0" smtClean="0">
                <a:solidFill>
                  <a:srgbClr val="92D050"/>
                </a:solidFill>
                <a:latin typeface="Constantia" pitchFamily="18" charset="0"/>
              </a:rPr>
              <a:t>Moorings </a:t>
            </a:r>
            <a:r>
              <a:rPr lang="en-US" sz="2400" dirty="0" smtClean="0">
                <a:solidFill>
                  <a:srgbClr val="92D050"/>
                </a:solidFill>
                <a:latin typeface="Constantia" pitchFamily="18" charset="0"/>
              </a:rPr>
              <a:t>(sub-surface)</a:t>
            </a:r>
          </a:p>
          <a:p>
            <a:r>
              <a:rPr lang="en-US" sz="2400" dirty="0" smtClean="0">
                <a:solidFill>
                  <a:schemeClr val="bg1"/>
                </a:solidFill>
                <a:latin typeface="Constantia" pitchFamily="18" charset="0"/>
              </a:rPr>
              <a:t>Platforms for acoustic packages</a:t>
            </a:r>
          </a:p>
          <a:p>
            <a:r>
              <a:rPr lang="en-US" sz="2400" dirty="0" smtClean="0">
                <a:solidFill>
                  <a:schemeClr val="bg1"/>
                </a:solidFill>
                <a:latin typeface="Constantia" pitchFamily="18" charset="0"/>
              </a:rPr>
              <a:t>Only useful when systems relay data in near real-time</a:t>
            </a:r>
          </a:p>
          <a:p>
            <a:r>
              <a:rPr lang="en-US" sz="2400" dirty="0" smtClean="0">
                <a:solidFill>
                  <a:schemeClr val="bg1"/>
                </a:solidFill>
                <a:latin typeface="Constantia" pitchFamily="18" charset="0"/>
              </a:rPr>
              <a:t>Cannot indentify individual vessels </a:t>
            </a:r>
          </a:p>
          <a:p>
            <a:r>
              <a:rPr lang="en-US" sz="2400" dirty="0" smtClean="0">
                <a:solidFill>
                  <a:schemeClr val="bg1"/>
                </a:solidFill>
                <a:latin typeface="Constantia" pitchFamily="18" charset="0"/>
              </a:rPr>
              <a:t>May be able to identify activity</a:t>
            </a:r>
          </a:p>
          <a:p>
            <a:endParaRPr lang="en-US" sz="2400" dirty="0" smtClean="0">
              <a:solidFill>
                <a:schemeClr val="bg1"/>
              </a:solidFill>
              <a:latin typeface="Constantia" pitchFamily="18" charset="0"/>
            </a:endParaRPr>
          </a:p>
          <a:p>
            <a:r>
              <a:rPr lang="en-US" sz="2400" dirty="0" smtClean="0">
                <a:solidFill>
                  <a:srgbClr val="92D050"/>
                </a:solidFill>
                <a:latin typeface="Constantia" pitchFamily="18" charset="0"/>
              </a:rPr>
              <a:t>Buoys (surface) </a:t>
            </a:r>
          </a:p>
          <a:p>
            <a:r>
              <a:rPr lang="en-US" sz="2400" dirty="0" smtClean="0">
                <a:solidFill>
                  <a:schemeClr val="bg1"/>
                </a:solidFill>
                <a:latin typeface="Constantia" pitchFamily="18" charset="0"/>
              </a:rPr>
              <a:t>Platforms </a:t>
            </a:r>
            <a:r>
              <a:rPr lang="en-US" sz="2400" dirty="0" smtClean="0">
                <a:solidFill>
                  <a:schemeClr val="bg1"/>
                </a:solidFill>
                <a:latin typeface="Constantia" pitchFamily="18" charset="0"/>
              </a:rPr>
              <a:t>can be used to </a:t>
            </a:r>
            <a:r>
              <a:rPr lang="en-US" sz="2400" dirty="0" smtClean="0">
                <a:solidFill>
                  <a:schemeClr val="bg1"/>
                </a:solidFill>
                <a:latin typeface="Constantia" pitchFamily="18" charset="0"/>
              </a:rPr>
              <a:t>extend AIS and radar capabilities</a:t>
            </a:r>
            <a:endParaRPr lang="en-US" sz="2400" dirty="0">
              <a:latin typeface="Constantia" pitchFamily="18" charset="0"/>
            </a:endParaRPr>
          </a:p>
        </p:txBody>
      </p:sp>
      <p:pic>
        <p:nvPicPr>
          <p:cNvPr id="3" name="Picture 1" descr="C:\Documents and Settings\sandrab\Desktop\MCBI active\Monitoring and Enforcement\SERMA Technical doc\Tech Doc Revision II\background docs\Blimps and aerostats\aeronautical_systems.php_files\ship_aerostat.jpg"/>
          <p:cNvPicPr>
            <a:picLocks noChangeAspect="1" noChangeArrowheads="1"/>
          </p:cNvPicPr>
          <p:nvPr/>
        </p:nvPicPr>
        <p:blipFill>
          <a:blip r:embed="rId3" cstate="print"/>
          <a:srcRect/>
          <a:stretch>
            <a:fillRect/>
          </a:stretch>
        </p:blipFill>
        <p:spPr bwMode="auto">
          <a:xfrm>
            <a:off x="4931861" y="0"/>
            <a:ext cx="4212139" cy="1752600"/>
          </a:xfrm>
          <a:prstGeom prst="rect">
            <a:avLst/>
          </a:prstGeom>
          <a:noFill/>
          <a:ln>
            <a:solidFill>
              <a:schemeClr val="tx1"/>
            </a:solidFill>
          </a:ln>
        </p:spPr>
      </p:pic>
      <p:sp>
        <p:nvSpPr>
          <p:cNvPr id="4" name="Rectangle 3"/>
          <p:cNvSpPr/>
          <p:nvPr/>
        </p:nvSpPr>
        <p:spPr>
          <a:xfrm>
            <a:off x="228600" y="609600"/>
            <a:ext cx="3043782" cy="584775"/>
          </a:xfrm>
          <a:prstGeom prst="rect">
            <a:avLst/>
          </a:prstGeom>
        </p:spPr>
        <p:txBody>
          <a:bodyPr wrap="none">
            <a:spAutoFit/>
          </a:bodyPr>
          <a:lstStyle/>
          <a:p>
            <a:r>
              <a:rPr lang="en-US" sz="3200" dirty="0" smtClean="0">
                <a:solidFill>
                  <a:srgbClr val="FFFF00"/>
                </a:solidFill>
                <a:latin typeface="Constantia" pitchFamily="18" charset="0"/>
              </a:rPr>
              <a:t>Other platforms</a:t>
            </a:r>
            <a:endParaRPr lang="en-US" sz="3200" dirty="0">
              <a:solidFill>
                <a:srgbClr val="FFFF00"/>
              </a:solidFill>
              <a:latin typeface="Constantia" pitchFamily="18" charset="0"/>
            </a:endParaRPr>
          </a:p>
        </p:txBody>
      </p:sp>
    </p:spTree>
    <p:extLst>
      <p:ext uri="{BB962C8B-B14F-4D97-AF65-F5344CB8AC3E}">
        <p14:creationId xmlns:p14="http://schemas.microsoft.com/office/powerpoint/2010/main" val="423294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704344"/>
            <a:ext cx="6028702" cy="461665"/>
          </a:xfrm>
          <a:prstGeom prst="rect">
            <a:avLst/>
          </a:prstGeom>
          <a:noFill/>
        </p:spPr>
        <p:txBody>
          <a:bodyPr wrap="none" rtlCol="0">
            <a:spAutoFit/>
          </a:bodyPr>
          <a:lstStyle/>
          <a:p>
            <a:r>
              <a:rPr lang="en-US" sz="2400" cap="small" dirty="0" smtClean="0">
                <a:solidFill>
                  <a:srgbClr val="FFFF00"/>
                </a:solidFill>
                <a:latin typeface="Constantia" pitchFamily="18" charset="0"/>
              </a:rPr>
              <a:t>Surveillance and Enforcement Workshop</a:t>
            </a:r>
          </a:p>
        </p:txBody>
      </p:sp>
      <p:sp>
        <p:nvSpPr>
          <p:cNvPr id="3" name="Rectangle 2"/>
          <p:cNvSpPr/>
          <p:nvPr/>
        </p:nvSpPr>
        <p:spPr>
          <a:xfrm>
            <a:off x="304800" y="1254393"/>
            <a:ext cx="8610600" cy="5016758"/>
          </a:xfrm>
          <a:prstGeom prst="rect">
            <a:avLst/>
          </a:prstGeom>
        </p:spPr>
        <p:txBody>
          <a:bodyPr wrap="square">
            <a:spAutoFit/>
          </a:bodyPr>
          <a:lstStyle/>
          <a:p>
            <a:r>
              <a:rPr lang="en-US" sz="2000" dirty="0" smtClean="0">
                <a:solidFill>
                  <a:schemeClr val="bg1"/>
                </a:solidFill>
                <a:latin typeface="Constantia" pitchFamily="18" charset="0"/>
              </a:rPr>
              <a:t>28 participants from SAFMC, GRNMS, FKNMS, FL, GA, SC, NC state LE, NOAA OLE, USCG</a:t>
            </a:r>
          </a:p>
          <a:p>
            <a:endParaRPr lang="en-US" sz="2000" dirty="0">
              <a:solidFill>
                <a:schemeClr val="bg1"/>
              </a:solidFill>
              <a:latin typeface="Constantia" pitchFamily="18" charset="0"/>
            </a:endParaRPr>
          </a:p>
          <a:p>
            <a:r>
              <a:rPr lang="en-US" sz="2000" dirty="0" smtClean="0">
                <a:solidFill>
                  <a:srgbClr val="92D050"/>
                </a:solidFill>
                <a:latin typeface="Constantia" pitchFamily="18" charset="0"/>
              </a:rPr>
              <a:t>Presentations: </a:t>
            </a:r>
          </a:p>
          <a:p>
            <a:pPr marL="285750" indent="-285750">
              <a:lnSpc>
                <a:spcPct val="150000"/>
              </a:lnSpc>
              <a:buFont typeface="Arial" pitchFamily="34" charset="0"/>
              <a:buChar char="•"/>
            </a:pPr>
            <a:r>
              <a:rPr lang="en-US" sz="2000" dirty="0" smtClean="0">
                <a:solidFill>
                  <a:schemeClr val="bg1"/>
                </a:solidFill>
                <a:latin typeface="Constantia" pitchFamily="18" charset="0"/>
              </a:rPr>
              <a:t>SAFMC Protected areas, management challenges  and outreach (A Martin, M </a:t>
            </a:r>
            <a:r>
              <a:rPr lang="en-US" sz="2000" dirty="0" err="1" smtClean="0">
                <a:solidFill>
                  <a:schemeClr val="bg1"/>
                </a:solidFill>
                <a:latin typeface="Constantia" pitchFamily="18" charset="0"/>
              </a:rPr>
              <a:t>Brouwer</a:t>
            </a:r>
            <a:r>
              <a:rPr lang="en-US" sz="2000" dirty="0" smtClean="0">
                <a:solidFill>
                  <a:schemeClr val="bg1"/>
                </a:solidFill>
                <a:latin typeface="Constantia" pitchFamily="18" charset="0"/>
              </a:rPr>
              <a:t>, K Iverson)</a:t>
            </a:r>
            <a:endParaRPr lang="en-US" sz="2000" dirty="0">
              <a:solidFill>
                <a:schemeClr val="bg1"/>
              </a:solidFill>
              <a:latin typeface="Constantia" pitchFamily="18" charset="0"/>
            </a:endParaRPr>
          </a:p>
          <a:p>
            <a:pPr marL="285750" indent="-285750">
              <a:lnSpc>
                <a:spcPct val="150000"/>
              </a:lnSpc>
              <a:buFont typeface="Arial" pitchFamily="34" charset="0"/>
              <a:buChar char="•"/>
            </a:pPr>
            <a:r>
              <a:rPr lang="en-US" sz="2000" dirty="0" smtClean="0">
                <a:solidFill>
                  <a:schemeClr val="bg1"/>
                </a:solidFill>
                <a:latin typeface="Constantia" pitchFamily="18" charset="0"/>
              </a:rPr>
              <a:t>Surveillance and enforcement challenges in National Marine Sanctuaries the southeast region (B Causey)</a:t>
            </a:r>
          </a:p>
          <a:p>
            <a:pPr marL="285750" indent="-285750">
              <a:lnSpc>
                <a:spcPct val="150000"/>
              </a:lnSpc>
              <a:buFont typeface="Arial" pitchFamily="34" charset="0"/>
              <a:buChar char="•"/>
            </a:pPr>
            <a:r>
              <a:rPr lang="en-US" sz="2000" dirty="0" smtClean="0">
                <a:solidFill>
                  <a:schemeClr val="bg1"/>
                </a:solidFill>
                <a:latin typeface="Constantia" pitchFamily="18" charset="0"/>
              </a:rPr>
              <a:t>Surveillance, enforcement and compliance challenges in Grays Reef National Marine Sanctuary (G </a:t>
            </a:r>
            <a:r>
              <a:rPr lang="en-US" sz="2000" dirty="0" err="1" smtClean="0">
                <a:solidFill>
                  <a:schemeClr val="bg1"/>
                </a:solidFill>
                <a:latin typeface="Constantia" pitchFamily="18" charset="0"/>
              </a:rPr>
              <a:t>Sedberry</a:t>
            </a:r>
            <a:r>
              <a:rPr lang="en-US" sz="2000" dirty="0" smtClean="0">
                <a:solidFill>
                  <a:schemeClr val="bg1"/>
                </a:solidFill>
                <a:latin typeface="Constantia" pitchFamily="18" charset="0"/>
              </a:rPr>
              <a:t>)</a:t>
            </a:r>
          </a:p>
          <a:p>
            <a:pPr marL="285750" indent="-285750">
              <a:lnSpc>
                <a:spcPct val="150000"/>
              </a:lnSpc>
              <a:buFont typeface="Arial" pitchFamily="34" charset="0"/>
              <a:buChar char="•"/>
            </a:pPr>
            <a:r>
              <a:rPr lang="en-US" sz="2000" dirty="0" smtClean="0">
                <a:solidFill>
                  <a:schemeClr val="bg1"/>
                </a:solidFill>
                <a:latin typeface="Constantia" pitchFamily="18" charset="0"/>
              </a:rPr>
              <a:t>Southeast vessel monitoring system (VMS) overview (P </a:t>
            </a:r>
            <a:r>
              <a:rPr lang="en-US" sz="2000" dirty="0" err="1" smtClean="0">
                <a:solidFill>
                  <a:schemeClr val="bg1"/>
                </a:solidFill>
                <a:latin typeface="Constantia" pitchFamily="18" charset="0"/>
              </a:rPr>
              <a:t>O’Shaunessy</a:t>
            </a:r>
            <a:r>
              <a:rPr lang="en-US" sz="2000" dirty="0" smtClean="0">
                <a:solidFill>
                  <a:schemeClr val="bg1"/>
                </a:solidFill>
                <a:latin typeface="Constantia" pitchFamily="18" charset="0"/>
              </a:rPr>
              <a:t>)</a:t>
            </a:r>
          </a:p>
          <a:p>
            <a:pPr marL="285750" indent="-285750">
              <a:lnSpc>
                <a:spcPct val="150000"/>
              </a:lnSpc>
              <a:buFont typeface="Arial" pitchFamily="34" charset="0"/>
              <a:buChar char="•"/>
            </a:pPr>
            <a:r>
              <a:rPr lang="en-US" sz="2000" dirty="0" smtClean="0">
                <a:solidFill>
                  <a:schemeClr val="bg1"/>
                </a:solidFill>
                <a:latin typeface="Constantia" pitchFamily="18" charset="0"/>
              </a:rPr>
              <a:t>Surveillance </a:t>
            </a:r>
            <a:r>
              <a:rPr lang="en-US" sz="2000" dirty="0" smtClean="0">
                <a:solidFill>
                  <a:schemeClr val="bg1"/>
                </a:solidFill>
                <a:latin typeface="Constantia" pitchFamily="18" charset="0"/>
              </a:rPr>
              <a:t>and enforcement of remote maritime areas (S Brooke)</a:t>
            </a:r>
            <a:endParaRPr lang="en-US" sz="2000" dirty="0">
              <a:solidFill>
                <a:schemeClr val="bg1"/>
              </a:solidFill>
              <a:latin typeface="Constantia" pitchFamily="18" charset="0"/>
            </a:endParaRPr>
          </a:p>
        </p:txBody>
      </p:sp>
    </p:spTree>
    <p:extLst>
      <p:ext uri="{BB962C8B-B14F-4D97-AF65-F5344CB8AC3E}">
        <p14:creationId xmlns:p14="http://schemas.microsoft.com/office/powerpoint/2010/main" val="143346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840432"/>
            <a:ext cx="2531462" cy="461665"/>
          </a:xfrm>
          <a:prstGeom prst="rect">
            <a:avLst/>
          </a:prstGeom>
          <a:noFill/>
        </p:spPr>
        <p:txBody>
          <a:bodyPr wrap="none" rtlCol="0">
            <a:spAutoFit/>
          </a:bodyPr>
          <a:lstStyle/>
          <a:p>
            <a:r>
              <a:rPr lang="en-US" sz="2400" dirty="0" smtClean="0">
                <a:solidFill>
                  <a:srgbClr val="FFFF00"/>
                </a:solidFill>
                <a:latin typeface="Constantia" pitchFamily="18" charset="0"/>
              </a:rPr>
              <a:t>Breakout sessions</a:t>
            </a:r>
            <a:endParaRPr lang="en-US" sz="2400" dirty="0">
              <a:solidFill>
                <a:srgbClr val="FFFF00"/>
              </a:solidFill>
              <a:latin typeface="Constantia" pitchFamily="18" charset="0"/>
            </a:endParaRPr>
          </a:p>
        </p:txBody>
      </p:sp>
      <p:sp>
        <p:nvSpPr>
          <p:cNvPr id="3" name="TextBox 2"/>
          <p:cNvSpPr txBox="1"/>
          <p:nvPr/>
        </p:nvSpPr>
        <p:spPr>
          <a:xfrm>
            <a:off x="381000" y="2057400"/>
            <a:ext cx="8381999" cy="3416320"/>
          </a:xfrm>
          <a:prstGeom prst="rect">
            <a:avLst/>
          </a:prstGeom>
          <a:noFill/>
        </p:spPr>
        <p:txBody>
          <a:bodyPr wrap="square" rtlCol="0">
            <a:spAutoFit/>
          </a:bodyPr>
          <a:lstStyle/>
          <a:p>
            <a:pPr marL="285750" lvl="0" indent="-285750">
              <a:buFont typeface="Arial" pitchFamily="34" charset="0"/>
              <a:buChar char="•"/>
            </a:pPr>
            <a:r>
              <a:rPr lang="en-US" sz="2400" dirty="0">
                <a:solidFill>
                  <a:schemeClr val="bg1"/>
                </a:solidFill>
                <a:latin typeface="Constantia" pitchFamily="18" charset="0"/>
              </a:rPr>
              <a:t>Surveillance and enforcement operations: Challenges, technologies, assets, response capabilities, critical needs, </a:t>
            </a:r>
            <a:r>
              <a:rPr lang="en-US" sz="2400" dirty="0" smtClean="0">
                <a:solidFill>
                  <a:schemeClr val="bg1"/>
                </a:solidFill>
                <a:latin typeface="Constantia" pitchFamily="18" charset="0"/>
              </a:rPr>
              <a:t>improvements</a:t>
            </a:r>
          </a:p>
          <a:p>
            <a:pPr lvl="0"/>
            <a:endParaRPr lang="en-US" sz="2400" dirty="0">
              <a:solidFill>
                <a:schemeClr val="bg1"/>
              </a:solidFill>
              <a:latin typeface="Constantia" pitchFamily="18" charset="0"/>
            </a:endParaRPr>
          </a:p>
          <a:p>
            <a:pPr marL="285750" lvl="0" indent="-285750">
              <a:buFont typeface="Arial" pitchFamily="34" charset="0"/>
              <a:buChar char="•"/>
            </a:pPr>
            <a:r>
              <a:rPr lang="en-US" sz="2400" dirty="0">
                <a:solidFill>
                  <a:schemeClr val="bg1"/>
                </a:solidFill>
                <a:latin typeface="Constantia" pitchFamily="18" charset="0"/>
              </a:rPr>
              <a:t>Interagency collaboration (includes </a:t>
            </a:r>
            <a:r>
              <a:rPr lang="en-US" sz="2400" dirty="0" smtClean="0">
                <a:solidFill>
                  <a:schemeClr val="bg1"/>
                </a:solidFill>
                <a:latin typeface="Constantia" pitchFamily="18" charset="0"/>
              </a:rPr>
              <a:t>management): </a:t>
            </a:r>
            <a:r>
              <a:rPr lang="en-US" sz="2400" dirty="0">
                <a:solidFill>
                  <a:schemeClr val="bg1"/>
                </a:solidFill>
                <a:latin typeface="Constantia" pitchFamily="18" charset="0"/>
              </a:rPr>
              <a:t>current status, JEA, challenges, improvements </a:t>
            </a:r>
            <a:endParaRPr lang="en-US" sz="2400" dirty="0" smtClean="0">
              <a:solidFill>
                <a:schemeClr val="bg1"/>
              </a:solidFill>
              <a:latin typeface="Constantia" pitchFamily="18" charset="0"/>
            </a:endParaRPr>
          </a:p>
          <a:p>
            <a:pPr marL="285750" lvl="0" indent="-285750">
              <a:buFont typeface="Arial" pitchFamily="34" charset="0"/>
              <a:buChar char="•"/>
            </a:pPr>
            <a:endParaRPr lang="en-US" sz="2400" dirty="0">
              <a:solidFill>
                <a:schemeClr val="bg1"/>
              </a:solidFill>
              <a:latin typeface="Constantia" pitchFamily="18" charset="0"/>
            </a:endParaRPr>
          </a:p>
          <a:p>
            <a:pPr marL="285750" lvl="0" indent="-285750">
              <a:buFont typeface="Arial" pitchFamily="34" charset="0"/>
              <a:buChar char="•"/>
            </a:pPr>
            <a:r>
              <a:rPr lang="en-US" sz="2400" dirty="0" smtClean="0">
                <a:solidFill>
                  <a:schemeClr val="bg1"/>
                </a:solidFill>
                <a:latin typeface="Constantia" pitchFamily="18" charset="0"/>
              </a:rPr>
              <a:t>Education </a:t>
            </a:r>
            <a:r>
              <a:rPr lang="en-US" sz="2400" dirty="0">
                <a:solidFill>
                  <a:schemeClr val="bg1"/>
                </a:solidFill>
                <a:latin typeface="Constantia" pitchFamily="18" charset="0"/>
              </a:rPr>
              <a:t>and outreach: Current status, public perception, officer-public interaction, improvements</a:t>
            </a:r>
          </a:p>
        </p:txBody>
      </p:sp>
    </p:spTree>
    <p:extLst>
      <p:ext uri="{BB962C8B-B14F-4D97-AF65-F5344CB8AC3E}">
        <p14:creationId xmlns:p14="http://schemas.microsoft.com/office/powerpoint/2010/main" val="353352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0005" y="228600"/>
            <a:ext cx="1552733" cy="461665"/>
          </a:xfrm>
          <a:prstGeom prst="rect">
            <a:avLst/>
          </a:prstGeom>
        </p:spPr>
        <p:txBody>
          <a:bodyPr wrap="none">
            <a:spAutoFit/>
          </a:bodyPr>
          <a:lstStyle/>
          <a:p>
            <a:r>
              <a:rPr lang="en-US" sz="2400" dirty="0" smtClean="0">
                <a:solidFill>
                  <a:srgbClr val="FFFF00"/>
                </a:solidFill>
                <a:latin typeface="Constantia" pitchFamily="18" charset="0"/>
              </a:rPr>
              <a:t>Outcomes</a:t>
            </a:r>
            <a:endParaRPr lang="en-US" sz="2400" dirty="0">
              <a:solidFill>
                <a:srgbClr val="FFFF00"/>
              </a:solidFill>
              <a:latin typeface="Constantia" pitchFamily="18" charset="0"/>
            </a:endParaRPr>
          </a:p>
        </p:txBody>
      </p:sp>
      <p:sp>
        <p:nvSpPr>
          <p:cNvPr id="3" name="Rectangle 2"/>
          <p:cNvSpPr/>
          <p:nvPr/>
        </p:nvSpPr>
        <p:spPr>
          <a:xfrm>
            <a:off x="1722634" y="1069032"/>
            <a:ext cx="5747474" cy="461665"/>
          </a:xfrm>
          <a:prstGeom prst="rect">
            <a:avLst/>
          </a:prstGeom>
        </p:spPr>
        <p:txBody>
          <a:bodyPr wrap="square">
            <a:spAutoFit/>
          </a:bodyPr>
          <a:lstStyle/>
          <a:p>
            <a:pPr lvl="0"/>
            <a:r>
              <a:rPr lang="en-US" sz="2400" dirty="0">
                <a:solidFill>
                  <a:srgbClr val="FFFF00"/>
                </a:solidFill>
                <a:latin typeface="Constantia" pitchFamily="18" charset="0"/>
              </a:rPr>
              <a:t>Surveillance and enforcement operations</a:t>
            </a:r>
            <a:r>
              <a:rPr lang="en-US" sz="2000" dirty="0" smtClean="0">
                <a:solidFill>
                  <a:srgbClr val="FFFF00"/>
                </a:solidFill>
                <a:latin typeface="Constantia" pitchFamily="18" charset="0"/>
              </a:rPr>
              <a:t>:</a:t>
            </a:r>
            <a:endParaRPr lang="en-US" dirty="0">
              <a:solidFill>
                <a:schemeClr val="bg1"/>
              </a:solidFill>
              <a:latin typeface="Constantia" pitchFamily="18" charset="0"/>
            </a:endParaRPr>
          </a:p>
        </p:txBody>
      </p:sp>
      <p:sp>
        <p:nvSpPr>
          <p:cNvPr id="4" name="TextBox 3"/>
          <p:cNvSpPr txBox="1"/>
          <p:nvPr/>
        </p:nvSpPr>
        <p:spPr>
          <a:xfrm>
            <a:off x="210671" y="1828800"/>
            <a:ext cx="8686800" cy="4154984"/>
          </a:xfrm>
          <a:prstGeom prst="rect">
            <a:avLst/>
          </a:prstGeom>
          <a:noFill/>
        </p:spPr>
        <p:txBody>
          <a:bodyPr wrap="square" rtlCol="0">
            <a:spAutoFit/>
          </a:bodyPr>
          <a:lstStyle/>
          <a:p>
            <a:pPr marL="342900" indent="-342900">
              <a:buFont typeface="Arial" pitchFamily="34" charset="0"/>
              <a:buChar char="•"/>
            </a:pPr>
            <a:r>
              <a:rPr lang="en-US" sz="2200" dirty="0" smtClean="0">
                <a:solidFill>
                  <a:schemeClr val="bg1"/>
                </a:solidFill>
                <a:latin typeface="Constantia" pitchFamily="18" charset="0"/>
              </a:rPr>
              <a:t>Insufficient assets, officers and funding. More officers = more patrol time, interceptions and public interactions. NOAA OLE critically </a:t>
            </a:r>
            <a:r>
              <a:rPr lang="en-US" sz="2200" dirty="0" err="1" smtClean="0">
                <a:solidFill>
                  <a:schemeClr val="bg1"/>
                </a:solidFill>
                <a:latin typeface="Constantia" pitchFamily="18" charset="0"/>
              </a:rPr>
              <a:t>undercapacity</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Need for increased remote surveillance technologies to target limited enforcement assets. </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More funding needed for JEA program -  critical to supplement limited federal </a:t>
            </a:r>
            <a:r>
              <a:rPr lang="en-US" sz="2200" dirty="0" smtClean="0">
                <a:solidFill>
                  <a:schemeClr val="bg1"/>
                </a:solidFill>
                <a:latin typeface="Constantia" pitchFamily="18" charset="0"/>
              </a:rPr>
              <a:t>LE</a:t>
            </a:r>
          </a:p>
          <a:p>
            <a:pPr marL="342900" indent="-342900">
              <a:buFont typeface="Arial" pitchFamily="34" charset="0"/>
              <a:buChar char="•"/>
            </a:pPr>
            <a:r>
              <a:rPr lang="en-US" sz="2200" dirty="0">
                <a:solidFill>
                  <a:schemeClr val="bg1"/>
                </a:solidFill>
                <a:latin typeface="Constantia" pitchFamily="18" charset="0"/>
              </a:rPr>
              <a:t>Lack of criminal provisions in MSA places total burden of prosecution on civil </a:t>
            </a:r>
            <a:r>
              <a:rPr lang="en-US" sz="2200" dirty="0" smtClean="0">
                <a:solidFill>
                  <a:schemeClr val="bg1"/>
                </a:solidFill>
                <a:latin typeface="Constantia" pitchFamily="18" charset="0"/>
              </a:rPr>
              <a:t>GC attorneys and judges</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GC </a:t>
            </a:r>
            <a:r>
              <a:rPr lang="en-US" sz="2200" dirty="0" smtClean="0">
                <a:solidFill>
                  <a:schemeClr val="bg1"/>
                </a:solidFill>
                <a:latin typeface="Constantia" pitchFamily="18" charset="0"/>
              </a:rPr>
              <a:t>attorneys </a:t>
            </a:r>
            <a:r>
              <a:rPr lang="en-US" sz="2200" dirty="0" smtClean="0">
                <a:solidFill>
                  <a:schemeClr val="bg1"/>
                </a:solidFill>
                <a:latin typeface="Constantia" pitchFamily="18" charset="0"/>
              </a:rPr>
              <a:t>understaffed and overwhelmed </a:t>
            </a:r>
            <a:r>
              <a:rPr lang="en-US" sz="2200" dirty="0" smtClean="0">
                <a:solidFill>
                  <a:schemeClr val="bg1"/>
                </a:solidFill>
                <a:latin typeface="Constantia" pitchFamily="18" charset="0"/>
              </a:rPr>
              <a:t>with caseload.</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VMS </a:t>
            </a:r>
            <a:r>
              <a:rPr lang="en-US" sz="2200" dirty="0" smtClean="0">
                <a:solidFill>
                  <a:schemeClr val="bg1"/>
                </a:solidFill>
                <a:latin typeface="Constantia" pitchFamily="18" charset="0"/>
              </a:rPr>
              <a:t>best surveillance </a:t>
            </a:r>
            <a:r>
              <a:rPr lang="en-US" sz="2200" dirty="0" smtClean="0">
                <a:solidFill>
                  <a:schemeClr val="bg1"/>
                </a:solidFill>
                <a:latin typeface="Constantia" pitchFamily="18" charset="0"/>
              </a:rPr>
              <a:t>option for commercial fisheries monitoring</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Recreational sector biggest challenge to enforce</a:t>
            </a:r>
          </a:p>
        </p:txBody>
      </p:sp>
    </p:spTree>
    <p:extLst>
      <p:ext uri="{BB962C8B-B14F-4D97-AF65-F5344CB8AC3E}">
        <p14:creationId xmlns:p14="http://schemas.microsoft.com/office/powerpoint/2010/main" val="17677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7637" y="405842"/>
            <a:ext cx="3676357" cy="461665"/>
          </a:xfrm>
          <a:prstGeom prst="rect">
            <a:avLst/>
          </a:prstGeom>
        </p:spPr>
        <p:txBody>
          <a:bodyPr wrap="square">
            <a:spAutoFit/>
          </a:bodyPr>
          <a:lstStyle/>
          <a:p>
            <a:pPr lvl="0"/>
            <a:r>
              <a:rPr lang="en-US" sz="2400" dirty="0">
                <a:solidFill>
                  <a:srgbClr val="FFFF00"/>
                </a:solidFill>
                <a:latin typeface="Constantia" pitchFamily="18" charset="0"/>
              </a:rPr>
              <a:t>Interagency collaboration </a:t>
            </a:r>
            <a:r>
              <a:rPr lang="en-US" dirty="0" smtClean="0">
                <a:solidFill>
                  <a:srgbClr val="FFFF00"/>
                </a:solidFill>
                <a:latin typeface="Constantia" pitchFamily="18" charset="0"/>
              </a:rPr>
              <a:t> </a:t>
            </a:r>
            <a:endParaRPr lang="en-US" dirty="0">
              <a:solidFill>
                <a:srgbClr val="FFFF00"/>
              </a:solidFill>
              <a:latin typeface="Constantia" pitchFamily="18" charset="0"/>
            </a:endParaRPr>
          </a:p>
        </p:txBody>
      </p:sp>
      <p:sp>
        <p:nvSpPr>
          <p:cNvPr id="4" name="TextBox 3"/>
          <p:cNvSpPr txBox="1"/>
          <p:nvPr/>
        </p:nvSpPr>
        <p:spPr>
          <a:xfrm>
            <a:off x="245012" y="1219200"/>
            <a:ext cx="8686800" cy="5170646"/>
          </a:xfrm>
          <a:prstGeom prst="rect">
            <a:avLst/>
          </a:prstGeom>
          <a:noFill/>
        </p:spPr>
        <p:txBody>
          <a:bodyPr wrap="square" rtlCol="0">
            <a:spAutoFit/>
          </a:bodyPr>
          <a:lstStyle/>
          <a:p>
            <a:pPr marL="342900" indent="-342900">
              <a:buFont typeface="Arial" pitchFamily="34" charset="0"/>
              <a:buChar char="•"/>
            </a:pPr>
            <a:r>
              <a:rPr lang="en-US" sz="2200" dirty="0" smtClean="0">
                <a:solidFill>
                  <a:schemeClr val="bg1"/>
                </a:solidFill>
                <a:latin typeface="Constantia" pitchFamily="18" charset="0"/>
              </a:rPr>
              <a:t>Management agencies should consult LE during development of regulations.  </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JEA is critical to enforcing federal fisheries, however ongoing training of state LE is often inadequate as federal regulations are complex and change </a:t>
            </a:r>
            <a:r>
              <a:rPr lang="en-US" sz="2200" dirty="0" smtClean="0">
                <a:solidFill>
                  <a:schemeClr val="bg1"/>
                </a:solidFill>
                <a:latin typeface="Constantia" pitchFamily="18" charset="0"/>
              </a:rPr>
              <a:t>frequently</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Too few NOAA OLE field officers  - leads to lack of State LE commitment to </a:t>
            </a:r>
            <a:r>
              <a:rPr lang="en-US" sz="2200" dirty="0" smtClean="0">
                <a:solidFill>
                  <a:schemeClr val="bg1"/>
                </a:solidFill>
                <a:latin typeface="Constantia" pitchFamily="18" charset="0"/>
              </a:rPr>
              <a:t>JEA</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Need more interagency </a:t>
            </a:r>
            <a:r>
              <a:rPr lang="en-US" sz="2200" dirty="0" smtClean="0">
                <a:solidFill>
                  <a:schemeClr val="bg1"/>
                </a:solidFill>
                <a:latin typeface="Constantia" pitchFamily="18" charset="0"/>
              </a:rPr>
              <a:t>training, sharing of patrol time</a:t>
            </a:r>
            <a:r>
              <a:rPr lang="en-US" sz="2200" dirty="0">
                <a:solidFill>
                  <a:schemeClr val="bg1"/>
                </a:solidFill>
                <a:latin typeface="Constantia" pitchFamily="18" charset="0"/>
              </a:rPr>
              <a:t> </a:t>
            </a:r>
            <a:r>
              <a:rPr lang="en-US" sz="2200" dirty="0" smtClean="0">
                <a:solidFill>
                  <a:schemeClr val="bg1"/>
                </a:solidFill>
                <a:latin typeface="Constantia" pitchFamily="18" charset="0"/>
              </a:rPr>
              <a:t>and </a:t>
            </a:r>
            <a:r>
              <a:rPr lang="en-US" sz="2200" dirty="0" smtClean="0">
                <a:solidFill>
                  <a:schemeClr val="bg1"/>
                </a:solidFill>
                <a:latin typeface="Constantia" pitchFamily="18" charset="0"/>
              </a:rPr>
              <a:t>information</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Too little feedback </a:t>
            </a:r>
            <a:r>
              <a:rPr lang="en-US" sz="2200" dirty="0" smtClean="0">
                <a:solidFill>
                  <a:schemeClr val="bg1"/>
                </a:solidFill>
                <a:latin typeface="Constantia" pitchFamily="18" charset="0"/>
              </a:rPr>
              <a:t>on federal cases made by state </a:t>
            </a:r>
            <a:r>
              <a:rPr lang="en-US" sz="2200" dirty="0" smtClean="0">
                <a:solidFill>
                  <a:schemeClr val="bg1"/>
                </a:solidFill>
                <a:latin typeface="Constantia" pitchFamily="18" charset="0"/>
              </a:rPr>
              <a:t>LE</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Need more multi-agency ‘details</a:t>
            </a:r>
            <a:r>
              <a:rPr lang="en-US" sz="2200" dirty="0" smtClean="0">
                <a:solidFill>
                  <a:schemeClr val="bg1"/>
                </a:solidFill>
                <a:latin typeface="Constantia" pitchFamily="18" charset="0"/>
              </a:rPr>
              <a:t>’</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USCG has high turnover and multiple responsibilities, fisheries not high </a:t>
            </a:r>
            <a:r>
              <a:rPr lang="en-US" sz="2200" dirty="0" smtClean="0">
                <a:solidFill>
                  <a:schemeClr val="bg1"/>
                </a:solidFill>
                <a:latin typeface="Constantia" pitchFamily="18" charset="0"/>
              </a:rPr>
              <a:t>priority</a:t>
            </a: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Interpersonal relationships most important to interagency collaboration  </a:t>
            </a:r>
          </a:p>
        </p:txBody>
      </p:sp>
    </p:spTree>
    <p:extLst>
      <p:ext uri="{BB962C8B-B14F-4D97-AF65-F5344CB8AC3E}">
        <p14:creationId xmlns:p14="http://schemas.microsoft.com/office/powerpoint/2010/main" val="274916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111" y="309300"/>
            <a:ext cx="3483774" cy="461665"/>
          </a:xfrm>
          <a:prstGeom prst="rect">
            <a:avLst/>
          </a:prstGeom>
        </p:spPr>
        <p:txBody>
          <a:bodyPr wrap="none">
            <a:spAutoFit/>
          </a:bodyPr>
          <a:lstStyle/>
          <a:p>
            <a:r>
              <a:rPr lang="en-US" sz="2400" dirty="0" smtClean="0">
                <a:solidFill>
                  <a:srgbClr val="FFFF00"/>
                </a:solidFill>
                <a:latin typeface="Constantia" pitchFamily="18" charset="0"/>
              </a:rPr>
              <a:t>Education </a:t>
            </a:r>
            <a:r>
              <a:rPr lang="en-US" sz="2400" dirty="0">
                <a:solidFill>
                  <a:srgbClr val="FFFF00"/>
                </a:solidFill>
                <a:latin typeface="Constantia" pitchFamily="18" charset="0"/>
              </a:rPr>
              <a:t>and outreach</a:t>
            </a:r>
            <a:endParaRPr lang="en-US" sz="2400" dirty="0">
              <a:solidFill>
                <a:srgbClr val="FFFF00"/>
              </a:solidFill>
            </a:endParaRPr>
          </a:p>
        </p:txBody>
      </p:sp>
      <p:sp>
        <p:nvSpPr>
          <p:cNvPr id="3" name="TextBox 2"/>
          <p:cNvSpPr txBox="1"/>
          <p:nvPr/>
        </p:nvSpPr>
        <p:spPr>
          <a:xfrm>
            <a:off x="363067" y="914400"/>
            <a:ext cx="8417859" cy="5170646"/>
          </a:xfrm>
          <a:prstGeom prst="rect">
            <a:avLst/>
          </a:prstGeom>
          <a:noFill/>
        </p:spPr>
        <p:txBody>
          <a:bodyPr wrap="square" rtlCol="0">
            <a:spAutoFit/>
          </a:bodyPr>
          <a:lstStyle/>
          <a:p>
            <a:pPr marL="342900" indent="-342900">
              <a:buFont typeface="Arial" pitchFamily="34" charset="0"/>
              <a:buChar char="•"/>
            </a:pPr>
            <a:r>
              <a:rPr lang="en-US" sz="2200" dirty="0" smtClean="0">
                <a:solidFill>
                  <a:schemeClr val="bg1"/>
                </a:solidFill>
                <a:latin typeface="Constantia" pitchFamily="18" charset="0"/>
              </a:rPr>
              <a:t>No reliable or consistent metrics of compliance</a:t>
            </a:r>
          </a:p>
          <a:p>
            <a:pPr marL="342900" indent="-342900">
              <a:buFont typeface="Arial" pitchFamily="34" charset="0"/>
              <a:buChar char="•"/>
            </a:pPr>
            <a:endParaRPr lang="en-US" sz="2200" dirty="0" smtClean="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No readily accessible location where all protected areas and regulations can be found</a:t>
            </a:r>
          </a:p>
          <a:p>
            <a:pPr marL="342900" indent="-342900">
              <a:buFont typeface="Arial" pitchFamily="34" charset="0"/>
              <a:buChar char="•"/>
            </a:pP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More public outreach on new and existing regulations – explain purpose of protective measures</a:t>
            </a:r>
          </a:p>
          <a:p>
            <a:pPr marL="342900" indent="-342900">
              <a:buFont typeface="Arial" pitchFamily="34" charset="0"/>
              <a:buChar char="•"/>
            </a:pP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GMFMC uses cell phone application to disseminate information</a:t>
            </a:r>
          </a:p>
          <a:p>
            <a:pPr marL="342900" indent="-342900">
              <a:buFont typeface="Arial" pitchFamily="34" charset="0"/>
              <a:buChar char="•"/>
            </a:pP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Protected area boundaries should be easy to chart with square borders -  coordinates should be readily available</a:t>
            </a:r>
          </a:p>
          <a:p>
            <a:pPr marL="342900" indent="-342900">
              <a:buFont typeface="Arial" pitchFamily="34" charset="0"/>
              <a:buChar char="•"/>
            </a:pPr>
            <a:endParaRPr lang="en-US" sz="2200" dirty="0">
              <a:solidFill>
                <a:schemeClr val="bg1"/>
              </a:solidFill>
              <a:latin typeface="Constantia" pitchFamily="18" charset="0"/>
            </a:endParaRPr>
          </a:p>
          <a:p>
            <a:pPr marL="342900" indent="-342900">
              <a:buFont typeface="Arial" pitchFamily="34" charset="0"/>
              <a:buChar char="•"/>
            </a:pPr>
            <a:r>
              <a:rPr lang="en-US" sz="2200" dirty="0" smtClean="0">
                <a:solidFill>
                  <a:schemeClr val="bg1"/>
                </a:solidFill>
                <a:latin typeface="Constantia" pitchFamily="18" charset="0"/>
              </a:rPr>
              <a:t>Publicize successful case outcomes - shames offender, increases compliance, raises LE morale. </a:t>
            </a:r>
          </a:p>
        </p:txBody>
      </p:sp>
    </p:spTree>
    <p:extLst>
      <p:ext uri="{BB962C8B-B14F-4D97-AF65-F5344CB8AC3E}">
        <p14:creationId xmlns:p14="http://schemas.microsoft.com/office/powerpoint/2010/main" val="253585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9063" y="232371"/>
            <a:ext cx="4540730" cy="523220"/>
          </a:xfrm>
          <a:prstGeom prst="rect">
            <a:avLst/>
          </a:prstGeom>
          <a:noFill/>
        </p:spPr>
        <p:txBody>
          <a:bodyPr wrap="none" rtlCol="0">
            <a:spAutoFit/>
          </a:bodyPr>
          <a:lstStyle/>
          <a:p>
            <a:r>
              <a:rPr lang="en-US" sz="2800" dirty="0" smtClean="0">
                <a:solidFill>
                  <a:srgbClr val="FFFF00"/>
                </a:solidFill>
                <a:latin typeface="Constantia" pitchFamily="18" charset="0"/>
              </a:rPr>
              <a:t>Selected  recommendations </a:t>
            </a:r>
            <a:endParaRPr lang="en-US" sz="2800" dirty="0">
              <a:solidFill>
                <a:srgbClr val="FFFF00"/>
              </a:solidFill>
              <a:latin typeface="Constantia" pitchFamily="18" charset="0"/>
            </a:endParaRPr>
          </a:p>
        </p:txBody>
      </p:sp>
      <p:sp>
        <p:nvSpPr>
          <p:cNvPr id="3" name="TextBox 2"/>
          <p:cNvSpPr txBox="1"/>
          <p:nvPr/>
        </p:nvSpPr>
        <p:spPr>
          <a:xfrm>
            <a:off x="358588" y="791450"/>
            <a:ext cx="8458200" cy="5570756"/>
          </a:xfrm>
          <a:prstGeom prst="rect">
            <a:avLst/>
          </a:prstGeom>
          <a:noFill/>
        </p:spPr>
        <p:txBody>
          <a:bodyPr wrap="square" rtlCol="0">
            <a:spAutoFit/>
          </a:bodyPr>
          <a:lstStyle/>
          <a:p>
            <a:pPr algn="ctr"/>
            <a:r>
              <a:rPr lang="en-US" sz="2400" dirty="0" smtClean="0">
                <a:solidFill>
                  <a:srgbClr val="92D050"/>
                </a:solidFill>
              </a:rPr>
              <a:t>Surveillance and Enforcement</a:t>
            </a:r>
          </a:p>
          <a:p>
            <a:endParaRPr lang="en-US" sz="2400" dirty="0">
              <a:solidFill>
                <a:schemeClr val="bg1"/>
              </a:solidFill>
            </a:endParaRPr>
          </a:p>
          <a:p>
            <a:r>
              <a:rPr lang="en-US" sz="2200" dirty="0" smtClean="0">
                <a:solidFill>
                  <a:schemeClr val="bg1"/>
                </a:solidFill>
                <a:latin typeface="Constantia" pitchFamily="18" charset="0"/>
              </a:rPr>
              <a:t>Investigate potential effect and capability of changing civil provisions in MSA to criminal </a:t>
            </a:r>
          </a:p>
          <a:p>
            <a:endParaRPr lang="en-US" sz="2200" dirty="0">
              <a:solidFill>
                <a:schemeClr val="bg1"/>
              </a:solidFill>
              <a:latin typeface="Constantia" pitchFamily="18" charset="0"/>
            </a:endParaRPr>
          </a:p>
          <a:p>
            <a:r>
              <a:rPr lang="en-US" sz="2200" dirty="0" smtClean="0">
                <a:solidFill>
                  <a:schemeClr val="bg1"/>
                </a:solidFill>
                <a:latin typeface="Constantia" pitchFamily="18" charset="0"/>
              </a:rPr>
              <a:t>Increase </a:t>
            </a:r>
            <a:r>
              <a:rPr lang="en-US" sz="2200" dirty="0" smtClean="0">
                <a:solidFill>
                  <a:schemeClr val="bg1"/>
                </a:solidFill>
                <a:latin typeface="Constantia" pitchFamily="18" charset="0"/>
              </a:rPr>
              <a:t>the number of </a:t>
            </a:r>
            <a:r>
              <a:rPr lang="en-US" sz="2200" dirty="0" smtClean="0">
                <a:solidFill>
                  <a:schemeClr val="bg1"/>
                </a:solidFill>
                <a:latin typeface="Constantia" pitchFamily="18" charset="0"/>
              </a:rPr>
              <a:t>GC to prosecute resource laws</a:t>
            </a:r>
            <a:endParaRPr lang="en-US" sz="2200" dirty="0" smtClean="0">
              <a:solidFill>
                <a:schemeClr val="bg1"/>
              </a:solidFill>
              <a:latin typeface="Constantia" pitchFamily="18" charset="0"/>
            </a:endParaRPr>
          </a:p>
          <a:p>
            <a:endParaRPr lang="en-US" sz="2200" dirty="0">
              <a:solidFill>
                <a:schemeClr val="bg1"/>
              </a:solidFill>
              <a:latin typeface="Constantia" pitchFamily="18" charset="0"/>
            </a:endParaRPr>
          </a:p>
          <a:p>
            <a:r>
              <a:rPr lang="en-US" sz="2200" dirty="0" smtClean="0">
                <a:solidFill>
                  <a:schemeClr val="bg1"/>
                </a:solidFill>
                <a:latin typeface="Constantia" pitchFamily="18" charset="0"/>
              </a:rPr>
              <a:t>Implement VMS in snapper-grouper fishery for SAFMC </a:t>
            </a:r>
            <a:r>
              <a:rPr lang="en-US" sz="2200" dirty="0" smtClean="0">
                <a:solidFill>
                  <a:schemeClr val="bg1"/>
                </a:solidFill>
                <a:latin typeface="Constantia" pitchFamily="18" charset="0"/>
              </a:rPr>
              <a:t>region (would require additional VMS tech staff)</a:t>
            </a:r>
            <a:endParaRPr lang="en-US" sz="2200" dirty="0" smtClean="0">
              <a:solidFill>
                <a:schemeClr val="bg1"/>
              </a:solidFill>
              <a:latin typeface="Constantia" pitchFamily="18" charset="0"/>
            </a:endParaRPr>
          </a:p>
          <a:p>
            <a:endParaRPr lang="en-US" sz="2200" dirty="0">
              <a:solidFill>
                <a:schemeClr val="bg1"/>
              </a:solidFill>
              <a:latin typeface="Constantia" pitchFamily="18" charset="0"/>
            </a:endParaRPr>
          </a:p>
          <a:p>
            <a:r>
              <a:rPr lang="en-US" sz="2200" dirty="0" smtClean="0">
                <a:solidFill>
                  <a:schemeClr val="bg1"/>
                </a:solidFill>
                <a:latin typeface="Constantia" pitchFamily="18" charset="0"/>
              </a:rPr>
              <a:t>Introduce use of AIS for monitoring fishing </a:t>
            </a:r>
            <a:r>
              <a:rPr lang="en-US" sz="2200" dirty="0" smtClean="0">
                <a:solidFill>
                  <a:schemeClr val="bg1"/>
                </a:solidFill>
                <a:latin typeface="Constantia" pitchFamily="18" charset="0"/>
              </a:rPr>
              <a:t>vessel </a:t>
            </a:r>
            <a:r>
              <a:rPr lang="en-US" sz="2200" dirty="0" smtClean="0">
                <a:solidFill>
                  <a:schemeClr val="bg1"/>
                </a:solidFill>
                <a:latin typeface="Constantia" pitchFamily="18" charset="0"/>
              </a:rPr>
              <a:t>activity</a:t>
            </a:r>
          </a:p>
          <a:p>
            <a:endParaRPr lang="en-US" sz="2200" dirty="0">
              <a:solidFill>
                <a:schemeClr val="bg1"/>
              </a:solidFill>
              <a:latin typeface="Constantia" pitchFamily="18" charset="0"/>
            </a:endParaRPr>
          </a:p>
          <a:p>
            <a:r>
              <a:rPr lang="en-US" sz="2200" dirty="0" smtClean="0">
                <a:solidFill>
                  <a:schemeClr val="bg1"/>
                </a:solidFill>
                <a:latin typeface="Constantia" pitchFamily="18" charset="0"/>
              </a:rPr>
              <a:t>Use towers, buoys, aerostats to increase range of radar </a:t>
            </a:r>
            <a:r>
              <a:rPr lang="en-US" sz="2200" dirty="0" smtClean="0">
                <a:solidFill>
                  <a:schemeClr val="bg1"/>
                </a:solidFill>
                <a:latin typeface="Constantia" pitchFamily="18" charset="0"/>
              </a:rPr>
              <a:t>and cameras</a:t>
            </a:r>
            <a:endParaRPr lang="en-US" sz="2200" dirty="0" smtClean="0">
              <a:solidFill>
                <a:schemeClr val="bg1"/>
              </a:solidFill>
              <a:latin typeface="Constantia" pitchFamily="18" charset="0"/>
            </a:endParaRPr>
          </a:p>
          <a:p>
            <a:endParaRPr lang="en-US" sz="2200" dirty="0">
              <a:solidFill>
                <a:schemeClr val="bg1"/>
              </a:solidFill>
              <a:latin typeface="Constantia" pitchFamily="18" charset="0"/>
            </a:endParaRPr>
          </a:p>
          <a:p>
            <a:r>
              <a:rPr lang="en-US" sz="2200" dirty="0" smtClean="0">
                <a:solidFill>
                  <a:schemeClr val="bg1"/>
                </a:solidFill>
                <a:latin typeface="Constantia" pitchFamily="18" charset="0"/>
              </a:rPr>
              <a:t>Address boundary placement - how much of an enforcement challenge are the irregular boundaries </a:t>
            </a:r>
            <a:endParaRPr lang="en-US" sz="2000" dirty="0">
              <a:solidFill>
                <a:schemeClr val="bg1"/>
              </a:solidFill>
              <a:latin typeface="Constantia" pitchFamily="18" charset="0"/>
            </a:endParaRPr>
          </a:p>
        </p:txBody>
      </p:sp>
    </p:spTree>
    <p:extLst>
      <p:ext uri="{BB962C8B-B14F-4D97-AF65-F5344CB8AC3E}">
        <p14:creationId xmlns:p14="http://schemas.microsoft.com/office/powerpoint/2010/main" val="238421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229600" cy="5262979"/>
          </a:xfrm>
          <a:prstGeom prst="rect">
            <a:avLst/>
          </a:prstGeom>
        </p:spPr>
        <p:txBody>
          <a:bodyPr wrap="square">
            <a:spAutoFit/>
          </a:bodyPr>
          <a:lstStyle/>
          <a:p>
            <a:pPr algn="ctr"/>
            <a:r>
              <a:rPr lang="en-US" sz="2400" dirty="0" smtClean="0">
                <a:solidFill>
                  <a:srgbClr val="92D050"/>
                </a:solidFill>
              </a:rPr>
              <a:t>Interagency collaboration</a:t>
            </a:r>
          </a:p>
          <a:p>
            <a:pPr algn="ctr"/>
            <a:endParaRPr lang="en-US" sz="2400" dirty="0">
              <a:solidFill>
                <a:srgbClr val="92D050"/>
              </a:solidFill>
            </a:endParaRPr>
          </a:p>
          <a:p>
            <a:r>
              <a:rPr lang="en-US" sz="2400" dirty="0" smtClean="0">
                <a:solidFill>
                  <a:schemeClr val="bg1"/>
                </a:solidFill>
                <a:latin typeface="Constantia" pitchFamily="18" charset="0"/>
              </a:rPr>
              <a:t>Increase training of state LE by NOAA OLE by scheduling regular classroom and at sea sessions</a:t>
            </a:r>
          </a:p>
          <a:p>
            <a:endParaRPr lang="en-US" sz="2400" dirty="0">
              <a:solidFill>
                <a:schemeClr val="bg1"/>
              </a:solidFill>
              <a:latin typeface="Constantia" pitchFamily="18" charset="0"/>
            </a:endParaRPr>
          </a:p>
          <a:p>
            <a:r>
              <a:rPr lang="en-US" sz="2400" dirty="0" smtClean="0">
                <a:solidFill>
                  <a:schemeClr val="bg1"/>
                </a:solidFill>
                <a:latin typeface="Constantia" pitchFamily="18" charset="0"/>
              </a:rPr>
              <a:t>Facilitate interpersonal relationships between agency LE through informal meetings or joint training programs  (</a:t>
            </a:r>
            <a:r>
              <a:rPr lang="en-US" sz="2400" dirty="0" err="1" smtClean="0">
                <a:solidFill>
                  <a:schemeClr val="bg1"/>
                </a:solidFill>
                <a:latin typeface="Constantia" pitchFamily="18" charset="0"/>
              </a:rPr>
              <a:t>eg</a:t>
            </a:r>
            <a:r>
              <a:rPr lang="en-US" sz="2400" dirty="0" smtClean="0">
                <a:solidFill>
                  <a:schemeClr val="bg1"/>
                </a:solidFill>
                <a:latin typeface="Constantia" pitchFamily="18" charset="0"/>
              </a:rPr>
              <a:t> USCG has open training sessions annually)</a:t>
            </a:r>
          </a:p>
          <a:p>
            <a:endParaRPr lang="en-US" sz="2400" dirty="0">
              <a:solidFill>
                <a:schemeClr val="bg1"/>
              </a:solidFill>
              <a:latin typeface="Constantia" pitchFamily="18" charset="0"/>
            </a:endParaRPr>
          </a:p>
          <a:p>
            <a:r>
              <a:rPr lang="en-US" sz="2400" dirty="0" smtClean="0">
                <a:solidFill>
                  <a:schemeClr val="bg1"/>
                </a:solidFill>
                <a:latin typeface="Constantia" pitchFamily="18" charset="0"/>
              </a:rPr>
              <a:t>Increase the frequency of multi-agency details</a:t>
            </a:r>
            <a:r>
              <a:rPr lang="en-US" sz="2400" dirty="0">
                <a:solidFill>
                  <a:srgbClr val="92D050"/>
                </a:solidFill>
                <a:latin typeface="Constantia" pitchFamily="18" charset="0"/>
              </a:rPr>
              <a:t> </a:t>
            </a:r>
            <a:endParaRPr lang="en-US" sz="2400" dirty="0" smtClean="0">
              <a:solidFill>
                <a:srgbClr val="92D050"/>
              </a:solidFill>
              <a:latin typeface="Constantia" pitchFamily="18" charset="0"/>
            </a:endParaRPr>
          </a:p>
          <a:p>
            <a:endParaRPr lang="en-US" sz="2400" dirty="0">
              <a:solidFill>
                <a:srgbClr val="92D050"/>
              </a:solidFill>
              <a:latin typeface="Constantia" pitchFamily="18" charset="0"/>
            </a:endParaRPr>
          </a:p>
          <a:p>
            <a:r>
              <a:rPr lang="en-US" sz="2400" dirty="0" smtClean="0">
                <a:solidFill>
                  <a:schemeClr val="bg1"/>
                </a:solidFill>
                <a:latin typeface="Constantia" pitchFamily="18" charset="0"/>
              </a:rPr>
              <a:t>Create a joint LE forum for sharing information and coordinating enforcement actions</a:t>
            </a:r>
          </a:p>
          <a:p>
            <a:endParaRPr lang="en-US" sz="2400" dirty="0">
              <a:solidFill>
                <a:schemeClr val="bg1"/>
              </a:solidFill>
              <a:latin typeface="Constantia" pitchFamily="18" charset="0"/>
            </a:endParaRPr>
          </a:p>
        </p:txBody>
      </p:sp>
    </p:spTree>
    <p:extLst>
      <p:ext uri="{BB962C8B-B14F-4D97-AF65-F5344CB8AC3E}">
        <p14:creationId xmlns:p14="http://schemas.microsoft.com/office/powerpoint/2010/main" val="74772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8103" y="113724"/>
            <a:ext cx="3022494" cy="461665"/>
          </a:xfrm>
          <a:prstGeom prst="rect">
            <a:avLst/>
          </a:prstGeom>
          <a:noFill/>
        </p:spPr>
        <p:txBody>
          <a:bodyPr wrap="none" rtlCol="0">
            <a:spAutoFit/>
          </a:bodyPr>
          <a:lstStyle/>
          <a:p>
            <a:r>
              <a:rPr lang="en-US" sz="2400" cap="small" dirty="0" smtClean="0">
                <a:solidFill>
                  <a:srgbClr val="FFFF00"/>
                </a:solidFill>
                <a:latin typeface="Constantia" pitchFamily="18" charset="0"/>
              </a:rPr>
              <a:t>Project Background</a:t>
            </a:r>
          </a:p>
        </p:txBody>
      </p:sp>
      <p:sp>
        <p:nvSpPr>
          <p:cNvPr id="3" name="TextBox 2"/>
          <p:cNvSpPr txBox="1"/>
          <p:nvPr/>
        </p:nvSpPr>
        <p:spPr>
          <a:xfrm>
            <a:off x="304801" y="607575"/>
            <a:ext cx="8458200" cy="2554545"/>
          </a:xfrm>
          <a:prstGeom prst="rect">
            <a:avLst/>
          </a:prstGeom>
          <a:noFill/>
        </p:spPr>
        <p:txBody>
          <a:bodyPr wrap="square" rtlCol="0">
            <a:spAutoFit/>
          </a:bodyPr>
          <a:lstStyle/>
          <a:p>
            <a:r>
              <a:rPr lang="en-US" sz="2000" dirty="0" smtClean="0">
                <a:solidFill>
                  <a:schemeClr val="bg1"/>
                </a:solidFill>
                <a:latin typeface="Constantia" pitchFamily="18" charset="0"/>
              </a:rPr>
              <a:t>2009: Surveillance and enforcement of remote maritime areas (SERMA) workshop for high seas and domestic remote MPAs</a:t>
            </a:r>
          </a:p>
          <a:p>
            <a:endParaRPr lang="en-US" sz="2000" dirty="0">
              <a:solidFill>
                <a:schemeClr val="bg1"/>
              </a:solidFill>
              <a:latin typeface="Constantia" pitchFamily="18" charset="0"/>
            </a:endParaRPr>
          </a:p>
          <a:p>
            <a:r>
              <a:rPr lang="en-US" sz="2000" dirty="0" smtClean="0">
                <a:solidFill>
                  <a:schemeClr val="bg1"/>
                </a:solidFill>
                <a:latin typeface="Constantia" pitchFamily="18" charset="0"/>
              </a:rPr>
              <a:t>2010: MCBI Technical document on surveillance technologies</a:t>
            </a:r>
          </a:p>
          <a:p>
            <a:endParaRPr lang="en-US" sz="2000" dirty="0">
              <a:solidFill>
                <a:schemeClr val="bg1"/>
              </a:solidFill>
              <a:latin typeface="Constantia" pitchFamily="18" charset="0"/>
            </a:endParaRPr>
          </a:p>
          <a:p>
            <a:r>
              <a:rPr lang="en-US" sz="2000" dirty="0" smtClean="0">
                <a:solidFill>
                  <a:schemeClr val="bg1"/>
                </a:solidFill>
                <a:latin typeface="Constantia" pitchFamily="18" charset="0"/>
              </a:rPr>
              <a:t>2010: SAFMC implemented 5 CHAPCs and 8 MPAs  </a:t>
            </a:r>
          </a:p>
          <a:p>
            <a:endParaRPr lang="en-US" sz="2000" dirty="0">
              <a:solidFill>
                <a:schemeClr val="bg1"/>
              </a:solidFill>
              <a:latin typeface="Constantia" pitchFamily="18" charset="0"/>
            </a:endParaRPr>
          </a:p>
          <a:p>
            <a:r>
              <a:rPr lang="en-US" sz="2000" dirty="0" smtClean="0">
                <a:solidFill>
                  <a:schemeClr val="bg1"/>
                </a:solidFill>
                <a:latin typeface="Constantia" pitchFamily="18" charset="0"/>
              </a:rPr>
              <a:t>Other  protected areas in the region include OHAPC, GRNMS, FKNMS</a:t>
            </a:r>
            <a:endParaRPr lang="en-US" sz="2000" dirty="0">
              <a:solidFill>
                <a:schemeClr val="bg1"/>
              </a:solidFill>
              <a:latin typeface="Constantia" pitchFamily="18" charset="0"/>
            </a:endParaRPr>
          </a:p>
        </p:txBody>
      </p:sp>
      <p:pic>
        <p:nvPicPr>
          <p:cNvPr id="1026" name="Picture 2" descr="C:\Users\sandrab\Desktop\Other PENDING Oct 2011\Ongoing Contracts\RPI contract\Hard bottom benthic comm\Benthic RPI latest revision\Figures\figure 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405327"/>
            <a:ext cx="2653048" cy="34333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ndrab\Desktop\My Documents Oct 2011\My Pictures\Work pics\SouthernMP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8103" y="3396298"/>
            <a:ext cx="2667000" cy="345141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ndrab\Desktop\My Documents Oct 2011\My Pictures\Work pics\MPAs NC GA S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8" y="3383418"/>
            <a:ext cx="2663512" cy="344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1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6370975"/>
          </a:xfrm>
          <a:prstGeom prst="rect">
            <a:avLst/>
          </a:prstGeom>
          <a:noFill/>
        </p:spPr>
        <p:txBody>
          <a:bodyPr wrap="square" rtlCol="0">
            <a:spAutoFit/>
          </a:bodyPr>
          <a:lstStyle/>
          <a:p>
            <a:pPr algn="ctr"/>
            <a:r>
              <a:rPr lang="en-US" sz="2400" dirty="0" smtClean="0">
                <a:solidFill>
                  <a:srgbClr val="92D050"/>
                </a:solidFill>
              </a:rPr>
              <a:t>Education and outreach</a:t>
            </a:r>
          </a:p>
          <a:p>
            <a:pPr algn="ctr"/>
            <a:endParaRPr lang="en-US" sz="2400" dirty="0">
              <a:solidFill>
                <a:srgbClr val="92D050"/>
              </a:solidFill>
            </a:endParaRPr>
          </a:p>
          <a:p>
            <a:r>
              <a:rPr lang="en-US" sz="2400" dirty="0" smtClean="0">
                <a:solidFill>
                  <a:schemeClr val="bg1"/>
                </a:solidFill>
                <a:latin typeface="Constantia" pitchFamily="18" charset="0"/>
              </a:rPr>
              <a:t>Create centralized database for regulation information (SAFMC)</a:t>
            </a:r>
          </a:p>
          <a:p>
            <a:r>
              <a:rPr lang="en-US" sz="2400" dirty="0">
                <a:solidFill>
                  <a:schemeClr val="bg1"/>
                </a:solidFill>
                <a:latin typeface="Constantia" pitchFamily="18" charset="0"/>
              </a:rPr>
              <a:t>	</a:t>
            </a:r>
            <a:r>
              <a:rPr lang="en-US" sz="2400" dirty="0" smtClean="0">
                <a:solidFill>
                  <a:schemeClr val="bg1"/>
                </a:solidFill>
                <a:latin typeface="Constantia" pitchFamily="18" charset="0"/>
              </a:rPr>
              <a:t>- </a:t>
            </a:r>
            <a:r>
              <a:rPr lang="en-US" sz="2000" dirty="0" smtClean="0">
                <a:solidFill>
                  <a:schemeClr val="bg1"/>
                </a:solidFill>
                <a:latin typeface="Constantia" pitchFamily="18" charset="0"/>
              </a:rPr>
              <a:t>user friendly (</a:t>
            </a:r>
            <a:r>
              <a:rPr lang="en-US" sz="2000" dirty="0" err="1" smtClean="0">
                <a:solidFill>
                  <a:schemeClr val="bg1"/>
                </a:solidFill>
                <a:latin typeface="Constantia" pitchFamily="18" charset="0"/>
              </a:rPr>
              <a:t>google</a:t>
            </a:r>
            <a:r>
              <a:rPr lang="en-US" sz="2000" dirty="0" smtClean="0">
                <a:solidFill>
                  <a:schemeClr val="bg1"/>
                </a:solidFill>
                <a:latin typeface="Constantia" pitchFamily="18" charset="0"/>
              </a:rPr>
              <a:t> earth) mapping of protected areas</a:t>
            </a:r>
          </a:p>
          <a:p>
            <a:r>
              <a:rPr lang="en-US" sz="2000" dirty="0">
                <a:solidFill>
                  <a:schemeClr val="bg1"/>
                </a:solidFill>
                <a:latin typeface="Constantia" pitchFamily="18" charset="0"/>
              </a:rPr>
              <a:t>	</a:t>
            </a:r>
            <a:r>
              <a:rPr lang="en-US" sz="2000" dirty="0" smtClean="0">
                <a:solidFill>
                  <a:schemeClr val="bg1"/>
                </a:solidFill>
                <a:latin typeface="Constantia" pitchFamily="18" charset="0"/>
              </a:rPr>
              <a:t>- all regulations in one place (SAFMC, NMS, FMPs) </a:t>
            </a:r>
            <a:r>
              <a:rPr lang="en-US" sz="2400" dirty="0">
                <a:solidFill>
                  <a:schemeClr val="bg1"/>
                </a:solidFill>
                <a:latin typeface="Constantia" pitchFamily="18" charset="0"/>
              </a:rPr>
              <a:t>	</a:t>
            </a:r>
            <a:endParaRPr lang="en-US" sz="2400" dirty="0" smtClean="0">
              <a:solidFill>
                <a:schemeClr val="bg1"/>
              </a:solidFill>
              <a:latin typeface="Constantia" pitchFamily="18" charset="0"/>
            </a:endParaRPr>
          </a:p>
          <a:p>
            <a:endParaRPr lang="en-US" sz="2400" dirty="0">
              <a:solidFill>
                <a:schemeClr val="bg1"/>
              </a:solidFill>
              <a:latin typeface="Constantia" pitchFamily="18" charset="0"/>
            </a:endParaRPr>
          </a:p>
          <a:p>
            <a:r>
              <a:rPr lang="en-US" sz="2400" dirty="0" smtClean="0">
                <a:solidFill>
                  <a:schemeClr val="bg1"/>
                </a:solidFill>
                <a:latin typeface="Constantia" pitchFamily="18" charset="0"/>
              </a:rPr>
              <a:t>Use social media to disseminate information</a:t>
            </a:r>
          </a:p>
          <a:p>
            <a:endParaRPr lang="en-US" sz="2400" dirty="0" smtClean="0">
              <a:solidFill>
                <a:schemeClr val="bg1"/>
              </a:solidFill>
              <a:latin typeface="Constantia" pitchFamily="18" charset="0"/>
            </a:endParaRPr>
          </a:p>
          <a:p>
            <a:r>
              <a:rPr lang="en-US" sz="2400" dirty="0" smtClean="0">
                <a:solidFill>
                  <a:schemeClr val="bg1"/>
                </a:solidFill>
                <a:latin typeface="Constantia" pitchFamily="18" charset="0"/>
              </a:rPr>
              <a:t> Enforcement representatives attend and make presentations at fishing clubs and meetings</a:t>
            </a:r>
          </a:p>
          <a:p>
            <a:endParaRPr lang="en-US" sz="2400" dirty="0">
              <a:solidFill>
                <a:schemeClr val="bg1"/>
              </a:solidFill>
              <a:latin typeface="Constantia" pitchFamily="18" charset="0"/>
            </a:endParaRPr>
          </a:p>
          <a:p>
            <a:r>
              <a:rPr lang="en-US" sz="2400" dirty="0" smtClean="0">
                <a:solidFill>
                  <a:schemeClr val="bg1"/>
                </a:solidFill>
                <a:latin typeface="Constantia" pitchFamily="18" charset="0"/>
              </a:rPr>
              <a:t>Use NMS and SAFMC public meetings to increase outreach efforts</a:t>
            </a:r>
          </a:p>
          <a:p>
            <a:endParaRPr lang="en-US" sz="2400" dirty="0">
              <a:solidFill>
                <a:schemeClr val="bg1"/>
              </a:solidFill>
              <a:latin typeface="Constantia" pitchFamily="18" charset="0"/>
            </a:endParaRPr>
          </a:p>
          <a:p>
            <a:r>
              <a:rPr lang="en-US" sz="2400" dirty="0" smtClean="0">
                <a:solidFill>
                  <a:schemeClr val="bg1"/>
                </a:solidFill>
                <a:latin typeface="Constantia" pitchFamily="18" charset="0"/>
              </a:rPr>
              <a:t>Make sure new regulations are distributed quickly and are clear and enforceable</a:t>
            </a:r>
            <a:endParaRPr lang="en-US" sz="2400" dirty="0">
              <a:solidFill>
                <a:schemeClr val="bg1"/>
              </a:solidFill>
              <a:latin typeface="Constantia" pitchFamily="18" charset="0"/>
            </a:endParaRPr>
          </a:p>
        </p:txBody>
      </p:sp>
    </p:spTree>
    <p:extLst>
      <p:ext uri="{BB962C8B-B14F-4D97-AF65-F5344CB8AC3E}">
        <p14:creationId xmlns:p14="http://schemas.microsoft.com/office/powerpoint/2010/main" val="190636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26071" cy="6844553"/>
          </a:xfrm>
          <a:prstGeom prst="rect">
            <a:avLst/>
          </a:prstGeom>
        </p:spPr>
      </p:pic>
      <p:sp>
        <p:nvSpPr>
          <p:cNvPr id="2" name="TextBox 1"/>
          <p:cNvSpPr txBox="1"/>
          <p:nvPr/>
        </p:nvSpPr>
        <p:spPr>
          <a:xfrm>
            <a:off x="3200400" y="762000"/>
            <a:ext cx="2330703" cy="646331"/>
          </a:xfrm>
          <a:prstGeom prst="rect">
            <a:avLst/>
          </a:prstGeom>
          <a:noFill/>
        </p:spPr>
        <p:txBody>
          <a:bodyPr wrap="none" rtlCol="0">
            <a:spAutoFit/>
          </a:bodyPr>
          <a:lstStyle/>
          <a:p>
            <a:r>
              <a:rPr lang="en-US" sz="3600" b="1" dirty="0" smtClean="0"/>
              <a:t>Questions?</a:t>
            </a:r>
            <a:endParaRPr lang="en-US" sz="3600" b="1" dirty="0"/>
          </a:p>
        </p:txBody>
      </p:sp>
    </p:spTree>
    <p:extLst>
      <p:ext uri="{BB962C8B-B14F-4D97-AF65-F5344CB8AC3E}">
        <p14:creationId xmlns:p14="http://schemas.microsoft.com/office/powerpoint/2010/main" val="355531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8688" y="611832"/>
            <a:ext cx="2739404" cy="461665"/>
          </a:xfrm>
          <a:prstGeom prst="rect">
            <a:avLst/>
          </a:prstGeom>
          <a:noFill/>
        </p:spPr>
        <p:txBody>
          <a:bodyPr wrap="none" rtlCol="0">
            <a:spAutoFit/>
          </a:bodyPr>
          <a:lstStyle/>
          <a:p>
            <a:r>
              <a:rPr lang="en-US" sz="2400" cap="small" dirty="0" smtClean="0">
                <a:solidFill>
                  <a:srgbClr val="FFFF00"/>
                </a:solidFill>
                <a:latin typeface="Constantia" pitchFamily="18" charset="0"/>
              </a:rPr>
              <a:t>Project Objectives</a:t>
            </a:r>
          </a:p>
        </p:txBody>
      </p:sp>
      <p:sp>
        <p:nvSpPr>
          <p:cNvPr id="3" name="TextBox 2"/>
          <p:cNvSpPr txBox="1"/>
          <p:nvPr/>
        </p:nvSpPr>
        <p:spPr>
          <a:xfrm>
            <a:off x="381000" y="1524000"/>
            <a:ext cx="8305800" cy="4893647"/>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latin typeface="Constantia" pitchFamily="18" charset="0"/>
              </a:rPr>
              <a:t>Review surveillance technologies for application to SAFMC protected areas </a:t>
            </a:r>
          </a:p>
          <a:p>
            <a:pPr marL="342900" indent="-342900">
              <a:buFont typeface="Arial" pitchFamily="34" charset="0"/>
              <a:buChar char="•"/>
            </a:pPr>
            <a:endParaRPr lang="en-US" sz="2400" dirty="0">
              <a:solidFill>
                <a:schemeClr val="bg1"/>
              </a:solidFill>
              <a:latin typeface="Constantia" pitchFamily="18" charset="0"/>
            </a:endParaRPr>
          </a:p>
          <a:p>
            <a:pPr marL="342900" indent="-342900">
              <a:buFont typeface="Arial" pitchFamily="34" charset="0"/>
              <a:buChar char="•"/>
            </a:pPr>
            <a:r>
              <a:rPr lang="en-US" sz="2400" dirty="0" smtClean="0">
                <a:solidFill>
                  <a:schemeClr val="bg1"/>
                </a:solidFill>
                <a:latin typeface="Constantia" pitchFamily="18" charset="0"/>
              </a:rPr>
              <a:t>Review surveillance and enforcement capacity for the SAFMC region</a:t>
            </a:r>
          </a:p>
          <a:p>
            <a:pPr marL="342900" indent="-342900">
              <a:buFont typeface="Arial" pitchFamily="34" charset="0"/>
              <a:buChar char="•"/>
            </a:pPr>
            <a:endParaRPr lang="en-US" sz="2400" dirty="0">
              <a:solidFill>
                <a:schemeClr val="bg1"/>
              </a:solidFill>
              <a:latin typeface="Constantia" pitchFamily="18" charset="0"/>
            </a:endParaRPr>
          </a:p>
          <a:p>
            <a:pPr marL="342900" indent="-342900">
              <a:buFont typeface="Arial" pitchFamily="34" charset="0"/>
              <a:buChar char="•"/>
            </a:pPr>
            <a:r>
              <a:rPr lang="en-US" sz="2400" dirty="0" smtClean="0">
                <a:solidFill>
                  <a:schemeClr val="bg1"/>
                </a:solidFill>
                <a:latin typeface="Constantia" pitchFamily="18" charset="0"/>
              </a:rPr>
              <a:t>Hold workshop of regional managers, state and federal LE and outreach</a:t>
            </a:r>
          </a:p>
          <a:p>
            <a:pPr marL="342900" indent="-342900">
              <a:buFont typeface="Arial" pitchFamily="34" charset="0"/>
              <a:buChar char="•"/>
            </a:pPr>
            <a:endParaRPr lang="en-US" sz="2400" dirty="0">
              <a:solidFill>
                <a:schemeClr val="bg1"/>
              </a:solidFill>
              <a:latin typeface="Constantia" pitchFamily="18" charset="0"/>
            </a:endParaRPr>
          </a:p>
          <a:p>
            <a:pPr marL="342900" indent="-342900">
              <a:buFont typeface="Arial" pitchFamily="34" charset="0"/>
              <a:buChar char="•"/>
            </a:pPr>
            <a:r>
              <a:rPr lang="en-US" sz="2400" dirty="0" smtClean="0">
                <a:solidFill>
                  <a:schemeClr val="bg1"/>
                </a:solidFill>
                <a:latin typeface="Constantia" pitchFamily="18" charset="0"/>
              </a:rPr>
              <a:t>Produce final report with  options for improving  S and E capacity and efficiency in the region</a:t>
            </a:r>
          </a:p>
          <a:p>
            <a:pPr marL="342900" indent="-342900">
              <a:buFont typeface="Arial" pitchFamily="34" charset="0"/>
              <a:buChar char="•"/>
            </a:pPr>
            <a:endParaRPr lang="en-US" sz="2400" dirty="0">
              <a:solidFill>
                <a:schemeClr val="bg1"/>
              </a:solidFill>
              <a:latin typeface="Constantia" pitchFamily="18" charset="0"/>
            </a:endParaRPr>
          </a:p>
          <a:p>
            <a:pPr marL="342900" indent="-342900">
              <a:buFont typeface="Arial" pitchFamily="34" charset="0"/>
              <a:buChar char="•"/>
            </a:pPr>
            <a:r>
              <a:rPr lang="en-US" sz="2400" dirty="0" smtClean="0">
                <a:solidFill>
                  <a:schemeClr val="bg1"/>
                </a:solidFill>
                <a:latin typeface="Constantia" pitchFamily="18" charset="0"/>
              </a:rPr>
              <a:t>Produce training documents for LE officers in the region</a:t>
            </a:r>
          </a:p>
        </p:txBody>
      </p:sp>
    </p:spTree>
    <p:extLst>
      <p:ext uri="{BB962C8B-B14F-4D97-AF65-F5344CB8AC3E}">
        <p14:creationId xmlns:p14="http://schemas.microsoft.com/office/powerpoint/2010/main" val="259136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0" y="381000"/>
            <a:ext cx="9144000" cy="914400"/>
          </a:xfrm>
          <a:prstGeom prst="rect">
            <a:avLst/>
          </a:prstGeom>
        </p:spPr>
        <p:txBody>
          <a:bodyPr/>
          <a:lstStyle/>
          <a:p>
            <a:pPr algn="ctr"/>
            <a:r>
              <a:rPr lang="en-US" sz="2800" dirty="0">
                <a:solidFill>
                  <a:srgbClr val="FFFF00"/>
                </a:solidFill>
                <a:latin typeface="Constantia" pitchFamily="18" charset="0"/>
              </a:rPr>
              <a:t>S</a:t>
            </a:r>
            <a:r>
              <a:rPr lang="en-US" sz="2800" dirty="0" smtClean="0">
                <a:solidFill>
                  <a:srgbClr val="FFFF00"/>
                </a:solidFill>
                <a:latin typeface="Constantia" pitchFamily="18" charset="0"/>
              </a:rPr>
              <a:t>urveillance </a:t>
            </a:r>
            <a:r>
              <a:rPr lang="en-US" sz="2800" dirty="0">
                <a:solidFill>
                  <a:srgbClr val="FFFF00"/>
                </a:solidFill>
                <a:latin typeface="Constantia" pitchFamily="18" charset="0"/>
              </a:rPr>
              <a:t>technologies for application to SAFMC protected areas </a:t>
            </a:r>
          </a:p>
        </p:txBody>
      </p:sp>
      <p:sp>
        <p:nvSpPr>
          <p:cNvPr id="3" name="Rectangle 3"/>
          <p:cNvSpPr txBox="1">
            <a:spLocks noChangeArrowheads="1"/>
          </p:cNvSpPr>
          <p:nvPr/>
        </p:nvSpPr>
        <p:spPr>
          <a:xfrm>
            <a:off x="1752600" y="1600200"/>
            <a:ext cx="5791200" cy="2667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400" kern="0" dirty="0" smtClean="0">
                <a:solidFill>
                  <a:schemeClr val="bg1"/>
                </a:solidFill>
                <a:latin typeface="Constantia" pitchFamily="18" charset="0"/>
              </a:rPr>
              <a:t>Cooperative vs. non cooperative</a:t>
            </a:r>
            <a:endParaRPr lang="en-US" sz="2400" kern="0" baseline="0" dirty="0" smtClean="0">
              <a:solidFill>
                <a:schemeClr val="bg1"/>
              </a:solidFill>
              <a:latin typeface="Constantia"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400" kern="0" baseline="0" dirty="0" smtClean="0">
                <a:solidFill>
                  <a:schemeClr val="bg1"/>
                </a:solidFill>
                <a:latin typeface="Constantia" pitchFamily="18" charset="0"/>
              </a:rPr>
              <a:t>Classified vs. civilian</a:t>
            </a:r>
            <a:endParaRPr lang="en-US" sz="2400" kern="0" dirty="0" smtClean="0">
              <a:solidFill>
                <a:schemeClr val="bg1"/>
              </a:solidFill>
              <a:latin typeface="Constantia"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400" kern="0" dirty="0" smtClean="0">
                <a:solidFill>
                  <a:schemeClr val="bg1"/>
                </a:solidFill>
                <a:latin typeface="Constantia" pitchFamily="18" charset="0"/>
              </a:rPr>
              <a:t>Ground, sea, air or space-based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400" kern="0" dirty="0" smtClean="0">
                <a:solidFill>
                  <a:schemeClr val="bg1"/>
                </a:solidFill>
                <a:latin typeface="Constantia" pitchFamily="18" charset="0"/>
              </a:rPr>
              <a:t>Continuous vs. periodic</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400" kern="0" dirty="0" smtClean="0">
                <a:solidFill>
                  <a:schemeClr val="bg1"/>
                </a:solidFill>
                <a:latin typeface="Constantia" pitchFamily="18" charset="0"/>
              </a:rPr>
              <a:t>Manned vs. unmanned</a:t>
            </a:r>
          </a:p>
          <a:p>
            <a:pPr marL="342900" lvl="0" indent="-342900" eaLnBrk="0" hangingPunct="0">
              <a:spcBef>
                <a:spcPct val="20000"/>
              </a:spcBef>
              <a:defRPr/>
            </a:pPr>
            <a:endParaRPr kumimoji="0" lang="en-GB" sz="2800" b="0" i="0" u="none" strike="noStrike" kern="0" cap="none" spc="0" normalizeH="0" baseline="0" noProof="0" dirty="0">
              <a:ln>
                <a:noFill/>
              </a:ln>
              <a:solidFill>
                <a:srgbClr val="FFFF00"/>
              </a:solidFill>
              <a:effectLst/>
              <a:uLnTx/>
              <a:uFillTx/>
              <a:latin typeface="Constantia" pitchFamily="18" charset="0"/>
            </a:endParaRPr>
          </a:p>
        </p:txBody>
      </p:sp>
      <p:pic>
        <p:nvPicPr>
          <p:cNvPr id="4" name="Picture 9" descr="http://www.daviddarling.info/images/ARGOS.gif"/>
          <p:cNvPicPr>
            <a:picLocks noChangeAspect="1" noChangeArrowheads="1"/>
          </p:cNvPicPr>
          <p:nvPr/>
        </p:nvPicPr>
        <p:blipFill>
          <a:blip r:embed="rId3" cstate="print"/>
          <a:srcRect/>
          <a:stretch>
            <a:fillRect/>
          </a:stretch>
        </p:blipFill>
        <p:spPr bwMode="auto">
          <a:xfrm>
            <a:off x="6256337" y="4648200"/>
            <a:ext cx="2887663" cy="22098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2895600" y="4648200"/>
            <a:ext cx="3352800" cy="220980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0" y="4686300"/>
            <a:ext cx="2895600" cy="2171700"/>
          </a:xfrm>
          <a:prstGeom prst="rect">
            <a:avLst/>
          </a:prstGeom>
          <a:noFill/>
          <a:ln w="9525">
            <a:noFill/>
            <a:miter lim="800000"/>
            <a:headEnd/>
            <a:tailEnd/>
          </a:ln>
        </p:spPr>
      </p:pic>
    </p:spTree>
    <p:extLst>
      <p:ext uri="{BB962C8B-B14F-4D97-AF65-F5344CB8AC3E}">
        <p14:creationId xmlns:p14="http://schemas.microsoft.com/office/powerpoint/2010/main" val="322319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28600"/>
            <a:ext cx="9144000" cy="990600"/>
          </a:xfrm>
        </p:spPr>
        <p:txBody>
          <a:bodyPr/>
          <a:lstStyle/>
          <a:p>
            <a:pPr eaLnBrk="1" hangingPunct="1"/>
            <a:r>
              <a:rPr lang="en-US" sz="3200" dirty="0" smtClean="0">
                <a:solidFill>
                  <a:srgbClr val="66FF33"/>
                </a:solidFill>
                <a:latin typeface="Constantia" pitchFamily="18" charset="0"/>
              </a:rPr>
              <a:t>Vessel monitoring systems (VMS)</a:t>
            </a:r>
          </a:p>
        </p:txBody>
      </p:sp>
      <p:pic>
        <p:nvPicPr>
          <p:cNvPr id="27651" name="Picture 8" descr="ContactUsSatellite"/>
          <p:cNvPicPr>
            <a:picLocks noChangeAspect="1" noChangeArrowheads="1"/>
          </p:cNvPicPr>
          <p:nvPr/>
        </p:nvPicPr>
        <p:blipFill>
          <a:blip r:embed="rId3" cstate="print"/>
          <a:srcRect/>
          <a:stretch>
            <a:fillRect/>
          </a:stretch>
        </p:blipFill>
        <p:spPr bwMode="auto">
          <a:xfrm>
            <a:off x="0" y="4484688"/>
            <a:ext cx="3676650" cy="2373312"/>
          </a:xfrm>
          <a:prstGeom prst="rect">
            <a:avLst/>
          </a:prstGeom>
          <a:noFill/>
          <a:ln w="9525">
            <a:noFill/>
            <a:miter lim="800000"/>
            <a:headEnd/>
            <a:tailEnd/>
          </a:ln>
        </p:spPr>
      </p:pic>
      <p:sp>
        <p:nvSpPr>
          <p:cNvPr id="27652" name="Text Box 9"/>
          <p:cNvSpPr txBox="1">
            <a:spLocks noChangeArrowheads="1"/>
          </p:cNvSpPr>
          <p:nvPr/>
        </p:nvSpPr>
        <p:spPr bwMode="auto">
          <a:xfrm>
            <a:off x="304800" y="1143000"/>
            <a:ext cx="8382000" cy="2973122"/>
          </a:xfrm>
          <a:prstGeom prst="rect">
            <a:avLst/>
          </a:prstGeom>
          <a:noFill/>
          <a:ln w="9525">
            <a:noFill/>
            <a:miter lim="800000"/>
            <a:headEnd/>
            <a:tailEnd/>
          </a:ln>
        </p:spPr>
        <p:txBody>
          <a:bodyPr wrap="square">
            <a:spAutoFit/>
          </a:bodyPr>
          <a:lstStyle/>
          <a:p>
            <a:pPr marL="392113" indent="-284163" defTabSz="795338">
              <a:spcBef>
                <a:spcPct val="20000"/>
              </a:spcBef>
              <a:buFontTx/>
              <a:buChar char="•"/>
            </a:pPr>
            <a:r>
              <a:rPr lang="en-US" sz="2400" dirty="0" smtClean="0">
                <a:solidFill>
                  <a:schemeClr val="bg1"/>
                </a:solidFill>
                <a:latin typeface="Constantia" pitchFamily="18" charset="0"/>
              </a:rPr>
              <a:t>Device </a:t>
            </a:r>
            <a:r>
              <a:rPr lang="en-US" sz="2400" dirty="0">
                <a:solidFill>
                  <a:schemeClr val="bg1"/>
                </a:solidFill>
                <a:latin typeface="Constantia" pitchFamily="18" charset="0"/>
              </a:rPr>
              <a:t>on vessel </a:t>
            </a:r>
            <a:r>
              <a:rPr lang="en-US" sz="2400" dirty="0" smtClean="0">
                <a:solidFill>
                  <a:schemeClr val="bg1"/>
                </a:solidFill>
                <a:latin typeface="Constantia" pitchFamily="18" charset="0"/>
              </a:rPr>
              <a:t>sends signal </a:t>
            </a:r>
            <a:r>
              <a:rPr lang="en-US" sz="2400" dirty="0">
                <a:solidFill>
                  <a:schemeClr val="bg1"/>
                </a:solidFill>
                <a:latin typeface="Constantia" pitchFamily="18" charset="0"/>
              </a:rPr>
              <a:t>to </a:t>
            </a:r>
            <a:r>
              <a:rPr lang="en-US" sz="2400" dirty="0" smtClean="0">
                <a:solidFill>
                  <a:schemeClr val="bg1"/>
                </a:solidFill>
                <a:latin typeface="Constantia" pitchFamily="18" charset="0"/>
              </a:rPr>
              <a:t>satellite showing </a:t>
            </a:r>
            <a:r>
              <a:rPr lang="en-US" sz="2400" dirty="0">
                <a:solidFill>
                  <a:schemeClr val="bg1"/>
                </a:solidFill>
                <a:latin typeface="Constantia" pitchFamily="18" charset="0"/>
              </a:rPr>
              <a:t>vessel </a:t>
            </a:r>
            <a:r>
              <a:rPr lang="en-US" sz="2400" dirty="0" smtClean="0">
                <a:solidFill>
                  <a:schemeClr val="bg1"/>
                </a:solidFill>
                <a:latin typeface="Constantia" pitchFamily="18" charset="0"/>
              </a:rPr>
              <a:t>location and </a:t>
            </a:r>
            <a:r>
              <a:rPr lang="en-US" sz="2400" dirty="0">
                <a:solidFill>
                  <a:schemeClr val="bg1"/>
                </a:solidFill>
                <a:latin typeface="Constantia" pitchFamily="18" charset="0"/>
              </a:rPr>
              <a:t>speed</a:t>
            </a:r>
          </a:p>
          <a:p>
            <a:pPr marL="392113" indent="-284163" defTabSz="795338">
              <a:spcBef>
                <a:spcPct val="20000"/>
              </a:spcBef>
              <a:buFontTx/>
              <a:buChar char="•"/>
            </a:pPr>
            <a:r>
              <a:rPr lang="en-US" sz="2400" dirty="0">
                <a:solidFill>
                  <a:schemeClr val="bg1"/>
                </a:solidFill>
                <a:latin typeface="Constantia" pitchFamily="18" charset="0"/>
              </a:rPr>
              <a:t>Ground stations can alert enforcement about 	“interesting” tracks</a:t>
            </a:r>
          </a:p>
          <a:p>
            <a:pPr marL="392113" indent="-284163" defTabSz="795338">
              <a:spcBef>
                <a:spcPct val="20000"/>
              </a:spcBef>
              <a:buFontTx/>
              <a:buChar char="•"/>
            </a:pPr>
            <a:r>
              <a:rPr lang="en-US" sz="2400" dirty="0">
                <a:solidFill>
                  <a:schemeClr val="bg1"/>
                </a:solidFill>
                <a:latin typeface="Constantia" pitchFamily="18" charset="0"/>
              </a:rPr>
              <a:t>Enforcement can </a:t>
            </a:r>
            <a:r>
              <a:rPr lang="en-US" sz="2400" dirty="0" smtClean="0">
                <a:solidFill>
                  <a:schemeClr val="bg1"/>
                </a:solidFill>
                <a:latin typeface="Constantia" pitchFamily="18" charset="0"/>
              </a:rPr>
              <a:t>investigate</a:t>
            </a:r>
          </a:p>
          <a:p>
            <a:pPr marL="392113" indent="-284163" defTabSz="795338">
              <a:spcBef>
                <a:spcPct val="20000"/>
              </a:spcBef>
              <a:buFontTx/>
              <a:buChar char="•"/>
            </a:pPr>
            <a:r>
              <a:rPr lang="en-US" sz="2400" dirty="0" smtClean="0">
                <a:solidFill>
                  <a:schemeClr val="bg1"/>
                </a:solidFill>
                <a:latin typeface="Constantia" pitchFamily="18" charset="0"/>
              </a:rPr>
              <a:t>Real-time data</a:t>
            </a:r>
          </a:p>
          <a:p>
            <a:pPr marL="392113" indent="-284163" defTabSz="795338">
              <a:spcBef>
                <a:spcPct val="20000"/>
              </a:spcBef>
              <a:buFontTx/>
              <a:buChar char="•"/>
            </a:pPr>
            <a:r>
              <a:rPr lang="en-US" sz="2400" dirty="0" smtClean="0">
                <a:solidFill>
                  <a:schemeClr val="bg1"/>
                </a:solidFill>
                <a:latin typeface="Constantia" pitchFamily="18" charset="0"/>
              </a:rPr>
              <a:t>VMS in use for rock shrimp in SAFMC region</a:t>
            </a:r>
            <a:endParaRPr lang="en-US" sz="2400" dirty="0">
              <a:solidFill>
                <a:schemeClr val="bg1"/>
              </a:solidFill>
              <a:latin typeface="Constantia" pitchFamily="18" charset="0"/>
            </a:endParaRPr>
          </a:p>
        </p:txBody>
      </p:sp>
      <p:pic>
        <p:nvPicPr>
          <p:cNvPr id="27653" name="Picture 10"/>
          <p:cNvPicPr>
            <a:picLocks noChangeAspect="1" noChangeArrowheads="1"/>
          </p:cNvPicPr>
          <p:nvPr/>
        </p:nvPicPr>
        <p:blipFill>
          <a:blip r:embed="rId4" cstate="print"/>
          <a:srcRect/>
          <a:stretch>
            <a:fillRect/>
          </a:stretch>
        </p:blipFill>
        <p:spPr bwMode="auto">
          <a:xfrm>
            <a:off x="3657600" y="4484688"/>
            <a:ext cx="5486400" cy="2362200"/>
          </a:xfrm>
          <a:prstGeom prst="rect">
            <a:avLst/>
          </a:prstGeom>
          <a:noFill/>
          <a:ln w="9525">
            <a:noFill/>
            <a:miter lim="800000"/>
            <a:headEnd/>
            <a:tailEnd/>
          </a:ln>
        </p:spPr>
      </p:pic>
    </p:spTree>
    <p:extLst>
      <p:ext uri="{BB962C8B-B14F-4D97-AF65-F5344CB8AC3E}">
        <p14:creationId xmlns:p14="http://schemas.microsoft.com/office/powerpoint/2010/main" val="2694702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584775"/>
          </a:xfrm>
          <a:prstGeom prst="rect">
            <a:avLst/>
          </a:prstGeom>
          <a:noFill/>
        </p:spPr>
        <p:txBody>
          <a:bodyPr wrap="square">
            <a:spAutoFit/>
          </a:bodyPr>
          <a:lstStyle/>
          <a:p>
            <a:pPr algn="ctr">
              <a:defRPr/>
            </a:pPr>
            <a:r>
              <a:rPr lang="en-US" sz="3200" dirty="0" smtClean="0">
                <a:solidFill>
                  <a:srgbClr val="66FF33"/>
                </a:solidFill>
                <a:latin typeface="Constantia" pitchFamily="18" charset="0"/>
              </a:rPr>
              <a:t>Automatic identification systems (AIS)</a:t>
            </a:r>
            <a:endParaRPr lang="en-US" sz="3200" dirty="0">
              <a:solidFill>
                <a:srgbClr val="66FF33"/>
              </a:solidFill>
              <a:latin typeface="Constantia" pitchFamily="18" charset="0"/>
            </a:endParaRPr>
          </a:p>
        </p:txBody>
      </p:sp>
      <p:sp>
        <p:nvSpPr>
          <p:cNvPr id="3" name="TextBox 2"/>
          <p:cNvSpPr txBox="1">
            <a:spLocks noChangeArrowheads="1"/>
          </p:cNvSpPr>
          <p:nvPr/>
        </p:nvSpPr>
        <p:spPr bwMode="auto">
          <a:xfrm>
            <a:off x="457200" y="1371600"/>
            <a:ext cx="8382000" cy="5262979"/>
          </a:xfrm>
          <a:prstGeom prst="rect">
            <a:avLst/>
          </a:prstGeom>
          <a:noFill/>
          <a:ln w="9525">
            <a:noFill/>
            <a:miter lim="800000"/>
            <a:headEnd/>
            <a:tailEnd/>
          </a:ln>
        </p:spPr>
        <p:txBody>
          <a:bodyPr wrap="square">
            <a:spAutoFit/>
          </a:bodyPr>
          <a:lstStyle/>
          <a:p>
            <a:pPr marL="511175" indent="-279400">
              <a:buFont typeface="Arial" pitchFamily="34" charset="0"/>
              <a:buChar char="•"/>
              <a:tabLst>
                <a:tab pos="457200" algn="l"/>
              </a:tabLst>
              <a:defRPr/>
            </a:pPr>
            <a:r>
              <a:rPr lang="en-US" sz="2400" dirty="0" smtClean="0">
                <a:solidFill>
                  <a:schemeClr val="bg1"/>
                </a:solidFill>
                <a:latin typeface="Constantia" pitchFamily="18" charset="0"/>
              </a:rPr>
              <a:t>Shipboard VHF broadcasting system</a:t>
            </a:r>
          </a:p>
          <a:p>
            <a:pPr marL="511175" indent="-279400">
              <a:buFont typeface="Arial" pitchFamily="34" charset="0"/>
              <a:buChar char="•"/>
              <a:tabLst>
                <a:tab pos="457200" algn="l"/>
              </a:tabLst>
              <a:defRPr/>
            </a:pPr>
            <a:r>
              <a:rPr lang="en-US" sz="2400" dirty="0" smtClean="0">
                <a:solidFill>
                  <a:schemeClr val="bg1"/>
                </a:solidFill>
                <a:latin typeface="Constantia" pitchFamily="18" charset="0"/>
              </a:rPr>
              <a:t>Designed for vessel tracking and identification, but additional channels for other data streams</a:t>
            </a:r>
          </a:p>
          <a:p>
            <a:pPr marL="511175" indent="-279400">
              <a:buFont typeface="Arial" pitchFamily="34" charset="0"/>
              <a:buChar char="•"/>
              <a:tabLst>
                <a:tab pos="457200" algn="l"/>
              </a:tabLst>
              <a:defRPr/>
            </a:pPr>
            <a:r>
              <a:rPr lang="en-US" sz="2400" dirty="0">
                <a:solidFill>
                  <a:schemeClr val="bg1"/>
                </a:solidFill>
                <a:latin typeface="Constantia" pitchFamily="18" charset="0"/>
              </a:rPr>
              <a:t>Limited range – 20nm (line of sight) only unless on towers or buoys</a:t>
            </a:r>
          </a:p>
          <a:p>
            <a:pPr marL="511175" indent="-279400">
              <a:buFont typeface="Arial" pitchFamily="34" charset="0"/>
              <a:buChar char="•"/>
              <a:tabLst>
                <a:tab pos="457200" algn="l"/>
              </a:tabLst>
              <a:defRPr/>
            </a:pPr>
            <a:r>
              <a:rPr lang="en-US" sz="2400" dirty="0" smtClean="0">
                <a:solidFill>
                  <a:schemeClr val="bg1"/>
                </a:solidFill>
                <a:latin typeface="Constantia" pitchFamily="18" charset="0"/>
              </a:rPr>
              <a:t>Intended for vessel safety but increasingly used for Maritime Domain </a:t>
            </a:r>
            <a:r>
              <a:rPr lang="en-US" sz="2400" dirty="0">
                <a:solidFill>
                  <a:schemeClr val="bg1"/>
                </a:solidFill>
                <a:latin typeface="Constantia" pitchFamily="18" charset="0"/>
              </a:rPr>
              <a:t>A</a:t>
            </a:r>
            <a:r>
              <a:rPr lang="en-US" sz="2400" dirty="0" smtClean="0">
                <a:solidFill>
                  <a:schemeClr val="bg1"/>
                </a:solidFill>
                <a:latin typeface="Constantia" pitchFamily="18" charset="0"/>
              </a:rPr>
              <a:t>wareness </a:t>
            </a:r>
          </a:p>
          <a:p>
            <a:pPr marL="511175" indent="-279400">
              <a:buFont typeface="Arial" pitchFamily="34" charset="0"/>
              <a:buChar char="•"/>
              <a:tabLst>
                <a:tab pos="457200" algn="l"/>
              </a:tabLst>
              <a:defRPr/>
            </a:pPr>
            <a:endParaRPr lang="en-US" sz="2400" dirty="0" smtClean="0">
              <a:solidFill>
                <a:schemeClr val="bg1"/>
              </a:solidFill>
              <a:latin typeface="Constantia" pitchFamily="18" charset="0"/>
            </a:endParaRPr>
          </a:p>
          <a:p>
            <a:pPr marL="511175" indent="-279400">
              <a:buFont typeface="Arial" pitchFamily="34" charset="0"/>
              <a:buChar char="•"/>
              <a:tabLst>
                <a:tab pos="457200" algn="l"/>
              </a:tabLst>
              <a:defRPr/>
            </a:pPr>
            <a:r>
              <a:rPr lang="en-US" sz="2400" dirty="0" smtClean="0">
                <a:solidFill>
                  <a:schemeClr val="bg1"/>
                </a:solidFill>
                <a:latin typeface="Constantia" pitchFamily="18" charset="0"/>
              </a:rPr>
              <a:t>Not used for fisheries monitoring</a:t>
            </a:r>
          </a:p>
          <a:p>
            <a:pPr marL="511175" indent="-279400">
              <a:buFont typeface="Arial" pitchFamily="34" charset="0"/>
              <a:buChar char="•"/>
              <a:tabLst>
                <a:tab pos="457200" algn="l"/>
              </a:tabLst>
              <a:defRPr/>
            </a:pPr>
            <a:endParaRPr lang="en-US" sz="2400" dirty="0" smtClean="0">
              <a:solidFill>
                <a:schemeClr val="bg1"/>
              </a:solidFill>
              <a:latin typeface="Constantia" pitchFamily="18" charset="0"/>
            </a:endParaRPr>
          </a:p>
          <a:p>
            <a:pPr marL="511175" indent="-279400">
              <a:tabLst>
                <a:tab pos="457200" algn="l"/>
              </a:tabLst>
              <a:defRPr/>
            </a:pPr>
            <a:r>
              <a:rPr lang="en-US" sz="2400" dirty="0" smtClean="0">
                <a:solidFill>
                  <a:srgbClr val="66FF33"/>
                </a:solidFill>
                <a:latin typeface="Constantia" pitchFamily="18" charset="0"/>
              </a:rPr>
              <a:t>Why?</a:t>
            </a:r>
          </a:p>
          <a:p>
            <a:pPr marL="511175" indent="-279400">
              <a:buFont typeface="Arial" pitchFamily="34" charset="0"/>
              <a:buChar char="•"/>
              <a:tabLst>
                <a:tab pos="457200" algn="l"/>
              </a:tabLst>
              <a:defRPr/>
            </a:pPr>
            <a:r>
              <a:rPr lang="en-US" sz="2400" dirty="0" smtClean="0">
                <a:solidFill>
                  <a:schemeClr val="bg1"/>
                </a:solidFill>
                <a:latin typeface="Constantia" pitchFamily="18" charset="0"/>
              </a:rPr>
              <a:t>AIS only required on vessels &gt;19 m to enter US port </a:t>
            </a:r>
          </a:p>
          <a:p>
            <a:pPr marL="511175" indent="-279400">
              <a:buFont typeface="Arial" pitchFamily="34" charset="0"/>
              <a:buChar char="•"/>
              <a:tabLst>
                <a:tab pos="457200" algn="l"/>
              </a:tabLst>
              <a:defRPr/>
            </a:pPr>
            <a:r>
              <a:rPr lang="en-US" sz="2400" dirty="0" smtClean="0">
                <a:solidFill>
                  <a:schemeClr val="bg1"/>
                </a:solidFill>
                <a:latin typeface="Constantia" pitchFamily="18" charset="0"/>
              </a:rPr>
              <a:t>Fishing  vessels are exempt</a:t>
            </a:r>
          </a:p>
          <a:p>
            <a:pPr>
              <a:buFont typeface="Arial" pitchFamily="34" charset="0"/>
              <a:buChar char="•"/>
              <a:tabLst>
                <a:tab pos="457200" algn="l"/>
              </a:tabLst>
              <a:defRPr/>
            </a:pPr>
            <a:endParaRPr lang="en-US" sz="2400" dirty="0">
              <a:solidFill>
                <a:schemeClr val="bg1"/>
              </a:solidFill>
              <a:latin typeface="Constantia" pitchFamily="18" charset="0"/>
            </a:endParaRPr>
          </a:p>
        </p:txBody>
      </p:sp>
    </p:spTree>
    <p:extLst>
      <p:ext uri="{BB962C8B-B14F-4D97-AF65-F5344CB8AC3E}">
        <p14:creationId xmlns:p14="http://schemas.microsoft.com/office/powerpoint/2010/main" val="105098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sz="2800" dirty="0" smtClean="0">
                <a:solidFill>
                  <a:srgbClr val="FFFF00"/>
                </a:solidFill>
                <a:latin typeface="Constantia" pitchFamily="18" charset="0"/>
              </a:rPr>
              <a:t>AIS potential expansion </a:t>
            </a:r>
            <a:endParaRPr lang="en-US" sz="2800" dirty="0">
              <a:solidFill>
                <a:srgbClr val="FFFF00"/>
              </a:solidFill>
              <a:latin typeface="Constantia" pitchFamily="18" charset="0"/>
            </a:endParaRPr>
          </a:p>
        </p:txBody>
      </p:sp>
      <p:sp>
        <p:nvSpPr>
          <p:cNvPr id="4" name="Rectangle 3"/>
          <p:cNvSpPr/>
          <p:nvPr/>
        </p:nvSpPr>
        <p:spPr>
          <a:xfrm>
            <a:off x="443247" y="1676400"/>
            <a:ext cx="8077200" cy="4893647"/>
          </a:xfrm>
          <a:prstGeom prst="rect">
            <a:avLst/>
          </a:prstGeom>
        </p:spPr>
        <p:txBody>
          <a:bodyPr wrap="square">
            <a:spAutoFit/>
          </a:bodyPr>
          <a:lstStyle/>
          <a:p>
            <a:pPr marL="465138" indent="-233363">
              <a:buFont typeface="Arial" pitchFamily="34" charset="0"/>
              <a:buChar char="•"/>
              <a:tabLst>
                <a:tab pos="457200" algn="l"/>
              </a:tabLst>
              <a:defRPr/>
            </a:pPr>
            <a:r>
              <a:rPr lang="en-US" sz="2400" dirty="0" smtClean="0">
                <a:solidFill>
                  <a:schemeClr val="bg1"/>
                </a:solidFill>
                <a:latin typeface="Constantia" pitchFamily="18" charset="0"/>
              </a:rPr>
              <a:t>In 2008 USCG proposed a rule to include fishing and passenger  vessels in AIS and are implementing NAIS system accessible to all LE</a:t>
            </a:r>
          </a:p>
          <a:p>
            <a:pPr marL="465138" indent="-233363">
              <a:buFont typeface="Arial" pitchFamily="34" charset="0"/>
              <a:buChar char="•"/>
              <a:tabLst>
                <a:tab pos="457200" algn="l"/>
              </a:tabLst>
              <a:defRPr/>
            </a:pPr>
            <a:endParaRPr lang="en-US" sz="2400" dirty="0" smtClean="0">
              <a:solidFill>
                <a:schemeClr val="bg1"/>
              </a:solidFill>
              <a:latin typeface="Constantia" pitchFamily="18" charset="0"/>
            </a:endParaRPr>
          </a:p>
          <a:p>
            <a:pPr marL="465138" indent="-233363">
              <a:buFont typeface="Arial" pitchFamily="34" charset="0"/>
              <a:buChar char="•"/>
              <a:tabLst>
                <a:tab pos="457200" algn="l"/>
              </a:tabLst>
              <a:defRPr/>
            </a:pPr>
            <a:r>
              <a:rPr lang="en-US" sz="2400" dirty="0" smtClean="0">
                <a:solidFill>
                  <a:schemeClr val="bg1"/>
                </a:solidFill>
                <a:latin typeface="Constantia" pitchFamily="18" charset="0"/>
              </a:rPr>
              <a:t>AIS channels could be used to transmit information (</a:t>
            </a:r>
            <a:r>
              <a:rPr lang="en-US" sz="2400" dirty="0" err="1" smtClean="0">
                <a:solidFill>
                  <a:schemeClr val="bg1"/>
                </a:solidFill>
                <a:latin typeface="Constantia" pitchFamily="18" charset="0"/>
              </a:rPr>
              <a:t>eg</a:t>
            </a:r>
            <a:r>
              <a:rPr lang="en-US" sz="2400" dirty="0" smtClean="0">
                <a:solidFill>
                  <a:schemeClr val="bg1"/>
                </a:solidFill>
                <a:latin typeface="Constantia" pitchFamily="18" charset="0"/>
              </a:rPr>
              <a:t> MPA boundaries) to vessels  </a:t>
            </a:r>
          </a:p>
          <a:p>
            <a:pPr marL="465138" indent="-233363">
              <a:buFont typeface="Arial" pitchFamily="34" charset="0"/>
              <a:buChar char="•"/>
              <a:tabLst>
                <a:tab pos="457200" algn="l"/>
              </a:tabLst>
              <a:defRPr/>
            </a:pPr>
            <a:endParaRPr lang="en-US" sz="2400" dirty="0" smtClean="0">
              <a:solidFill>
                <a:schemeClr val="bg1"/>
              </a:solidFill>
              <a:latin typeface="Constantia" pitchFamily="18" charset="0"/>
            </a:endParaRPr>
          </a:p>
          <a:p>
            <a:pPr marL="465138" indent="-233363">
              <a:buFont typeface="Arial" pitchFamily="34" charset="0"/>
              <a:buChar char="•"/>
              <a:tabLst>
                <a:tab pos="457200" algn="l"/>
              </a:tabLst>
              <a:defRPr/>
            </a:pPr>
            <a:r>
              <a:rPr lang="en-US" sz="2400" dirty="0" smtClean="0">
                <a:solidFill>
                  <a:schemeClr val="bg1"/>
                </a:solidFill>
                <a:latin typeface="Constantia" pitchFamily="18" charset="0"/>
              </a:rPr>
              <a:t>Deployment from moored buoys and </a:t>
            </a:r>
            <a:r>
              <a:rPr lang="en-US" sz="2400" dirty="0" smtClean="0">
                <a:solidFill>
                  <a:schemeClr val="bg1"/>
                </a:solidFill>
                <a:latin typeface="Constantia" pitchFamily="18" charset="0"/>
              </a:rPr>
              <a:t>other </a:t>
            </a:r>
            <a:r>
              <a:rPr lang="en-US" sz="2400" dirty="0" smtClean="0">
                <a:solidFill>
                  <a:schemeClr val="bg1"/>
                </a:solidFill>
                <a:latin typeface="Constantia" pitchFamily="18" charset="0"/>
              </a:rPr>
              <a:t>platforms increase range </a:t>
            </a:r>
          </a:p>
          <a:p>
            <a:pPr marL="465138" indent="-233363">
              <a:buFont typeface="Arial" pitchFamily="34" charset="0"/>
              <a:buChar char="•"/>
              <a:tabLst>
                <a:tab pos="457200" algn="l"/>
              </a:tabLst>
              <a:defRPr/>
            </a:pPr>
            <a:endParaRPr lang="en-US" sz="2400" dirty="0" smtClean="0">
              <a:solidFill>
                <a:schemeClr val="bg1"/>
              </a:solidFill>
              <a:latin typeface="Constantia" pitchFamily="18" charset="0"/>
            </a:endParaRPr>
          </a:p>
          <a:p>
            <a:pPr marL="465138" indent="-233363">
              <a:buFont typeface="Arial" pitchFamily="34" charset="0"/>
              <a:buChar char="•"/>
              <a:tabLst>
                <a:tab pos="457200" algn="l"/>
              </a:tabLst>
              <a:defRPr/>
            </a:pPr>
            <a:r>
              <a:rPr lang="en-US" sz="2400" dirty="0" smtClean="0">
                <a:solidFill>
                  <a:schemeClr val="bg1"/>
                </a:solidFill>
                <a:latin typeface="Constantia" pitchFamily="18" charset="0"/>
              </a:rPr>
              <a:t>Space based AIS </a:t>
            </a:r>
            <a:r>
              <a:rPr lang="en-US" sz="2400" dirty="0">
                <a:solidFill>
                  <a:schemeClr val="bg1"/>
                </a:solidFill>
                <a:latin typeface="Constantia" pitchFamily="18" charset="0"/>
              </a:rPr>
              <a:t> </a:t>
            </a:r>
            <a:r>
              <a:rPr lang="en-US" sz="2400" dirty="0" smtClean="0">
                <a:solidFill>
                  <a:schemeClr val="bg1"/>
                </a:solidFill>
                <a:latin typeface="Constantia" pitchFamily="18" charset="0"/>
              </a:rPr>
              <a:t>expands </a:t>
            </a:r>
            <a:r>
              <a:rPr lang="en-US" sz="2400" dirty="0" smtClean="0">
                <a:solidFill>
                  <a:schemeClr val="bg1"/>
                </a:solidFill>
                <a:latin typeface="Constantia" pitchFamily="18" charset="0"/>
              </a:rPr>
              <a:t>to global coverage, but not real time </a:t>
            </a:r>
          </a:p>
          <a:p>
            <a:pPr marL="465138" indent="-233363">
              <a:tabLst>
                <a:tab pos="457200" algn="l"/>
              </a:tabLst>
              <a:defRPr/>
            </a:pPr>
            <a:endParaRPr lang="en-US" sz="2400" dirty="0" smtClean="0">
              <a:solidFill>
                <a:schemeClr val="bg1"/>
              </a:solidFill>
              <a:latin typeface="Comic Sans MS" pitchFamily="66" charset="0"/>
            </a:endParaRPr>
          </a:p>
        </p:txBody>
      </p:sp>
    </p:spTree>
    <p:extLst>
      <p:ext uri="{BB962C8B-B14F-4D97-AF65-F5344CB8AC3E}">
        <p14:creationId xmlns:p14="http://schemas.microsoft.com/office/powerpoint/2010/main" val="173362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solidFill>
                  <a:srgbClr val="FFFF00"/>
                </a:solidFill>
                <a:latin typeface="Constantia" pitchFamily="18" charset="0"/>
              </a:rPr>
              <a:t>Non Cooperative surveillance</a:t>
            </a:r>
            <a:endParaRPr lang="en-US" sz="2800" dirty="0">
              <a:solidFill>
                <a:srgbClr val="FFFF00"/>
              </a:solidFill>
              <a:latin typeface="Constantia" pitchFamily="18" charset="0"/>
            </a:endParaRPr>
          </a:p>
        </p:txBody>
      </p:sp>
      <p:sp>
        <p:nvSpPr>
          <p:cNvPr id="3" name="Content Placeholder 2"/>
          <p:cNvSpPr>
            <a:spLocks noGrp="1"/>
          </p:cNvSpPr>
          <p:nvPr>
            <p:ph idx="1"/>
          </p:nvPr>
        </p:nvSpPr>
        <p:spPr>
          <a:xfrm>
            <a:off x="0" y="914400"/>
            <a:ext cx="9144000" cy="5715000"/>
          </a:xfrm>
        </p:spPr>
        <p:txBody>
          <a:bodyPr/>
          <a:lstStyle/>
          <a:p>
            <a:pPr algn="ctr">
              <a:buNone/>
            </a:pPr>
            <a:r>
              <a:rPr lang="en-US" sz="2800" dirty="0" smtClean="0">
                <a:solidFill>
                  <a:schemeClr val="bg1"/>
                </a:solidFill>
                <a:latin typeface="Constantia" pitchFamily="18" charset="0"/>
              </a:rPr>
              <a:t>Platforms</a:t>
            </a:r>
          </a:p>
          <a:p>
            <a:pPr algn="ctr"/>
            <a:r>
              <a:rPr lang="en-US" sz="2400" dirty="0" smtClean="0">
                <a:solidFill>
                  <a:schemeClr val="bg1"/>
                </a:solidFill>
                <a:latin typeface="Constantia" pitchFamily="18" charset="0"/>
              </a:rPr>
              <a:t>Space-based – satellites</a:t>
            </a:r>
          </a:p>
          <a:p>
            <a:pPr algn="ctr"/>
            <a:r>
              <a:rPr lang="en-US" sz="2400" dirty="0" smtClean="0">
                <a:solidFill>
                  <a:schemeClr val="bg1"/>
                </a:solidFill>
                <a:latin typeface="Constantia" pitchFamily="18" charset="0"/>
              </a:rPr>
              <a:t>Aircraft – manned and unmanned </a:t>
            </a:r>
          </a:p>
          <a:p>
            <a:pPr algn="ctr"/>
            <a:r>
              <a:rPr lang="en-US" sz="2400" dirty="0" smtClean="0">
                <a:solidFill>
                  <a:schemeClr val="bg1"/>
                </a:solidFill>
                <a:latin typeface="Constantia" pitchFamily="18" charset="0"/>
              </a:rPr>
              <a:t>Vessels - manned and unmanned</a:t>
            </a:r>
          </a:p>
          <a:p>
            <a:pPr algn="ctr"/>
            <a:r>
              <a:rPr lang="en-US" sz="2400" dirty="0" smtClean="0">
                <a:solidFill>
                  <a:schemeClr val="bg1"/>
                </a:solidFill>
                <a:latin typeface="Constantia" pitchFamily="18" charset="0"/>
              </a:rPr>
              <a:t>Land or buoy-based</a:t>
            </a:r>
          </a:p>
          <a:p>
            <a:pPr algn="ctr">
              <a:buNone/>
            </a:pPr>
            <a:endParaRPr lang="en-US" sz="2800" dirty="0" smtClean="0">
              <a:solidFill>
                <a:schemeClr val="bg1"/>
              </a:solidFill>
              <a:latin typeface="Constantia" pitchFamily="18" charset="0"/>
            </a:endParaRPr>
          </a:p>
          <a:p>
            <a:pPr algn="ctr">
              <a:buNone/>
            </a:pPr>
            <a:r>
              <a:rPr lang="en-US" sz="2800" dirty="0" smtClean="0">
                <a:solidFill>
                  <a:schemeClr val="bg1"/>
                </a:solidFill>
                <a:latin typeface="Constantia" pitchFamily="18" charset="0"/>
              </a:rPr>
              <a:t>Sensors </a:t>
            </a:r>
          </a:p>
          <a:p>
            <a:pPr algn="ctr"/>
            <a:r>
              <a:rPr lang="en-US" sz="2400" dirty="0" smtClean="0">
                <a:solidFill>
                  <a:schemeClr val="bg1"/>
                </a:solidFill>
                <a:latin typeface="Constantia" pitchFamily="18" charset="0"/>
              </a:rPr>
              <a:t>Visual imaging systems</a:t>
            </a:r>
            <a:endParaRPr lang="en-US" sz="2000" dirty="0" smtClean="0">
              <a:solidFill>
                <a:schemeClr val="bg1"/>
              </a:solidFill>
              <a:latin typeface="Constantia" pitchFamily="18" charset="0"/>
            </a:endParaRPr>
          </a:p>
          <a:p>
            <a:pPr algn="ctr"/>
            <a:r>
              <a:rPr lang="en-US" sz="2400" dirty="0" smtClean="0">
                <a:solidFill>
                  <a:schemeClr val="bg1"/>
                </a:solidFill>
                <a:latin typeface="Constantia" pitchFamily="18" charset="0"/>
              </a:rPr>
              <a:t>Radar systems</a:t>
            </a:r>
          </a:p>
          <a:p>
            <a:pPr algn="ctr"/>
            <a:r>
              <a:rPr lang="en-US" sz="2400" dirty="0" smtClean="0">
                <a:solidFill>
                  <a:schemeClr val="bg1"/>
                </a:solidFill>
                <a:latin typeface="Constantia" pitchFamily="18" charset="0"/>
              </a:rPr>
              <a:t>Acoustics</a:t>
            </a:r>
          </a:p>
          <a:p>
            <a:pPr algn="ctr">
              <a:buNone/>
            </a:pPr>
            <a:r>
              <a:rPr lang="en-US" sz="2400" dirty="0" smtClean="0">
                <a:solidFill>
                  <a:srgbClr val="66FF33"/>
                </a:solidFill>
                <a:latin typeface="Constantia" pitchFamily="18" charset="0"/>
              </a:rPr>
              <a:t>Surveillance systems use a combination of platforms and sensors to fulfill specific requirements</a:t>
            </a:r>
          </a:p>
          <a:p>
            <a:pPr algn="ctr"/>
            <a:endParaRPr lang="en-US" sz="2400" dirty="0" smtClean="0">
              <a:solidFill>
                <a:schemeClr val="bg1"/>
              </a:solidFill>
              <a:latin typeface="Constantia" pitchFamily="18" charset="0"/>
            </a:endParaRPr>
          </a:p>
          <a:p>
            <a:pPr algn="ctr"/>
            <a:endParaRPr lang="en-US" sz="2400" dirty="0" smtClean="0">
              <a:solidFill>
                <a:schemeClr val="bg1"/>
              </a:solidFill>
              <a:latin typeface="Constantia" pitchFamily="18" charset="0"/>
            </a:endParaRPr>
          </a:p>
        </p:txBody>
      </p:sp>
    </p:spTree>
    <p:extLst>
      <p:ext uri="{BB962C8B-B14F-4D97-AF65-F5344CB8AC3E}">
        <p14:creationId xmlns:p14="http://schemas.microsoft.com/office/powerpoint/2010/main" val="237745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6248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rgbClr val="66FF33"/>
                </a:solidFill>
                <a:effectLst/>
                <a:uLnTx/>
                <a:uFillTx/>
                <a:latin typeface="Constantia" pitchFamily="18" charset="0"/>
              </a:rPr>
              <a:t>Satellite-based </a:t>
            </a:r>
            <a:r>
              <a:rPr lang="en-US" sz="3200" kern="0" dirty="0" smtClean="0">
                <a:solidFill>
                  <a:srgbClr val="66FF33"/>
                </a:solidFill>
                <a:latin typeface="Constantia" pitchFamily="18" charset="0"/>
              </a:rPr>
              <a:t>surveillance </a:t>
            </a:r>
            <a:endParaRPr kumimoji="0" lang="en-GB" sz="3200" b="0" i="0" u="none" strike="noStrike" kern="0" cap="none" spc="0" normalizeH="0" baseline="0" noProof="0" dirty="0" smtClean="0">
              <a:ln>
                <a:noFill/>
              </a:ln>
              <a:solidFill>
                <a:schemeClr val="bg1"/>
              </a:solidFill>
              <a:effectLst/>
              <a:uLnTx/>
              <a:uFillTx/>
              <a:latin typeface="Constantia" pitchFamily="18" charset="0"/>
            </a:endParaRPr>
          </a:p>
        </p:txBody>
      </p:sp>
      <p:pic>
        <p:nvPicPr>
          <p:cNvPr id="3" name="Picture 9" descr="http://www.daviddarling.info/images/ARGOS.gif"/>
          <p:cNvPicPr>
            <a:picLocks noChangeAspect="1" noChangeArrowheads="1"/>
          </p:cNvPicPr>
          <p:nvPr/>
        </p:nvPicPr>
        <p:blipFill>
          <a:blip r:embed="rId3" cstate="print"/>
          <a:srcRect/>
          <a:stretch>
            <a:fillRect/>
          </a:stretch>
        </p:blipFill>
        <p:spPr bwMode="auto">
          <a:xfrm>
            <a:off x="5606959" y="4419601"/>
            <a:ext cx="3537042" cy="2438400"/>
          </a:xfrm>
          <a:prstGeom prst="rect">
            <a:avLst/>
          </a:prstGeom>
          <a:noFill/>
          <a:ln w="9525">
            <a:noFill/>
            <a:miter lim="800000"/>
            <a:headEnd/>
            <a:tailEnd/>
          </a:ln>
        </p:spPr>
      </p:pic>
      <p:sp>
        <p:nvSpPr>
          <p:cNvPr id="4" name="TextBox 3"/>
          <p:cNvSpPr txBox="1"/>
          <p:nvPr/>
        </p:nvSpPr>
        <p:spPr>
          <a:xfrm>
            <a:off x="1219200" y="4343400"/>
            <a:ext cx="4419600" cy="2234458"/>
          </a:xfrm>
          <a:prstGeom prst="rect">
            <a:avLst/>
          </a:prstGeom>
          <a:noFill/>
        </p:spPr>
        <p:txBody>
          <a:bodyPr wrap="square" rtlCol="0">
            <a:spAutoFit/>
          </a:bodyPr>
          <a:lstStyle/>
          <a:p>
            <a:pPr marL="342900" lvl="0" indent="-342900" eaLnBrk="0" hangingPunct="0">
              <a:spcBef>
                <a:spcPct val="20000"/>
              </a:spcBef>
              <a:defRPr/>
            </a:pPr>
            <a:r>
              <a:rPr lang="en-GB" sz="2400" kern="0" dirty="0" smtClean="0">
                <a:solidFill>
                  <a:srgbClr val="92D050"/>
                </a:solidFill>
                <a:latin typeface="Constantia" pitchFamily="18" charset="0"/>
              </a:rPr>
              <a:t>Visual imaging</a:t>
            </a:r>
          </a:p>
          <a:p>
            <a:pPr marL="342900" lvl="0" indent="-342900" eaLnBrk="0" hangingPunct="0">
              <a:spcBef>
                <a:spcPct val="20000"/>
              </a:spcBef>
              <a:defRPr/>
            </a:pPr>
            <a:r>
              <a:rPr lang="en-GB" sz="2400" kern="0" dirty="0" smtClean="0">
                <a:solidFill>
                  <a:schemeClr val="bg1"/>
                </a:solidFill>
                <a:latin typeface="Constantia" pitchFamily="18" charset="0"/>
              </a:rPr>
              <a:t>Optical and IR cameras</a:t>
            </a:r>
          </a:p>
          <a:p>
            <a:pPr marL="342900" lvl="0" indent="-342900" eaLnBrk="0" hangingPunct="0">
              <a:spcBef>
                <a:spcPct val="20000"/>
              </a:spcBef>
              <a:defRPr/>
            </a:pPr>
            <a:r>
              <a:rPr lang="en-GB" sz="2400" kern="0" dirty="0" smtClean="0">
                <a:solidFill>
                  <a:srgbClr val="92D050"/>
                </a:solidFill>
                <a:latin typeface="Constantia" pitchFamily="18" charset="0"/>
              </a:rPr>
              <a:t>Radar</a:t>
            </a:r>
          </a:p>
          <a:p>
            <a:pPr marL="342900" lvl="0" indent="-342900" eaLnBrk="0" hangingPunct="0">
              <a:spcBef>
                <a:spcPct val="20000"/>
              </a:spcBef>
              <a:defRPr/>
            </a:pPr>
            <a:r>
              <a:rPr lang="en-GB" sz="2400" kern="0" dirty="0" smtClean="0">
                <a:solidFill>
                  <a:schemeClr val="bg1"/>
                </a:solidFill>
                <a:latin typeface="Constantia" pitchFamily="18" charset="0"/>
              </a:rPr>
              <a:t>Synthetic aperture radar</a:t>
            </a:r>
          </a:p>
          <a:p>
            <a:pPr marL="342900" lvl="0" indent="-342900" eaLnBrk="0" hangingPunct="0">
              <a:spcBef>
                <a:spcPct val="20000"/>
              </a:spcBef>
              <a:defRPr/>
            </a:pPr>
            <a:r>
              <a:rPr lang="en-GB" sz="2400" kern="0" dirty="0" smtClean="0">
                <a:solidFill>
                  <a:schemeClr val="bg1"/>
                </a:solidFill>
                <a:latin typeface="Constantia" pitchFamily="18" charset="0"/>
              </a:rPr>
              <a:t>Space-based AIS </a:t>
            </a:r>
          </a:p>
        </p:txBody>
      </p:sp>
      <p:pic>
        <p:nvPicPr>
          <p:cNvPr id="5" name="Picture 5"/>
          <p:cNvPicPr>
            <a:picLocks noChangeAspect="1" noChangeArrowheads="1"/>
          </p:cNvPicPr>
          <p:nvPr/>
        </p:nvPicPr>
        <p:blipFill>
          <a:blip r:embed="rId4" cstate="print"/>
          <a:srcRect/>
          <a:stretch>
            <a:fillRect/>
          </a:stretch>
        </p:blipFill>
        <p:spPr bwMode="auto">
          <a:xfrm>
            <a:off x="7296051" y="0"/>
            <a:ext cx="1847949" cy="1905000"/>
          </a:xfrm>
          <a:prstGeom prst="rect">
            <a:avLst/>
          </a:prstGeom>
          <a:noFill/>
          <a:ln w="9525">
            <a:noFill/>
            <a:miter lim="800000"/>
            <a:headEnd/>
            <a:tailEnd/>
          </a:ln>
          <a:effectLst/>
        </p:spPr>
      </p:pic>
      <p:sp>
        <p:nvSpPr>
          <p:cNvPr id="6" name="TextBox 5"/>
          <p:cNvSpPr txBox="1"/>
          <p:nvPr/>
        </p:nvSpPr>
        <p:spPr>
          <a:xfrm>
            <a:off x="304800" y="1219200"/>
            <a:ext cx="6781800" cy="1200329"/>
          </a:xfrm>
          <a:prstGeom prst="rect">
            <a:avLst/>
          </a:prstGeom>
          <a:noFill/>
        </p:spPr>
        <p:txBody>
          <a:bodyPr wrap="square" rtlCol="0">
            <a:spAutoFit/>
          </a:bodyPr>
          <a:lstStyle/>
          <a:p>
            <a:pPr lvl="0"/>
            <a:r>
              <a:rPr lang="en-GB" sz="2400" kern="0" dirty="0" smtClean="0">
                <a:solidFill>
                  <a:schemeClr val="bg1"/>
                </a:solidFill>
                <a:latin typeface="Constantia" pitchFamily="18" charset="0"/>
              </a:rPr>
              <a:t>Satellite technologies capture information from a target on earth and relay data back to a control </a:t>
            </a:r>
            <a:r>
              <a:rPr lang="en-GB" sz="2400" kern="0" dirty="0" err="1" smtClean="0">
                <a:solidFill>
                  <a:schemeClr val="bg1"/>
                </a:solidFill>
                <a:latin typeface="Constantia" pitchFamily="18" charset="0"/>
              </a:rPr>
              <a:t>center</a:t>
            </a:r>
            <a:endParaRPr lang="en-US" sz="2400" dirty="0">
              <a:latin typeface="Constantia" pitchFamily="18" charset="0"/>
            </a:endParaRPr>
          </a:p>
        </p:txBody>
      </p:sp>
      <p:sp>
        <p:nvSpPr>
          <p:cNvPr id="7" name="TextBox 6"/>
          <p:cNvSpPr txBox="1"/>
          <p:nvPr/>
        </p:nvSpPr>
        <p:spPr>
          <a:xfrm>
            <a:off x="304800" y="2514600"/>
            <a:ext cx="8610600" cy="1938992"/>
          </a:xfrm>
          <a:prstGeom prst="rect">
            <a:avLst/>
          </a:prstGeom>
          <a:noFill/>
        </p:spPr>
        <p:txBody>
          <a:bodyPr wrap="square" rtlCol="0">
            <a:spAutoFit/>
          </a:bodyPr>
          <a:lstStyle/>
          <a:p>
            <a:pPr lvl="0"/>
            <a:r>
              <a:rPr lang="en-GB" sz="2400" b="1" kern="0" dirty="0" smtClean="0">
                <a:solidFill>
                  <a:schemeClr val="bg1"/>
                </a:solidFill>
                <a:latin typeface="Constantia" pitchFamily="18" charset="0"/>
              </a:rPr>
              <a:t>Advantages</a:t>
            </a:r>
            <a:r>
              <a:rPr lang="en-GB" sz="2400" kern="0" dirty="0" smtClean="0">
                <a:solidFill>
                  <a:schemeClr val="bg1"/>
                </a:solidFill>
                <a:latin typeface="Constantia" pitchFamily="18" charset="0"/>
              </a:rPr>
              <a:t>: large scale, high resolution images</a:t>
            </a:r>
          </a:p>
          <a:p>
            <a:pPr lvl="0"/>
            <a:endParaRPr lang="en-GB" sz="2400" b="1" kern="0" dirty="0" smtClean="0">
              <a:solidFill>
                <a:schemeClr val="bg1"/>
              </a:solidFill>
              <a:latin typeface="Constantia" pitchFamily="18" charset="0"/>
            </a:endParaRPr>
          </a:p>
          <a:p>
            <a:pPr lvl="0"/>
            <a:r>
              <a:rPr lang="en-GB" sz="2400" b="1" kern="0" dirty="0" smtClean="0">
                <a:solidFill>
                  <a:schemeClr val="bg1"/>
                </a:solidFill>
                <a:latin typeface="Constantia" pitchFamily="18" charset="0"/>
              </a:rPr>
              <a:t>Disadvantages</a:t>
            </a:r>
            <a:r>
              <a:rPr lang="en-GB" sz="2400" kern="0" dirty="0" smtClean="0">
                <a:solidFill>
                  <a:schemeClr val="bg1"/>
                </a:solidFill>
                <a:latin typeface="Constantia" pitchFamily="18" charset="0"/>
              </a:rPr>
              <a:t>: Surveillance not continuous, images expensive and some systems sensitive to weather and light</a:t>
            </a:r>
          </a:p>
          <a:p>
            <a:endParaRPr lang="en-US" sz="2400" dirty="0">
              <a:latin typeface="Constantia" pitchFamily="18" charset="0"/>
            </a:endParaRPr>
          </a:p>
        </p:txBody>
      </p:sp>
    </p:spTree>
    <p:extLst>
      <p:ext uri="{BB962C8B-B14F-4D97-AF65-F5344CB8AC3E}">
        <p14:creationId xmlns:p14="http://schemas.microsoft.com/office/powerpoint/2010/main" val="419550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1674</Words>
  <Application>Microsoft Office PowerPoint</Application>
  <PresentationFormat>On-screen Show (4:3)</PresentationFormat>
  <Paragraphs>289</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Vessel monitoring systems (VMS)</vt:lpstr>
      <vt:lpstr>PowerPoint Presentation</vt:lpstr>
      <vt:lpstr>AIS potential expansion </vt:lpstr>
      <vt:lpstr>Non Cooperative 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Brooke</dc:creator>
  <cp:lastModifiedBy>Sandra Brooke</cp:lastModifiedBy>
  <cp:revision>87</cp:revision>
  <dcterms:created xsi:type="dcterms:W3CDTF">2006-08-16T00:00:00Z</dcterms:created>
  <dcterms:modified xsi:type="dcterms:W3CDTF">2011-12-05T20:44:24Z</dcterms:modified>
</cp:coreProperties>
</file>