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91" r:id="rId3"/>
    <p:sldId id="274" r:id="rId4"/>
    <p:sldId id="275" r:id="rId5"/>
    <p:sldId id="272" r:id="rId6"/>
    <p:sldId id="280" r:id="rId7"/>
    <p:sldId id="264" r:id="rId8"/>
    <p:sldId id="279" r:id="rId9"/>
    <p:sldId id="281" r:id="rId10"/>
    <p:sldId id="278" r:id="rId11"/>
    <p:sldId id="282" r:id="rId12"/>
    <p:sldId id="265" r:id="rId13"/>
    <p:sldId id="266" r:id="rId14"/>
    <p:sldId id="268" r:id="rId15"/>
    <p:sldId id="293" r:id="rId16"/>
    <p:sldId id="283" r:id="rId17"/>
    <p:sldId id="271" r:id="rId18"/>
    <p:sldId id="273" r:id="rId19"/>
    <p:sldId id="294" r:id="rId20"/>
    <p:sldId id="284" r:id="rId21"/>
    <p:sldId id="285" r:id="rId22"/>
    <p:sldId id="289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50" autoAdjust="0"/>
  </p:normalViewPr>
  <p:slideViewPr>
    <p:cSldViewPr snapToObjects="1" showGuides="1">
      <p:cViewPr>
        <p:scale>
          <a:sx n="85" d="100"/>
          <a:sy n="85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40F10-06EB-407E-8050-1052B4CFDDA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E1722B-6FF6-43E0-90D1-4C78ABE1B30B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Engage</a:t>
          </a:r>
          <a:r>
            <a:rPr lang="en-US" sz="1800" dirty="0" smtClean="0"/>
            <a:t> </a:t>
          </a:r>
          <a:r>
            <a:rPr lang="en-US" sz="1800" dirty="0" smtClean="0">
              <a:solidFill>
                <a:schemeClr val="bg1"/>
              </a:solidFill>
            </a:rPr>
            <a:t>Stakeholders </a:t>
          </a:r>
        </a:p>
        <a:p>
          <a:r>
            <a:rPr lang="en-US" sz="1800" dirty="0" smtClean="0">
              <a:solidFill>
                <a:schemeClr val="bg1"/>
              </a:solidFill>
            </a:rPr>
            <a:t>&amp;</a:t>
          </a:r>
        </a:p>
        <a:p>
          <a:r>
            <a:rPr lang="en-US" sz="1800" dirty="0" smtClean="0">
              <a:solidFill>
                <a:schemeClr val="bg1"/>
              </a:solidFill>
            </a:rPr>
            <a:t>Understand Stakeholder Concerns</a:t>
          </a:r>
          <a:endParaRPr lang="en-US" sz="1800" dirty="0">
            <a:solidFill>
              <a:schemeClr val="bg1"/>
            </a:solidFill>
          </a:endParaRPr>
        </a:p>
      </dgm:t>
    </dgm:pt>
    <dgm:pt modelId="{870D8021-8856-4CFC-8A90-1920C24347F2}" type="parTrans" cxnId="{C7589D6E-4FB2-4A4C-8949-60999508E582}">
      <dgm:prSet/>
      <dgm:spPr/>
      <dgm:t>
        <a:bodyPr/>
        <a:lstStyle/>
        <a:p>
          <a:endParaRPr lang="en-US"/>
        </a:p>
      </dgm:t>
    </dgm:pt>
    <dgm:pt modelId="{BAA2F951-17C1-4B84-81D3-7A72CB8F86E4}" type="sibTrans" cxnId="{C7589D6E-4FB2-4A4C-8949-60999508E582}">
      <dgm:prSet/>
      <dgm:spPr/>
      <dgm:t>
        <a:bodyPr/>
        <a:lstStyle/>
        <a:p>
          <a:endParaRPr lang="en-US"/>
        </a:p>
      </dgm:t>
    </dgm:pt>
    <dgm:pt modelId="{19BB67A9-587C-4506-BE80-81DB6771E886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Build Trust </a:t>
          </a:r>
        </a:p>
        <a:p>
          <a:r>
            <a:rPr lang="en-US" sz="1800" dirty="0" smtClean="0">
              <a:solidFill>
                <a:schemeClr val="bg1"/>
              </a:solidFill>
            </a:rPr>
            <a:t>&amp;</a:t>
          </a:r>
        </a:p>
        <a:p>
          <a:r>
            <a:rPr lang="en-US" sz="1800" dirty="0" smtClean="0">
              <a:solidFill>
                <a:schemeClr val="bg1"/>
              </a:solidFill>
            </a:rPr>
            <a:t>Improve Relationships</a:t>
          </a:r>
          <a:endParaRPr lang="en-US" sz="1800" dirty="0">
            <a:solidFill>
              <a:schemeClr val="bg1"/>
            </a:solidFill>
          </a:endParaRPr>
        </a:p>
      </dgm:t>
    </dgm:pt>
    <dgm:pt modelId="{E47F2B2D-6708-41E3-BA09-420EAF895031}" type="parTrans" cxnId="{E6A4D7F9-5CB0-4342-A33E-19BDE86A7F6C}">
      <dgm:prSet/>
      <dgm:spPr/>
      <dgm:t>
        <a:bodyPr/>
        <a:lstStyle/>
        <a:p>
          <a:endParaRPr lang="en-US"/>
        </a:p>
      </dgm:t>
    </dgm:pt>
    <dgm:pt modelId="{AB8E1EBE-5DE1-4CB2-A650-A5E6F63B5419}" type="sibTrans" cxnId="{E6A4D7F9-5CB0-4342-A33E-19BDE86A7F6C}">
      <dgm:prSet/>
      <dgm:spPr/>
      <dgm:t>
        <a:bodyPr/>
        <a:lstStyle/>
        <a:p>
          <a:endParaRPr lang="en-US"/>
        </a:p>
      </dgm:t>
    </dgm:pt>
    <dgm:pt modelId="{47285BE1-1616-4C54-BCAB-397F616A86C4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Solicit Stakeholder Input on all Issues Related to Fisheries Management</a:t>
          </a:r>
          <a:endParaRPr lang="en-US" sz="1800" dirty="0">
            <a:solidFill>
              <a:schemeClr val="bg1"/>
            </a:solidFill>
          </a:endParaRPr>
        </a:p>
      </dgm:t>
    </dgm:pt>
    <dgm:pt modelId="{8ECBA0B6-B095-4074-8AA2-C111344AA0D9}" type="parTrans" cxnId="{F850B710-E007-43A7-9BC0-E42EA51067D8}">
      <dgm:prSet/>
      <dgm:spPr/>
      <dgm:t>
        <a:bodyPr/>
        <a:lstStyle/>
        <a:p>
          <a:endParaRPr lang="en-US"/>
        </a:p>
      </dgm:t>
    </dgm:pt>
    <dgm:pt modelId="{38F4D63C-9B7B-408D-A595-FF3E84FAE382}" type="sibTrans" cxnId="{F850B710-E007-43A7-9BC0-E42EA51067D8}">
      <dgm:prSet/>
      <dgm:spPr/>
      <dgm:t>
        <a:bodyPr/>
        <a:lstStyle/>
        <a:p>
          <a:endParaRPr lang="en-US"/>
        </a:p>
      </dgm:t>
    </dgm:pt>
    <dgm:pt modelId="{220068E8-7113-4FB8-BCF4-B4E0310119B0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Develop a </a:t>
          </a:r>
          <a:r>
            <a:rPr lang="en-US" sz="1800" dirty="0" smtClean="0">
              <a:solidFill>
                <a:schemeClr val="bg1"/>
              </a:solidFill>
            </a:rPr>
            <a:t>10-Year </a:t>
          </a:r>
          <a:r>
            <a:rPr lang="en-US" sz="1800" dirty="0" smtClean="0">
              <a:solidFill>
                <a:schemeClr val="bg1"/>
              </a:solidFill>
            </a:rPr>
            <a:t>Plan Based on Stakeholder Input </a:t>
          </a:r>
          <a:endParaRPr lang="en-US" sz="1800" dirty="0">
            <a:solidFill>
              <a:schemeClr val="bg1"/>
            </a:solidFill>
          </a:endParaRPr>
        </a:p>
      </dgm:t>
    </dgm:pt>
    <dgm:pt modelId="{15E3C520-33D9-423B-9E3F-AF59DC4E2C19}" type="parTrans" cxnId="{11098711-7B6F-42E0-8B9C-1035A84B0685}">
      <dgm:prSet/>
      <dgm:spPr/>
      <dgm:t>
        <a:bodyPr/>
        <a:lstStyle/>
        <a:p>
          <a:endParaRPr lang="en-US"/>
        </a:p>
      </dgm:t>
    </dgm:pt>
    <dgm:pt modelId="{C4BD86DF-61F4-402D-906D-73DEB99FD914}" type="sibTrans" cxnId="{11098711-7B6F-42E0-8B9C-1035A84B0685}">
      <dgm:prSet/>
      <dgm:spPr/>
      <dgm:t>
        <a:bodyPr/>
        <a:lstStyle/>
        <a:p>
          <a:endParaRPr lang="en-US"/>
        </a:p>
      </dgm:t>
    </dgm:pt>
    <dgm:pt modelId="{DBD21F97-60CA-43E6-9D87-402EE69E5E75}" type="pres">
      <dgm:prSet presAssocID="{DCA40F10-06EB-407E-8050-1052B4CFDD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945BA6-7527-43C9-A514-1415B1753770}" type="pres">
      <dgm:prSet presAssocID="{9CE1722B-6FF6-43E0-90D1-4C78ABE1B30B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469BDF-2DD3-4C10-B14D-BEC3977BAC4D}" type="pres">
      <dgm:prSet presAssocID="{BAA2F951-17C1-4B84-81D3-7A72CB8F86E4}" presName="space" presStyleCnt="0"/>
      <dgm:spPr/>
    </dgm:pt>
    <dgm:pt modelId="{CEFFE852-1C3D-4CB6-A98A-3D16CBA864F1}" type="pres">
      <dgm:prSet presAssocID="{19BB67A9-587C-4506-BE80-81DB6771E886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3DCBE-1A14-44FD-857D-CAFF0404143E}" type="pres">
      <dgm:prSet presAssocID="{AB8E1EBE-5DE1-4CB2-A650-A5E6F63B5419}" presName="space" presStyleCnt="0"/>
      <dgm:spPr/>
    </dgm:pt>
    <dgm:pt modelId="{6A9900A8-DEE6-4498-841A-D992A3E54921}" type="pres">
      <dgm:prSet presAssocID="{47285BE1-1616-4C54-BCAB-397F616A86C4}" presName="Name5" presStyleLbl="vennNode1" presStyleIdx="2" presStyleCnt="4" custLinFactNeighborX="-9684" custLinFactNeighborY="-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2A5A5-8ACB-4212-8CAE-AE9B68E229F6}" type="pres">
      <dgm:prSet presAssocID="{38F4D63C-9B7B-408D-A595-FF3E84FAE382}" presName="space" presStyleCnt="0"/>
      <dgm:spPr/>
    </dgm:pt>
    <dgm:pt modelId="{37A63D7D-2A08-4B0D-9AA5-AFE60F306BD1}" type="pres">
      <dgm:prSet presAssocID="{220068E8-7113-4FB8-BCF4-B4E0310119B0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0B710-E007-43A7-9BC0-E42EA51067D8}" srcId="{DCA40F10-06EB-407E-8050-1052B4CFDDAB}" destId="{47285BE1-1616-4C54-BCAB-397F616A86C4}" srcOrd="2" destOrd="0" parTransId="{8ECBA0B6-B095-4074-8AA2-C111344AA0D9}" sibTransId="{38F4D63C-9B7B-408D-A595-FF3E84FAE382}"/>
    <dgm:cxn modelId="{AED718AF-6375-43F6-9F5E-C857DED42ACC}" type="presOf" srcId="{DCA40F10-06EB-407E-8050-1052B4CFDDAB}" destId="{DBD21F97-60CA-43E6-9D87-402EE69E5E75}" srcOrd="0" destOrd="0" presId="urn:microsoft.com/office/officeart/2005/8/layout/venn3"/>
    <dgm:cxn modelId="{102E7602-320A-4C26-9DF5-54C79D74C61E}" type="presOf" srcId="{19BB67A9-587C-4506-BE80-81DB6771E886}" destId="{CEFFE852-1C3D-4CB6-A98A-3D16CBA864F1}" srcOrd="0" destOrd="0" presId="urn:microsoft.com/office/officeart/2005/8/layout/venn3"/>
    <dgm:cxn modelId="{9185A664-C93D-4A4E-ACD7-9EA69BAD08F4}" type="presOf" srcId="{47285BE1-1616-4C54-BCAB-397F616A86C4}" destId="{6A9900A8-DEE6-4498-841A-D992A3E54921}" srcOrd="0" destOrd="0" presId="urn:microsoft.com/office/officeart/2005/8/layout/venn3"/>
    <dgm:cxn modelId="{E6A4D7F9-5CB0-4342-A33E-19BDE86A7F6C}" srcId="{DCA40F10-06EB-407E-8050-1052B4CFDDAB}" destId="{19BB67A9-587C-4506-BE80-81DB6771E886}" srcOrd="1" destOrd="0" parTransId="{E47F2B2D-6708-41E3-BA09-420EAF895031}" sibTransId="{AB8E1EBE-5DE1-4CB2-A650-A5E6F63B5419}"/>
    <dgm:cxn modelId="{70391BE4-28C0-4938-9F76-A966CD256CE4}" type="presOf" srcId="{9CE1722B-6FF6-43E0-90D1-4C78ABE1B30B}" destId="{A8945BA6-7527-43C9-A514-1415B1753770}" srcOrd="0" destOrd="0" presId="urn:microsoft.com/office/officeart/2005/8/layout/venn3"/>
    <dgm:cxn modelId="{E95032F9-1253-4934-A73E-1DF4CF16680E}" type="presOf" srcId="{220068E8-7113-4FB8-BCF4-B4E0310119B0}" destId="{37A63D7D-2A08-4B0D-9AA5-AFE60F306BD1}" srcOrd="0" destOrd="0" presId="urn:microsoft.com/office/officeart/2005/8/layout/venn3"/>
    <dgm:cxn modelId="{11098711-7B6F-42E0-8B9C-1035A84B0685}" srcId="{DCA40F10-06EB-407E-8050-1052B4CFDDAB}" destId="{220068E8-7113-4FB8-BCF4-B4E0310119B0}" srcOrd="3" destOrd="0" parTransId="{15E3C520-33D9-423B-9E3F-AF59DC4E2C19}" sibTransId="{C4BD86DF-61F4-402D-906D-73DEB99FD914}"/>
    <dgm:cxn modelId="{C7589D6E-4FB2-4A4C-8949-60999508E582}" srcId="{DCA40F10-06EB-407E-8050-1052B4CFDDAB}" destId="{9CE1722B-6FF6-43E0-90D1-4C78ABE1B30B}" srcOrd="0" destOrd="0" parTransId="{870D8021-8856-4CFC-8A90-1920C24347F2}" sibTransId="{BAA2F951-17C1-4B84-81D3-7A72CB8F86E4}"/>
    <dgm:cxn modelId="{FD152B26-9DDE-45AE-929E-37A786C63BC1}" type="presParOf" srcId="{DBD21F97-60CA-43E6-9D87-402EE69E5E75}" destId="{A8945BA6-7527-43C9-A514-1415B1753770}" srcOrd="0" destOrd="0" presId="urn:microsoft.com/office/officeart/2005/8/layout/venn3"/>
    <dgm:cxn modelId="{4A7A7F58-48A1-4DE7-801A-10A196FED650}" type="presParOf" srcId="{DBD21F97-60CA-43E6-9D87-402EE69E5E75}" destId="{99469BDF-2DD3-4C10-B14D-BEC3977BAC4D}" srcOrd="1" destOrd="0" presId="urn:microsoft.com/office/officeart/2005/8/layout/venn3"/>
    <dgm:cxn modelId="{C726A615-3B63-4D19-A6F0-5505508CEC18}" type="presParOf" srcId="{DBD21F97-60CA-43E6-9D87-402EE69E5E75}" destId="{CEFFE852-1C3D-4CB6-A98A-3D16CBA864F1}" srcOrd="2" destOrd="0" presId="urn:microsoft.com/office/officeart/2005/8/layout/venn3"/>
    <dgm:cxn modelId="{CC6D7CE4-10D4-45DB-AB66-E383A12EEB5F}" type="presParOf" srcId="{DBD21F97-60CA-43E6-9D87-402EE69E5E75}" destId="{9BD3DCBE-1A14-44FD-857D-CAFF0404143E}" srcOrd="3" destOrd="0" presId="urn:microsoft.com/office/officeart/2005/8/layout/venn3"/>
    <dgm:cxn modelId="{A5E5C24A-9D5C-45F4-BFAF-9B1AED4AD084}" type="presParOf" srcId="{DBD21F97-60CA-43E6-9D87-402EE69E5E75}" destId="{6A9900A8-DEE6-4498-841A-D992A3E54921}" srcOrd="4" destOrd="0" presId="urn:microsoft.com/office/officeart/2005/8/layout/venn3"/>
    <dgm:cxn modelId="{6B83E2C3-A75B-4CCE-8CEA-702424880869}" type="presParOf" srcId="{DBD21F97-60CA-43E6-9D87-402EE69E5E75}" destId="{B852A5A5-8ACB-4212-8CAE-AE9B68E229F6}" srcOrd="5" destOrd="0" presId="urn:microsoft.com/office/officeart/2005/8/layout/venn3"/>
    <dgm:cxn modelId="{F1FC6662-BD63-4F96-BFFF-154437EEF5C7}" type="presParOf" srcId="{DBD21F97-60CA-43E6-9D87-402EE69E5E75}" destId="{37A63D7D-2A08-4B0D-9AA5-AFE60F306BD1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FA0FD8-5835-425A-A010-7C662F7D0182}" type="doc">
      <dgm:prSet loTypeId="urn:microsoft.com/office/officeart/2005/8/layout/default#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BE6BE9B-4D26-46C6-AC58-0C99F90E1E90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latin typeface="+mn-lt"/>
            </a:rPr>
            <a:t>Science and Data</a:t>
          </a:r>
          <a:endParaRPr lang="en-US" b="1" dirty="0">
            <a:latin typeface="+mn-lt"/>
          </a:endParaRPr>
        </a:p>
      </dgm:t>
    </dgm:pt>
    <dgm:pt modelId="{B45C37F2-2C52-4534-BFEB-027B8F2D89C2}" type="parTrans" cxnId="{00299821-2541-4EAD-AA9C-89FA0634A340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2BEF3F7B-7798-4BB1-BA83-339C959514E4}" type="sibTrans" cxnId="{00299821-2541-4EAD-AA9C-89FA0634A340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77CF4781-11DC-44C8-9393-D9D7859961C2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smtClean="0">
              <a:latin typeface="+mn-lt"/>
            </a:rPr>
            <a:t>Management Strategies</a:t>
          </a:r>
          <a:endParaRPr lang="en-US" b="1" dirty="0" smtClean="0">
            <a:latin typeface="+mn-lt"/>
          </a:endParaRPr>
        </a:p>
      </dgm:t>
    </dgm:pt>
    <dgm:pt modelId="{0394AFB2-A5E1-4658-BB55-3E9C1EBFBEC0}" type="parTrans" cxnId="{99B5E604-A65D-43F4-9A50-EC4329DACDDC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E6E61F79-0EA3-468A-9BC8-02E9654E0F38}" type="sibTrans" cxnId="{99B5E604-A65D-43F4-9A50-EC4329DACDDC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C97C2939-812B-4C56-87AE-36FAB8B85D3D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smtClean="0">
              <a:latin typeface="+mn-lt"/>
            </a:rPr>
            <a:t>Economic Challenges</a:t>
          </a:r>
          <a:endParaRPr lang="en-US" b="1" dirty="0" smtClean="0">
            <a:latin typeface="+mn-lt"/>
          </a:endParaRPr>
        </a:p>
      </dgm:t>
    </dgm:pt>
    <dgm:pt modelId="{466BEA2C-AAD6-4D7A-B843-D1017DF2A0C5}" type="parTrans" cxnId="{08747CD9-2BDF-4AF4-BC5F-9B5572E84E2B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BE33AC15-321B-4264-AACF-BFC55A0304BE}" type="sibTrans" cxnId="{08747CD9-2BDF-4AF4-BC5F-9B5572E84E2B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2DE7D3AA-E0A4-44DC-8CE0-7B0E4D7AD2CE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latin typeface="+mn-lt"/>
            </a:rPr>
            <a:t>Communication and Participation</a:t>
          </a:r>
        </a:p>
      </dgm:t>
    </dgm:pt>
    <dgm:pt modelId="{38120F0E-4015-480F-980B-3EA51B4E3A69}" type="parTrans" cxnId="{38E760E6-6D60-4530-9FFD-D0A9AEE4B32B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B7062E64-9B4E-43A1-9CBA-AF8F683C5B30}" type="sibTrans" cxnId="{38E760E6-6D60-4530-9FFD-D0A9AEE4B32B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C931B1A6-01C3-424F-9498-20FDDA012F5B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smtClean="0">
              <a:latin typeface="+mn-lt"/>
            </a:rPr>
            <a:t>Governance</a:t>
          </a:r>
          <a:endParaRPr lang="en-US" b="1" dirty="0" smtClean="0">
            <a:latin typeface="+mn-lt"/>
          </a:endParaRPr>
        </a:p>
      </dgm:t>
    </dgm:pt>
    <dgm:pt modelId="{2D99A5A8-474F-4BC6-8D79-DB11F12E4064}" type="parTrans" cxnId="{949D5307-9282-4BD6-B08C-DB831D10EF05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B7FC2992-BFB1-481B-8382-183E27D2FBA0}" type="sibTrans" cxnId="{949D5307-9282-4BD6-B08C-DB831D10EF05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6AB89E3F-8CE2-4EBB-8011-1DBF7113F47C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b="1" smtClean="0">
              <a:latin typeface="+mn-lt"/>
            </a:rPr>
            <a:t>Ecosystems</a:t>
          </a:r>
          <a:endParaRPr lang="en-US" b="1" dirty="0" smtClean="0">
            <a:latin typeface="+mn-lt"/>
          </a:endParaRPr>
        </a:p>
      </dgm:t>
    </dgm:pt>
    <dgm:pt modelId="{3837E1C1-ED5F-47F9-B110-2DD91D28A022}" type="parTrans" cxnId="{093B00F8-8EB6-4A9B-BCC7-90D459D22F22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72D633BC-6EB1-4E06-97D1-0F4A21B0F25F}" type="sibTrans" cxnId="{093B00F8-8EB6-4A9B-BCC7-90D459D22F22}">
      <dgm:prSet/>
      <dgm:spPr/>
      <dgm:t>
        <a:bodyPr/>
        <a:lstStyle/>
        <a:p>
          <a:endParaRPr lang="en-US" b="1">
            <a:latin typeface="+mn-lt"/>
          </a:endParaRPr>
        </a:p>
      </dgm:t>
    </dgm:pt>
    <dgm:pt modelId="{278DF143-5760-416A-BF95-68E3D6AD6B1F}" type="pres">
      <dgm:prSet presAssocID="{45FA0FD8-5835-425A-A010-7C662F7D01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9FE44A-B1BF-4A69-A97C-6C9043321CCF}" type="pres">
      <dgm:prSet presAssocID="{EBE6BE9B-4D26-46C6-AC58-0C99F90E1E9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4639F4-7B01-4866-AD49-C7DCA9C6231F}" type="pres">
      <dgm:prSet presAssocID="{2BEF3F7B-7798-4BB1-BA83-339C959514E4}" presName="sibTrans" presStyleCnt="0"/>
      <dgm:spPr/>
    </dgm:pt>
    <dgm:pt modelId="{E961A569-0F67-4003-A579-3BAA9B1FFD67}" type="pres">
      <dgm:prSet presAssocID="{77CF4781-11DC-44C8-9393-D9D7859961C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B5F3C-56F0-45FB-B853-DEC1E8255288}" type="pres">
      <dgm:prSet presAssocID="{E6E61F79-0EA3-468A-9BC8-02E9654E0F38}" presName="sibTrans" presStyleCnt="0"/>
      <dgm:spPr/>
    </dgm:pt>
    <dgm:pt modelId="{E0A6BE77-3C6F-41F0-94D4-4B7FEBFD2F8B}" type="pres">
      <dgm:prSet presAssocID="{C97C2939-812B-4C56-87AE-36FAB8B85D3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77868-1A23-4728-81F8-EA5DACFA18FB}" type="pres">
      <dgm:prSet presAssocID="{BE33AC15-321B-4264-AACF-BFC55A0304BE}" presName="sibTrans" presStyleCnt="0"/>
      <dgm:spPr/>
    </dgm:pt>
    <dgm:pt modelId="{AF64152B-40FF-41D0-8767-72577414B494}" type="pres">
      <dgm:prSet presAssocID="{2DE7D3AA-E0A4-44DC-8CE0-7B0E4D7AD2C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3B54D-C553-4839-8236-A00048E7DA28}" type="pres">
      <dgm:prSet presAssocID="{B7062E64-9B4E-43A1-9CBA-AF8F683C5B30}" presName="sibTrans" presStyleCnt="0"/>
      <dgm:spPr/>
    </dgm:pt>
    <dgm:pt modelId="{87A12038-8531-471F-836A-5940DA57B8A2}" type="pres">
      <dgm:prSet presAssocID="{C931B1A6-01C3-424F-9498-20FDDA012F5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34725-F8E7-41C8-94E7-069515DDFAAC}" type="pres">
      <dgm:prSet presAssocID="{B7FC2992-BFB1-481B-8382-183E27D2FBA0}" presName="sibTrans" presStyleCnt="0"/>
      <dgm:spPr/>
    </dgm:pt>
    <dgm:pt modelId="{23C82BF8-A85F-4486-A3B7-6FE2AD71B16D}" type="pres">
      <dgm:prSet presAssocID="{6AB89E3F-8CE2-4EBB-8011-1DBF7113F47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7DAF4C-7DBF-4426-95FB-8BAA652A1CE1}" type="presOf" srcId="{C97C2939-812B-4C56-87AE-36FAB8B85D3D}" destId="{E0A6BE77-3C6F-41F0-94D4-4B7FEBFD2F8B}" srcOrd="0" destOrd="0" presId="urn:microsoft.com/office/officeart/2005/8/layout/default#1"/>
    <dgm:cxn modelId="{093B00F8-8EB6-4A9B-BCC7-90D459D22F22}" srcId="{45FA0FD8-5835-425A-A010-7C662F7D0182}" destId="{6AB89E3F-8CE2-4EBB-8011-1DBF7113F47C}" srcOrd="5" destOrd="0" parTransId="{3837E1C1-ED5F-47F9-B110-2DD91D28A022}" sibTransId="{72D633BC-6EB1-4E06-97D1-0F4A21B0F25F}"/>
    <dgm:cxn modelId="{8788261E-3549-48A0-8C8E-AF9563BDC8DB}" type="presOf" srcId="{EBE6BE9B-4D26-46C6-AC58-0C99F90E1E90}" destId="{F59FE44A-B1BF-4A69-A97C-6C9043321CCF}" srcOrd="0" destOrd="0" presId="urn:microsoft.com/office/officeart/2005/8/layout/default#1"/>
    <dgm:cxn modelId="{99B5E604-A65D-43F4-9A50-EC4329DACDDC}" srcId="{45FA0FD8-5835-425A-A010-7C662F7D0182}" destId="{77CF4781-11DC-44C8-9393-D9D7859961C2}" srcOrd="1" destOrd="0" parTransId="{0394AFB2-A5E1-4658-BB55-3E9C1EBFBEC0}" sibTransId="{E6E61F79-0EA3-468A-9BC8-02E9654E0F38}"/>
    <dgm:cxn modelId="{4824AE04-234C-451B-ABA4-8B5B4BAB9C09}" type="presOf" srcId="{2DE7D3AA-E0A4-44DC-8CE0-7B0E4D7AD2CE}" destId="{AF64152B-40FF-41D0-8767-72577414B494}" srcOrd="0" destOrd="0" presId="urn:microsoft.com/office/officeart/2005/8/layout/default#1"/>
    <dgm:cxn modelId="{949D5307-9282-4BD6-B08C-DB831D10EF05}" srcId="{45FA0FD8-5835-425A-A010-7C662F7D0182}" destId="{C931B1A6-01C3-424F-9498-20FDDA012F5B}" srcOrd="4" destOrd="0" parTransId="{2D99A5A8-474F-4BC6-8D79-DB11F12E4064}" sibTransId="{B7FC2992-BFB1-481B-8382-183E27D2FBA0}"/>
    <dgm:cxn modelId="{08747CD9-2BDF-4AF4-BC5F-9B5572E84E2B}" srcId="{45FA0FD8-5835-425A-A010-7C662F7D0182}" destId="{C97C2939-812B-4C56-87AE-36FAB8B85D3D}" srcOrd="2" destOrd="0" parTransId="{466BEA2C-AAD6-4D7A-B843-D1017DF2A0C5}" sibTransId="{BE33AC15-321B-4264-AACF-BFC55A0304BE}"/>
    <dgm:cxn modelId="{527F24DE-0008-4474-83A7-93DE737EA78D}" type="presOf" srcId="{C931B1A6-01C3-424F-9498-20FDDA012F5B}" destId="{87A12038-8531-471F-836A-5940DA57B8A2}" srcOrd="0" destOrd="0" presId="urn:microsoft.com/office/officeart/2005/8/layout/default#1"/>
    <dgm:cxn modelId="{32D47D13-62C1-4A84-873B-5F50C20B58D9}" type="presOf" srcId="{45FA0FD8-5835-425A-A010-7C662F7D0182}" destId="{278DF143-5760-416A-BF95-68E3D6AD6B1F}" srcOrd="0" destOrd="0" presId="urn:microsoft.com/office/officeart/2005/8/layout/default#1"/>
    <dgm:cxn modelId="{6EC7DA12-E95D-426B-A314-723FA49030A4}" type="presOf" srcId="{6AB89E3F-8CE2-4EBB-8011-1DBF7113F47C}" destId="{23C82BF8-A85F-4486-A3B7-6FE2AD71B16D}" srcOrd="0" destOrd="0" presId="urn:microsoft.com/office/officeart/2005/8/layout/default#1"/>
    <dgm:cxn modelId="{00299821-2541-4EAD-AA9C-89FA0634A340}" srcId="{45FA0FD8-5835-425A-A010-7C662F7D0182}" destId="{EBE6BE9B-4D26-46C6-AC58-0C99F90E1E90}" srcOrd="0" destOrd="0" parTransId="{B45C37F2-2C52-4534-BFEB-027B8F2D89C2}" sibTransId="{2BEF3F7B-7798-4BB1-BA83-339C959514E4}"/>
    <dgm:cxn modelId="{38E760E6-6D60-4530-9FFD-D0A9AEE4B32B}" srcId="{45FA0FD8-5835-425A-A010-7C662F7D0182}" destId="{2DE7D3AA-E0A4-44DC-8CE0-7B0E4D7AD2CE}" srcOrd="3" destOrd="0" parTransId="{38120F0E-4015-480F-980B-3EA51B4E3A69}" sibTransId="{B7062E64-9B4E-43A1-9CBA-AF8F683C5B30}"/>
    <dgm:cxn modelId="{D9C6A991-A936-4681-A5EE-F027EBA63EBE}" type="presOf" srcId="{77CF4781-11DC-44C8-9393-D9D7859961C2}" destId="{E961A569-0F67-4003-A579-3BAA9B1FFD67}" srcOrd="0" destOrd="0" presId="urn:microsoft.com/office/officeart/2005/8/layout/default#1"/>
    <dgm:cxn modelId="{BADE48E2-FA34-467C-BF37-E6104209944B}" type="presParOf" srcId="{278DF143-5760-416A-BF95-68E3D6AD6B1F}" destId="{F59FE44A-B1BF-4A69-A97C-6C9043321CCF}" srcOrd="0" destOrd="0" presId="urn:microsoft.com/office/officeart/2005/8/layout/default#1"/>
    <dgm:cxn modelId="{2EFEFEB2-5352-478F-808F-AA3A74A4D147}" type="presParOf" srcId="{278DF143-5760-416A-BF95-68E3D6AD6B1F}" destId="{A74639F4-7B01-4866-AD49-C7DCA9C6231F}" srcOrd="1" destOrd="0" presId="urn:microsoft.com/office/officeart/2005/8/layout/default#1"/>
    <dgm:cxn modelId="{5DD20D98-85B4-4BCD-9322-9B3B0A5229EA}" type="presParOf" srcId="{278DF143-5760-416A-BF95-68E3D6AD6B1F}" destId="{E961A569-0F67-4003-A579-3BAA9B1FFD67}" srcOrd="2" destOrd="0" presId="urn:microsoft.com/office/officeart/2005/8/layout/default#1"/>
    <dgm:cxn modelId="{B1BCC515-46C9-4034-BE99-B3C47F9800AC}" type="presParOf" srcId="{278DF143-5760-416A-BF95-68E3D6AD6B1F}" destId="{324B5F3C-56F0-45FB-B853-DEC1E8255288}" srcOrd="3" destOrd="0" presId="urn:microsoft.com/office/officeart/2005/8/layout/default#1"/>
    <dgm:cxn modelId="{491B4077-0011-4E77-A2F3-10E2C885B463}" type="presParOf" srcId="{278DF143-5760-416A-BF95-68E3D6AD6B1F}" destId="{E0A6BE77-3C6F-41F0-94D4-4B7FEBFD2F8B}" srcOrd="4" destOrd="0" presId="urn:microsoft.com/office/officeart/2005/8/layout/default#1"/>
    <dgm:cxn modelId="{EC8B98AC-1B6F-4A6A-8671-E77D68D81D4E}" type="presParOf" srcId="{278DF143-5760-416A-BF95-68E3D6AD6B1F}" destId="{A1977868-1A23-4728-81F8-EA5DACFA18FB}" srcOrd="5" destOrd="0" presId="urn:microsoft.com/office/officeart/2005/8/layout/default#1"/>
    <dgm:cxn modelId="{6B40C84A-6184-4A62-8F39-AC4166162C8C}" type="presParOf" srcId="{278DF143-5760-416A-BF95-68E3D6AD6B1F}" destId="{AF64152B-40FF-41D0-8767-72577414B494}" srcOrd="6" destOrd="0" presId="urn:microsoft.com/office/officeart/2005/8/layout/default#1"/>
    <dgm:cxn modelId="{6025373F-7A25-40FC-AA41-E9B3FAC77C0C}" type="presParOf" srcId="{278DF143-5760-416A-BF95-68E3D6AD6B1F}" destId="{8253B54D-C553-4839-8236-A00048E7DA28}" srcOrd="7" destOrd="0" presId="urn:microsoft.com/office/officeart/2005/8/layout/default#1"/>
    <dgm:cxn modelId="{D714D59B-08B3-42B6-BE14-C546C5011D68}" type="presParOf" srcId="{278DF143-5760-416A-BF95-68E3D6AD6B1F}" destId="{87A12038-8531-471F-836A-5940DA57B8A2}" srcOrd="8" destOrd="0" presId="urn:microsoft.com/office/officeart/2005/8/layout/default#1"/>
    <dgm:cxn modelId="{42D99725-8A25-4E19-8BFE-570AF1CCDBE4}" type="presParOf" srcId="{278DF143-5760-416A-BF95-68E3D6AD6B1F}" destId="{E9134725-F8E7-41C8-94E7-069515DDFAAC}" srcOrd="9" destOrd="0" presId="urn:microsoft.com/office/officeart/2005/8/layout/default#1"/>
    <dgm:cxn modelId="{C11B63A5-79A9-4E93-8CCB-1941C10F453F}" type="presParOf" srcId="{278DF143-5760-416A-BF95-68E3D6AD6B1F}" destId="{23C82BF8-A85F-4486-A3B7-6FE2AD71B16D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771314-5327-4CCF-B0A2-245C1C92C14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D9258E-C72F-4C03-A770-A6B7D8E06FEF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+mn-lt"/>
            </a:rPr>
            <a:t>Lack of confidence in the data used to inform management decisions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03C359C7-A8B2-486F-BB35-084D2F70BA22}" type="parTrans" cxnId="{EAE928F4-A651-4925-AD41-4F9EC014553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34FB92CB-E496-4762-B3E7-9562E6CED144}" type="sibTrans" cxnId="{EAE928F4-A651-4925-AD41-4F9EC014553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909A123E-0C22-49B9-B43B-01236EA94F1A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+mn-lt"/>
            </a:rPr>
            <a:t>Insufficient stakeholder involvement in management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A3C4C447-2D52-42F1-921F-22B83A889D3B}" type="parTrans" cxnId="{BE5F2BE8-16BC-4689-8869-3281954E992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933E18A7-9C9B-47C7-BD45-65613808DE67}" type="sibTrans" cxnId="{BE5F2BE8-16BC-4689-8869-3281954E992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44E57B12-0421-4113-B74C-408CB773E471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+mn-lt"/>
            </a:rPr>
            <a:t>Confusion about jurisdictions, regulations, and authority of fishery management organizations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A8130A0E-C563-426B-BF1B-7D56A0708D9F}" type="parTrans" cxnId="{7D1FFBDC-DD1A-483B-97E0-2A0F6B86A36F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78F4D011-215A-4F00-8AB0-04903CF2AE19}" type="sibTrans" cxnId="{7D1FFBDC-DD1A-483B-97E0-2A0F6B86A36F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C711D398-BF91-48B8-A2AE-5EE1C9DB686D}">
      <dgm:prSet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+mn-lt"/>
            </a:rPr>
            <a:t>Need better communication and greater transparency in the decision-making process</a:t>
          </a:r>
        </a:p>
      </dgm:t>
    </dgm:pt>
    <dgm:pt modelId="{21CFC55C-41AF-4F23-9357-F44029742051}" type="parTrans" cxnId="{F92AFD63-49D4-42BD-8FE2-D11735BFC0ED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837E1DC6-2F73-4AD4-B585-EE9EA02A4311}" type="sibTrans" cxnId="{F92AFD63-49D4-42BD-8FE2-D11735BFC0ED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B89D828A-3727-4CCE-9E1E-D9AD3DE681EB}">
      <dgm:prSet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+mn-lt"/>
            </a:rPr>
            <a:t>Ecosystem and trophic interactions should be given more consideration</a:t>
          </a:r>
        </a:p>
      </dgm:t>
    </dgm:pt>
    <dgm:pt modelId="{6D655888-8043-47A2-957E-E50E47ABFDDC}" type="parTrans" cxnId="{73727B50-1366-42AB-87D9-C6DC7F8813B9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4AB98AE2-9E59-4878-BF4D-A2E6A4045694}" type="sibTrans" cxnId="{73727B50-1366-42AB-87D9-C6DC7F8813B9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9441F3C6-8875-4C8A-BC04-C491012C9817}">
      <dgm:prSet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+mn-lt"/>
            </a:rPr>
            <a:t>The Council  is not uniformly perceived to represent stakeholder interests</a:t>
          </a:r>
        </a:p>
      </dgm:t>
    </dgm:pt>
    <dgm:pt modelId="{427ED9E6-9CC2-4B52-A75A-DA564B8A9E9A}" type="parTrans" cxnId="{23099374-17BF-48F6-BF4E-150402E2DE1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308644AC-DD3A-44AF-9516-83C20B55E6D2}" type="sibTrans" cxnId="{23099374-17BF-48F6-BF4E-150402E2DE1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F0BCA487-1A5C-46A6-A622-41557B62E7B3}">
      <dgm:prSet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+mn-lt"/>
            </a:rPr>
            <a:t>Pollution is degrading health of fisheries</a:t>
          </a:r>
          <a:endParaRPr lang="en-US" b="1" dirty="0">
            <a:solidFill>
              <a:schemeClr val="bg1"/>
            </a:solidFill>
            <a:effectLst/>
            <a:latin typeface="+mn-lt"/>
          </a:endParaRPr>
        </a:p>
      </dgm:t>
    </dgm:pt>
    <dgm:pt modelId="{88B31609-9D57-48C8-A56F-7FE7AB9DC1A5}" type="parTrans" cxnId="{87F16C65-A713-4E72-86AD-57B4E4FFD497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8FB985E5-96C9-474E-B1C0-1EF2812F3AE6}" type="sibTrans" cxnId="{87F16C65-A713-4E72-86AD-57B4E4FFD497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79B93931-B4EB-46E8-9692-7C6F030FC0F0}" type="pres">
      <dgm:prSet presAssocID="{25771314-5327-4CCF-B0A2-245C1C92C1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C99FE0-624D-412A-BBB3-C9D9524BA864}" type="pres">
      <dgm:prSet presAssocID="{79D9258E-C72F-4C03-A770-A6B7D8E06FE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D139C-52E1-47C7-995C-96D439FB9F84}" type="pres">
      <dgm:prSet presAssocID="{34FB92CB-E496-4762-B3E7-9562E6CED144}" presName="spacer" presStyleCnt="0"/>
      <dgm:spPr/>
    </dgm:pt>
    <dgm:pt modelId="{2B6F9972-67F3-43D2-B3BB-9AEE0F88683B}" type="pres">
      <dgm:prSet presAssocID="{909A123E-0C22-49B9-B43B-01236EA94F1A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7BF37-A2D2-49FC-B4D8-95C4F9B13834}" type="pres">
      <dgm:prSet presAssocID="{933E18A7-9C9B-47C7-BD45-65613808DE67}" presName="spacer" presStyleCnt="0"/>
      <dgm:spPr/>
    </dgm:pt>
    <dgm:pt modelId="{1CBB8113-967E-4216-89C3-07286589A819}" type="pres">
      <dgm:prSet presAssocID="{44E57B12-0421-4113-B74C-408CB773E47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3305B-E3B7-421F-8403-52CB298A1FA1}" type="pres">
      <dgm:prSet presAssocID="{78F4D011-215A-4F00-8AB0-04903CF2AE19}" presName="spacer" presStyleCnt="0"/>
      <dgm:spPr/>
    </dgm:pt>
    <dgm:pt modelId="{8E7A670A-30B6-419E-A48F-A07023D5C7DD}" type="pres">
      <dgm:prSet presAssocID="{C711D398-BF91-48B8-A2AE-5EE1C9DB686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B3FCE-62B5-4B97-B2F1-9F6438007193}" type="pres">
      <dgm:prSet presAssocID="{837E1DC6-2F73-4AD4-B585-EE9EA02A4311}" presName="spacer" presStyleCnt="0"/>
      <dgm:spPr/>
    </dgm:pt>
    <dgm:pt modelId="{CD456E0C-C3CD-4AC3-BF79-F68060E6BC41}" type="pres">
      <dgm:prSet presAssocID="{B89D828A-3727-4CCE-9E1E-D9AD3DE681E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A43667-5704-474B-90A6-9B3D5AA39CB6}" type="pres">
      <dgm:prSet presAssocID="{4AB98AE2-9E59-4878-BF4D-A2E6A4045694}" presName="spacer" presStyleCnt="0"/>
      <dgm:spPr/>
    </dgm:pt>
    <dgm:pt modelId="{FA7E6798-7C66-4D01-9E8B-28BB453DC5D2}" type="pres">
      <dgm:prSet presAssocID="{9441F3C6-8875-4C8A-BC04-C491012C981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ACC35-F33F-4F95-A4F0-2B8F20DBF0D6}" type="pres">
      <dgm:prSet presAssocID="{308644AC-DD3A-44AF-9516-83C20B55E6D2}" presName="spacer" presStyleCnt="0"/>
      <dgm:spPr/>
    </dgm:pt>
    <dgm:pt modelId="{9FAA24A9-1069-4A19-86F1-C5AA922E0B28}" type="pres">
      <dgm:prSet presAssocID="{F0BCA487-1A5C-46A6-A622-41557B62E7B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16C65-A713-4E72-86AD-57B4E4FFD497}" srcId="{25771314-5327-4CCF-B0A2-245C1C92C146}" destId="{F0BCA487-1A5C-46A6-A622-41557B62E7B3}" srcOrd="6" destOrd="0" parTransId="{88B31609-9D57-48C8-A56F-7FE7AB9DC1A5}" sibTransId="{8FB985E5-96C9-474E-B1C0-1EF2812F3AE6}"/>
    <dgm:cxn modelId="{73727B50-1366-42AB-87D9-C6DC7F8813B9}" srcId="{25771314-5327-4CCF-B0A2-245C1C92C146}" destId="{B89D828A-3727-4CCE-9E1E-D9AD3DE681EB}" srcOrd="4" destOrd="0" parTransId="{6D655888-8043-47A2-957E-E50E47ABFDDC}" sibTransId="{4AB98AE2-9E59-4878-BF4D-A2E6A4045694}"/>
    <dgm:cxn modelId="{F92AFD63-49D4-42BD-8FE2-D11735BFC0ED}" srcId="{25771314-5327-4CCF-B0A2-245C1C92C146}" destId="{C711D398-BF91-48B8-A2AE-5EE1C9DB686D}" srcOrd="3" destOrd="0" parTransId="{21CFC55C-41AF-4F23-9357-F44029742051}" sibTransId="{837E1DC6-2F73-4AD4-B585-EE9EA02A4311}"/>
    <dgm:cxn modelId="{EAE928F4-A651-4925-AD41-4F9EC0145530}" srcId="{25771314-5327-4CCF-B0A2-245C1C92C146}" destId="{79D9258E-C72F-4C03-A770-A6B7D8E06FEF}" srcOrd="0" destOrd="0" parTransId="{03C359C7-A8B2-486F-BB35-084D2F70BA22}" sibTransId="{34FB92CB-E496-4762-B3E7-9562E6CED144}"/>
    <dgm:cxn modelId="{1AEF3D6C-0012-475B-9DE6-B6CC317D9C8C}" type="presOf" srcId="{C711D398-BF91-48B8-A2AE-5EE1C9DB686D}" destId="{8E7A670A-30B6-419E-A48F-A07023D5C7DD}" srcOrd="0" destOrd="0" presId="urn:microsoft.com/office/officeart/2005/8/layout/vList2"/>
    <dgm:cxn modelId="{E5DEDB71-C8DA-4CCB-90C3-F686137A5019}" type="presOf" srcId="{9441F3C6-8875-4C8A-BC04-C491012C9817}" destId="{FA7E6798-7C66-4D01-9E8B-28BB453DC5D2}" srcOrd="0" destOrd="0" presId="urn:microsoft.com/office/officeart/2005/8/layout/vList2"/>
    <dgm:cxn modelId="{1C90E620-DDFE-4E38-9304-E94CE8F404A6}" type="presOf" srcId="{909A123E-0C22-49B9-B43B-01236EA94F1A}" destId="{2B6F9972-67F3-43D2-B3BB-9AEE0F88683B}" srcOrd="0" destOrd="0" presId="urn:microsoft.com/office/officeart/2005/8/layout/vList2"/>
    <dgm:cxn modelId="{896C1BEE-7D70-4CDC-B6EC-65A52F0089BF}" type="presOf" srcId="{44E57B12-0421-4113-B74C-408CB773E471}" destId="{1CBB8113-967E-4216-89C3-07286589A819}" srcOrd="0" destOrd="0" presId="urn:microsoft.com/office/officeart/2005/8/layout/vList2"/>
    <dgm:cxn modelId="{23099374-17BF-48F6-BF4E-150402E2DE16}" srcId="{25771314-5327-4CCF-B0A2-245C1C92C146}" destId="{9441F3C6-8875-4C8A-BC04-C491012C9817}" srcOrd="5" destOrd="0" parTransId="{427ED9E6-9CC2-4B52-A75A-DA564B8A9E9A}" sibTransId="{308644AC-DD3A-44AF-9516-83C20B55E6D2}"/>
    <dgm:cxn modelId="{7D1FFBDC-DD1A-483B-97E0-2A0F6B86A36F}" srcId="{25771314-5327-4CCF-B0A2-245C1C92C146}" destId="{44E57B12-0421-4113-B74C-408CB773E471}" srcOrd="2" destOrd="0" parTransId="{A8130A0E-C563-426B-BF1B-7D56A0708D9F}" sibTransId="{78F4D011-215A-4F00-8AB0-04903CF2AE19}"/>
    <dgm:cxn modelId="{83940A00-6EE5-4073-8B0E-CA2FFC29C119}" type="presOf" srcId="{25771314-5327-4CCF-B0A2-245C1C92C146}" destId="{79B93931-B4EB-46E8-9692-7C6F030FC0F0}" srcOrd="0" destOrd="0" presId="urn:microsoft.com/office/officeart/2005/8/layout/vList2"/>
    <dgm:cxn modelId="{C3F299D0-35F4-465C-AA56-106C61987E46}" type="presOf" srcId="{79D9258E-C72F-4C03-A770-A6B7D8E06FEF}" destId="{FFC99FE0-624D-412A-BBB3-C9D9524BA864}" srcOrd="0" destOrd="0" presId="urn:microsoft.com/office/officeart/2005/8/layout/vList2"/>
    <dgm:cxn modelId="{0E9BDBF6-D26B-4261-A6A4-A551B94E972F}" type="presOf" srcId="{B89D828A-3727-4CCE-9E1E-D9AD3DE681EB}" destId="{CD456E0C-C3CD-4AC3-BF79-F68060E6BC41}" srcOrd="0" destOrd="0" presId="urn:microsoft.com/office/officeart/2005/8/layout/vList2"/>
    <dgm:cxn modelId="{C3CC9803-48D8-4196-95E8-862C0A5BA6FC}" type="presOf" srcId="{F0BCA487-1A5C-46A6-A622-41557B62E7B3}" destId="{9FAA24A9-1069-4A19-86F1-C5AA922E0B28}" srcOrd="0" destOrd="0" presId="urn:microsoft.com/office/officeart/2005/8/layout/vList2"/>
    <dgm:cxn modelId="{BE5F2BE8-16BC-4689-8869-3281954E9920}" srcId="{25771314-5327-4CCF-B0A2-245C1C92C146}" destId="{909A123E-0C22-49B9-B43B-01236EA94F1A}" srcOrd="1" destOrd="0" parTransId="{A3C4C447-2D52-42F1-921F-22B83A889D3B}" sibTransId="{933E18A7-9C9B-47C7-BD45-65613808DE67}"/>
    <dgm:cxn modelId="{80DABFD7-FE0D-4889-9CBE-76A494C1060F}" type="presParOf" srcId="{79B93931-B4EB-46E8-9692-7C6F030FC0F0}" destId="{FFC99FE0-624D-412A-BBB3-C9D9524BA864}" srcOrd="0" destOrd="0" presId="urn:microsoft.com/office/officeart/2005/8/layout/vList2"/>
    <dgm:cxn modelId="{DBA45BBA-8600-4673-9DEA-98C16C0B2C66}" type="presParOf" srcId="{79B93931-B4EB-46E8-9692-7C6F030FC0F0}" destId="{30AD139C-52E1-47C7-995C-96D439FB9F84}" srcOrd="1" destOrd="0" presId="urn:microsoft.com/office/officeart/2005/8/layout/vList2"/>
    <dgm:cxn modelId="{F862050F-E9B1-4075-B4CC-8767201A4119}" type="presParOf" srcId="{79B93931-B4EB-46E8-9692-7C6F030FC0F0}" destId="{2B6F9972-67F3-43D2-B3BB-9AEE0F88683B}" srcOrd="2" destOrd="0" presId="urn:microsoft.com/office/officeart/2005/8/layout/vList2"/>
    <dgm:cxn modelId="{CAB02B3E-65DA-4020-99AC-41C82B053EDD}" type="presParOf" srcId="{79B93931-B4EB-46E8-9692-7C6F030FC0F0}" destId="{F097BF37-A2D2-49FC-B4D8-95C4F9B13834}" srcOrd="3" destOrd="0" presId="urn:microsoft.com/office/officeart/2005/8/layout/vList2"/>
    <dgm:cxn modelId="{2B3B48A1-2308-4460-B147-3D7F851C2595}" type="presParOf" srcId="{79B93931-B4EB-46E8-9692-7C6F030FC0F0}" destId="{1CBB8113-967E-4216-89C3-07286589A819}" srcOrd="4" destOrd="0" presId="urn:microsoft.com/office/officeart/2005/8/layout/vList2"/>
    <dgm:cxn modelId="{027B5AF0-B76A-4154-BF64-78F8F01AC8A3}" type="presParOf" srcId="{79B93931-B4EB-46E8-9692-7C6F030FC0F0}" destId="{CAF3305B-E3B7-421F-8403-52CB298A1FA1}" srcOrd="5" destOrd="0" presId="urn:microsoft.com/office/officeart/2005/8/layout/vList2"/>
    <dgm:cxn modelId="{10D8B06F-AF32-4736-A092-650EB1D5DD2B}" type="presParOf" srcId="{79B93931-B4EB-46E8-9692-7C6F030FC0F0}" destId="{8E7A670A-30B6-419E-A48F-A07023D5C7DD}" srcOrd="6" destOrd="0" presId="urn:microsoft.com/office/officeart/2005/8/layout/vList2"/>
    <dgm:cxn modelId="{715EABB3-C8E5-4FDF-A160-EB850D7F95A5}" type="presParOf" srcId="{79B93931-B4EB-46E8-9692-7C6F030FC0F0}" destId="{FF5B3FCE-62B5-4B97-B2F1-9F6438007193}" srcOrd="7" destOrd="0" presId="urn:microsoft.com/office/officeart/2005/8/layout/vList2"/>
    <dgm:cxn modelId="{A4823569-0C13-40B9-B410-8BF8A5B52538}" type="presParOf" srcId="{79B93931-B4EB-46E8-9692-7C6F030FC0F0}" destId="{CD456E0C-C3CD-4AC3-BF79-F68060E6BC41}" srcOrd="8" destOrd="0" presId="urn:microsoft.com/office/officeart/2005/8/layout/vList2"/>
    <dgm:cxn modelId="{08A4F615-2027-4FF7-BD39-771413BA7E94}" type="presParOf" srcId="{79B93931-B4EB-46E8-9692-7C6F030FC0F0}" destId="{93A43667-5704-474B-90A6-9B3D5AA39CB6}" srcOrd="9" destOrd="0" presId="urn:microsoft.com/office/officeart/2005/8/layout/vList2"/>
    <dgm:cxn modelId="{297A2ED6-4EA1-47DC-9C06-4C5923BA48F2}" type="presParOf" srcId="{79B93931-B4EB-46E8-9692-7C6F030FC0F0}" destId="{FA7E6798-7C66-4D01-9E8B-28BB453DC5D2}" srcOrd="10" destOrd="0" presId="urn:microsoft.com/office/officeart/2005/8/layout/vList2"/>
    <dgm:cxn modelId="{8DD9610D-7710-4DDE-997B-094393501012}" type="presParOf" srcId="{79B93931-B4EB-46E8-9692-7C6F030FC0F0}" destId="{E06ACC35-F33F-4F95-A4F0-2B8F20DBF0D6}" srcOrd="11" destOrd="0" presId="urn:microsoft.com/office/officeart/2005/8/layout/vList2"/>
    <dgm:cxn modelId="{DF1889E6-9805-4900-9B88-43344D1C78FB}" type="presParOf" srcId="{79B93931-B4EB-46E8-9692-7C6F030FC0F0}" destId="{9FAA24A9-1069-4A19-86F1-C5AA922E0B28}" srcOrd="12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E5B48B-6C21-4017-9A0F-F48453D67FC1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5EE0634-8E9C-4FAC-8CBB-E991828FFC6B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+mn-lt"/>
            </a:rPr>
            <a:t>Vision</a:t>
          </a:r>
          <a:endParaRPr lang="en-US" b="1" dirty="0">
            <a:solidFill>
              <a:schemeClr val="bg1"/>
            </a:solidFill>
            <a:latin typeface="+mn-lt"/>
          </a:endParaRPr>
        </a:p>
      </dgm:t>
    </dgm:pt>
    <dgm:pt modelId="{B56D8DEF-F7CA-4276-887E-81B67F6A2F0B}" type="parTrans" cxnId="{B1ADCCDC-1E68-4552-B346-B25FA7C51728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F34D34C6-2DBD-415D-B79C-48FCE44DE96A}" type="sibTrans" cxnId="{B1ADCCDC-1E68-4552-B346-B25FA7C51728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831AB252-3A06-4C91-9C69-E6A9E9F827C3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Sustainable fisheries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8C2996EE-4D76-4044-9ADC-D56E01FDC91C}" type="parTrans" cxnId="{087EEBAE-E3D1-4504-B1DE-F98CF4D2A3DC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4135056E-D0B7-4879-903B-827D44DFEC27}" type="sibTrans" cxnId="{087EEBAE-E3D1-4504-B1DE-F98CF4D2A3DC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4CE82762-F309-4E76-9530-2B27F49271B7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Accurate scientific data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AF8AE251-BC6D-484E-9B1F-C3941DBE333E}" type="parTrans" cxnId="{B0B64BFA-7A1F-461E-8EE0-6E3250AE519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EB16B33F-4CE2-4A2E-BA88-A23003ED34FC}" type="sibTrans" cxnId="{B0B64BFA-7A1F-461E-8EE0-6E3250AE5190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DC769EB0-8B4A-4A0E-B7DD-ADA3F332613C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Stakeholder participation in management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0FE30173-A793-49EF-A926-68D1C32577AE}" type="parTrans" cxnId="{21AF39F7-B91F-4C04-893C-5A42A5E5A4E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914D3E8B-850F-4E0B-BE35-29DFDAB14713}" type="sibTrans" cxnId="{21AF39F7-B91F-4C04-893C-5A42A5E5A4E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EF86497-0302-4B67-847C-3A9907653E3E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Thriving coastal communities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1338742F-7CC1-42BA-B522-8CD1095E22CC}" type="parTrans" cxnId="{90E5A05B-D9AC-494F-B149-7B3B6DABC4FB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CF629AB-13AC-40A6-8D1F-905C589C3243}" type="sibTrans" cxnId="{90E5A05B-D9AC-494F-B149-7B3B6DABC4FB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37A7DEC1-EFD5-46FF-BE38-93BC817B8412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Healthy ecosystems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63C680C9-C769-48E5-8BFF-A857132C1FE8}" type="parTrans" cxnId="{D5629DCE-62D0-467C-A9B8-0FF1F05A380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36D30F6-A829-48BD-8E19-27D8A00065F3}" type="sibTrans" cxnId="{D5629DCE-62D0-467C-A9B8-0FF1F05A380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E2A8EA77-7999-41DA-981E-2585B2C7708C}">
      <dgm:prSet phldrT="[Text]" custT="1"/>
      <dgm:spPr/>
      <dgm:t>
        <a:bodyPr/>
        <a:lstStyle/>
        <a:p>
          <a:r>
            <a:rPr lang="en-US" sz="1300" b="1" dirty="0" smtClean="0">
              <a:solidFill>
                <a:schemeClr val="bg1"/>
              </a:solidFill>
              <a:latin typeface="+mn-lt"/>
            </a:rPr>
            <a:t>Clear and honest communication</a:t>
          </a:r>
          <a:endParaRPr lang="en-US" sz="1300" b="1" dirty="0">
            <a:solidFill>
              <a:schemeClr val="bg1"/>
            </a:solidFill>
            <a:latin typeface="+mn-lt"/>
          </a:endParaRPr>
        </a:p>
      </dgm:t>
    </dgm:pt>
    <dgm:pt modelId="{9B6A07FF-054B-473E-A1C9-6C3DF9D6FC16}" type="parTrans" cxnId="{C2B1FBCA-3231-4949-B6E7-225C0D313571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492488BE-43FE-41B8-9173-0519E654A467}" type="sibTrans" cxnId="{C2B1FBCA-3231-4949-B6E7-225C0D313571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BF0FE280-14A3-471A-AC54-496C9537D28D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Fair treatment of stakeholders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4651FD1D-5113-4291-916F-DB011E9B2C1F}" type="parTrans" cxnId="{DD9C90F1-80DC-489E-9AE6-CD07B632B47D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E6BBB37-A311-4644-94D7-FDE82AD80189}" type="sibTrans" cxnId="{DD9C90F1-80DC-489E-9AE6-CD07B632B47D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D1F9599-20E2-4672-99A3-CF52797834A2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n-lt"/>
            </a:rPr>
            <a:t>Efficient use of fishery resources</a:t>
          </a:r>
          <a:endParaRPr lang="en-US" sz="1400" b="1" dirty="0">
            <a:solidFill>
              <a:schemeClr val="bg1"/>
            </a:solidFill>
            <a:latin typeface="+mn-lt"/>
          </a:endParaRPr>
        </a:p>
      </dgm:t>
    </dgm:pt>
    <dgm:pt modelId="{A2325E96-2646-4487-8B30-3D8DD9B97AD4}" type="parTrans" cxnId="{13FECF2E-F8FB-4D4C-BB54-B36C468598E2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167B42B7-3225-4513-846D-10FDCB771467}" type="sibTrans" cxnId="{13FECF2E-F8FB-4D4C-BB54-B36C468598E2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BA3C8D9D-179E-4709-BE23-E67693A7126F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+mn-lt"/>
            </a:rPr>
            <a:t>Coordination among management organizations</a:t>
          </a:r>
          <a:endParaRPr lang="en-US" sz="1200" b="1" dirty="0">
            <a:solidFill>
              <a:schemeClr val="bg1"/>
            </a:solidFill>
            <a:latin typeface="+mn-lt"/>
          </a:endParaRPr>
        </a:p>
      </dgm:t>
    </dgm:pt>
    <dgm:pt modelId="{625C90D4-33AF-4590-B689-6DBB11091CF4}" type="parTrans" cxnId="{167DB01B-FD54-441C-801D-0047CC3A878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EE9BC857-947E-4AA6-9F7B-8812ADFC190B}" type="sibTrans" cxnId="{167DB01B-FD54-441C-801D-0047CC3A878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B0FD7438-FD6C-4777-B3E8-8FA6B161525B}">
      <dgm:prSet phldrT="[Text]" custT="1"/>
      <dgm:spPr/>
      <dgm:t>
        <a:bodyPr/>
        <a:lstStyle/>
        <a:p>
          <a:r>
            <a:rPr lang="en-US" sz="1300" b="1" dirty="0" smtClean="0">
              <a:solidFill>
                <a:schemeClr val="bg1"/>
              </a:solidFill>
              <a:latin typeface="+mn-lt"/>
            </a:rPr>
            <a:t>Social and economic considerations</a:t>
          </a:r>
          <a:endParaRPr lang="en-US" sz="1300" b="1" dirty="0">
            <a:solidFill>
              <a:schemeClr val="bg1"/>
            </a:solidFill>
            <a:latin typeface="+mn-lt"/>
          </a:endParaRPr>
        </a:p>
      </dgm:t>
    </dgm:pt>
    <dgm:pt modelId="{428446C8-8FB4-49B4-ADEE-888FB4E4D146}" type="parTrans" cxnId="{A1E1A697-6ED1-4F57-96F7-AAB760F4A2D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9A8BE722-F575-4549-A902-CB72BD46186C}" type="sibTrans" cxnId="{A1E1A697-6ED1-4F57-96F7-AAB760F4A2D6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3168926D-0C63-42B2-BAE8-1D6898F9BB0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+mn-lt"/>
            </a:rPr>
            <a:t>Consistent regulations</a:t>
          </a:r>
          <a:endParaRPr lang="en-US" sz="1200" b="1" dirty="0">
            <a:solidFill>
              <a:schemeClr val="bg1"/>
            </a:solidFill>
            <a:latin typeface="+mn-lt"/>
          </a:endParaRPr>
        </a:p>
      </dgm:t>
    </dgm:pt>
    <dgm:pt modelId="{35DEF48A-E80F-4D8C-8B35-7248C8418645}" type="parTrans" cxnId="{D2591B85-7791-4D32-AC52-898B20D7DE07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A0B2F335-022C-45BB-86B6-35C687529012}" type="sibTrans" cxnId="{D2591B85-7791-4D32-AC52-898B20D7DE07}">
      <dgm:prSet/>
      <dgm:spPr/>
      <dgm:t>
        <a:bodyPr/>
        <a:lstStyle/>
        <a:p>
          <a:endParaRPr lang="en-US" b="1">
            <a:solidFill>
              <a:schemeClr val="bg1"/>
            </a:solidFill>
            <a:latin typeface="+mn-lt"/>
          </a:endParaRPr>
        </a:p>
      </dgm:t>
    </dgm:pt>
    <dgm:pt modelId="{72CD4332-5F2A-49ED-84A7-A93BCFD1C4E5}" type="pres">
      <dgm:prSet presAssocID="{E9E5B48B-6C21-4017-9A0F-F48453D67FC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703EC6-F0A8-4A74-9450-56E5123DEE0F}" type="pres">
      <dgm:prSet presAssocID="{B5EE0634-8E9C-4FAC-8CBB-E991828FFC6B}" presName="centerShape" presStyleLbl="node0" presStyleIdx="0" presStyleCnt="1"/>
      <dgm:spPr/>
      <dgm:t>
        <a:bodyPr/>
        <a:lstStyle/>
        <a:p>
          <a:endParaRPr lang="en-US"/>
        </a:p>
      </dgm:t>
    </dgm:pt>
    <dgm:pt modelId="{5B70D614-C7B9-4580-8571-CFE1318B2C42}" type="pres">
      <dgm:prSet presAssocID="{8C2996EE-4D76-4044-9ADC-D56E01FDC91C}" presName="parTrans" presStyleLbl="bgSibTrans2D1" presStyleIdx="0" presStyleCnt="11"/>
      <dgm:spPr/>
      <dgm:t>
        <a:bodyPr/>
        <a:lstStyle/>
        <a:p>
          <a:endParaRPr lang="en-US"/>
        </a:p>
      </dgm:t>
    </dgm:pt>
    <dgm:pt modelId="{CE4A9881-6B9B-4C31-8448-5BA54CE68567}" type="pres">
      <dgm:prSet presAssocID="{831AB252-3A06-4C91-9C69-E6A9E9F827C3}" presName="node" presStyleLbl="node1" presStyleIdx="0" presStyleCnt="11" custScaleX="126885" custRadScaleRad="94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DFF07-B6E2-4ED2-87DA-B4F9D9FD6AD6}" type="pres">
      <dgm:prSet presAssocID="{AF8AE251-BC6D-484E-9B1F-C3941DBE333E}" presName="parTrans" presStyleLbl="bgSibTrans2D1" presStyleIdx="1" presStyleCnt="11"/>
      <dgm:spPr/>
      <dgm:t>
        <a:bodyPr/>
        <a:lstStyle/>
        <a:p>
          <a:endParaRPr lang="en-US"/>
        </a:p>
      </dgm:t>
    </dgm:pt>
    <dgm:pt modelId="{88053B9E-51B6-4CF5-AB69-6C4BCA08B179}" type="pres">
      <dgm:prSet presAssocID="{4CE82762-F309-4E76-9530-2B27F49271B7}" presName="node" presStyleLbl="node1" presStyleIdx="1" presStyleCnt="11" custScaleX="126885" custRadScaleRad="97872" custRadScaleInc="2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E6CBD-9AB1-4C52-A5B6-0727CC1BD9BD}" type="pres">
      <dgm:prSet presAssocID="{0FE30173-A793-49EF-A926-68D1C32577AE}" presName="parTrans" presStyleLbl="bgSibTrans2D1" presStyleIdx="2" presStyleCnt="11"/>
      <dgm:spPr/>
      <dgm:t>
        <a:bodyPr/>
        <a:lstStyle/>
        <a:p>
          <a:endParaRPr lang="en-US"/>
        </a:p>
      </dgm:t>
    </dgm:pt>
    <dgm:pt modelId="{A42C6C3E-885B-4711-A2CA-EEE53E5ED11B}" type="pres">
      <dgm:prSet presAssocID="{DC769EB0-8B4A-4A0E-B7DD-ADA3F332613C}" presName="node" presStyleLbl="node1" presStyleIdx="2" presStyleCnt="11" custScaleX="171671" custRadScaleRad="109296" custRadScaleInc="-35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C44A7-CD76-4AEF-9D00-BF2FA27858AE}" type="pres">
      <dgm:prSet presAssocID="{1338742F-7CC1-42BA-B522-8CD1095E22CC}" presName="parTrans" presStyleLbl="bgSibTrans2D1" presStyleIdx="3" presStyleCnt="11"/>
      <dgm:spPr/>
      <dgm:t>
        <a:bodyPr/>
        <a:lstStyle/>
        <a:p>
          <a:endParaRPr lang="en-US"/>
        </a:p>
      </dgm:t>
    </dgm:pt>
    <dgm:pt modelId="{FD5DD21A-ECEB-43BB-8128-D6F0E250464D}" type="pres">
      <dgm:prSet presAssocID="{1EF86497-0302-4B67-847C-3A9907653E3E}" presName="node" presStyleLbl="node1" presStyleIdx="3" presStyleCnt="11" custScaleX="126885" custRadScaleRad="113691" custRadScaleInc="-20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A4637-55EA-4E6B-B1EB-ACA38D28C71C}" type="pres">
      <dgm:prSet presAssocID="{63C680C9-C769-48E5-8BFF-A857132C1FE8}" presName="parTrans" presStyleLbl="bgSibTrans2D1" presStyleIdx="4" presStyleCnt="11"/>
      <dgm:spPr/>
      <dgm:t>
        <a:bodyPr/>
        <a:lstStyle/>
        <a:p>
          <a:endParaRPr lang="en-US"/>
        </a:p>
      </dgm:t>
    </dgm:pt>
    <dgm:pt modelId="{89215424-2590-4976-951D-E24AA4E86CC9}" type="pres">
      <dgm:prSet presAssocID="{37A7DEC1-EFD5-46FF-BE38-93BC817B8412}" presName="node" presStyleLbl="node1" presStyleIdx="4" presStyleCnt="11" custScaleX="126885" custRadScaleRad="112824" custRadScaleInc="-37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10830-945E-4817-97B8-2CD877A79C9C}" type="pres">
      <dgm:prSet presAssocID="{9B6A07FF-054B-473E-A1C9-6C3DF9D6FC16}" presName="parTrans" presStyleLbl="bgSibTrans2D1" presStyleIdx="5" presStyleCnt="11"/>
      <dgm:spPr/>
      <dgm:t>
        <a:bodyPr/>
        <a:lstStyle/>
        <a:p>
          <a:endParaRPr lang="en-US"/>
        </a:p>
      </dgm:t>
    </dgm:pt>
    <dgm:pt modelId="{C6CBD38B-59EC-4EF2-9545-0C5DFAE53CB6}" type="pres">
      <dgm:prSet presAssocID="{E2A8EA77-7999-41DA-981E-2585B2C7708C}" presName="node" presStyleLbl="node1" presStyleIdx="5" presStyleCnt="11" custScaleX="141812" custRadScaleRad="106940" custRadScaleInc="6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76EEA-6FF3-43B7-B2AD-C0215D6FAD13}" type="pres">
      <dgm:prSet presAssocID="{4651FD1D-5113-4291-916F-DB011E9B2C1F}" presName="parTrans" presStyleLbl="bgSibTrans2D1" presStyleIdx="6" presStyleCnt="11"/>
      <dgm:spPr/>
      <dgm:t>
        <a:bodyPr/>
        <a:lstStyle/>
        <a:p>
          <a:endParaRPr lang="en-US"/>
        </a:p>
      </dgm:t>
    </dgm:pt>
    <dgm:pt modelId="{80A780E9-A572-4922-8B69-5E3BACF54F15}" type="pres">
      <dgm:prSet presAssocID="{BF0FE280-14A3-471A-AC54-496C9537D28D}" presName="node" presStyleLbl="node1" presStyleIdx="6" presStyleCnt="11" custScaleX="126885" custRadScaleRad="112316" custRadScaleInc="168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3B922-0988-4CD9-8EBD-4C99266BACAE}" type="pres">
      <dgm:prSet presAssocID="{A2325E96-2646-4487-8B30-3D8DD9B97AD4}" presName="parTrans" presStyleLbl="bgSibTrans2D1" presStyleIdx="7" presStyleCnt="11"/>
      <dgm:spPr/>
      <dgm:t>
        <a:bodyPr/>
        <a:lstStyle/>
        <a:p>
          <a:endParaRPr lang="en-US"/>
        </a:p>
      </dgm:t>
    </dgm:pt>
    <dgm:pt modelId="{15DF86CE-545B-426A-BD3E-00727428A18E}" type="pres">
      <dgm:prSet presAssocID="{1D1F9599-20E2-4672-99A3-CF52797834A2}" presName="node" presStyleLbl="node1" presStyleIdx="7" presStyleCnt="11" custScaleX="126885" custRadScaleRad="119835" custRadScaleInc="27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A0E3A-CD67-4F77-BE08-ECFC162D564C}" type="pres">
      <dgm:prSet presAssocID="{625C90D4-33AF-4590-B689-6DBB11091CF4}" presName="parTrans" presStyleLbl="bgSibTrans2D1" presStyleIdx="8" presStyleCnt="11"/>
      <dgm:spPr/>
      <dgm:t>
        <a:bodyPr/>
        <a:lstStyle/>
        <a:p>
          <a:endParaRPr lang="en-US"/>
        </a:p>
      </dgm:t>
    </dgm:pt>
    <dgm:pt modelId="{7D152178-BDD1-4491-A081-BAC527857CBB}" type="pres">
      <dgm:prSet presAssocID="{BA3C8D9D-179E-4709-BE23-E67693A7126F}" presName="node" presStyleLbl="node1" presStyleIdx="8" presStyleCnt="11" custScaleX="126885" custRadScaleRad="112406" custRadScaleInc="10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21910F-EA00-41DB-9E4F-4017551303A5}" type="pres">
      <dgm:prSet presAssocID="{428446C8-8FB4-49B4-ADEE-888FB4E4D146}" presName="parTrans" presStyleLbl="bgSibTrans2D1" presStyleIdx="9" presStyleCnt="11"/>
      <dgm:spPr/>
      <dgm:t>
        <a:bodyPr/>
        <a:lstStyle/>
        <a:p>
          <a:endParaRPr lang="en-US"/>
        </a:p>
      </dgm:t>
    </dgm:pt>
    <dgm:pt modelId="{3984EB2F-47E4-460C-BDDE-2585C30A5B50}" type="pres">
      <dgm:prSet presAssocID="{B0FD7438-FD6C-4777-B3E8-8FA6B161525B}" presName="node" presStyleLbl="node1" presStyleIdx="9" presStyleCnt="11" custScaleX="141815" custRadScaleRad="98558" custRadScaleInc="-9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4127D-124F-44E1-96E0-F365303732F2}" type="pres">
      <dgm:prSet presAssocID="{35DEF48A-E80F-4D8C-8B35-7248C8418645}" presName="parTrans" presStyleLbl="bgSibTrans2D1" presStyleIdx="10" presStyleCnt="11"/>
      <dgm:spPr/>
      <dgm:t>
        <a:bodyPr/>
        <a:lstStyle/>
        <a:p>
          <a:endParaRPr lang="en-US"/>
        </a:p>
      </dgm:t>
    </dgm:pt>
    <dgm:pt modelId="{BD4E2EA2-E01C-43D6-83C4-5D9B97815362}" type="pres">
      <dgm:prSet presAssocID="{3168926D-0C63-42B2-BAE8-1D6898F9BB03}" presName="node" presStyleLbl="node1" presStyleIdx="10" presStyleCnt="11" custScaleX="126885" custRadScaleRad="94764" custRadScaleInc="-29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1EB673-F6B2-4DE7-BC51-7FE6580848F5}" type="presOf" srcId="{B5EE0634-8E9C-4FAC-8CBB-E991828FFC6B}" destId="{B7703EC6-F0A8-4A74-9450-56E5123DEE0F}" srcOrd="0" destOrd="0" presId="urn:microsoft.com/office/officeart/2005/8/layout/radial4"/>
    <dgm:cxn modelId="{D0F7C0AD-3F6F-4C09-95D2-93E86E1C3352}" type="presOf" srcId="{1EF86497-0302-4B67-847C-3A9907653E3E}" destId="{FD5DD21A-ECEB-43BB-8128-D6F0E250464D}" srcOrd="0" destOrd="0" presId="urn:microsoft.com/office/officeart/2005/8/layout/radial4"/>
    <dgm:cxn modelId="{B4403703-7116-469A-9B20-B3A5398ACDA6}" type="presOf" srcId="{625C90D4-33AF-4590-B689-6DBB11091CF4}" destId="{D98A0E3A-CD67-4F77-BE08-ECFC162D564C}" srcOrd="0" destOrd="0" presId="urn:microsoft.com/office/officeart/2005/8/layout/radial4"/>
    <dgm:cxn modelId="{D5629DCE-62D0-467C-A9B8-0FF1F05A3806}" srcId="{B5EE0634-8E9C-4FAC-8CBB-E991828FFC6B}" destId="{37A7DEC1-EFD5-46FF-BE38-93BC817B8412}" srcOrd="4" destOrd="0" parTransId="{63C680C9-C769-48E5-8BFF-A857132C1FE8}" sibTransId="{136D30F6-A829-48BD-8E19-27D8A00065F3}"/>
    <dgm:cxn modelId="{D006B944-517E-4801-9AD8-851D2D602EEE}" type="presOf" srcId="{37A7DEC1-EFD5-46FF-BE38-93BC817B8412}" destId="{89215424-2590-4976-951D-E24AA4E86CC9}" srcOrd="0" destOrd="0" presId="urn:microsoft.com/office/officeart/2005/8/layout/radial4"/>
    <dgm:cxn modelId="{167DB01B-FD54-441C-801D-0047CC3A8786}" srcId="{B5EE0634-8E9C-4FAC-8CBB-E991828FFC6B}" destId="{BA3C8D9D-179E-4709-BE23-E67693A7126F}" srcOrd="8" destOrd="0" parTransId="{625C90D4-33AF-4590-B689-6DBB11091CF4}" sibTransId="{EE9BC857-947E-4AA6-9F7B-8812ADFC190B}"/>
    <dgm:cxn modelId="{13FECF2E-F8FB-4D4C-BB54-B36C468598E2}" srcId="{B5EE0634-8E9C-4FAC-8CBB-E991828FFC6B}" destId="{1D1F9599-20E2-4672-99A3-CF52797834A2}" srcOrd="7" destOrd="0" parTransId="{A2325E96-2646-4487-8B30-3D8DD9B97AD4}" sibTransId="{167B42B7-3225-4513-846D-10FDCB771467}"/>
    <dgm:cxn modelId="{375EDC9A-F861-43D5-BC42-8FE5070CBFA5}" type="presOf" srcId="{DC769EB0-8B4A-4A0E-B7DD-ADA3F332613C}" destId="{A42C6C3E-885B-4711-A2CA-EEE53E5ED11B}" srcOrd="0" destOrd="0" presId="urn:microsoft.com/office/officeart/2005/8/layout/radial4"/>
    <dgm:cxn modelId="{10B75C3A-DEA7-4FC9-9319-08F17F844C2B}" type="presOf" srcId="{0FE30173-A793-49EF-A926-68D1C32577AE}" destId="{E1AE6CBD-9AB1-4C52-A5B6-0727CC1BD9BD}" srcOrd="0" destOrd="0" presId="urn:microsoft.com/office/officeart/2005/8/layout/radial4"/>
    <dgm:cxn modelId="{21AF39F7-B91F-4C04-893C-5A42A5E5A4E6}" srcId="{B5EE0634-8E9C-4FAC-8CBB-E991828FFC6B}" destId="{DC769EB0-8B4A-4A0E-B7DD-ADA3F332613C}" srcOrd="2" destOrd="0" parTransId="{0FE30173-A793-49EF-A926-68D1C32577AE}" sibTransId="{914D3E8B-850F-4E0B-BE35-29DFDAB14713}"/>
    <dgm:cxn modelId="{CAA77B39-ECE1-4D50-B982-D16CB1CF3254}" type="presOf" srcId="{35DEF48A-E80F-4D8C-8B35-7248C8418645}" destId="{1B44127D-124F-44E1-96E0-F365303732F2}" srcOrd="0" destOrd="0" presId="urn:microsoft.com/office/officeart/2005/8/layout/radial4"/>
    <dgm:cxn modelId="{85A0B0AA-E628-4B26-98CB-ACF6AD303A5E}" type="presOf" srcId="{BF0FE280-14A3-471A-AC54-496C9537D28D}" destId="{80A780E9-A572-4922-8B69-5E3BACF54F15}" srcOrd="0" destOrd="0" presId="urn:microsoft.com/office/officeart/2005/8/layout/radial4"/>
    <dgm:cxn modelId="{B0B64BFA-7A1F-461E-8EE0-6E3250AE5190}" srcId="{B5EE0634-8E9C-4FAC-8CBB-E991828FFC6B}" destId="{4CE82762-F309-4E76-9530-2B27F49271B7}" srcOrd="1" destOrd="0" parTransId="{AF8AE251-BC6D-484E-9B1F-C3941DBE333E}" sibTransId="{EB16B33F-4CE2-4A2E-BA88-A23003ED34FC}"/>
    <dgm:cxn modelId="{084F6D25-F865-403D-98A2-AFEA835AF7F1}" type="presOf" srcId="{1D1F9599-20E2-4672-99A3-CF52797834A2}" destId="{15DF86CE-545B-426A-BD3E-00727428A18E}" srcOrd="0" destOrd="0" presId="urn:microsoft.com/office/officeart/2005/8/layout/radial4"/>
    <dgm:cxn modelId="{1A5D0DAD-BEF2-4DFF-92DB-6A555D89DD08}" type="presOf" srcId="{4CE82762-F309-4E76-9530-2B27F49271B7}" destId="{88053B9E-51B6-4CF5-AB69-6C4BCA08B179}" srcOrd="0" destOrd="0" presId="urn:microsoft.com/office/officeart/2005/8/layout/radial4"/>
    <dgm:cxn modelId="{90E5A05B-D9AC-494F-B149-7B3B6DABC4FB}" srcId="{B5EE0634-8E9C-4FAC-8CBB-E991828FFC6B}" destId="{1EF86497-0302-4B67-847C-3A9907653E3E}" srcOrd="3" destOrd="0" parTransId="{1338742F-7CC1-42BA-B522-8CD1095E22CC}" sibTransId="{1CF629AB-13AC-40A6-8D1F-905C589C3243}"/>
    <dgm:cxn modelId="{DE063D44-2C03-48D9-BE9D-8BBFE7CBF405}" type="presOf" srcId="{1338742F-7CC1-42BA-B522-8CD1095E22CC}" destId="{0F7C44A7-CD76-4AEF-9D00-BF2FA27858AE}" srcOrd="0" destOrd="0" presId="urn:microsoft.com/office/officeart/2005/8/layout/radial4"/>
    <dgm:cxn modelId="{D2591B85-7791-4D32-AC52-898B20D7DE07}" srcId="{B5EE0634-8E9C-4FAC-8CBB-E991828FFC6B}" destId="{3168926D-0C63-42B2-BAE8-1D6898F9BB03}" srcOrd="10" destOrd="0" parTransId="{35DEF48A-E80F-4D8C-8B35-7248C8418645}" sibTransId="{A0B2F335-022C-45BB-86B6-35C687529012}"/>
    <dgm:cxn modelId="{B95DACA4-B04D-4194-835B-8D691C9BB6B3}" type="presOf" srcId="{E9E5B48B-6C21-4017-9A0F-F48453D67FC1}" destId="{72CD4332-5F2A-49ED-84A7-A93BCFD1C4E5}" srcOrd="0" destOrd="0" presId="urn:microsoft.com/office/officeart/2005/8/layout/radial4"/>
    <dgm:cxn modelId="{5D2134BF-09FE-499B-B7F0-22F249496B0D}" type="presOf" srcId="{831AB252-3A06-4C91-9C69-E6A9E9F827C3}" destId="{CE4A9881-6B9B-4C31-8448-5BA54CE68567}" srcOrd="0" destOrd="0" presId="urn:microsoft.com/office/officeart/2005/8/layout/radial4"/>
    <dgm:cxn modelId="{B1ADCCDC-1E68-4552-B346-B25FA7C51728}" srcId="{E9E5B48B-6C21-4017-9A0F-F48453D67FC1}" destId="{B5EE0634-8E9C-4FAC-8CBB-E991828FFC6B}" srcOrd="0" destOrd="0" parTransId="{B56D8DEF-F7CA-4276-887E-81B67F6A2F0B}" sibTransId="{F34D34C6-2DBD-415D-B79C-48FCE44DE96A}"/>
    <dgm:cxn modelId="{337CB42E-A62A-4244-921C-B0E7E3B07F4A}" type="presOf" srcId="{B0FD7438-FD6C-4777-B3E8-8FA6B161525B}" destId="{3984EB2F-47E4-460C-BDDE-2585C30A5B50}" srcOrd="0" destOrd="0" presId="urn:microsoft.com/office/officeart/2005/8/layout/radial4"/>
    <dgm:cxn modelId="{087EEBAE-E3D1-4504-B1DE-F98CF4D2A3DC}" srcId="{B5EE0634-8E9C-4FAC-8CBB-E991828FFC6B}" destId="{831AB252-3A06-4C91-9C69-E6A9E9F827C3}" srcOrd="0" destOrd="0" parTransId="{8C2996EE-4D76-4044-9ADC-D56E01FDC91C}" sibTransId="{4135056E-D0B7-4879-903B-827D44DFEC27}"/>
    <dgm:cxn modelId="{7CB2B05A-0EEF-43F1-8EC4-50BDC8602141}" type="presOf" srcId="{AF8AE251-BC6D-484E-9B1F-C3941DBE333E}" destId="{807DFF07-B6E2-4ED2-87DA-B4F9D9FD6AD6}" srcOrd="0" destOrd="0" presId="urn:microsoft.com/office/officeart/2005/8/layout/radial4"/>
    <dgm:cxn modelId="{A1E1A697-6ED1-4F57-96F7-AAB760F4A2D6}" srcId="{B5EE0634-8E9C-4FAC-8CBB-E991828FFC6B}" destId="{B0FD7438-FD6C-4777-B3E8-8FA6B161525B}" srcOrd="9" destOrd="0" parTransId="{428446C8-8FB4-49B4-ADEE-888FB4E4D146}" sibTransId="{9A8BE722-F575-4549-A902-CB72BD46186C}"/>
    <dgm:cxn modelId="{DD9C90F1-80DC-489E-9AE6-CD07B632B47D}" srcId="{B5EE0634-8E9C-4FAC-8CBB-E991828FFC6B}" destId="{BF0FE280-14A3-471A-AC54-496C9537D28D}" srcOrd="6" destOrd="0" parTransId="{4651FD1D-5113-4291-916F-DB011E9B2C1F}" sibTransId="{1E6BBB37-A311-4644-94D7-FDE82AD80189}"/>
    <dgm:cxn modelId="{3DE95764-CFF4-4428-AB1A-C30F903298B0}" type="presOf" srcId="{A2325E96-2646-4487-8B30-3D8DD9B97AD4}" destId="{9C63B922-0988-4CD9-8EBD-4C99266BACAE}" srcOrd="0" destOrd="0" presId="urn:microsoft.com/office/officeart/2005/8/layout/radial4"/>
    <dgm:cxn modelId="{C001DEAE-8FB2-451A-8A03-ABD0652E4A3A}" type="presOf" srcId="{63C680C9-C769-48E5-8BFF-A857132C1FE8}" destId="{529A4637-55EA-4E6B-B1EB-ACA38D28C71C}" srcOrd="0" destOrd="0" presId="urn:microsoft.com/office/officeart/2005/8/layout/radial4"/>
    <dgm:cxn modelId="{DAF90EC1-438C-4A70-B4A4-BF561AE4DA34}" type="presOf" srcId="{3168926D-0C63-42B2-BAE8-1D6898F9BB03}" destId="{BD4E2EA2-E01C-43D6-83C4-5D9B97815362}" srcOrd="0" destOrd="0" presId="urn:microsoft.com/office/officeart/2005/8/layout/radial4"/>
    <dgm:cxn modelId="{C2B1FBCA-3231-4949-B6E7-225C0D313571}" srcId="{B5EE0634-8E9C-4FAC-8CBB-E991828FFC6B}" destId="{E2A8EA77-7999-41DA-981E-2585B2C7708C}" srcOrd="5" destOrd="0" parTransId="{9B6A07FF-054B-473E-A1C9-6C3DF9D6FC16}" sibTransId="{492488BE-43FE-41B8-9173-0519E654A467}"/>
    <dgm:cxn modelId="{4EECBE98-1C51-4F6F-AE8E-9249D80E2237}" type="presOf" srcId="{E2A8EA77-7999-41DA-981E-2585B2C7708C}" destId="{C6CBD38B-59EC-4EF2-9545-0C5DFAE53CB6}" srcOrd="0" destOrd="0" presId="urn:microsoft.com/office/officeart/2005/8/layout/radial4"/>
    <dgm:cxn modelId="{630FEE12-31CC-45F7-80E6-EA1C6D28A90F}" type="presOf" srcId="{428446C8-8FB4-49B4-ADEE-888FB4E4D146}" destId="{9621910F-EA00-41DB-9E4F-4017551303A5}" srcOrd="0" destOrd="0" presId="urn:microsoft.com/office/officeart/2005/8/layout/radial4"/>
    <dgm:cxn modelId="{D806D320-1231-448E-BF4B-05B66A448B23}" type="presOf" srcId="{4651FD1D-5113-4291-916F-DB011E9B2C1F}" destId="{F1D76EEA-6FF3-43B7-B2AD-C0215D6FAD13}" srcOrd="0" destOrd="0" presId="urn:microsoft.com/office/officeart/2005/8/layout/radial4"/>
    <dgm:cxn modelId="{091E1BD4-37B7-4981-8DEC-4435C4D24C93}" type="presOf" srcId="{9B6A07FF-054B-473E-A1C9-6C3DF9D6FC16}" destId="{47F10830-945E-4817-97B8-2CD877A79C9C}" srcOrd="0" destOrd="0" presId="urn:microsoft.com/office/officeart/2005/8/layout/radial4"/>
    <dgm:cxn modelId="{B718EFC1-0F59-4ACC-A53D-B7BDCE7D5DBE}" type="presOf" srcId="{BA3C8D9D-179E-4709-BE23-E67693A7126F}" destId="{7D152178-BDD1-4491-A081-BAC527857CBB}" srcOrd="0" destOrd="0" presId="urn:microsoft.com/office/officeart/2005/8/layout/radial4"/>
    <dgm:cxn modelId="{E250F90D-F7BE-480B-97EC-6EDA2419DBBB}" type="presOf" srcId="{8C2996EE-4D76-4044-9ADC-D56E01FDC91C}" destId="{5B70D614-C7B9-4580-8571-CFE1318B2C42}" srcOrd="0" destOrd="0" presId="urn:microsoft.com/office/officeart/2005/8/layout/radial4"/>
    <dgm:cxn modelId="{CC77A5C6-CCEF-4256-8417-D0E68D73BACA}" type="presParOf" srcId="{72CD4332-5F2A-49ED-84A7-A93BCFD1C4E5}" destId="{B7703EC6-F0A8-4A74-9450-56E5123DEE0F}" srcOrd="0" destOrd="0" presId="urn:microsoft.com/office/officeart/2005/8/layout/radial4"/>
    <dgm:cxn modelId="{FB9343BB-9B87-4D80-8E25-D272D655DFFC}" type="presParOf" srcId="{72CD4332-5F2A-49ED-84A7-A93BCFD1C4E5}" destId="{5B70D614-C7B9-4580-8571-CFE1318B2C42}" srcOrd="1" destOrd="0" presId="urn:microsoft.com/office/officeart/2005/8/layout/radial4"/>
    <dgm:cxn modelId="{75F5A801-6ABC-4AEE-B23D-56E688DB2D3B}" type="presParOf" srcId="{72CD4332-5F2A-49ED-84A7-A93BCFD1C4E5}" destId="{CE4A9881-6B9B-4C31-8448-5BA54CE68567}" srcOrd="2" destOrd="0" presId="urn:microsoft.com/office/officeart/2005/8/layout/radial4"/>
    <dgm:cxn modelId="{97338FBF-3F1C-48AC-82DC-4B97EFA357F9}" type="presParOf" srcId="{72CD4332-5F2A-49ED-84A7-A93BCFD1C4E5}" destId="{807DFF07-B6E2-4ED2-87DA-B4F9D9FD6AD6}" srcOrd="3" destOrd="0" presId="urn:microsoft.com/office/officeart/2005/8/layout/radial4"/>
    <dgm:cxn modelId="{3DD2A984-3D13-426D-8F14-186A655C787D}" type="presParOf" srcId="{72CD4332-5F2A-49ED-84A7-A93BCFD1C4E5}" destId="{88053B9E-51B6-4CF5-AB69-6C4BCA08B179}" srcOrd="4" destOrd="0" presId="urn:microsoft.com/office/officeart/2005/8/layout/radial4"/>
    <dgm:cxn modelId="{B6F86789-42A0-4B13-9F06-43BC39358228}" type="presParOf" srcId="{72CD4332-5F2A-49ED-84A7-A93BCFD1C4E5}" destId="{E1AE6CBD-9AB1-4C52-A5B6-0727CC1BD9BD}" srcOrd="5" destOrd="0" presId="urn:microsoft.com/office/officeart/2005/8/layout/radial4"/>
    <dgm:cxn modelId="{2F966554-216D-4AD4-9CE2-DC83A45766AA}" type="presParOf" srcId="{72CD4332-5F2A-49ED-84A7-A93BCFD1C4E5}" destId="{A42C6C3E-885B-4711-A2CA-EEE53E5ED11B}" srcOrd="6" destOrd="0" presId="urn:microsoft.com/office/officeart/2005/8/layout/radial4"/>
    <dgm:cxn modelId="{5171867B-9E0F-49A8-8A70-B094B5FF2804}" type="presParOf" srcId="{72CD4332-5F2A-49ED-84A7-A93BCFD1C4E5}" destId="{0F7C44A7-CD76-4AEF-9D00-BF2FA27858AE}" srcOrd="7" destOrd="0" presId="urn:microsoft.com/office/officeart/2005/8/layout/radial4"/>
    <dgm:cxn modelId="{451182F6-5245-4ED8-8D6D-8216959FAF33}" type="presParOf" srcId="{72CD4332-5F2A-49ED-84A7-A93BCFD1C4E5}" destId="{FD5DD21A-ECEB-43BB-8128-D6F0E250464D}" srcOrd="8" destOrd="0" presId="urn:microsoft.com/office/officeart/2005/8/layout/radial4"/>
    <dgm:cxn modelId="{66BB5ED4-88FA-429D-9612-59E76D627DC5}" type="presParOf" srcId="{72CD4332-5F2A-49ED-84A7-A93BCFD1C4E5}" destId="{529A4637-55EA-4E6B-B1EB-ACA38D28C71C}" srcOrd="9" destOrd="0" presId="urn:microsoft.com/office/officeart/2005/8/layout/radial4"/>
    <dgm:cxn modelId="{AD759435-2577-4F33-93F1-408865E9DD36}" type="presParOf" srcId="{72CD4332-5F2A-49ED-84A7-A93BCFD1C4E5}" destId="{89215424-2590-4976-951D-E24AA4E86CC9}" srcOrd="10" destOrd="0" presId="urn:microsoft.com/office/officeart/2005/8/layout/radial4"/>
    <dgm:cxn modelId="{8E651A72-07FD-4BD4-A0C4-E404B3EE3A90}" type="presParOf" srcId="{72CD4332-5F2A-49ED-84A7-A93BCFD1C4E5}" destId="{47F10830-945E-4817-97B8-2CD877A79C9C}" srcOrd="11" destOrd="0" presId="urn:microsoft.com/office/officeart/2005/8/layout/radial4"/>
    <dgm:cxn modelId="{64E7FBD7-23EA-4277-A0D8-13636DDEEE6E}" type="presParOf" srcId="{72CD4332-5F2A-49ED-84A7-A93BCFD1C4E5}" destId="{C6CBD38B-59EC-4EF2-9545-0C5DFAE53CB6}" srcOrd="12" destOrd="0" presId="urn:microsoft.com/office/officeart/2005/8/layout/radial4"/>
    <dgm:cxn modelId="{06163D7F-B89F-42C7-8F07-2FA0154DC100}" type="presParOf" srcId="{72CD4332-5F2A-49ED-84A7-A93BCFD1C4E5}" destId="{F1D76EEA-6FF3-43B7-B2AD-C0215D6FAD13}" srcOrd="13" destOrd="0" presId="urn:microsoft.com/office/officeart/2005/8/layout/radial4"/>
    <dgm:cxn modelId="{4188AC20-1C99-4044-A996-88F543E39E20}" type="presParOf" srcId="{72CD4332-5F2A-49ED-84A7-A93BCFD1C4E5}" destId="{80A780E9-A572-4922-8B69-5E3BACF54F15}" srcOrd="14" destOrd="0" presId="urn:microsoft.com/office/officeart/2005/8/layout/radial4"/>
    <dgm:cxn modelId="{B8FD1CD5-7324-4913-9DEE-64C98A50CAE3}" type="presParOf" srcId="{72CD4332-5F2A-49ED-84A7-A93BCFD1C4E5}" destId="{9C63B922-0988-4CD9-8EBD-4C99266BACAE}" srcOrd="15" destOrd="0" presId="urn:microsoft.com/office/officeart/2005/8/layout/radial4"/>
    <dgm:cxn modelId="{3FE00186-CD26-45B8-A190-D1A2D8011152}" type="presParOf" srcId="{72CD4332-5F2A-49ED-84A7-A93BCFD1C4E5}" destId="{15DF86CE-545B-426A-BD3E-00727428A18E}" srcOrd="16" destOrd="0" presId="urn:microsoft.com/office/officeart/2005/8/layout/radial4"/>
    <dgm:cxn modelId="{FAFE691B-5D68-4F5F-A469-EB04D9761F6F}" type="presParOf" srcId="{72CD4332-5F2A-49ED-84A7-A93BCFD1C4E5}" destId="{D98A0E3A-CD67-4F77-BE08-ECFC162D564C}" srcOrd="17" destOrd="0" presId="urn:microsoft.com/office/officeart/2005/8/layout/radial4"/>
    <dgm:cxn modelId="{7279F43E-DF29-41B6-BB88-1C2596E6B93A}" type="presParOf" srcId="{72CD4332-5F2A-49ED-84A7-A93BCFD1C4E5}" destId="{7D152178-BDD1-4491-A081-BAC527857CBB}" srcOrd="18" destOrd="0" presId="urn:microsoft.com/office/officeart/2005/8/layout/radial4"/>
    <dgm:cxn modelId="{DE901B11-4E36-4D7E-AB43-F29E6BACC61A}" type="presParOf" srcId="{72CD4332-5F2A-49ED-84A7-A93BCFD1C4E5}" destId="{9621910F-EA00-41DB-9E4F-4017551303A5}" srcOrd="19" destOrd="0" presId="urn:microsoft.com/office/officeart/2005/8/layout/radial4"/>
    <dgm:cxn modelId="{6AA1F7E3-8FEE-4AC3-A41C-665FFF4D6CF4}" type="presParOf" srcId="{72CD4332-5F2A-49ED-84A7-A93BCFD1C4E5}" destId="{3984EB2F-47E4-460C-BDDE-2585C30A5B50}" srcOrd="20" destOrd="0" presId="urn:microsoft.com/office/officeart/2005/8/layout/radial4"/>
    <dgm:cxn modelId="{BA2BF6B4-8F2F-4EC8-B507-BD5F5BC81372}" type="presParOf" srcId="{72CD4332-5F2A-49ED-84A7-A93BCFD1C4E5}" destId="{1B44127D-124F-44E1-96E0-F365303732F2}" srcOrd="21" destOrd="0" presId="urn:microsoft.com/office/officeart/2005/8/layout/radial4"/>
    <dgm:cxn modelId="{B4B76E9F-EF92-4046-84E4-A15BF7C7BADE}" type="presParOf" srcId="{72CD4332-5F2A-49ED-84A7-A93BCFD1C4E5}" destId="{BD4E2EA2-E01C-43D6-83C4-5D9B97815362}" srcOrd="2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2C8124-FA8D-4D82-A07C-5129EBF1F51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409FF9-E092-432D-93A1-7E3CCEDAAA2E}">
      <dgm:prSet phldrT="[Text]"/>
      <dgm:spPr/>
      <dgm:t>
        <a:bodyPr/>
        <a:lstStyle/>
        <a:p>
          <a:r>
            <a:rPr lang="en-US" dirty="0" smtClean="0"/>
            <a:t>Commercial</a:t>
          </a:r>
          <a:endParaRPr lang="en-US" dirty="0"/>
        </a:p>
      </dgm:t>
    </dgm:pt>
    <dgm:pt modelId="{F2412D56-B962-498D-8089-D92BF62C7E5F}" type="parTrans" cxnId="{00CC63C5-0136-4F4A-9496-B45801A5F5FD}">
      <dgm:prSet/>
      <dgm:spPr/>
      <dgm:t>
        <a:bodyPr/>
        <a:lstStyle/>
        <a:p>
          <a:endParaRPr lang="en-US"/>
        </a:p>
      </dgm:t>
    </dgm:pt>
    <dgm:pt modelId="{2AB8C682-ADAA-4AA6-A5DA-09ECE95A43DF}" type="sibTrans" cxnId="{00CC63C5-0136-4F4A-9496-B45801A5F5FD}">
      <dgm:prSet/>
      <dgm:spPr/>
      <dgm:t>
        <a:bodyPr/>
        <a:lstStyle/>
        <a:p>
          <a:endParaRPr lang="en-US"/>
        </a:p>
      </dgm:t>
    </dgm:pt>
    <dgm:pt modelId="{9551A419-9B2E-4D63-AE1D-F1E9F7290B85}">
      <dgm:prSet phldrT="[Text]"/>
      <dgm:spPr/>
      <dgm:t>
        <a:bodyPr anchor="ctr"/>
        <a:lstStyle/>
        <a:p>
          <a:r>
            <a:rPr lang="en-US" dirty="0" smtClean="0"/>
            <a:t>Industry participation in trawl survey design and operation</a:t>
          </a:r>
          <a:endParaRPr lang="en-US" dirty="0"/>
        </a:p>
      </dgm:t>
    </dgm:pt>
    <dgm:pt modelId="{06CE7965-6372-410F-BCE8-2334D1F37999}" type="parTrans" cxnId="{29FB7677-21DD-4B39-B0EB-9D686295D847}">
      <dgm:prSet/>
      <dgm:spPr/>
      <dgm:t>
        <a:bodyPr/>
        <a:lstStyle/>
        <a:p>
          <a:endParaRPr lang="en-US"/>
        </a:p>
      </dgm:t>
    </dgm:pt>
    <dgm:pt modelId="{FEBD83DC-445A-48FF-A8F4-3B95DDEDCFC2}" type="sibTrans" cxnId="{29FB7677-21DD-4B39-B0EB-9D686295D847}">
      <dgm:prSet/>
      <dgm:spPr/>
      <dgm:t>
        <a:bodyPr/>
        <a:lstStyle/>
        <a:p>
          <a:endParaRPr lang="en-US"/>
        </a:p>
      </dgm:t>
    </dgm:pt>
    <dgm:pt modelId="{950FA270-67DC-41C8-89B9-303F3345B254}">
      <dgm:prSet phldrT="[Text]"/>
      <dgm:spPr/>
      <dgm:t>
        <a:bodyPr/>
        <a:lstStyle/>
        <a:p>
          <a:r>
            <a:rPr lang="en-US" dirty="0" smtClean="0"/>
            <a:t>Recreational</a:t>
          </a:r>
          <a:endParaRPr lang="en-US" dirty="0"/>
        </a:p>
      </dgm:t>
    </dgm:pt>
    <dgm:pt modelId="{0A362BFF-9AE7-4929-A552-07E08C7D429A}" type="parTrans" cxnId="{470E355F-9094-43AB-B45E-115CD2A3CC78}">
      <dgm:prSet/>
      <dgm:spPr/>
      <dgm:t>
        <a:bodyPr/>
        <a:lstStyle/>
        <a:p>
          <a:endParaRPr lang="en-US"/>
        </a:p>
      </dgm:t>
    </dgm:pt>
    <dgm:pt modelId="{2553254E-A838-41B2-BC9F-7748BC562761}" type="sibTrans" cxnId="{470E355F-9094-43AB-B45E-115CD2A3CC78}">
      <dgm:prSet/>
      <dgm:spPr/>
      <dgm:t>
        <a:bodyPr/>
        <a:lstStyle/>
        <a:p>
          <a:endParaRPr lang="en-US"/>
        </a:p>
      </dgm:t>
    </dgm:pt>
    <dgm:pt modelId="{3A00A9E4-F3FB-4212-88EB-43A8D0CF5804}">
      <dgm:prSet phldrT="[Text]"/>
      <dgm:spPr/>
      <dgm:t>
        <a:bodyPr anchor="ctr"/>
        <a:lstStyle/>
        <a:p>
          <a:r>
            <a:rPr lang="en-US" dirty="0" smtClean="0"/>
            <a:t>Accurate system for recreational catch estimation</a:t>
          </a:r>
          <a:endParaRPr lang="en-US" dirty="0"/>
        </a:p>
      </dgm:t>
    </dgm:pt>
    <dgm:pt modelId="{7201EF9D-6536-41FA-B527-78EC3E6638AB}" type="parTrans" cxnId="{F72A3269-6231-45FA-B19B-0EF2A08F9C2A}">
      <dgm:prSet/>
      <dgm:spPr/>
      <dgm:t>
        <a:bodyPr/>
        <a:lstStyle/>
        <a:p>
          <a:endParaRPr lang="en-US"/>
        </a:p>
      </dgm:t>
    </dgm:pt>
    <dgm:pt modelId="{FE3C17D0-90F0-409A-A825-85C890584362}" type="sibTrans" cxnId="{F72A3269-6231-45FA-B19B-0EF2A08F9C2A}">
      <dgm:prSet/>
      <dgm:spPr/>
      <dgm:t>
        <a:bodyPr/>
        <a:lstStyle/>
        <a:p>
          <a:endParaRPr lang="en-US"/>
        </a:p>
      </dgm:t>
    </dgm:pt>
    <dgm:pt modelId="{EBF34D5A-998B-428E-988B-8DC14CBF683B}">
      <dgm:prSet phldrT="[Text]"/>
      <dgm:spPr/>
      <dgm:t>
        <a:bodyPr/>
        <a:lstStyle/>
        <a:p>
          <a:r>
            <a:rPr lang="en-US" dirty="0" smtClean="0"/>
            <a:t>ENGO</a:t>
          </a:r>
          <a:endParaRPr lang="en-US" dirty="0"/>
        </a:p>
      </dgm:t>
    </dgm:pt>
    <dgm:pt modelId="{A387C61C-0668-418A-9E14-E611D84505F4}" type="parTrans" cxnId="{553483DA-4244-4D27-8B5E-C95E6ACA8E39}">
      <dgm:prSet/>
      <dgm:spPr/>
      <dgm:t>
        <a:bodyPr/>
        <a:lstStyle/>
        <a:p>
          <a:endParaRPr lang="en-US"/>
        </a:p>
      </dgm:t>
    </dgm:pt>
    <dgm:pt modelId="{77A235A9-0FA5-437C-B74B-4C61CB37CC98}" type="sibTrans" cxnId="{553483DA-4244-4D27-8B5E-C95E6ACA8E39}">
      <dgm:prSet/>
      <dgm:spPr/>
      <dgm:t>
        <a:bodyPr/>
        <a:lstStyle/>
        <a:p>
          <a:endParaRPr lang="en-US"/>
        </a:p>
      </dgm:t>
    </dgm:pt>
    <dgm:pt modelId="{CDC8EDC6-9549-475D-B36D-6B62F88075D3}">
      <dgm:prSet phldrT="[Text]"/>
      <dgm:spPr/>
      <dgm:t>
        <a:bodyPr anchor="ctr"/>
        <a:lstStyle/>
        <a:p>
          <a:r>
            <a:rPr lang="en-US" dirty="0" smtClean="0"/>
            <a:t>Data collection transparency and timeliness</a:t>
          </a:r>
          <a:endParaRPr lang="en-US" dirty="0"/>
        </a:p>
      </dgm:t>
    </dgm:pt>
    <dgm:pt modelId="{02AC0FB5-464D-4C36-86C9-162ADC06FAA3}" type="parTrans" cxnId="{12485DB3-B924-4FF1-93B5-6CE50812DE5E}">
      <dgm:prSet/>
      <dgm:spPr/>
      <dgm:t>
        <a:bodyPr/>
        <a:lstStyle/>
        <a:p>
          <a:endParaRPr lang="en-US"/>
        </a:p>
      </dgm:t>
    </dgm:pt>
    <dgm:pt modelId="{70A7A125-0173-40B1-B189-CB49BE9E824F}" type="sibTrans" cxnId="{12485DB3-B924-4FF1-93B5-6CE50812DE5E}">
      <dgm:prSet/>
      <dgm:spPr/>
      <dgm:t>
        <a:bodyPr/>
        <a:lstStyle/>
        <a:p>
          <a:endParaRPr lang="en-US"/>
        </a:p>
      </dgm:t>
    </dgm:pt>
    <dgm:pt modelId="{2F0B7EED-F710-45D4-940C-067E9BAC84FF}">
      <dgm:prSet phldrT="[Text]"/>
      <dgm:spPr/>
      <dgm:t>
        <a:bodyPr anchor="ctr"/>
        <a:lstStyle/>
        <a:p>
          <a:r>
            <a:rPr lang="en-US" dirty="0" smtClean="0"/>
            <a:t>Timeliness</a:t>
          </a:r>
          <a:endParaRPr lang="en-US" dirty="0"/>
        </a:p>
      </dgm:t>
    </dgm:pt>
    <dgm:pt modelId="{80BDE1E4-1497-4F95-9BA9-EF1DF6FB1074}" type="parTrans" cxnId="{E67D34EC-A527-4B3F-80C5-6F06AD801095}">
      <dgm:prSet/>
      <dgm:spPr/>
      <dgm:t>
        <a:bodyPr/>
        <a:lstStyle/>
        <a:p>
          <a:endParaRPr lang="en-US"/>
        </a:p>
      </dgm:t>
    </dgm:pt>
    <dgm:pt modelId="{F4760775-712A-4F0C-B6F8-F1CEC9635F8C}" type="sibTrans" cxnId="{E67D34EC-A527-4B3F-80C5-6F06AD801095}">
      <dgm:prSet/>
      <dgm:spPr/>
      <dgm:t>
        <a:bodyPr/>
        <a:lstStyle/>
        <a:p>
          <a:endParaRPr lang="en-US"/>
        </a:p>
      </dgm:t>
    </dgm:pt>
    <dgm:pt modelId="{BD895EDA-15D4-4FD7-A703-DED3E3F16D15}">
      <dgm:prSet phldrT="[Text]"/>
      <dgm:spPr/>
      <dgm:t>
        <a:bodyPr anchor="ctr"/>
        <a:lstStyle/>
        <a:p>
          <a:r>
            <a:rPr lang="en-US" dirty="0" smtClean="0"/>
            <a:t>Utilization of volunteer angler input</a:t>
          </a:r>
          <a:endParaRPr lang="en-US" dirty="0"/>
        </a:p>
      </dgm:t>
    </dgm:pt>
    <dgm:pt modelId="{8611311F-E4E3-4243-B2B6-B64F4E9072DF}" type="parTrans" cxnId="{B074A8D5-996E-4093-A333-3505250366AE}">
      <dgm:prSet/>
      <dgm:spPr/>
      <dgm:t>
        <a:bodyPr/>
        <a:lstStyle/>
        <a:p>
          <a:endParaRPr lang="en-US"/>
        </a:p>
      </dgm:t>
    </dgm:pt>
    <dgm:pt modelId="{897BD2DE-A336-4F5F-B3B1-3EF37D3BEC28}" type="sibTrans" cxnId="{B074A8D5-996E-4093-A333-3505250366AE}">
      <dgm:prSet/>
      <dgm:spPr/>
      <dgm:t>
        <a:bodyPr/>
        <a:lstStyle/>
        <a:p>
          <a:endParaRPr lang="en-US"/>
        </a:p>
      </dgm:t>
    </dgm:pt>
    <dgm:pt modelId="{EBADB294-541F-4736-AE2E-DC9076FED508}">
      <dgm:prSet phldrT="[Text]"/>
      <dgm:spPr/>
      <dgm:t>
        <a:bodyPr anchor="ctr"/>
        <a:lstStyle/>
        <a:p>
          <a:r>
            <a:rPr lang="en-US" dirty="0" smtClean="0"/>
            <a:t>Cooperative research</a:t>
          </a:r>
          <a:endParaRPr lang="en-US" dirty="0"/>
        </a:p>
      </dgm:t>
    </dgm:pt>
    <dgm:pt modelId="{4BDD11BA-D695-4375-B115-3E13A1AE8656}" type="parTrans" cxnId="{EDD8BD37-B5E3-4D77-814F-58D20DCBB517}">
      <dgm:prSet/>
      <dgm:spPr/>
      <dgm:t>
        <a:bodyPr/>
        <a:lstStyle/>
        <a:p>
          <a:endParaRPr lang="en-US"/>
        </a:p>
      </dgm:t>
    </dgm:pt>
    <dgm:pt modelId="{89234CC9-F9B7-4406-905E-DC77964BA4BD}" type="sibTrans" cxnId="{EDD8BD37-B5E3-4D77-814F-58D20DCBB517}">
      <dgm:prSet/>
      <dgm:spPr/>
      <dgm:t>
        <a:bodyPr/>
        <a:lstStyle/>
        <a:p>
          <a:endParaRPr lang="en-US"/>
        </a:p>
      </dgm:t>
    </dgm:pt>
    <dgm:pt modelId="{AA3E7E14-06A0-4769-A7B7-A298D1A11344}">
      <dgm:prSet phldrT="[Text]"/>
      <dgm:spPr/>
      <dgm:t>
        <a:bodyPr anchor="ctr"/>
        <a:lstStyle/>
        <a:p>
          <a:r>
            <a:rPr lang="en-US" dirty="0" smtClean="0"/>
            <a:t>Stock assessments in the context of ecosystems</a:t>
          </a:r>
          <a:endParaRPr lang="en-US" dirty="0"/>
        </a:p>
      </dgm:t>
    </dgm:pt>
    <dgm:pt modelId="{ABD2FE9E-B497-47A2-9E26-E9CC812E3336}" type="parTrans" cxnId="{E59C5A9A-A234-40CA-BF52-1066BAC37FF6}">
      <dgm:prSet/>
      <dgm:spPr/>
      <dgm:t>
        <a:bodyPr/>
        <a:lstStyle/>
        <a:p>
          <a:endParaRPr lang="en-US"/>
        </a:p>
      </dgm:t>
    </dgm:pt>
    <dgm:pt modelId="{E055F005-6B40-4213-BF84-8FC99A286DF2}" type="sibTrans" cxnId="{E59C5A9A-A234-40CA-BF52-1066BAC37FF6}">
      <dgm:prSet/>
      <dgm:spPr/>
      <dgm:t>
        <a:bodyPr/>
        <a:lstStyle/>
        <a:p>
          <a:endParaRPr lang="en-US"/>
        </a:p>
      </dgm:t>
    </dgm:pt>
    <dgm:pt modelId="{34C10D03-B1EF-4FF5-88B9-94CED7061775}">
      <dgm:prSet phldrT="[Text]"/>
      <dgm:spPr/>
      <dgm:t>
        <a:bodyPr anchor="ctr"/>
        <a:lstStyle/>
        <a:p>
          <a:r>
            <a:rPr lang="en-US" dirty="0" smtClean="0"/>
            <a:t>Effective monitoring of catch and </a:t>
          </a:r>
          <a:r>
            <a:rPr lang="en-US" dirty="0" err="1" smtClean="0"/>
            <a:t>bycatch</a:t>
          </a:r>
          <a:endParaRPr lang="en-US" dirty="0"/>
        </a:p>
      </dgm:t>
    </dgm:pt>
    <dgm:pt modelId="{DABCDF9B-73E2-4D17-B134-7382179692DA}" type="parTrans" cxnId="{C0BE514D-140B-43C1-9A52-5FC41C604B94}">
      <dgm:prSet/>
      <dgm:spPr/>
      <dgm:t>
        <a:bodyPr/>
        <a:lstStyle/>
        <a:p>
          <a:endParaRPr lang="en-US"/>
        </a:p>
      </dgm:t>
    </dgm:pt>
    <dgm:pt modelId="{E48E3304-3B19-4275-8372-13946029AC37}" type="sibTrans" cxnId="{C0BE514D-140B-43C1-9A52-5FC41C604B94}">
      <dgm:prSet/>
      <dgm:spPr/>
      <dgm:t>
        <a:bodyPr/>
        <a:lstStyle/>
        <a:p>
          <a:endParaRPr lang="en-US"/>
        </a:p>
      </dgm:t>
    </dgm:pt>
    <dgm:pt modelId="{3186455D-79C1-46B6-92B4-8E38505A9EA6}">
      <dgm:prSet phldrT="[Text]"/>
      <dgm:spPr/>
      <dgm:t>
        <a:bodyPr anchor="ctr"/>
        <a:lstStyle/>
        <a:p>
          <a:r>
            <a:rPr lang="en-US" dirty="0" smtClean="0"/>
            <a:t>Substantial use of cooperative research results</a:t>
          </a:r>
          <a:endParaRPr lang="en-US" dirty="0"/>
        </a:p>
      </dgm:t>
    </dgm:pt>
    <dgm:pt modelId="{C1492D10-3247-4F8A-AC7F-5390CC8A0E2B}" type="parTrans" cxnId="{C67800D4-3FF1-4390-94F8-55B14908CD13}">
      <dgm:prSet/>
      <dgm:spPr/>
      <dgm:t>
        <a:bodyPr/>
        <a:lstStyle/>
        <a:p>
          <a:endParaRPr lang="en-US"/>
        </a:p>
      </dgm:t>
    </dgm:pt>
    <dgm:pt modelId="{8ED89BCF-79AF-4EA7-AE1C-2FB0FC9AEA16}" type="sibTrans" cxnId="{C67800D4-3FF1-4390-94F8-55B14908CD13}">
      <dgm:prSet/>
      <dgm:spPr/>
      <dgm:t>
        <a:bodyPr/>
        <a:lstStyle/>
        <a:p>
          <a:endParaRPr lang="en-US"/>
        </a:p>
      </dgm:t>
    </dgm:pt>
    <dgm:pt modelId="{0148229A-2F5C-440A-A83A-19ACEE555101}">
      <dgm:prSet phldrT="[Text]"/>
      <dgm:spPr/>
      <dgm:t>
        <a:bodyPr anchor="ctr"/>
        <a:lstStyle/>
        <a:p>
          <a:r>
            <a:rPr lang="en-US" dirty="0" smtClean="0"/>
            <a:t>Effective use of fishery-dependent data</a:t>
          </a:r>
          <a:endParaRPr lang="en-US" dirty="0"/>
        </a:p>
      </dgm:t>
    </dgm:pt>
    <dgm:pt modelId="{D89BDC5A-3762-42B0-92F4-3B7FDAD8D1C4}" type="parTrans" cxnId="{B75ECEAF-162D-48E8-99AE-DF4E853B9869}">
      <dgm:prSet/>
      <dgm:spPr/>
      <dgm:t>
        <a:bodyPr/>
        <a:lstStyle/>
        <a:p>
          <a:endParaRPr lang="en-US"/>
        </a:p>
      </dgm:t>
    </dgm:pt>
    <dgm:pt modelId="{467FC9CE-0CA2-4D7B-A14D-E6B5130F79E2}" type="sibTrans" cxnId="{B75ECEAF-162D-48E8-99AE-DF4E853B9869}">
      <dgm:prSet/>
      <dgm:spPr/>
      <dgm:t>
        <a:bodyPr/>
        <a:lstStyle/>
        <a:p>
          <a:endParaRPr lang="en-US"/>
        </a:p>
      </dgm:t>
    </dgm:pt>
    <dgm:pt modelId="{1FF495D5-D616-45DC-A515-4D48B31822B1}">
      <dgm:prSet phldrT="[Text]"/>
      <dgm:spPr/>
      <dgm:t>
        <a:bodyPr anchor="ctr"/>
        <a:lstStyle/>
        <a:p>
          <a:r>
            <a:rPr lang="en-US" dirty="0" smtClean="0"/>
            <a:t>Integration of existing unutilized data streams</a:t>
          </a:r>
          <a:endParaRPr lang="en-US" dirty="0"/>
        </a:p>
      </dgm:t>
    </dgm:pt>
    <dgm:pt modelId="{C0A14830-0F04-4D6A-9C09-C0A62EF0E8D2}" type="parTrans" cxnId="{84D6288E-0C53-4E22-A6D5-3F06AEA285F4}">
      <dgm:prSet/>
      <dgm:spPr/>
      <dgm:t>
        <a:bodyPr/>
        <a:lstStyle/>
        <a:p>
          <a:endParaRPr lang="en-US"/>
        </a:p>
      </dgm:t>
    </dgm:pt>
    <dgm:pt modelId="{AD626173-B789-4BFC-BEE1-867A502F662C}" type="sibTrans" cxnId="{84D6288E-0C53-4E22-A6D5-3F06AEA285F4}">
      <dgm:prSet/>
      <dgm:spPr/>
      <dgm:t>
        <a:bodyPr/>
        <a:lstStyle/>
        <a:p>
          <a:endParaRPr lang="en-US"/>
        </a:p>
      </dgm:t>
    </dgm:pt>
    <dgm:pt modelId="{095CDCFE-3E28-43E8-B277-4E5E275CFED0}" type="pres">
      <dgm:prSet presAssocID="{B02C8124-FA8D-4D82-A07C-5129EBF1F51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83B62C-CED6-409D-A6AF-11451F029A6C}" type="pres">
      <dgm:prSet presAssocID="{AA409FF9-E092-432D-93A1-7E3CCEDAAA2E}" presName="linNode" presStyleCnt="0"/>
      <dgm:spPr/>
    </dgm:pt>
    <dgm:pt modelId="{112E5D67-26B1-4345-A0C6-094F6175F3C7}" type="pres">
      <dgm:prSet presAssocID="{AA409FF9-E092-432D-93A1-7E3CCEDAAA2E}" presName="parentShp" presStyleLbl="node1" presStyleIdx="0" presStyleCnt="3" custScaleX="66667" custLinFactNeighborX="-9848" custLinFactNeighborY="1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6FB2F-046A-40C7-96E9-63CE521DB907}" type="pres">
      <dgm:prSet presAssocID="{AA409FF9-E092-432D-93A1-7E3CCEDAAA2E}" presName="childShp" presStyleLbl="bgAccFollowNode1" presStyleIdx="0" presStyleCnt="3" custScaleX="137374" custScaleY="113334" custLinFactNeighborX="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3BF8D-BB43-4A17-A302-003F21293D2D}" type="pres">
      <dgm:prSet presAssocID="{2AB8C682-ADAA-4AA6-A5DA-09ECE95A43DF}" presName="spacing" presStyleCnt="0"/>
      <dgm:spPr/>
    </dgm:pt>
    <dgm:pt modelId="{095DDB1D-F885-4FAD-898F-30CB1962F328}" type="pres">
      <dgm:prSet presAssocID="{950FA270-67DC-41C8-89B9-303F3345B254}" presName="linNode" presStyleCnt="0"/>
      <dgm:spPr/>
    </dgm:pt>
    <dgm:pt modelId="{17388FCF-0FF6-4380-9CFD-FB3D6B4EC4F7}" type="pres">
      <dgm:prSet presAssocID="{950FA270-67DC-41C8-89B9-303F3345B254}" presName="parentShp" presStyleLbl="node1" presStyleIdx="1" presStyleCnt="3" custScaleX="66667" custLinFactNeighborX="-11111" custLinFactNeighborY="1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044E3-CAF9-44A5-A690-4B0B9238D69A}" type="pres">
      <dgm:prSet presAssocID="{950FA270-67DC-41C8-89B9-303F3345B254}" presName="childShp" presStyleLbl="bgAccFollowNode1" presStyleIdx="1" presStyleCnt="3" custScaleX="137374" custLinFactNeighborX="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0975E-ADE7-4E17-894F-B503A0361ED7}" type="pres">
      <dgm:prSet presAssocID="{2553254E-A838-41B2-BC9F-7748BC562761}" presName="spacing" presStyleCnt="0"/>
      <dgm:spPr/>
    </dgm:pt>
    <dgm:pt modelId="{339E3132-D25A-45C5-B73D-6CE5ED2F2E16}" type="pres">
      <dgm:prSet presAssocID="{EBF34D5A-998B-428E-988B-8DC14CBF683B}" presName="linNode" presStyleCnt="0"/>
      <dgm:spPr/>
    </dgm:pt>
    <dgm:pt modelId="{893E5167-0C43-404A-AA99-B67A389F71A8}" type="pres">
      <dgm:prSet presAssocID="{EBF34D5A-998B-428E-988B-8DC14CBF683B}" presName="parentShp" presStyleLbl="node1" presStyleIdx="2" presStyleCnt="3" custScaleX="66667" custLinFactNeighborX="-11111" custLinFactNeighborY="1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0FA80-B0D6-436E-B544-104ED3EABB58}" type="pres">
      <dgm:prSet presAssocID="{EBF34D5A-998B-428E-988B-8DC14CBF683B}" presName="childShp" presStyleLbl="bgAccFollowNode1" presStyleIdx="2" presStyleCnt="3" custScaleX="137374" custLinFactNeighborX="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3483DA-4244-4D27-8B5E-C95E6ACA8E39}" srcId="{B02C8124-FA8D-4D82-A07C-5129EBF1F51E}" destId="{EBF34D5A-998B-428E-988B-8DC14CBF683B}" srcOrd="2" destOrd="0" parTransId="{A387C61C-0668-418A-9E14-E611D84505F4}" sibTransId="{77A235A9-0FA5-437C-B74B-4C61CB37CC98}"/>
    <dgm:cxn modelId="{29FB7677-21DD-4B39-B0EB-9D686295D847}" srcId="{AA409FF9-E092-432D-93A1-7E3CCEDAAA2E}" destId="{9551A419-9B2E-4D63-AE1D-F1E9F7290B85}" srcOrd="0" destOrd="0" parTransId="{06CE7965-6372-410F-BCE8-2334D1F37999}" sibTransId="{FEBD83DC-445A-48FF-A8F4-3B95DDEDCFC2}"/>
    <dgm:cxn modelId="{452E83C9-3F5E-4ED2-AB6B-870115F4BC29}" type="presOf" srcId="{AA409FF9-E092-432D-93A1-7E3CCEDAAA2E}" destId="{112E5D67-26B1-4345-A0C6-094F6175F3C7}" srcOrd="0" destOrd="0" presId="urn:microsoft.com/office/officeart/2005/8/layout/vList6"/>
    <dgm:cxn modelId="{F72A3269-6231-45FA-B19B-0EF2A08F9C2A}" srcId="{950FA270-67DC-41C8-89B9-303F3345B254}" destId="{3A00A9E4-F3FB-4212-88EB-43A8D0CF5804}" srcOrd="0" destOrd="0" parTransId="{7201EF9D-6536-41FA-B527-78EC3E6638AB}" sibTransId="{FE3C17D0-90F0-409A-A825-85C890584362}"/>
    <dgm:cxn modelId="{08B54FEC-9937-442C-9EA6-BD0D58A3BC23}" type="presOf" srcId="{EBADB294-541F-4736-AE2E-DC9076FED508}" destId="{A3B0FA80-B0D6-436E-B544-104ED3EABB58}" srcOrd="0" destOrd="0" presId="urn:microsoft.com/office/officeart/2005/8/layout/vList6"/>
    <dgm:cxn modelId="{AE7C093E-AC02-4311-8581-F6F233CE48E0}" type="presOf" srcId="{3A00A9E4-F3FB-4212-88EB-43A8D0CF5804}" destId="{C69044E3-CAF9-44A5-A690-4B0B9238D69A}" srcOrd="0" destOrd="0" presId="urn:microsoft.com/office/officeart/2005/8/layout/vList6"/>
    <dgm:cxn modelId="{B074A8D5-996E-4093-A333-3505250366AE}" srcId="{950FA270-67DC-41C8-89B9-303F3345B254}" destId="{BD895EDA-15D4-4FD7-A703-DED3E3F16D15}" srcOrd="1" destOrd="0" parTransId="{8611311F-E4E3-4243-B2B6-B64F4E9072DF}" sibTransId="{897BD2DE-A336-4F5F-B3B1-3EF37D3BEC28}"/>
    <dgm:cxn modelId="{B75ECEAF-162D-48E8-99AE-DF4E853B9869}" srcId="{AA409FF9-E092-432D-93A1-7E3CCEDAAA2E}" destId="{0148229A-2F5C-440A-A83A-19ACEE555101}" srcOrd="3" destOrd="0" parTransId="{D89BDC5A-3762-42B0-92F4-3B7FDAD8D1C4}" sibTransId="{467FC9CE-0CA2-4D7B-A14D-E6B5130F79E2}"/>
    <dgm:cxn modelId="{12485DB3-B924-4FF1-93B5-6CE50812DE5E}" srcId="{AA409FF9-E092-432D-93A1-7E3CCEDAAA2E}" destId="{CDC8EDC6-9549-475D-B36D-6B62F88075D3}" srcOrd="2" destOrd="0" parTransId="{02AC0FB5-464D-4C36-86C9-162ADC06FAA3}" sibTransId="{70A7A125-0173-40B1-B189-CB49BE9E824F}"/>
    <dgm:cxn modelId="{C67800D4-3FF1-4390-94F8-55B14908CD13}" srcId="{AA409FF9-E092-432D-93A1-7E3CCEDAAA2E}" destId="{3186455D-79C1-46B6-92B4-8E38505A9EA6}" srcOrd="1" destOrd="0" parTransId="{C1492D10-3247-4F8A-AC7F-5390CC8A0E2B}" sibTransId="{8ED89BCF-79AF-4EA7-AE1C-2FB0FC9AEA16}"/>
    <dgm:cxn modelId="{6D5D1BB2-97FC-4685-8FA2-5C3AC00D0DB3}" type="presOf" srcId="{34C10D03-B1EF-4FF5-88B9-94CED7061775}" destId="{A3B0FA80-B0D6-436E-B544-104ED3EABB58}" srcOrd="0" destOrd="1" presId="urn:microsoft.com/office/officeart/2005/8/layout/vList6"/>
    <dgm:cxn modelId="{EFCE5368-E4D8-48CA-89E1-A16C9CECC318}" type="presOf" srcId="{EBF34D5A-998B-428E-988B-8DC14CBF683B}" destId="{893E5167-0C43-404A-AA99-B67A389F71A8}" srcOrd="0" destOrd="0" presId="urn:microsoft.com/office/officeart/2005/8/layout/vList6"/>
    <dgm:cxn modelId="{7AE16B00-EBAA-4D04-9852-6F00785253B7}" type="presOf" srcId="{AA3E7E14-06A0-4769-A7B7-A298D1A11344}" destId="{A3B0FA80-B0D6-436E-B544-104ED3EABB58}" srcOrd="0" destOrd="3" presId="urn:microsoft.com/office/officeart/2005/8/layout/vList6"/>
    <dgm:cxn modelId="{E59C5A9A-A234-40CA-BF52-1066BAC37FF6}" srcId="{EBF34D5A-998B-428E-988B-8DC14CBF683B}" destId="{AA3E7E14-06A0-4769-A7B7-A298D1A11344}" srcOrd="3" destOrd="0" parTransId="{ABD2FE9E-B497-47A2-9E26-E9CC812E3336}" sibTransId="{E055F005-6B40-4213-BF84-8FC99A286DF2}"/>
    <dgm:cxn modelId="{107384CB-1800-437F-87ED-1B403C735279}" type="presOf" srcId="{0148229A-2F5C-440A-A83A-19ACEE555101}" destId="{8E86FB2F-046A-40C7-96E9-63CE521DB907}" srcOrd="0" destOrd="3" presId="urn:microsoft.com/office/officeart/2005/8/layout/vList6"/>
    <dgm:cxn modelId="{599AD317-834B-412D-ABAA-EBE8C8EC18D1}" type="presOf" srcId="{2F0B7EED-F710-45D4-940C-067E9BAC84FF}" destId="{C69044E3-CAF9-44A5-A690-4B0B9238D69A}" srcOrd="0" destOrd="2" presId="urn:microsoft.com/office/officeart/2005/8/layout/vList6"/>
    <dgm:cxn modelId="{EDD8BD37-B5E3-4D77-814F-58D20DCBB517}" srcId="{EBF34D5A-998B-428E-988B-8DC14CBF683B}" destId="{EBADB294-541F-4736-AE2E-DC9076FED508}" srcOrd="0" destOrd="0" parTransId="{4BDD11BA-D695-4375-B115-3E13A1AE8656}" sibTransId="{89234CC9-F9B7-4406-905E-DC77964BA4BD}"/>
    <dgm:cxn modelId="{2AAFF91B-CA8B-4186-92BA-08EFDAEA9814}" type="presOf" srcId="{950FA270-67DC-41C8-89B9-303F3345B254}" destId="{17388FCF-0FF6-4380-9CFD-FB3D6B4EC4F7}" srcOrd="0" destOrd="0" presId="urn:microsoft.com/office/officeart/2005/8/layout/vList6"/>
    <dgm:cxn modelId="{F12B2E16-8557-43BC-8BAA-1184F4511832}" type="presOf" srcId="{B02C8124-FA8D-4D82-A07C-5129EBF1F51E}" destId="{095CDCFE-3E28-43E8-B277-4E5E275CFED0}" srcOrd="0" destOrd="0" presId="urn:microsoft.com/office/officeart/2005/8/layout/vList6"/>
    <dgm:cxn modelId="{8BCC2EC9-1D60-404E-813E-2EB370D577B9}" type="presOf" srcId="{1FF495D5-D616-45DC-A515-4D48B31822B1}" destId="{A3B0FA80-B0D6-436E-B544-104ED3EABB58}" srcOrd="0" destOrd="2" presId="urn:microsoft.com/office/officeart/2005/8/layout/vList6"/>
    <dgm:cxn modelId="{FC30DBE4-D195-4C28-BDF8-DAE3205FD14D}" type="presOf" srcId="{BD895EDA-15D4-4FD7-A703-DED3E3F16D15}" destId="{C69044E3-CAF9-44A5-A690-4B0B9238D69A}" srcOrd="0" destOrd="1" presId="urn:microsoft.com/office/officeart/2005/8/layout/vList6"/>
    <dgm:cxn modelId="{3D436A4D-8DC2-484E-B588-72D52A79B2EA}" type="presOf" srcId="{9551A419-9B2E-4D63-AE1D-F1E9F7290B85}" destId="{8E86FB2F-046A-40C7-96E9-63CE521DB907}" srcOrd="0" destOrd="0" presId="urn:microsoft.com/office/officeart/2005/8/layout/vList6"/>
    <dgm:cxn modelId="{84D6288E-0C53-4E22-A6D5-3F06AEA285F4}" srcId="{EBF34D5A-998B-428E-988B-8DC14CBF683B}" destId="{1FF495D5-D616-45DC-A515-4D48B31822B1}" srcOrd="2" destOrd="0" parTransId="{C0A14830-0F04-4D6A-9C09-C0A62EF0E8D2}" sibTransId="{AD626173-B789-4BFC-BEE1-867A502F662C}"/>
    <dgm:cxn modelId="{F80A5E67-405A-4FA5-B4D2-2FF22F6439E7}" type="presOf" srcId="{3186455D-79C1-46B6-92B4-8E38505A9EA6}" destId="{8E86FB2F-046A-40C7-96E9-63CE521DB907}" srcOrd="0" destOrd="1" presId="urn:microsoft.com/office/officeart/2005/8/layout/vList6"/>
    <dgm:cxn modelId="{470E355F-9094-43AB-B45E-115CD2A3CC78}" srcId="{B02C8124-FA8D-4D82-A07C-5129EBF1F51E}" destId="{950FA270-67DC-41C8-89B9-303F3345B254}" srcOrd="1" destOrd="0" parTransId="{0A362BFF-9AE7-4929-A552-07E08C7D429A}" sibTransId="{2553254E-A838-41B2-BC9F-7748BC562761}"/>
    <dgm:cxn modelId="{E67D34EC-A527-4B3F-80C5-6F06AD801095}" srcId="{950FA270-67DC-41C8-89B9-303F3345B254}" destId="{2F0B7EED-F710-45D4-940C-067E9BAC84FF}" srcOrd="2" destOrd="0" parTransId="{80BDE1E4-1497-4F95-9BA9-EF1DF6FB1074}" sibTransId="{F4760775-712A-4F0C-B6F8-F1CEC9635F8C}"/>
    <dgm:cxn modelId="{57E3BCF7-E7B0-498C-BBF1-9428A427E557}" type="presOf" srcId="{CDC8EDC6-9549-475D-B36D-6B62F88075D3}" destId="{8E86FB2F-046A-40C7-96E9-63CE521DB907}" srcOrd="0" destOrd="2" presId="urn:microsoft.com/office/officeart/2005/8/layout/vList6"/>
    <dgm:cxn modelId="{00CC63C5-0136-4F4A-9496-B45801A5F5FD}" srcId="{B02C8124-FA8D-4D82-A07C-5129EBF1F51E}" destId="{AA409FF9-E092-432D-93A1-7E3CCEDAAA2E}" srcOrd="0" destOrd="0" parTransId="{F2412D56-B962-498D-8089-D92BF62C7E5F}" sibTransId="{2AB8C682-ADAA-4AA6-A5DA-09ECE95A43DF}"/>
    <dgm:cxn modelId="{C0BE514D-140B-43C1-9A52-5FC41C604B94}" srcId="{EBF34D5A-998B-428E-988B-8DC14CBF683B}" destId="{34C10D03-B1EF-4FF5-88B9-94CED7061775}" srcOrd="1" destOrd="0" parTransId="{DABCDF9B-73E2-4D17-B134-7382179692DA}" sibTransId="{E48E3304-3B19-4275-8372-13946029AC37}"/>
    <dgm:cxn modelId="{B385CCF3-25F5-4781-9C68-1C2003AEB749}" type="presParOf" srcId="{095CDCFE-3E28-43E8-B277-4E5E275CFED0}" destId="{2C83B62C-CED6-409D-A6AF-11451F029A6C}" srcOrd="0" destOrd="0" presId="urn:microsoft.com/office/officeart/2005/8/layout/vList6"/>
    <dgm:cxn modelId="{ABBDCC04-4C76-41D0-8DD3-FEAF95B9FBF6}" type="presParOf" srcId="{2C83B62C-CED6-409D-A6AF-11451F029A6C}" destId="{112E5D67-26B1-4345-A0C6-094F6175F3C7}" srcOrd="0" destOrd="0" presId="urn:microsoft.com/office/officeart/2005/8/layout/vList6"/>
    <dgm:cxn modelId="{E0971BE7-2294-4228-A7D3-BAADB8F2FAEA}" type="presParOf" srcId="{2C83B62C-CED6-409D-A6AF-11451F029A6C}" destId="{8E86FB2F-046A-40C7-96E9-63CE521DB907}" srcOrd="1" destOrd="0" presId="urn:microsoft.com/office/officeart/2005/8/layout/vList6"/>
    <dgm:cxn modelId="{85137311-193D-46A6-9F49-BFBE6200E210}" type="presParOf" srcId="{095CDCFE-3E28-43E8-B277-4E5E275CFED0}" destId="{3763BF8D-BB43-4A17-A302-003F21293D2D}" srcOrd="1" destOrd="0" presId="urn:microsoft.com/office/officeart/2005/8/layout/vList6"/>
    <dgm:cxn modelId="{0E281559-8A91-49FC-B4D5-EB386581B42C}" type="presParOf" srcId="{095CDCFE-3E28-43E8-B277-4E5E275CFED0}" destId="{095DDB1D-F885-4FAD-898F-30CB1962F328}" srcOrd="2" destOrd="0" presId="urn:microsoft.com/office/officeart/2005/8/layout/vList6"/>
    <dgm:cxn modelId="{62BC1864-345D-46F5-9C22-715CA9692DFC}" type="presParOf" srcId="{095DDB1D-F885-4FAD-898F-30CB1962F328}" destId="{17388FCF-0FF6-4380-9CFD-FB3D6B4EC4F7}" srcOrd="0" destOrd="0" presId="urn:microsoft.com/office/officeart/2005/8/layout/vList6"/>
    <dgm:cxn modelId="{1B4903C0-0D3B-4B1C-9A60-B81523D1778C}" type="presParOf" srcId="{095DDB1D-F885-4FAD-898F-30CB1962F328}" destId="{C69044E3-CAF9-44A5-A690-4B0B9238D69A}" srcOrd="1" destOrd="0" presId="urn:microsoft.com/office/officeart/2005/8/layout/vList6"/>
    <dgm:cxn modelId="{07FEB1C8-2CB2-40BE-B88C-4B84F6FC379A}" type="presParOf" srcId="{095CDCFE-3E28-43E8-B277-4E5E275CFED0}" destId="{E4D0975E-ADE7-4E17-894F-B503A0361ED7}" srcOrd="3" destOrd="0" presId="urn:microsoft.com/office/officeart/2005/8/layout/vList6"/>
    <dgm:cxn modelId="{3743CFD0-1B21-4165-9C4D-995176A14103}" type="presParOf" srcId="{095CDCFE-3E28-43E8-B277-4E5E275CFED0}" destId="{339E3132-D25A-45C5-B73D-6CE5ED2F2E16}" srcOrd="4" destOrd="0" presId="urn:microsoft.com/office/officeart/2005/8/layout/vList6"/>
    <dgm:cxn modelId="{EFE6CF11-CC0A-4E70-BCB4-0574E5F87622}" type="presParOf" srcId="{339E3132-D25A-45C5-B73D-6CE5ED2F2E16}" destId="{893E5167-0C43-404A-AA99-B67A389F71A8}" srcOrd="0" destOrd="0" presId="urn:microsoft.com/office/officeart/2005/8/layout/vList6"/>
    <dgm:cxn modelId="{2CEAC229-2512-48BF-875D-CE64F4922A6B}" type="presParOf" srcId="{339E3132-D25A-45C5-B73D-6CE5ED2F2E16}" destId="{A3B0FA80-B0D6-436E-B544-104ED3EABB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5BA6-7527-43C9-A514-1415B1753770}">
      <dsp:nvSpPr>
        <dsp:cNvPr id="0" name=""/>
        <dsp:cNvSpPr/>
      </dsp:nvSpPr>
      <dsp:spPr>
        <a:xfrm>
          <a:off x="2544" y="1110877"/>
          <a:ext cx="2553444" cy="255344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525" tIns="22860" rIns="140525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Engage</a:t>
          </a:r>
          <a:r>
            <a:rPr lang="en-US" sz="1800" kern="1200" dirty="0" smtClean="0"/>
            <a:t> </a:t>
          </a:r>
          <a:r>
            <a:rPr lang="en-US" sz="1800" kern="1200" dirty="0" smtClean="0">
              <a:solidFill>
                <a:schemeClr val="bg1"/>
              </a:solidFill>
            </a:rPr>
            <a:t>Stakeholders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&amp;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Understand Stakeholder Concerns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376487" y="1484820"/>
        <a:ext cx="1805558" cy="1805558"/>
      </dsp:txXfrm>
    </dsp:sp>
    <dsp:sp modelId="{CEFFE852-1C3D-4CB6-A98A-3D16CBA864F1}">
      <dsp:nvSpPr>
        <dsp:cNvPr id="0" name=""/>
        <dsp:cNvSpPr/>
      </dsp:nvSpPr>
      <dsp:spPr>
        <a:xfrm>
          <a:off x="2045300" y="1110877"/>
          <a:ext cx="2553444" cy="255344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525" tIns="22860" rIns="140525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Build Trust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&amp;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Improve Relationships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19243" y="1484820"/>
        <a:ext cx="1805558" cy="1805558"/>
      </dsp:txXfrm>
    </dsp:sp>
    <dsp:sp modelId="{6A9900A8-DEE6-4498-841A-D992A3E54921}">
      <dsp:nvSpPr>
        <dsp:cNvPr id="0" name=""/>
        <dsp:cNvSpPr/>
      </dsp:nvSpPr>
      <dsp:spPr>
        <a:xfrm>
          <a:off x="4038600" y="1088433"/>
          <a:ext cx="2553444" cy="255344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525" tIns="22860" rIns="140525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Solicit Stakeholder Input on all Issues Related to Fisheries Management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412543" y="1462376"/>
        <a:ext cx="1805558" cy="1805558"/>
      </dsp:txXfrm>
    </dsp:sp>
    <dsp:sp modelId="{37A63D7D-2A08-4B0D-9AA5-AFE60F306BD1}">
      <dsp:nvSpPr>
        <dsp:cNvPr id="0" name=""/>
        <dsp:cNvSpPr/>
      </dsp:nvSpPr>
      <dsp:spPr>
        <a:xfrm>
          <a:off x="6130810" y="1110877"/>
          <a:ext cx="2553444" cy="255344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525" tIns="22860" rIns="140525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Develop a </a:t>
          </a:r>
          <a:r>
            <a:rPr lang="en-US" sz="1800" kern="1200" dirty="0" smtClean="0">
              <a:solidFill>
                <a:schemeClr val="bg1"/>
              </a:solidFill>
            </a:rPr>
            <a:t>10-Year </a:t>
          </a:r>
          <a:r>
            <a:rPr lang="en-US" sz="1800" kern="1200" dirty="0" smtClean="0">
              <a:solidFill>
                <a:schemeClr val="bg1"/>
              </a:solidFill>
            </a:rPr>
            <a:t>Plan Based on Stakeholder Input 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6504753" y="1484820"/>
        <a:ext cx="1805558" cy="1805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FE44A-B1BF-4A69-A97C-6C9043321CCF}">
      <dsp:nvSpPr>
        <dsp:cNvPr id="0" name=""/>
        <dsp:cNvSpPr/>
      </dsp:nvSpPr>
      <dsp:spPr>
        <a:xfrm>
          <a:off x="0" y="105965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+mn-lt"/>
            </a:rPr>
            <a:t>Science and Data</a:t>
          </a:r>
          <a:endParaRPr lang="en-US" sz="2100" b="1" kern="1200" dirty="0">
            <a:latin typeface="+mn-lt"/>
          </a:endParaRPr>
        </a:p>
      </dsp:txBody>
      <dsp:txXfrm>
        <a:off x="0" y="105965"/>
        <a:ext cx="2357437" cy="1414462"/>
      </dsp:txXfrm>
    </dsp:sp>
    <dsp:sp modelId="{E961A569-0F67-4003-A579-3BAA9B1FFD67}">
      <dsp:nvSpPr>
        <dsp:cNvPr id="0" name=""/>
        <dsp:cNvSpPr/>
      </dsp:nvSpPr>
      <dsp:spPr>
        <a:xfrm>
          <a:off x="2593181" y="105965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latin typeface="+mn-lt"/>
            </a:rPr>
            <a:t>Management Strategies</a:t>
          </a:r>
          <a:endParaRPr lang="en-US" sz="2100" b="1" kern="1200" dirty="0" smtClean="0">
            <a:latin typeface="+mn-lt"/>
          </a:endParaRPr>
        </a:p>
      </dsp:txBody>
      <dsp:txXfrm>
        <a:off x="2593181" y="105965"/>
        <a:ext cx="2357437" cy="1414462"/>
      </dsp:txXfrm>
    </dsp:sp>
    <dsp:sp modelId="{E0A6BE77-3C6F-41F0-94D4-4B7FEBFD2F8B}">
      <dsp:nvSpPr>
        <dsp:cNvPr id="0" name=""/>
        <dsp:cNvSpPr/>
      </dsp:nvSpPr>
      <dsp:spPr>
        <a:xfrm>
          <a:off x="5186362" y="105965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latin typeface="+mn-lt"/>
            </a:rPr>
            <a:t>Economic Challenges</a:t>
          </a:r>
          <a:endParaRPr lang="en-US" sz="2100" b="1" kern="1200" dirty="0" smtClean="0">
            <a:latin typeface="+mn-lt"/>
          </a:endParaRPr>
        </a:p>
      </dsp:txBody>
      <dsp:txXfrm>
        <a:off x="5186362" y="105965"/>
        <a:ext cx="2357437" cy="1414462"/>
      </dsp:txXfrm>
    </dsp:sp>
    <dsp:sp modelId="{AF64152B-40FF-41D0-8767-72577414B494}">
      <dsp:nvSpPr>
        <dsp:cNvPr id="0" name=""/>
        <dsp:cNvSpPr/>
      </dsp:nvSpPr>
      <dsp:spPr>
        <a:xfrm>
          <a:off x="0" y="1756171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+mn-lt"/>
            </a:rPr>
            <a:t>Communication and Participation</a:t>
          </a:r>
        </a:p>
      </dsp:txBody>
      <dsp:txXfrm>
        <a:off x="0" y="1756171"/>
        <a:ext cx="2357437" cy="1414462"/>
      </dsp:txXfrm>
    </dsp:sp>
    <dsp:sp modelId="{87A12038-8531-471F-836A-5940DA57B8A2}">
      <dsp:nvSpPr>
        <dsp:cNvPr id="0" name=""/>
        <dsp:cNvSpPr/>
      </dsp:nvSpPr>
      <dsp:spPr>
        <a:xfrm>
          <a:off x="2593181" y="1756171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latin typeface="+mn-lt"/>
            </a:rPr>
            <a:t>Governance</a:t>
          </a:r>
          <a:endParaRPr lang="en-US" sz="2100" b="1" kern="1200" dirty="0" smtClean="0">
            <a:latin typeface="+mn-lt"/>
          </a:endParaRPr>
        </a:p>
      </dsp:txBody>
      <dsp:txXfrm>
        <a:off x="2593181" y="1756171"/>
        <a:ext cx="2357437" cy="1414462"/>
      </dsp:txXfrm>
    </dsp:sp>
    <dsp:sp modelId="{23C82BF8-A85F-4486-A3B7-6FE2AD71B16D}">
      <dsp:nvSpPr>
        <dsp:cNvPr id="0" name=""/>
        <dsp:cNvSpPr/>
      </dsp:nvSpPr>
      <dsp:spPr>
        <a:xfrm>
          <a:off x="5186362" y="1756171"/>
          <a:ext cx="2357437" cy="141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latin typeface="+mn-lt"/>
            </a:rPr>
            <a:t>Ecosystems</a:t>
          </a:r>
          <a:endParaRPr lang="en-US" sz="2100" b="1" kern="1200" dirty="0" smtClean="0">
            <a:latin typeface="+mn-lt"/>
          </a:endParaRPr>
        </a:p>
      </dsp:txBody>
      <dsp:txXfrm>
        <a:off x="5186362" y="1756171"/>
        <a:ext cx="2357437" cy="1414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99FE0-624D-412A-BBB3-C9D9524BA864}">
      <dsp:nvSpPr>
        <dsp:cNvPr id="0" name=""/>
        <dsp:cNvSpPr/>
      </dsp:nvSpPr>
      <dsp:spPr>
        <a:xfrm>
          <a:off x="0" y="72295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latin typeface="+mn-lt"/>
            </a:rPr>
            <a:t>Lack of confidence in the data used to inform management decisions</a:t>
          </a:r>
          <a:endParaRPr lang="en-US" sz="1800" b="1" kern="1200" dirty="0">
            <a:solidFill>
              <a:schemeClr val="bg1"/>
            </a:solidFill>
            <a:latin typeface="+mn-lt"/>
          </a:endParaRPr>
        </a:p>
      </dsp:txBody>
      <dsp:txXfrm>
        <a:off x="34906" y="107201"/>
        <a:ext cx="8083588" cy="645240"/>
      </dsp:txXfrm>
    </dsp:sp>
    <dsp:sp modelId="{2B6F9972-67F3-43D2-B3BB-9AEE0F88683B}">
      <dsp:nvSpPr>
        <dsp:cNvPr id="0" name=""/>
        <dsp:cNvSpPr/>
      </dsp:nvSpPr>
      <dsp:spPr>
        <a:xfrm>
          <a:off x="0" y="839187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latin typeface="+mn-lt"/>
            </a:rPr>
            <a:t>Insufficient stakeholder involvement in management</a:t>
          </a:r>
          <a:endParaRPr lang="en-US" sz="1800" b="1" kern="1200" dirty="0">
            <a:solidFill>
              <a:schemeClr val="bg1"/>
            </a:solidFill>
            <a:latin typeface="+mn-lt"/>
          </a:endParaRPr>
        </a:p>
      </dsp:txBody>
      <dsp:txXfrm>
        <a:off x="34906" y="874093"/>
        <a:ext cx="8083588" cy="645240"/>
      </dsp:txXfrm>
    </dsp:sp>
    <dsp:sp modelId="{1CBB8113-967E-4216-89C3-07286589A819}">
      <dsp:nvSpPr>
        <dsp:cNvPr id="0" name=""/>
        <dsp:cNvSpPr/>
      </dsp:nvSpPr>
      <dsp:spPr>
        <a:xfrm>
          <a:off x="0" y="1606080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effectLst/>
              <a:latin typeface="+mn-lt"/>
            </a:rPr>
            <a:t>Confusion about jurisdictions, regulations, and authority of fishery management organizations</a:t>
          </a:r>
          <a:endParaRPr lang="en-US" sz="1800" b="1" kern="1200" dirty="0">
            <a:solidFill>
              <a:schemeClr val="bg1"/>
            </a:solidFill>
            <a:latin typeface="+mn-lt"/>
          </a:endParaRPr>
        </a:p>
      </dsp:txBody>
      <dsp:txXfrm>
        <a:off x="34906" y="1640986"/>
        <a:ext cx="8083588" cy="645240"/>
      </dsp:txXfrm>
    </dsp:sp>
    <dsp:sp modelId="{8E7A670A-30B6-419E-A48F-A07023D5C7DD}">
      <dsp:nvSpPr>
        <dsp:cNvPr id="0" name=""/>
        <dsp:cNvSpPr/>
      </dsp:nvSpPr>
      <dsp:spPr>
        <a:xfrm>
          <a:off x="0" y="2372973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effectLst/>
              <a:latin typeface="+mn-lt"/>
            </a:rPr>
            <a:t>Need better communication and greater transparency in the decision-making process</a:t>
          </a:r>
        </a:p>
      </dsp:txBody>
      <dsp:txXfrm>
        <a:off x="34906" y="2407879"/>
        <a:ext cx="8083588" cy="645240"/>
      </dsp:txXfrm>
    </dsp:sp>
    <dsp:sp modelId="{CD456E0C-C3CD-4AC3-BF79-F68060E6BC41}">
      <dsp:nvSpPr>
        <dsp:cNvPr id="0" name=""/>
        <dsp:cNvSpPr/>
      </dsp:nvSpPr>
      <dsp:spPr>
        <a:xfrm>
          <a:off x="0" y="3139866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effectLst/>
              <a:latin typeface="+mn-lt"/>
            </a:rPr>
            <a:t>Ecosystem and trophic interactions should be given more consideration</a:t>
          </a:r>
        </a:p>
      </dsp:txBody>
      <dsp:txXfrm>
        <a:off x="34906" y="3174772"/>
        <a:ext cx="8083588" cy="645240"/>
      </dsp:txXfrm>
    </dsp:sp>
    <dsp:sp modelId="{FA7E6798-7C66-4D01-9E8B-28BB453DC5D2}">
      <dsp:nvSpPr>
        <dsp:cNvPr id="0" name=""/>
        <dsp:cNvSpPr/>
      </dsp:nvSpPr>
      <dsp:spPr>
        <a:xfrm>
          <a:off x="0" y="3906759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effectLst/>
              <a:latin typeface="+mn-lt"/>
            </a:rPr>
            <a:t>The Council  is not uniformly perceived to represent stakeholder interests</a:t>
          </a:r>
        </a:p>
      </dsp:txBody>
      <dsp:txXfrm>
        <a:off x="34906" y="3941665"/>
        <a:ext cx="8083588" cy="645240"/>
      </dsp:txXfrm>
    </dsp:sp>
    <dsp:sp modelId="{9FAA24A9-1069-4A19-86F1-C5AA922E0B28}">
      <dsp:nvSpPr>
        <dsp:cNvPr id="0" name=""/>
        <dsp:cNvSpPr/>
      </dsp:nvSpPr>
      <dsp:spPr>
        <a:xfrm>
          <a:off x="0" y="4673652"/>
          <a:ext cx="8153400" cy="715052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effectLst/>
              <a:latin typeface="+mn-lt"/>
            </a:rPr>
            <a:t>Pollution is degrading health of fisheries</a:t>
          </a:r>
          <a:endParaRPr lang="en-US" sz="1800" b="1" kern="1200" dirty="0">
            <a:solidFill>
              <a:schemeClr val="bg1"/>
            </a:solidFill>
            <a:effectLst/>
            <a:latin typeface="+mn-lt"/>
          </a:endParaRPr>
        </a:p>
      </dsp:txBody>
      <dsp:txXfrm>
        <a:off x="34906" y="4708558"/>
        <a:ext cx="8083588" cy="645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03EC6-F0A8-4A74-9450-56E5123DEE0F}">
      <dsp:nvSpPr>
        <dsp:cNvPr id="0" name=""/>
        <dsp:cNvSpPr/>
      </dsp:nvSpPr>
      <dsp:spPr>
        <a:xfrm>
          <a:off x="3804668" y="4511563"/>
          <a:ext cx="1458463" cy="14584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bg1"/>
              </a:solidFill>
              <a:latin typeface="+mn-lt"/>
            </a:rPr>
            <a:t>Vision</a:t>
          </a:r>
          <a:endParaRPr lang="en-US" sz="2500" b="1" kern="1200" dirty="0">
            <a:solidFill>
              <a:schemeClr val="bg1"/>
            </a:solidFill>
            <a:latin typeface="+mn-lt"/>
          </a:endParaRPr>
        </a:p>
      </dsp:txBody>
      <dsp:txXfrm>
        <a:off x="4018255" y="4725150"/>
        <a:ext cx="1031289" cy="1031289"/>
      </dsp:txXfrm>
    </dsp:sp>
    <dsp:sp modelId="{5B70D614-C7B9-4580-8571-CFE1318B2C42}">
      <dsp:nvSpPr>
        <dsp:cNvPr id="0" name=""/>
        <dsp:cNvSpPr/>
      </dsp:nvSpPr>
      <dsp:spPr>
        <a:xfrm rot="10800000">
          <a:off x="723888" y="5032964"/>
          <a:ext cx="2911336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A9881-6B9B-4C31-8448-5BA54CE68567}">
      <dsp:nvSpPr>
        <dsp:cNvPr id="0" name=""/>
        <dsp:cNvSpPr/>
      </dsp:nvSpPr>
      <dsp:spPr>
        <a:xfrm>
          <a:off x="76188" y="4832425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Sustainable fisheries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100109" y="4856346"/>
        <a:ext cx="1247558" cy="768897"/>
      </dsp:txXfrm>
    </dsp:sp>
    <dsp:sp modelId="{807DFF07-B6E2-4ED2-87DA-B4F9D9FD6AD6}">
      <dsp:nvSpPr>
        <dsp:cNvPr id="0" name=""/>
        <dsp:cNvSpPr/>
      </dsp:nvSpPr>
      <dsp:spPr>
        <a:xfrm rot="11904310">
          <a:off x="722611" y="4268784"/>
          <a:ext cx="3029539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53B9E-51B6-4CF5-AB69-6C4BCA08B179}">
      <dsp:nvSpPr>
        <dsp:cNvPr id="0" name=""/>
        <dsp:cNvSpPr/>
      </dsp:nvSpPr>
      <dsp:spPr>
        <a:xfrm>
          <a:off x="152395" y="3589980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Accurate scientific data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176316" y="3613901"/>
        <a:ext cx="1247558" cy="768897"/>
      </dsp:txXfrm>
    </dsp:sp>
    <dsp:sp modelId="{E1AE6CBD-9AB1-4C52-A5B6-0727CC1BD9BD}">
      <dsp:nvSpPr>
        <dsp:cNvPr id="0" name=""/>
        <dsp:cNvSpPr/>
      </dsp:nvSpPr>
      <dsp:spPr>
        <a:xfrm rot="12924802">
          <a:off x="632090" y="3490055"/>
          <a:ext cx="3463596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C6C3E-885B-4711-A2CA-EEE53E5ED11B}">
      <dsp:nvSpPr>
        <dsp:cNvPr id="0" name=""/>
        <dsp:cNvSpPr/>
      </dsp:nvSpPr>
      <dsp:spPr>
        <a:xfrm>
          <a:off x="76169" y="2285989"/>
          <a:ext cx="1752631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Stakeholder participation in management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100090" y="2309910"/>
        <a:ext cx="1704789" cy="768897"/>
      </dsp:txXfrm>
    </dsp:sp>
    <dsp:sp modelId="{0F7C44A7-CD76-4AEF-9D00-BF2FA27858AE}">
      <dsp:nvSpPr>
        <dsp:cNvPr id="0" name=""/>
        <dsp:cNvSpPr/>
      </dsp:nvSpPr>
      <dsp:spPr>
        <a:xfrm rot="13841663">
          <a:off x="972909" y="2900565"/>
          <a:ext cx="3630585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DD21A-ECEB-43BB-8128-D6F0E250464D}">
      <dsp:nvSpPr>
        <dsp:cNvPr id="0" name=""/>
        <dsp:cNvSpPr/>
      </dsp:nvSpPr>
      <dsp:spPr>
        <a:xfrm>
          <a:off x="990592" y="1295392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Thriving coastal communities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1014513" y="1319313"/>
        <a:ext cx="1247558" cy="768897"/>
      </dsp:txXfrm>
    </dsp:sp>
    <dsp:sp modelId="{529A4637-55EA-4E6B-B1EB-ACA38D28C71C}">
      <dsp:nvSpPr>
        <dsp:cNvPr id="0" name=""/>
        <dsp:cNvSpPr/>
      </dsp:nvSpPr>
      <dsp:spPr>
        <a:xfrm rot="15083270">
          <a:off x="1861395" y="2438690"/>
          <a:ext cx="3597643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15424-2590-4976-951D-E24AA4E86CC9}">
      <dsp:nvSpPr>
        <dsp:cNvPr id="0" name=""/>
        <dsp:cNvSpPr/>
      </dsp:nvSpPr>
      <dsp:spPr>
        <a:xfrm>
          <a:off x="2438404" y="533407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Healthy ecosystems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2462325" y="557328"/>
        <a:ext cx="1247558" cy="768897"/>
      </dsp:txXfrm>
    </dsp:sp>
    <dsp:sp modelId="{47F10830-945E-4817-97B8-2CD877A79C9C}">
      <dsp:nvSpPr>
        <dsp:cNvPr id="0" name=""/>
        <dsp:cNvSpPr/>
      </dsp:nvSpPr>
      <dsp:spPr>
        <a:xfrm rot="16260932">
          <a:off x="2893164" y="2420728"/>
          <a:ext cx="3374079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BD38B-59EC-4EF2-9545-0C5DFAE53CB6}">
      <dsp:nvSpPr>
        <dsp:cNvPr id="0" name=""/>
        <dsp:cNvSpPr/>
      </dsp:nvSpPr>
      <dsp:spPr>
        <a:xfrm>
          <a:off x="3886208" y="533414"/>
          <a:ext cx="1447793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  <a:latin typeface="+mn-lt"/>
            </a:rPr>
            <a:t>Clear and honest communication</a:t>
          </a:r>
          <a:endParaRPr lang="en-US" sz="1300" b="1" kern="1200" dirty="0">
            <a:solidFill>
              <a:schemeClr val="bg1"/>
            </a:solidFill>
            <a:latin typeface="+mn-lt"/>
          </a:endParaRPr>
        </a:p>
      </dsp:txBody>
      <dsp:txXfrm>
        <a:off x="3910129" y="557335"/>
        <a:ext cx="1399951" cy="768897"/>
      </dsp:txXfrm>
    </dsp:sp>
    <dsp:sp modelId="{F1D76EEA-6FF3-43B7-B2AD-C0215D6FAD13}">
      <dsp:nvSpPr>
        <dsp:cNvPr id="0" name=""/>
        <dsp:cNvSpPr/>
      </dsp:nvSpPr>
      <dsp:spPr>
        <a:xfrm rot="17445220">
          <a:off x="3710925" y="2483225"/>
          <a:ext cx="3578341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780E9-A572-4922-8B69-5E3BACF54F15}">
      <dsp:nvSpPr>
        <dsp:cNvPr id="0" name=""/>
        <dsp:cNvSpPr/>
      </dsp:nvSpPr>
      <dsp:spPr>
        <a:xfrm>
          <a:off x="5486391" y="609610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Fair treatment of stakeholders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5510312" y="633531"/>
        <a:ext cx="1247558" cy="768897"/>
      </dsp:txXfrm>
    </dsp:sp>
    <dsp:sp modelId="{9C63B922-0988-4CD9-8EBD-4C99266BACAE}">
      <dsp:nvSpPr>
        <dsp:cNvPr id="0" name=""/>
        <dsp:cNvSpPr/>
      </dsp:nvSpPr>
      <dsp:spPr>
        <a:xfrm rot="18625366">
          <a:off x="4473321" y="2835804"/>
          <a:ext cx="3864027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F86CE-545B-426A-BD3E-00727428A18E}">
      <dsp:nvSpPr>
        <dsp:cNvPr id="0" name=""/>
        <dsp:cNvSpPr/>
      </dsp:nvSpPr>
      <dsp:spPr>
        <a:xfrm>
          <a:off x="7010396" y="1164461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n-lt"/>
            </a:rPr>
            <a:t>Efficient use of fishery resources</a:t>
          </a:r>
          <a:endParaRPr lang="en-US" sz="1400" b="1" kern="1200" dirty="0">
            <a:solidFill>
              <a:schemeClr val="bg1"/>
            </a:solidFill>
            <a:latin typeface="+mn-lt"/>
          </a:endParaRPr>
        </a:p>
      </dsp:txBody>
      <dsp:txXfrm>
        <a:off x="7034317" y="1188382"/>
        <a:ext cx="1247558" cy="768897"/>
      </dsp:txXfrm>
    </dsp:sp>
    <dsp:sp modelId="{D98A0E3A-CD67-4F77-BE08-ECFC162D564C}">
      <dsp:nvSpPr>
        <dsp:cNvPr id="0" name=""/>
        <dsp:cNvSpPr/>
      </dsp:nvSpPr>
      <dsp:spPr>
        <a:xfrm rot="19542384">
          <a:off x="4997262" y="3495593"/>
          <a:ext cx="3581761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52178-BDD1-4491-A081-BAC527857CBB}">
      <dsp:nvSpPr>
        <dsp:cNvPr id="0" name=""/>
        <dsp:cNvSpPr/>
      </dsp:nvSpPr>
      <dsp:spPr>
        <a:xfrm>
          <a:off x="7619999" y="2286011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+mn-lt"/>
            </a:rPr>
            <a:t>Coordination among management organizations</a:t>
          </a:r>
          <a:endParaRPr lang="en-US" sz="1200" b="1" kern="1200" dirty="0">
            <a:solidFill>
              <a:schemeClr val="bg1"/>
            </a:solidFill>
            <a:latin typeface="+mn-lt"/>
          </a:endParaRPr>
        </a:p>
      </dsp:txBody>
      <dsp:txXfrm>
        <a:off x="7643920" y="2309932"/>
        <a:ext cx="1247558" cy="768897"/>
      </dsp:txXfrm>
    </dsp:sp>
    <dsp:sp modelId="{9621910F-EA00-41DB-9E4F-4017551303A5}">
      <dsp:nvSpPr>
        <dsp:cNvPr id="0" name=""/>
        <dsp:cNvSpPr/>
      </dsp:nvSpPr>
      <dsp:spPr>
        <a:xfrm rot="20425903">
          <a:off x="5300340" y="4217452"/>
          <a:ext cx="3055604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4EB2F-47E4-460C-BDDE-2585C30A5B50}">
      <dsp:nvSpPr>
        <dsp:cNvPr id="0" name=""/>
        <dsp:cNvSpPr/>
      </dsp:nvSpPr>
      <dsp:spPr>
        <a:xfrm>
          <a:off x="7543791" y="3505206"/>
          <a:ext cx="1447824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  <a:latin typeface="+mn-lt"/>
            </a:rPr>
            <a:t>Social and economic considerations</a:t>
          </a:r>
          <a:endParaRPr lang="en-US" sz="1300" b="1" kern="1200" dirty="0">
            <a:solidFill>
              <a:schemeClr val="bg1"/>
            </a:solidFill>
            <a:latin typeface="+mn-lt"/>
          </a:endParaRPr>
        </a:p>
      </dsp:txBody>
      <dsp:txXfrm>
        <a:off x="7567712" y="3529127"/>
        <a:ext cx="1399982" cy="768897"/>
      </dsp:txXfrm>
    </dsp:sp>
    <dsp:sp modelId="{1B44127D-124F-44E1-96E0-F365303732F2}">
      <dsp:nvSpPr>
        <dsp:cNvPr id="0" name=""/>
        <dsp:cNvSpPr/>
      </dsp:nvSpPr>
      <dsp:spPr>
        <a:xfrm rot="21571292">
          <a:off x="5432499" y="5013303"/>
          <a:ext cx="2911450" cy="415662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E2EA2-E01C-43D6-83C4-5D9B97815362}">
      <dsp:nvSpPr>
        <dsp:cNvPr id="0" name=""/>
        <dsp:cNvSpPr/>
      </dsp:nvSpPr>
      <dsp:spPr>
        <a:xfrm>
          <a:off x="7696199" y="4800608"/>
          <a:ext cx="1295400" cy="81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+mn-lt"/>
            </a:rPr>
            <a:t>Consistent regulations</a:t>
          </a:r>
          <a:endParaRPr lang="en-US" sz="1200" b="1" kern="1200" dirty="0">
            <a:solidFill>
              <a:schemeClr val="bg1"/>
            </a:solidFill>
            <a:latin typeface="+mn-lt"/>
          </a:endParaRPr>
        </a:p>
      </dsp:txBody>
      <dsp:txXfrm>
        <a:off x="7720120" y="4824529"/>
        <a:ext cx="1247558" cy="7688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6FB2F-046A-40C7-96E9-63CE521DB907}">
      <dsp:nvSpPr>
        <dsp:cNvPr id="0" name=""/>
        <dsp:cNvSpPr/>
      </dsp:nvSpPr>
      <dsp:spPr>
        <a:xfrm>
          <a:off x="1354162" y="1481"/>
          <a:ext cx="4165153" cy="15515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Industry participation in trawl survey design and operation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Substantial use of cooperative research results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Data collection transparency and timeliness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Effective use of fishery-dependent data</a:t>
          </a:r>
          <a:endParaRPr lang="en-US" sz="1300" kern="1200" dirty="0"/>
        </a:p>
      </dsp:txBody>
      <dsp:txXfrm>
        <a:off x="1354162" y="195429"/>
        <a:ext cx="3583308" cy="1163690"/>
      </dsp:txXfrm>
    </dsp:sp>
    <dsp:sp modelId="{112E5D67-26B1-4345-A0C6-094F6175F3C7}">
      <dsp:nvSpPr>
        <dsp:cNvPr id="0" name=""/>
        <dsp:cNvSpPr/>
      </dsp:nvSpPr>
      <dsp:spPr>
        <a:xfrm>
          <a:off x="0" y="108130"/>
          <a:ext cx="1347553" cy="1369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Commercial</a:t>
          </a:r>
          <a:endParaRPr lang="en-US" sz="1500" kern="1200" dirty="0"/>
        </a:p>
      </dsp:txBody>
      <dsp:txXfrm>
        <a:off x="65782" y="173912"/>
        <a:ext cx="1215989" cy="1237475"/>
      </dsp:txXfrm>
    </dsp:sp>
    <dsp:sp modelId="{C69044E3-CAF9-44A5-A690-4B0B9238D69A}">
      <dsp:nvSpPr>
        <dsp:cNvPr id="0" name=""/>
        <dsp:cNvSpPr/>
      </dsp:nvSpPr>
      <dsp:spPr>
        <a:xfrm>
          <a:off x="1352778" y="1689972"/>
          <a:ext cx="4169224" cy="13690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Accurate system for recreational catch estimation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Utilization of volunteer angler input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Timeliness</a:t>
          </a:r>
          <a:endParaRPr lang="en-US" sz="1300" kern="1200" dirty="0"/>
        </a:p>
      </dsp:txBody>
      <dsp:txXfrm>
        <a:off x="1352778" y="1861102"/>
        <a:ext cx="3655834" cy="1026779"/>
      </dsp:txXfrm>
    </dsp:sp>
    <dsp:sp modelId="{17388FCF-0FF6-4380-9CFD-FB3D6B4EC4F7}">
      <dsp:nvSpPr>
        <dsp:cNvPr id="0" name=""/>
        <dsp:cNvSpPr/>
      </dsp:nvSpPr>
      <dsp:spPr>
        <a:xfrm>
          <a:off x="0" y="1705347"/>
          <a:ext cx="1348871" cy="1369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Recreational</a:t>
          </a:r>
          <a:endParaRPr lang="en-US" sz="1500" kern="1200" dirty="0"/>
        </a:p>
      </dsp:txBody>
      <dsp:txXfrm>
        <a:off x="65846" y="1771193"/>
        <a:ext cx="1217179" cy="1237347"/>
      </dsp:txXfrm>
    </dsp:sp>
    <dsp:sp modelId="{A3B0FA80-B0D6-436E-B544-104ED3EABB58}">
      <dsp:nvSpPr>
        <dsp:cNvPr id="0" name=""/>
        <dsp:cNvSpPr/>
      </dsp:nvSpPr>
      <dsp:spPr>
        <a:xfrm>
          <a:off x="1352778" y="3195915"/>
          <a:ext cx="4169224" cy="13690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Cooperative research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Effective monitoring of catch and </a:t>
          </a:r>
          <a:r>
            <a:rPr lang="en-US" sz="1300" kern="1200" dirty="0" err="1" smtClean="0"/>
            <a:t>bycatch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Integration of existing unutilized data streams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Stock assessments in the context of ecosystems</a:t>
          </a:r>
          <a:endParaRPr lang="en-US" sz="1300" kern="1200" dirty="0"/>
        </a:p>
      </dsp:txBody>
      <dsp:txXfrm>
        <a:off x="1352778" y="3367045"/>
        <a:ext cx="3655834" cy="1026779"/>
      </dsp:txXfrm>
    </dsp:sp>
    <dsp:sp modelId="{893E5167-0C43-404A-AA99-B67A389F71A8}">
      <dsp:nvSpPr>
        <dsp:cNvPr id="0" name=""/>
        <dsp:cNvSpPr/>
      </dsp:nvSpPr>
      <dsp:spPr>
        <a:xfrm>
          <a:off x="0" y="3197397"/>
          <a:ext cx="1348871" cy="1369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ENGO</a:t>
          </a:r>
          <a:endParaRPr lang="en-US" sz="1500" kern="1200" dirty="0"/>
        </a:p>
      </dsp:txBody>
      <dsp:txXfrm>
        <a:off x="65846" y="3263243"/>
        <a:ext cx="1217179" cy="1237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93C40-56F8-446E-BAA9-3E6BCB3B241D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5B7F1-E03F-43BE-A3E4-CF96C8548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66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978DE-81F2-41BA-8EF3-C0E661050A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5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978DE-81F2-41BA-8EF3-C0E661050A0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2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978DE-81F2-41BA-8EF3-C0E661050A0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2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77 w 5184"/>
                  <a:gd name="T3" fmla="*/ 3159 h 3159"/>
                  <a:gd name="T4" fmla="*/ 537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0 w 556"/>
                  <a:gd name="T5" fmla="*/ 3159 h 3159"/>
                  <a:gd name="T6" fmla="*/ 58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3 w 251"/>
                <a:gd name="T7" fmla="*/ 12 h 12"/>
                <a:gd name="T8" fmla="*/ 263 w 251"/>
                <a:gd name="T9" fmla="*/ 0 h 12"/>
                <a:gd name="T10" fmla="*/ 26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4053 w 251"/>
                <a:gd name="T5" fmla="*/ 12 h 12"/>
                <a:gd name="T6" fmla="*/ 14053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05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05 w 4724"/>
                  <a:gd name="T7" fmla="*/ 12 h 12"/>
                  <a:gd name="T8" fmla="*/ 4905 w 4724"/>
                  <a:gd name="T9" fmla="*/ 0 h 12"/>
                  <a:gd name="T10" fmla="*/ 4905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pic>
        <p:nvPicPr>
          <p:cNvPr id="18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450" y="266700"/>
            <a:ext cx="62611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20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28700" y="1997075"/>
            <a:ext cx="7086600" cy="1431925"/>
          </a:xfrm>
        </p:spPr>
        <p:txBody>
          <a:bodyPr anchor="b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9320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9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8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77 w 5184"/>
                  <a:gd name="T3" fmla="*/ 3159 h 3159"/>
                  <a:gd name="T4" fmla="*/ 537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0 w 556"/>
                  <a:gd name="T5" fmla="*/ 3159 h 3159"/>
                  <a:gd name="T6" fmla="*/ 58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3 w 251"/>
                <a:gd name="T7" fmla="*/ 12 h 12"/>
                <a:gd name="T8" fmla="*/ 263 w 251"/>
                <a:gd name="T9" fmla="*/ 0 h 12"/>
                <a:gd name="T10" fmla="*/ 26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4053 w 251"/>
                <a:gd name="T5" fmla="*/ 12 h 12"/>
                <a:gd name="T6" fmla="*/ 14053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05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05 w 4724"/>
                  <a:gd name="T7" fmla="*/ 12 h 12"/>
                  <a:gd name="T8" fmla="*/ 4905 w 4724"/>
                  <a:gd name="T9" fmla="*/ 0 h 12"/>
                  <a:gd name="T10" fmla="*/ 4905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9320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28700" y="1997075"/>
            <a:ext cx="7086600" cy="1431925"/>
          </a:xfrm>
        </p:spPr>
        <p:txBody>
          <a:bodyPr anchor="b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9320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9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6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1002182"/>
            <a:ext cx="7127708" cy="734543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89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02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0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1002182"/>
            <a:ext cx="7127708" cy="734543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5873750"/>
            <a:ext cx="506095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795" y="1939745"/>
            <a:ext cx="7605189" cy="1321039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795" y="3294926"/>
            <a:ext cx="7605189" cy="1454989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355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674" y="921715"/>
            <a:ext cx="7325226" cy="81501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9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34" y="1024118"/>
            <a:ext cx="7289132" cy="7739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730" y="1880006"/>
            <a:ext cx="3814889" cy="72645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0730" y="2606460"/>
            <a:ext cx="3814889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8556" y="1880006"/>
            <a:ext cx="3816388" cy="72645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8556" y="2606460"/>
            <a:ext cx="38163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7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62" y="965607"/>
            <a:ext cx="7405437" cy="877823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0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9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6067425"/>
            <a:ext cx="372586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9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ary\AppData\Local\Microsoft\Windows\Temporary Internet Files\Content.Outlook\S4CS8YNM\MAFMC_logo_horiz_revers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76200"/>
            <a:ext cx="28908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6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77 w 5184"/>
                <a:gd name="T3" fmla="*/ 3159 h 3159"/>
                <a:gd name="T4" fmla="*/ 5377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0 w 556"/>
                <a:gd name="T5" fmla="*/ 3159 h 3159"/>
                <a:gd name="T6" fmla="*/ 58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05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05 w 4724"/>
                  <a:gd name="T7" fmla="*/ 12 h 12"/>
                  <a:gd name="T8" fmla="*/ 4905 w 4724"/>
                  <a:gd name="T9" fmla="*/ 0 h 12"/>
                  <a:gd name="T10" fmla="*/ 4905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4053 w 251"/>
                  <a:gd name="T5" fmla="*/ 12 h 12"/>
                  <a:gd name="T6" fmla="*/ 14053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3 w 251"/>
                  <a:gd name="T7" fmla="*/ 12 h 12"/>
                  <a:gd name="T8" fmla="*/ 263 w 251"/>
                  <a:gd name="T9" fmla="*/ 0 h 12"/>
                  <a:gd name="T10" fmla="*/ 26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921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217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7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9893B7-A9F7-4191-99BE-C3527FBC4F9E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9217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1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674B857-89F8-478C-8356-EC7B0B182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clark@mafmc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microsoft.com/office/2007/relationships/hdphoto" Target="../media/hdphoto1.wdp"/><Relationship Id="rId9" Type="http://schemas.microsoft.com/office/2007/relationships/diagramDrawing" Target="../diagrams/drawin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81000" y="1905001"/>
            <a:ext cx="8763000" cy="1219199"/>
          </a:xfrm>
        </p:spPr>
        <p:txBody>
          <a:bodyPr/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4000" b="0" dirty="0" smtClean="0"/>
              <a:t>Visioning and Strategic Planning</a:t>
            </a:r>
            <a:endParaRPr lang="en-US" sz="4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0" y="5562600"/>
            <a:ext cx="9144000" cy="685800"/>
          </a:xfrm>
        </p:spPr>
        <p:txBody>
          <a:bodyPr/>
          <a:lstStyle/>
          <a:p>
            <a:r>
              <a:rPr lang="en-US" sz="2800" dirty="0"/>
              <a:t>Mid-Atlantic Fishery Management Council </a:t>
            </a:r>
            <a:endParaRPr lang="en-US" sz="2800" dirty="0" smtClean="0"/>
          </a:p>
          <a:p>
            <a:r>
              <a:rPr lang="en-US" sz="2800" dirty="0" smtClean="0">
                <a:latin typeface="+mj-lt"/>
              </a:rPr>
              <a:t>December 3, 2012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4870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2182"/>
            <a:ext cx="7848600" cy="734543"/>
          </a:xfrm>
        </p:spPr>
        <p:txBody>
          <a:bodyPr/>
          <a:lstStyle/>
          <a:p>
            <a:r>
              <a:rPr lang="en-US" sz="3200" dirty="0" smtClean="0"/>
              <a:t>Why did we choose these methods?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5438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We wanted to achieve both </a:t>
            </a:r>
            <a:r>
              <a:rPr lang="en-US" sz="2800" u="sng" dirty="0" smtClean="0"/>
              <a:t>depth</a:t>
            </a:r>
            <a:r>
              <a:rPr lang="en-US" sz="2800" dirty="0" smtClean="0"/>
              <a:t> of input and </a:t>
            </a:r>
            <a:r>
              <a:rPr lang="en-US" sz="2800" u="sng" dirty="0" smtClean="0"/>
              <a:t>breadth</a:t>
            </a:r>
            <a:r>
              <a:rPr lang="en-US" sz="2800" dirty="0" smtClean="0"/>
              <a:t> of stakeholder participation</a:t>
            </a:r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07467" y="3143115"/>
            <a:ext cx="8529064" cy="3543569"/>
            <a:chOff x="307467" y="3143115"/>
            <a:chExt cx="8529064" cy="3543569"/>
          </a:xfrm>
        </p:grpSpPr>
        <p:sp>
          <p:nvSpPr>
            <p:cNvPr id="6" name="Freeform 5"/>
            <p:cNvSpPr/>
            <p:nvPr/>
          </p:nvSpPr>
          <p:spPr>
            <a:xfrm>
              <a:off x="307467" y="3143115"/>
              <a:ext cx="2600324" cy="1040130"/>
            </a:xfrm>
            <a:custGeom>
              <a:avLst/>
              <a:gdLst>
                <a:gd name="connsiteX0" fmla="*/ 0 w 2600324"/>
                <a:gd name="connsiteY0" fmla="*/ 0 h 1040130"/>
                <a:gd name="connsiteX1" fmla="*/ 2600324 w 2600324"/>
                <a:gd name="connsiteY1" fmla="*/ 0 h 1040130"/>
                <a:gd name="connsiteX2" fmla="*/ 2600324 w 2600324"/>
                <a:gd name="connsiteY2" fmla="*/ 1040130 h 1040130"/>
                <a:gd name="connsiteX3" fmla="*/ 0 w 2600324"/>
                <a:gd name="connsiteY3" fmla="*/ 1040130 h 1040130"/>
                <a:gd name="connsiteX4" fmla="*/ 0 w 2600324"/>
                <a:gd name="connsiteY4" fmla="*/ 0 h 104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1040130">
                  <a:moveTo>
                    <a:pt x="0" y="0"/>
                  </a:moveTo>
                  <a:lnTo>
                    <a:pt x="2600324" y="0"/>
                  </a:lnTo>
                  <a:lnTo>
                    <a:pt x="2600324" y="1040130"/>
                  </a:lnTo>
                  <a:lnTo>
                    <a:pt x="0" y="1040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1"/>
                  </a:solidFill>
                </a:rPr>
                <a:t>Survey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07467" y="4183245"/>
              <a:ext cx="2600324" cy="2503439"/>
            </a:xfrm>
            <a:custGeom>
              <a:avLst/>
              <a:gdLst>
                <a:gd name="connsiteX0" fmla="*/ 0 w 2600324"/>
                <a:gd name="connsiteY0" fmla="*/ 0 h 2503439"/>
                <a:gd name="connsiteX1" fmla="*/ 2600324 w 2600324"/>
                <a:gd name="connsiteY1" fmla="*/ 0 h 2503439"/>
                <a:gd name="connsiteX2" fmla="*/ 2600324 w 2600324"/>
                <a:gd name="connsiteY2" fmla="*/ 2503439 h 2503439"/>
                <a:gd name="connsiteX3" fmla="*/ 0 w 2600324"/>
                <a:gd name="connsiteY3" fmla="*/ 2503439 h 2503439"/>
                <a:gd name="connsiteX4" fmla="*/ 0 w 2600324"/>
                <a:gd name="connsiteY4" fmla="*/ 0 h 2503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2503439">
                  <a:moveTo>
                    <a:pt x="0" y="0"/>
                  </a:moveTo>
                  <a:lnTo>
                    <a:pt x="2600324" y="0"/>
                  </a:lnTo>
                  <a:lnTo>
                    <a:pt x="2600324" y="2503439"/>
                  </a:lnTo>
                  <a:lnTo>
                    <a:pt x="0" y="2503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Inclusive</a:t>
              </a:r>
              <a:endParaRPr lang="en-US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Relatively inexpensive</a:t>
              </a:r>
              <a:endParaRPr lang="en-US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Wide distribution </a:t>
              </a:r>
              <a:endParaRPr lang="en-US" sz="20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3271837" y="3143115"/>
              <a:ext cx="2600324" cy="1040130"/>
            </a:xfrm>
            <a:custGeom>
              <a:avLst/>
              <a:gdLst>
                <a:gd name="connsiteX0" fmla="*/ 0 w 2600324"/>
                <a:gd name="connsiteY0" fmla="*/ 0 h 1040130"/>
                <a:gd name="connsiteX1" fmla="*/ 2600324 w 2600324"/>
                <a:gd name="connsiteY1" fmla="*/ 0 h 1040130"/>
                <a:gd name="connsiteX2" fmla="*/ 2600324 w 2600324"/>
                <a:gd name="connsiteY2" fmla="*/ 1040130 h 1040130"/>
                <a:gd name="connsiteX3" fmla="*/ 0 w 2600324"/>
                <a:gd name="connsiteY3" fmla="*/ 1040130 h 1040130"/>
                <a:gd name="connsiteX4" fmla="*/ 0 w 2600324"/>
                <a:gd name="connsiteY4" fmla="*/ 0 h 104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1040130">
                  <a:moveTo>
                    <a:pt x="0" y="0"/>
                  </a:moveTo>
                  <a:lnTo>
                    <a:pt x="2600324" y="0"/>
                  </a:lnTo>
                  <a:lnTo>
                    <a:pt x="2600324" y="1040130"/>
                  </a:lnTo>
                  <a:lnTo>
                    <a:pt x="0" y="1040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1"/>
                  </a:solidFill>
                </a:rPr>
                <a:t>Roundtable Discussions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3271837" y="4183245"/>
              <a:ext cx="2600324" cy="2503439"/>
            </a:xfrm>
            <a:custGeom>
              <a:avLst/>
              <a:gdLst>
                <a:gd name="connsiteX0" fmla="*/ 0 w 2600324"/>
                <a:gd name="connsiteY0" fmla="*/ 0 h 2503439"/>
                <a:gd name="connsiteX1" fmla="*/ 2600324 w 2600324"/>
                <a:gd name="connsiteY1" fmla="*/ 0 h 2503439"/>
                <a:gd name="connsiteX2" fmla="*/ 2600324 w 2600324"/>
                <a:gd name="connsiteY2" fmla="*/ 2503439 h 2503439"/>
                <a:gd name="connsiteX3" fmla="*/ 0 w 2600324"/>
                <a:gd name="connsiteY3" fmla="*/ 2503439 h 2503439"/>
                <a:gd name="connsiteX4" fmla="*/ 0 w 2600324"/>
                <a:gd name="connsiteY4" fmla="*/ 0 h 2503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2503439">
                  <a:moveTo>
                    <a:pt x="0" y="0"/>
                  </a:moveTo>
                  <a:lnTo>
                    <a:pt x="2600324" y="0"/>
                  </a:lnTo>
                  <a:lnTo>
                    <a:pt x="2600324" y="2503439"/>
                  </a:lnTo>
                  <a:lnTo>
                    <a:pt x="0" y="2503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In-depth data</a:t>
              </a:r>
              <a:endParaRPr lang="en-US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More conducive to discussions of complex issues</a:t>
              </a:r>
              <a:endParaRPr lang="en-US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Builds trust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Successfully partnered with local co-hosts</a:t>
              </a:r>
              <a:endParaRPr lang="en-US" sz="20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236207" y="3143115"/>
              <a:ext cx="2600324" cy="1040130"/>
            </a:xfrm>
            <a:custGeom>
              <a:avLst/>
              <a:gdLst>
                <a:gd name="connsiteX0" fmla="*/ 0 w 2600324"/>
                <a:gd name="connsiteY0" fmla="*/ 0 h 1040130"/>
                <a:gd name="connsiteX1" fmla="*/ 2600324 w 2600324"/>
                <a:gd name="connsiteY1" fmla="*/ 0 h 1040130"/>
                <a:gd name="connsiteX2" fmla="*/ 2600324 w 2600324"/>
                <a:gd name="connsiteY2" fmla="*/ 1040130 h 1040130"/>
                <a:gd name="connsiteX3" fmla="*/ 0 w 2600324"/>
                <a:gd name="connsiteY3" fmla="*/ 1040130 h 1040130"/>
                <a:gd name="connsiteX4" fmla="*/ 0 w 2600324"/>
                <a:gd name="connsiteY4" fmla="*/ 0 h 104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1040130">
                  <a:moveTo>
                    <a:pt x="0" y="0"/>
                  </a:moveTo>
                  <a:lnTo>
                    <a:pt x="2600324" y="0"/>
                  </a:lnTo>
                  <a:lnTo>
                    <a:pt x="2600324" y="1040130"/>
                  </a:lnTo>
                  <a:lnTo>
                    <a:pt x="0" y="1040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1"/>
                  </a:solidFill>
                </a:rPr>
                <a:t>Position Letters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236207" y="4183245"/>
              <a:ext cx="2600324" cy="2503439"/>
            </a:xfrm>
            <a:custGeom>
              <a:avLst/>
              <a:gdLst>
                <a:gd name="connsiteX0" fmla="*/ 0 w 2600324"/>
                <a:gd name="connsiteY0" fmla="*/ 0 h 2503439"/>
                <a:gd name="connsiteX1" fmla="*/ 2600324 w 2600324"/>
                <a:gd name="connsiteY1" fmla="*/ 0 h 2503439"/>
                <a:gd name="connsiteX2" fmla="*/ 2600324 w 2600324"/>
                <a:gd name="connsiteY2" fmla="*/ 2503439 h 2503439"/>
                <a:gd name="connsiteX3" fmla="*/ 0 w 2600324"/>
                <a:gd name="connsiteY3" fmla="*/ 2503439 h 2503439"/>
                <a:gd name="connsiteX4" fmla="*/ 0 w 2600324"/>
                <a:gd name="connsiteY4" fmla="*/ 0 h 2503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0324" h="2503439">
                  <a:moveTo>
                    <a:pt x="0" y="0"/>
                  </a:moveTo>
                  <a:lnTo>
                    <a:pt x="2600324" y="0"/>
                  </a:lnTo>
                  <a:lnTo>
                    <a:pt x="2600324" y="2503439"/>
                  </a:lnTo>
                  <a:lnTo>
                    <a:pt x="0" y="25034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Added at the request of several organizations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Free-form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Lets organizations provide input on behalf of members</a:t>
              </a:r>
              <a:endParaRPr lang="en-US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05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/>
              <a:t>Council formed a Visioning working group (</a:t>
            </a:r>
            <a:r>
              <a:rPr lang="en-US" sz="2400" dirty="0" err="1" smtClean="0"/>
              <a:t>Rec</a:t>
            </a:r>
            <a:r>
              <a:rPr lang="en-US" sz="2400" dirty="0" smtClean="0"/>
              <a:t>/</a:t>
            </a:r>
            <a:r>
              <a:rPr lang="en-US" sz="2400" dirty="0" err="1" smtClean="0"/>
              <a:t>Comm</a:t>
            </a:r>
            <a:r>
              <a:rPr lang="en-US" sz="2400" dirty="0" smtClean="0"/>
              <a:t>/ENGO/Academic/ASMFC/etc.) to inform the data collection and outreach methods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Success required persistent communication efforts 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Emails, mailings, permit holder letters, social media, phone calls, outreach events, media coverage 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Most important: Engaging the Council’s existing “key contacts” for help with spreading the word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Call Mary Clark on Council staff for more information - </a:t>
            </a:r>
            <a:r>
              <a:rPr lang="en-US" sz="2400" dirty="0" smtClean="0">
                <a:hlinkClick r:id="rId2"/>
              </a:rPr>
              <a:t>mclark@mafmc.org</a:t>
            </a:r>
            <a:r>
              <a:rPr lang="en-US" sz="2400" dirty="0" smtClean="0"/>
              <a:t>, (302) 526-5261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265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002182"/>
            <a:ext cx="8267700" cy="734543"/>
          </a:xfrm>
        </p:spPr>
        <p:txBody>
          <a:bodyPr/>
          <a:lstStyle/>
          <a:p>
            <a:r>
              <a:rPr lang="en-US" sz="3200" dirty="0" smtClean="0">
                <a:latin typeface="Century Gothic" pitchFamily="34" charset="0"/>
              </a:rPr>
              <a:t>Analysis: Theme Categories</a:t>
            </a:r>
            <a:endParaRPr lang="en-US" sz="3200" dirty="0">
              <a:latin typeface="Century Gothic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343199"/>
              </p:ext>
            </p:extLst>
          </p:nvPr>
        </p:nvGraphicFramePr>
        <p:xfrm>
          <a:off x="1066800" y="1981200"/>
          <a:ext cx="7543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533567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55 </a:t>
            </a:r>
            <a:r>
              <a:rPr lang="en-US" sz="2400" u="sng" dirty="0" smtClean="0"/>
              <a:t>themes </a:t>
            </a:r>
            <a:r>
              <a:rPr lang="en-US" sz="2400" u="sng" dirty="0"/>
              <a:t>across </a:t>
            </a:r>
            <a:endParaRPr lang="en-US" sz="2400" u="sng" dirty="0" smtClean="0"/>
          </a:p>
          <a:p>
            <a:pPr algn="ctr"/>
            <a:r>
              <a:rPr lang="en-US" sz="2400" u="sng" dirty="0" smtClean="0"/>
              <a:t>3 </a:t>
            </a:r>
            <a:r>
              <a:rPr lang="en-US" sz="2400" u="sng" dirty="0"/>
              <a:t>stakeholder </a:t>
            </a:r>
            <a:r>
              <a:rPr lang="en-US" sz="2400" u="sng" dirty="0" smtClean="0"/>
              <a:t>groups</a:t>
            </a:r>
            <a:endParaRPr lang="en-US" sz="2400" u="sng" dirty="0"/>
          </a:p>
        </p:txBody>
      </p:sp>
      <p:sp>
        <p:nvSpPr>
          <p:cNvPr id="5" name="Rectangle 4"/>
          <p:cNvSpPr/>
          <p:nvPr/>
        </p:nvSpPr>
        <p:spPr>
          <a:xfrm>
            <a:off x="5181600" y="5335671"/>
            <a:ext cx="434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/>
              <a:t>123 stakeholder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7424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332257"/>
            <a:ext cx="7038975" cy="734543"/>
          </a:xfrm>
        </p:spPr>
        <p:txBody>
          <a:bodyPr/>
          <a:lstStyle/>
          <a:p>
            <a:pPr algn="l"/>
            <a:r>
              <a:rPr lang="en-US" sz="3200" dirty="0" smtClean="0"/>
              <a:t>Common Stakeholder Themes</a:t>
            </a:r>
            <a:endParaRPr lang="en-US" sz="3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15458710"/>
              </p:ext>
            </p:extLst>
          </p:nvPr>
        </p:nvGraphicFramePr>
        <p:xfrm>
          <a:off x="838200" y="1066800"/>
          <a:ext cx="8153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7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36620773"/>
              </p:ext>
            </p:extLst>
          </p:nvPr>
        </p:nvGraphicFramePr>
        <p:xfrm>
          <a:off x="76200" y="762000"/>
          <a:ext cx="90678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9541" y="579438"/>
            <a:ext cx="8884919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+mn-lt"/>
              </a:rPr>
              <a:t>Stakeholder Visions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05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12583"/>
            <a:ext cx="2667000" cy="1688284"/>
          </a:xfrm>
          <a:prstGeom prst="rect">
            <a:avLst/>
          </a:prstGeom>
          <a:noFill/>
          <a:ln>
            <a:noFill/>
          </a:ln>
          <a:effectLst>
            <a:glow rad="368300">
              <a:schemeClr val="accent3">
                <a:lumMod val="20000"/>
                <a:lumOff val="8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/>
        </p:nvCxnSpPr>
        <p:spPr bwMode="auto">
          <a:xfrm flipV="1">
            <a:off x="533400" y="1447800"/>
            <a:ext cx="8153400" cy="838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33400" y="2514600"/>
            <a:ext cx="8382000" cy="396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9541" y="579438"/>
            <a:ext cx="8884919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Stakeholder Visions</a:t>
            </a:r>
            <a:endParaRPr lang="en-US" sz="3600" dirty="0"/>
          </a:p>
        </p:txBody>
      </p:sp>
      <p:grpSp>
        <p:nvGrpSpPr>
          <p:cNvPr id="3" name="Group 4"/>
          <p:cNvGrpSpPr/>
          <p:nvPr/>
        </p:nvGrpSpPr>
        <p:grpSpPr>
          <a:xfrm>
            <a:off x="3238036" y="1387340"/>
            <a:ext cx="5829764" cy="5318260"/>
            <a:chOff x="152395" y="3589980"/>
            <a:chExt cx="1295400" cy="816739"/>
          </a:xfrm>
        </p:grpSpPr>
        <p:sp>
          <p:nvSpPr>
            <p:cNvPr id="8" name="Rounded Rectangle 7"/>
            <p:cNvSpPr/>
            <p:nvPr/>
          </p:nvSpPr>
          <p:spPr>
            <a:xfrm>
              <a:off x="152395" y="3589980"/>
              <a:ext cx="1295400" cy="8167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76316" y="3613901"/>
              <a:ext cx="1247558" cy="7688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Accurate scientific data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b="1" kern="1200" dirty="0" smtClean="0">
                <a:solidFill>
                  <a:schemeClr val="bg1"/>
                </a:solidFill>
              </a:endParaRP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b="1" kern="1200" dirty="0">
                <a:solidFill>
                  <a:schemeClr val="bg1">
                    <a:lumMod val="60000"/>
                    <a:lumOff val="40000"/>
                  </a:schemeClr>
                </a:solidFill>
              </a:endParaRPr>
            </a:p>
          </p:txBody>
        </p:sp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7738108"/>
              </p:ext>
            </p:extLst>
          </p:nvPr>
        </p:nvGraphicFramePr>
        <p:xfrm>
          <a:off x="3429000" y="1910563"/>
          <a:ext cx="5522003" cy="456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152400" y="2514600"/>
            <a:ext cx="3276600" cy="40352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152400" y="1447800"/>
            <a:ext cx="3505200" cy="838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91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Topic III: Strategic Planning Process and Progress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535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533400"/>
            <a:ext cx="7127708" cy="734543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Strategic Planning Approach</a:t>
            </a:r>
            <a:endParaRPr lang="en-US" sz="3600" dirty="0"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95400"/>
            <a:ext cx="8839199" cy="5562600"/>
            <a:chOff x="480059" y="1752600"/>
            <a:chExt cx="8031480" cy="4648200"/>
          </a:xfrm>
        </p:grpSpPr>
        <p:sp>
          <p:nvSpPr>
            <p:cNvPr id="5" name="Right Arrow 4"/>
            <p:cNvSpPr/>
            <p:nvPr/>
          </p:nvSpPr>
          <p:spPr>
            <a:xfrm>
              <a:off x="480059" y="1752600"/>
              <a:ext cx="8031480" cy="4648200"/>
            </a:xfrm>
            <a:prstGeom prst="rightArrow">
              <a:avLst/>
            </a:prstGeom>
            <a:solidFill>
              <a:srgbClr val="00B050"/>
            </a:solidFill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480059" y="3147060"/>
              <a:ext cx="1730923" cy="1859280"/>
            </a:xfrm>
            <a:custGeom>
              <a:avLst/>
              <a:gdLst>
                <a:gd name="connsiteX0" fmla="*/ 0 w 1708543"/>
                <a:gd name="connsiteY0" fmla="*/ 284763 h 1859280"/>
                <a:gd name="connsiteX1" fmla="*/ 284763 w 1708543"/>
                <a:gd name="connsiteY1" fmla="*/ 0 h 1859280"/>
                <a:gd name="connsiteX2" fmla="*/ 1423780 w 1708543"/>
                <a:gd name="connsiteY2" fmla="*/ 0 h 1859280"/>
                <a:gd name="connsiteX3" fmla="*/ 1708543 w 1708543"/>
                <a:gd name="connsiteY3" fmla="*/ 284763 h 1859280"/>
                <a:gd name="connsiteX4" fmla="*/ 1708543 w 1708543"/>
                <a:gd name="connsiteY4" fmla="*/ 1574517 h 1859280"/>
                <a:gd name="connsiteX5" fmla="*/ 1423780 w 1708543"/>
                <a:gd name="connsiteY5" fmla="*/ 1859280 h 1859280"/>
                <a:gd name="connsiteX6" fmla="*/ 284763 w 1708543"/>
                <a:gd name="connsiteY6" fmla="*/ 1859280 h 1859280"/>
                <a:gd name="connsiteX7" fmla="*/ 0 w 1708543"/>
                <a:gd name="connsiteY7" fmla="*/ 1574517 h 1859280"/>
                <a:gd name="connsiteX8" fmla="*/ 0 w 1708543"/>
                <a:gd name="connsiteY8" fmla="*/ 284763 h 185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08543" h="1859280">
                  <a:moveTo>
                    <a:pt x="0" y="284763"/>
                  </a:moveTo>
                  <a:cubicBezTo>
                    <a:pt x="0" y="127493"/>
                    <a:pt x="127493" y="0"/>
                    <a:pt x="284763" y="0"/>
                  </a:cubicBezTo>
                  <a:lnTo>
                    <a:pt x="1423780" y="0"/>
                  </a:lnTo>
                  <a:cubicBezTo>
                    <a:pt x="1581050" y="0"/>
                    <a:pt x="1708543" y="127493"/>
                    <a:pt x="1708543" y="284763"/>
                  </a:cubicBezTo>
                  <a:lnTo>
                    <a:pt x="1708543" y="1574517"/>
                  </a:lnTo>
                  <a:cubicBezTo>
                    <a:pt x="1708543" y="1731787"/>
                    <a:pt x="1581050" y="1859280"/>
                    <a:pt x="1423780" y="1859280"/>
                  </a:cubicBezTo>
                  <a:lnTo>
                    <a:pt x="284763" y="1859280"/>
                  </a:lnTo>
                  <a:cubicBezTo>
                    <a:pt x="127493" y="1859280"/>
                    <a:pt x="0" y="1731787"/>
                    <a:pt x="0" y="1574517"/>
                  </a:cubicBezTo>
                  <a:lnTo>
                    <a:pt x="0" y="28476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604" tIns="159604" rIns="159604" bIns="15960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Environmental (situational) Assessment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i="1" dirty="0" smtClean="0"/>
                <a:t>Stakeholder Input Report</a:t>
              </a:r>
              <a:endParaRPr lang="en-US" sz="1600" i="1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2280219" y="3147060"/>
              <a:ext cx="1173399" cy="1859280"/>
            </a:xfrm>
            <a:custGeom>
              <a:avLst/>
              <a:gdLst>
                <a:gd name="connsiteX0" fmla="*/ 0 w 1030832"/>
                <a:gd name="connsiteY0" fmla="*/ 171809 h 1859280"/>
                <a:gd name="connsiteX1" fmla="*/ 171809 w 1030832"/>
                <a:gd name="connsiteY1" fmla="*/ 0 h 1859280"/>
                <a:gd name="connsiteX2" fmla="*/ 859023 w 1030832"/>
                <a:gd name="connsiteY2" fmla="*/ 0 h 1859280"/>
                <a:gd name="connsiteX3" fmla="*/ 1030832 w 1030832"/>
                <a:gd name="connsiteY3" fmla="*/ 171809 h 1859280"/>
                <a:gd name="connsiteX4" fmla="*/ 1030832 w 1030832"/>
                <a:gd name="connsiteY4" fmla="*/ 1687471 h 1859280"/>
                <a:gd name="connsiteX5" fmla="*/ 859023 w 1030832"/>
                <a:gd name="connsiteY5" fmla="*/ 1859280 h 1859280"/>
                <a:gd name="connsiteX6" fmla="*/ 171809 w 1030832"/>
                <a:gd name="connsiteY6" fmla="*/ 1859280 h 1859280"/>
                <a:gd name="connsiteX7" fmla="*/ 0 w 1030832"/>
                <a:gd name="connsiteY7" fmla="*/ 1687471 h 1859280"/>
                <a:gd name="connsiteX8" fmla="*/ 0 w 1030832"/>
                <a:gd name="connsiteY8" fmla="*/ 171809 h 185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832" h="1859280">
                  <a:moveTo>
                    <a:pt x="0" y="171809"/>
                  </a:moveTo>
                  <a:cubicBezTo>
                    <a:pt x="0" y="76922"/>
                    <a:pt x="76922" y="0"/>
                    <a:pt x="171809" y="0"/>
                  </a:cubicBezTo>
                  <a:lnTo>
                    <a:pt x="859023" y="0"/>
                  </a:lnTo>
                  <a:cubicBezTo>
                    <a:pt x="953910" y="0"/>
                    <a:pt x="1030832" y="76922"/>
                    <a:pt x="1030832" y="171809"/>
                  </a:cubicBezTo>
                  <a:lnTo>
                    <a:pt x="1030832" y="1687471"/>
                  </a:lnTo>
                  <a:cubicBezTo>
                    <a:pt x="1030832" y="1782358"/>
                    <a:pt x="953910" y="1859280"/>
                    <a:pt x="859023" y="1859280"/>
                  </a:cubicBezTo>
                  <a:lnTo>
                    <a:pt x="171809" y="1859280"/>
                  </a:lnTo>
                  <a:cubicBezTo>
                    <a:pt x="76922" y="1859280"/>
                    <a:pt x="0" y="1782358"/>
                    <a:pt x="0" y="1687471"/>
                  </a:cubicBezTo>
                  <a:lnTo>
                    <a:pt x="0" y="171809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521" tIns="126521" rIns="126521" bIns="12652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Define Mission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 &amp;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Ideal State </a:t>
              </a:r>
              <a:r>
                <a:rPr lang="en-US" sz="1600" kern="1200" dirty="0" smtClean="0"/>
                <a:t>(Vision)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525516" y="3147060"/>
              <a:ext cx="1581849" cy="1859280"/>
            </a:xfrm>
            <a:custGeom>
              <a:avLst/>
              <a:gdLst>
                <a:gd name="connsiteX0" fmla="*/ 0 w 1708543"/>
                <a:gd name="connsiteY0" fmla="*/ 284763 h 1859280"/>
                <a:gd name="connsiteX1" fmla="*/ 284763 w 1708543"/>
                <a:gd name="connsiteY1" fmla="*/ 0 h 1859280"/>
                <a:gd name="connsiteX2" fmla="*/ 1423780 w 1708543"/>
                <a:gd name="connsiteY2" fmla="*/ 0 h 1859280"/>
                <a:gd name="connsiteX3" fmla="*/ 1708543 w 1708543"/>
                <a:gd name="connsiteY3" fmla="*/ 284763 h 1859280"/>
                <a:gd name="connsiteX4" fmla="*/ 1708543 w 1708543"/>
                <a:gd name="connsiteY4" fmla="*/ 1574517 h 1859280"/>
                <a:gd name="connsiteX5" fmla="*/ 1423780 w 1708543"/>
                <a:gd name="connsiteY5" fmla="*/ 1859280 h 1859280"/>
                <a:gd name="connsiteX6" fmla="*/ 284763 w 1708543"/>
                <a:gd name="connsiteY6" fmla="*/ 1859280 h 1859280"/>
                <a:gd name="connsiteX7" fmla="*/ 0 w 1708543"/>
                <a:gd name="connsiteY7" fmla="*/ 1574517 h 1859280"/>
                <a:gd name="connsiteX8" fmla="*/ 0 w 1708543"/>
                <a:gd name="connsiteY8" fmla="*/ 284763 h 185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08543" h="1859280">
                  <a:moveTo>
                    <a:pt x="0" y="284763"/>
                  </a:moveTo>
                  <a:cubicBezTo>
                    <a:pt x="0" y="127493"/>
                    <a:pt x="127493" y="0"/>
                    <a:pt x="284763" y="0"/>
                  </a:cubicBezTo>
                  <a:lnTo>
                    <a:pt x="1423780" y="0"/>
                  </a:lnTo>
                  <a:cubicBezTo>
                    <a:pt x="1581050" y="0"/>
                    <a:pt x="1708543" y="127493"/>
                    <a:pt x="1708543" y="284763"/>
                  </a:cubicBezTo>
                  <a:lnTo>
                    <a:pt x="1708543" y="1574517"/>
                  </a:lnTo>
                  <a:cubicBezTo>
                    <a:pt x="1708543" y="1731787"/>
                    <a:pt x="1581050" y="1859280"/>
                    <a:pt x="1423780" y="1859280"/>
                  </a:cubicBezTo>
                  <a:lnTo>
                    <a:pt x="284763" y="1859280"/>
                  </a:lnTo>
                  <a:cubicBezTo>
                    <a:pt x="127493" y="1859280"/>
                    <a:pt x="0" y="1731787"/>
                    <a:pt x="0" y="1574517"/>
                  </a:cubicBezTo>
                  <a:lnTo>
                    <a:pt x="0" y="28476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364" tIns="144364" rIns="144364" bIns="14436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Articulate Goals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&amp;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Objectives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5176998" y="3147060"/>
              <a:ext cx="1512216" cy="1859280"/>
            </a:xfrm>
            <a:custGeom>
              <a:avLst/>
              <a:gdLst>
                <a:gd name="connsiteX0" fmla="*/ 0 w 1708543"/>
                <a:gd name="connsiteY0" fmla="*/ 284763 h 1859280"/>
                <a:gd name="connsiteX1" fmla="*/ 284763 w 1708543"/>
                <a:gd name="connsiteY1" fmla="*/ 0 h 1859280"/>
                <a:gd name="connsiteX2" fmla="*/ 1423780 w 1708543"/>
                <a:gd name="connsiteY2" fmla="*/ 0 h 1859280"/>
                <a:gd name="connsiteX3" fmla="*/ 1708543 w 1708543"/>
                <a:gd name="connsiteY3" fmla="*/ 284763 h 1859280"/>
                <a:gd name="connsiteX4" fmla="*/ 1708543 w 1708543"/>
                <a:gd name="connsiteY4" fmla="*/ 1574517 h 1859280"/>
                <a:gd name="connsiteX5" fmla="*/ 1423780 w 1708543"/>
                <a:gd name="connsiteY5" fmla="*/ 1859280 h 1859280"/>
                <a:gd name="connsiteX6" fmla="*/ 284763 w 1708543"/>
                <a:gd name="connsiteY6" fmla="*/ 1859280 h 1859280"/>
                <a:gd name="connsiteX7" fmla="*/ 0 w 1708543"/>
                <a:gd name="connsiteY7" fmla="*/ 1574517 h 1859280"/>
                <a:gd name="connsiteX8" fmla="*/ 0 w 1708543"/>
                <a:gd name="connsiteY8" fmla="*/ 284763 h 185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08543" h="1859280">
                  <a:moveTo>
                    <a:pt x="0" y="284763"/>
                  </a:moveTo>
                  <a:cubicBezTo>
                    <a:pt x="0" y="127493"/>
                    <a:pt x="127493" y="0"/>
                    <a:pt x="284763" y="0"/>
                  </a:cubicBezTo>
                  <a:lnTo>
                    <a:pt x="1423780" y="0"/>
                  </a:lnTo>
                  <a:cubicBezTo>
                    <a:pt x="1581050" y="0"/>
                    <a:pt x="1708543" y="127493"/>
                    <a:pt x="1708543" y="284763"/>
                  </a:cubicBezTo>
                  <a:lnTo>
                    <a:pt x="1708543" y="1574517"/>
                  </a:lnTo>
                  <a:cubicBezTo>
                    <a:pt x="1708543" y="1731787"/>
                    <a:pt x="1581050" y="1859280"/>
                    <a:pt x="1423780" y="1859280"/>
                  </a:cubicBezTo>
                  <a:lnTo>
                    <a:pt x="284763" y="1859280"/>
                  </a:lnTo>
                  <a:cubicBezTo>
                    <a:pt x="127493" y="1859280"/>
                    <a:pt x="0" y="1731787"/>
                    <a:pt x="0" y="1574517"/>
                  </a:cubicBezTo>
                  <a:lnTo>
                    <a:pt x="0" y="28476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604" tIns="159604" rIns="159604" bIns="15960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Develop a Path </a:t>
              </a:r>
              <a:r>
                <a:rPr lang="en-US" sz="1600" kern="1200" dirty="0" smtClean="0"/>
                <a:t>(Strategy)</a:t>
              </a:r>
              <a:endParaRPr lang="en-US" sz="16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761120" y="3147060"/>
              <a:ext cx="1334998" cy="1859280"/>
            </a:xfrm>
            <a:custGeom>
              <a:avLst/>
              <a:gdLst>
                <a:gd name="connsiteX0" fmla="*/ 0 w 1117148"/>
                <a:gd name="connsiteY0" fmla="*/ 186195 h 1859280"/>
                <a:gd name="connsiteX1" fmla="*/ 186195 w 1117148"/>
                <a:gd name="connsiteY1" fmla="*/ 0 h 1859280"/>
                <a:gd name="connsiteX2" fmla="*/ 930953 w 1117148"/>
                <a:gd name="connsiteY2" fmla="*/ 0 h 1859280"/>
                <a:gd name="connsiteX3" fmla="*/ 1117148 w 1117148"/>
                <a:gd name="connsiteY3" fmla="*/ 186195 h 1859280"/>
                <a:gd name="connsiteX4" fmla="*/ 1117148 w 1117148"/>
                <a:gd name="connsiteY4" fmla="*/ 1673085 h 1859280"/>
                <a:gd name="connsiteX5" fmla="*/ 930953 w 1117148"/>
                <a:gd name="connsiteY5" fmla="*/ 1859280 h 1859280"/>
                <a:gd name="connsiteX6" fmla="*/ 186195 w 1117148"/>
                <a:gd name="connsiteY6" fmla="*/ 1859280 h 1859280"/>
                <a:gd name="connsiteX7" fmla="*/ 0 w 1117148"/>
                <a:gd name="connsiteY7" fmla="*/ 1673085 h 1859280"/>
                <a:gd name="connsiteX8" fmla="*/ 0 w 1117148"/>
                <a:gd name="connsiteY8" fmla="*/ 186195 h 185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17148" h="1859280">
                  <a:moveTo>
                    <a:pt x="0" y="186195"/>
                  </a:moveTo>
                  <a:cubicBezTo>
                    <a:pt x="0" y="83362"/>
                    <a:pt x="83362" y="0"/>
                    <a:pt x="186195" y="0"/>
                  </a:cubicBezTo>
                  <a:lnTo>
                    <a:pt x="930953" y="0"/>
                  </a:lnTo>
                  <a:cubicBezTo>
                    <a:pt x="1033786" y="0"/>
                    <a:pt x="1117148" y="83362"/>
                    <a:pt x="1117148" y="186195"/>
                  </a:cubicBezTo>
                  <a:lnTo>
                    <a:pt x="1117148" y="1673085"/>
                  </a:lnTo>
                  <a:cubicBezTo>
                    <a:pt x="1117148" y="1775918"/>
                    <a:pt x="1033786" y="1859280"/>
                    <a:pt x="930953" y="1859280"/>
                  </a:cubicBezTo>
                  <a:lnTo>
                    <a:pt x="186195" y="1859280"/>
                  </a:lnTo>
                  <a:cubicBezTo>
                    <a:pt x="83362" y="1859280"/>
                    <a:pt x="0" y="1775918"/>
                    <a:pt x="0" y="1673085"/>
                  </a:cubicBezTo>
                  <a:lnTo>
                    <a:pt x="0" y="186195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5495" tIns="115495" rIns="115495" bIns="11549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Establish Metrics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&amp;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Timelines</a:t>
              </a:r>
              <a:endParaRPr lang="en-US" sz="1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2101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1002182"/>
            <a:ext cx="7983454" cy="734543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Strategic Planning Participants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543800" cy="4648200"/>
          </a:xfrm>
        </p:spPr>
        <p:txBody>
          <a:bodyPr/>
          <a:lstStyle/>
          <a:p>
            <a:r>
              <a:rPr lang="en-US" sz="2800" dirty="0" smtClean="0"/>
              <a:t>Visioning and Strategic Planning Working Group</a:t>
            </a:r>
          </a:p>
          <a:p>
            <a:pPr lvl="1"/>
            <a:r>
              <a:rPr lang="en-US" sz="2400" dirty="0" smtClean="0"/>
              <a:t>Council members (Visioning Committee)</a:t>
            </a:r>
          </a:p>
          <a:p>
            <a:pPr lvl="1"/>
            <a:r>
              <a:rPr lang="en-US" sz="2400" dirty="0" smtClean="0"/>
              <a:t>Stakeholders</a:t>
            </a:r>
          </a:p>
          <a:p>
            <a:pPr lvl="1"/>
            <a:r>
              <a:rPr lang="en-US" sz="2400" dirty="0" smtClean="0"/>
              <a:t>Key leaders (ASMFC, NERO, NEFSC)</a:t>
            </a:r>
          </a:p>
          <a:p>
            <a:r>
              <a:rPr lang="en-US" sz="2800" dirty="0" smtClean="0"/>
              <a:t>Strategic Plan Review</a:t>
            </a:r>
          </a:p>
          <a:p>
            <a:pPr lvl="1"/>
            <a:r>
              <a:rPr lang="en-US" sz="2400" dirty="0" smtClean="0"/>
              <a:t>Public comment period</a:t>
            </a:r>
          </a:p>
          <a:p>
            <a:pPr lvl="1"/>
            <a:r>
              <a:rPr lang="en-US" sz="2400" dirty="0" smtClean="0"/>
              <a:t>Full-Council review</a:t>
            </a:r>
          </a:p>
          <a:p>
            <a:r>
              <a:rPr lang="en-US" sz="2800" dirty="0" smtClean="0"/>
              <a:t>Staff Involvement and Guidance</a:t>
            </a:r>
          </a:p>
        </p:txBody>
      </p:sp>
    </p:spTree>
    <p:extLst>
      <p:ext uri="{BB962C8B-B14F-4D97-AF65-F5344CB8AC3E}">
        <p14:creationId xmlns:p14="http://schemas.microsoft.com/office/powerpoint/2010/main" val="39215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1002182"/>
            <a:ext cx="7983454" cy="734543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Strategic Planning Process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543800" cy="4648200"/>
          </a:xfrm>
        </p:spPr>
        <p:txBody>
          <a:bodyPr/>
          <a:lstStyle/>
          <a:p>
            <a:r>
              <a:rPr lang="en-US" sz="2800" dirty="0" smtClean="0"/>
              <a:t>Organic—stakeholder driven</a:t>
            </a:r>
          </a:p>
          <a:p>
            <a:r>
              <a:rPr lang="en-US" sz="2800" dirty="0" smtClean="0"/>
              <a:t>Builds upon the foundation established in the data-collection phase of the Visioning Project</a:t>
            </a:r>
          </a:p>
          <a:p>
            <a:r>
              <a:rPr lang="en-US" sz="2800" dirty="0" smtClean="0"/>
              <a:t>Defines Vision and Mission</a:t>
            </a:r>
          </a:p>
          <a:p>
            <a:r>
              <a:rPr lang="en-US" sz="2800" dirty="0" smtClean="0"/>
              <a:t>Strategic Planning Working Group develops strategic goals, objectives, and strategies for each category (e.g. Science and Data.)</a:t>
            </a:r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215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I: Context and </a:t>
            </a:r>
            <a:r>
              <a:rPr lang="en-US" dirty="0" smtClean="0"/>
              <a:t>Objectives</a:t>
            </a:r>
          </a:p>
          <a:p>
            <a:r>
              <a:rPr lang="en-US" dirty="0"/>
              <a:t>Topic II: Data Gathering Methods and </a:t>
            </a:r>
            <a:r>
              <a:rPr lang="en-US" dirty="0" smtClean="0"/>
              <a:t>Results</a:t>
            </a:r>
          </a:p>
          <a:p>
            <a:r>
              <a:rPr lang="en-US" dirty="0"/>
              <a:t>Topic III: Strategic Planning Process and </a:t>
            </a:r>
            <a:r>
              <a:rPr lang="en-US" dirty="0" smtClean="0"/>
              <a:t>Progress</a:t>
            </a:r>
          </a:p>
          <a:p>
            <a:r>
              <a:rPr lang="en-US" dirty="0"/>
              <a:t>Topic IV: Hindsight and Lessons Learned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08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Topic IV: Hindsight and Lessons Learned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3085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6" y="838200"/>
            <a:ext cx="7127708" cy="734543"/>
          </a:xfrm>
        </p:spPr>
        <p:txBody>
          <a:bodyPr/>
          <a:lstStyle/>
          <a:p>
            <a:r>
              <a:rPr lang="en-US" dirty="0" smtClean="0"/>
              <a:t>Before Beginning…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409" y="1981200"/>
            <a:ext cx="8013191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Clearly identify </a:t>
            </a:r>
            <a:r>
              <a:rPr lang="en-US" sz="2400" dirty="0" smtClean="0"/>
              <a:t>objectives and parameters. Be realistic.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Decide who </a:t>
            </a:r>
            <a:r>
              <a:rPr lang="en-US" sz="2400" dirty="0" smtClean="0"/>
              <a:t>should be involved (or who shouldn’t).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Develop </a:t>
            </a:r>
            <a:r>
              <a:rPr lang="en-US" sz="2400" dirty="0"/>
              <a:t>a </a:t>
            </a:r>
            <a:r>
              <a:rPr lang="en-US" sz="2400" dirty="0" smtClean="0"/>
              <a:t>full, beginning-to-end project plan.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Develop a </a:t>
            </a:r>
            <a:r>
              <a:rPr lang="en-US" sz="2400" dirty="0" smtClean="0"/>
              <a:t>strategic </a:t>
            </a:r>
            <a:r>
              <a:rPr lang="en-US" sz="2400" dirty="0"/>
              <a:t>communications plan</a:t>
            </a:r>
            <a:r>
              <a:rPr lang="en-US" sz="24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Establish </a:t>
            </a:r>
            <a:r>
              <a:rPr lang="en-US" sz="2400" dirty="0"/>
              <a:t>clear (and reasonable) </a:t>
            </a:r>
            <a:r>
              <a:rPr lang="en-US" sz="2400" dirty="0" smtClean="0"/>
              <a:t>expectations. 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Consultants can bring specialized expertise to the process but Council staff involvement in the project is essential to a successful outcome.</a:t>
            </a:r>
            <a:endParaRPr lang="en-US" sz="2400" dirty="0"/>
          </a:p>
          <a:p>
            <a:pPr>
              <a:spcAft>
                <a:spcPts val="120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753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traditional strategic planning process is designed for businesses in which most stakeholders have the same </a:t>
            </a:r>
            <a:r>
              <a:rPr lang="en-US" sz="2400" dirty="0" smtClean="0"/>
              <a:t>goals…</a:t>
            </a:r>
            <a:endParaRPr lang="en-US" sz="2400" dirty="0"/>
          </a:p>
          <a:p>
            <a:r>
              <a:rPr lang="en-US" sz="2400" dirty="0" smtClean="0"/>
              <a:t>Consider how the Council’s needs may differ before initiating a planning process.  Participants in the planning process may have…</a:t>
            </a:r>
          </a:p>
          <a:p>
            <a:pPr lvl="1"/>
            <a:r>
              <a:rPr lang="en-US" sz="2000" dirty="0" smtClean="0"/>
              <a:t>Different definitions of success</a:t>
            </a:r>
          </a:p>
          <a:p>
            <a:pPr lvl="1"/>
            <a:r>
              <a:rPr lang="en-US" sz="2000" dirty="0" smtClean="0"/>
              <a:t>Different ideas about trade-offs</a:t>
            </a:r>
          </a:p>
          <a:p>
            <a:pPr lvl="1"/>
            <a:r>
              <a:rPr lang="en-US" sz="2000" dirty="0" smtClean="0"/>
              <a:t>Different orders of </a:t>
            </a:r>
            <a:r>
              <a:rPr lang="en-US" sz="2000" dirty="0" smtClean="0"/>
              <a:t>priorities</a:t>
            </a:r>
          </a:p>
          <a:p>
            <a:r>
              <a:rPr lang="en-US" sz="2400" dirty="0"/>
              <a:t>Make sure you develop a process that is tailored to your needs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3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60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Topic I: Context and Objectives of the Visioning and Strategic planning Project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44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5438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Timing</a:t>
            </a:r>
          </a:p>
          <a:p>
            <a:r>
              <a:rPr lang="en-US" sz="2800" dirty="0" smtClean="0"/>
              <a:t>2009-2010: Several fisheries declared rebuilt</a:t>
            </a:r>
          </a:p>
          <a:p>
            <a:r>
              <a:rPr lang="en-US" sz="2800" dirty="0" smtClean="0"/>
              <a:t>March 2010: Catch shares workshop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Context</a:t>
            </a:r>
          </a:p>
          <a:p>
            <a:r>
              <a:rPr lang="en-US" sz="2800" dirty="0" smtClean="0"/>
              <a:t>Difficult rebuilding history</a:t>
            </a:r>
          </a:p>
          <a:p>
            <a:r>
              <a:rPr lang="en-US" sz="2800" dirty="0" smtClean="0"/>
              <a:t>Stakeholder frustration and disengagement</a:t>
            </a:r>
          </a:p>
          <a:p>
            <a:r>
              <a:rPr lang="en-US" sz="2800" dirty="0" smtClean="0"/>
              <a:t>Uncertainty, limited long-range planning</a:t>
            </a:r>
          </a:p>
          <a:p>
            <a:r>
              <a:rPr lang="en-US" sz="2800" dirty="0" smtClean="0"/>
              <a:t>Transitional point in Council history</a:t>
            </a:r>
          </a:p>
          <a:p>
            <a:r>
              <a:rPr lang="en-US" sz="2800" dirty="0" smtClean="0"/>
              <a:t>Desire to shift from reactive to proactive management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226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382000" cy="734543"/>
          </a:xfrm>
        </p:spPr>
        <p:txBody>
          <a:bodyPr/>
          <a:lstStyle/>
          <a:p>
            <a:r>
              <a:rPr lang="en-US" sz="3200" dirty="0" smtClean="0"/>
              <a:t>Rationale for Visioning and Strategic Planning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610600" cy="4953000"/>
          </a:xfrm>
        </p:spPr>
        <p:txBody>
          <a:bodyPr anchor="ctr"/>
          <a:lstStyle/>
          <a:p>
            <a:r>
              <a:rPr lang="en-US" sz="2200" dirty="0" smtClean="0"/>
              <a:t>Opportunities</a:t>
            </a:r>
          </a:p>
          <a:p>
            <a:pPr lvl="1"/>
            <a:r>
              <a:rPr lang="en-US" sz="2000" dirty="0" smtClean="0"/>
              <a:t>Rebuilt stocks</a:t>
            </a:r>
          </a:p>
          <a:p>
            <a:pPr lvl="1"/>
            <a:r>
              <a:rPr lang="en-US" sz="2000" dirty="0" smtClean="0"/>
              <a:t>Defining success for the future</a:t>
            </a:r>
          </a:p>
          <a:p>
            <a:r>
              <a:rPr lang="en-US" sz="2200" dirty="0" smtClean="0"/>
              <a:t>Risks</a:t>
            </a:r>
          </a:p>
          <a:p>
            <a:pPr lvl="1"/>
            <a:r>
              <a:rPr lang="en-US" sz="2000" dirty="0" smtClean="0"/>
              <a:t>Stakeholder disengagement</a:t>
            </a:r>
          </a:p>
          <a:p>
            <a:pPr lvl="1"/>
            <a:r>
              <a:rPr lang="en-US" sz="2000" dirty="0" smtClean="0"/>
              <a:t>Pervasive gaps in confidence</a:t>
            </a:r>
          </a:p>
          <a:p>
            <a:pPr lvl="1"/>
            <a:r>
              <a:rPr lang="en-US" sz="2000" dirty="0" smtClean="0"/>
              <a:t>Environmental</a:t>
            </a:r>
            <a:r>
              <a:rPr lang="en-US" sz="2000" dirty="0"/>
              <a:t> </a:t>
            </a:r>
            <a:r>
              <a:rPr lang="en-US" sz="2000" dirty="0" smtClean="0"/>
              <a:t>and economic uncertainty</a:t>
            </a:r>
          </a:p>
          <a:p>
            <a:r>
              <a:rPr lang="en-US" sz="2200" dirty="0"/>
              <a:t>Long-term goals</a:t>
            </a:r>
          </a:p>
          <a:p>
            <a:pPr lvl="1"/>
            <a:r>
              <a:rPr lang="en-US" sz="2000" dirty="0" smtClean="0"/>
              <a:t>e.g. </a:t>
            </a:r>
            <a:r>
              <a:rPr lang="en-US" sz="2000" dirty="0"/>
              <a:t>Ecosystem-based </a:t>
            </a:r>
            <a:r>
              <a:rPr lang="en-US" sz="2000" dirty="0" smtClean="0"/>
              <a:t>management, stakeholder engagement</a:t>
            </a:r>
          </a:p>
          <a:p>
            <a:r>
              <a:rPr lang="en-US" sz="2200" dirty="0"/>
              <a:t>Organizational </a:t>
            </a:r>
            <a:r>
              <a:rPr lang="en-US" sz="2200" dirty="0" smtClean="0"/>
              <a:t>structure </a:t>
            </a:r>
            <a:endParaRPr lang="en-US" sz="2200" dirty="0" smtClean="0"/>
          </a:p>
          <a:p>
            <a:pPr lvl="1"/>
            <a:r>
              <a:rPr lang="en-US" sz="2000" dirty="0" smtClean="0"/>
              <a:t>e.g. </a:t>
            </a:r>
            <a:r>
              <a:rPr lang="en-US" sz="2000" dirty="0" smtClean="0"/>
              <a:t>Changing </a:t>
            </a:r>
            <a:r>
              <a:rPr lang="en-US" sz="2000" dirty="0" smtClean="0"/>
              <a:t>membership, limited </a:t>
            </a:r>
            <a:r>
              <a:rPr lang="en-US" sz="2000" dirty="0"/>
              <a:t>meeting </a:t>
            </a:r>
            <a:r>
              <a:rPr lang="en-US" sz="2000" dirty="0" smtClean="0"/>
              <a:t>time</a:t>
            </a:r>
            <a:endParaRPr lang="en-US" sz="20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139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762000"/>
            <a:ext cx="7543800" cy="734543"/>
          </a:xfrm>
        </p:spPr>
        <p:txBody>
          <a:bodyPr/>
          <a:lstStyle/>
          <a:p>
            <a:r>
              <a:rPr lang="en-US" sz="4400" dirty="0" smtClean="0"/>
              <a:t>Purpose</a:t>
            </a:r>
            <a:endParaRPr lang="en-US" sz="4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64295315"/>
              </p:ext>
            </p:extLst>
          </p:nvPr>
        </p:nvGraphicFramePr>
        <p:xfrm>
          <a:off x="228600" y="2492976"/>
          <a:ext cx="86868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828800"/>
            <a:ext cx="7010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CC"/>
                </a:solidFill>
              </a:rPr>
              <a:t>Goal:  </a:t>
            </a:r>
            <a:r>
              <a:rPr lang="en-US" i="1" dirty="0">
                <a:solidFill>
                  <a:srgbClr val="FFFFCC"/>
                </a:solidFill>
              </a:rPr>
              <a:t>“Develop a comprehensive, stakeholder-informed vision for Mid-Atlantic fisheries that will be used to inform the Council’s strategic plan.”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899400" cy="974725"/>
          </a:xfrm>
        </p:spPr>
        <p:txBody>
          <a:bodyPr anchor="b"/>
          <a:lstStyle/>
          <a:p>
            <a:pPr eaLnBrk="1" hangingPunct="1"/>
            <a:r>
              <a:rPr lang="en-US" sz="3600" dirty="0" smtClean="0">
                <a:effectLst/>
                <a:cs typeface="Tahoma" charset="0"/>
              </a:rPr>
              <a:t>Visioning and Strategic Planning Approach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4403074" cy="2590799"/>
          </a:xfrm>
        </p:spPr>
        <p:txBody>
          <a:bodyPr/>
          <a:lstStyle/>
          <a:p>
            <a:pPr eaLnBrk="1" hangingPunct="1">
              <a:defRPr/>
            </a:pPr>
            <a:endParaRPr lang="en-US" sz="2000" dirty="0" smtClean="0">
              <a:solidFill>
                <a:srgbClr val="FFFFCC"/>
              </a:solidFill>
              <a:latin typeface="Century Gothic" pitchFamily="34" charset="0"/>
            </a:endParaRP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rgbClr val="FFFFCC"/>
              </a:solidFill>
              <a:latin typeface="Century Gothic" pitchFamily="34" charset="0"/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rgbClr val="FFFFCC"/>
              </a:solidFill>
              <a:latin typeface="Century Gothic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66899"/>
            <a:ext cx="7474946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8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Topic II: Data Gathering Methods and Results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222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Methods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05602" y="1981200"/>
            <a:ext cx="8685194" cy="4648200"/>
            <a:chOff x="305602" y="1981200"/>
            <a:chExt cx="8685194" cy="4648200"/>
          </a:xfrm>
        </p:grpSpPr>
        <p:sp>
          <p:nvSpPr>
            <p:cNvPr id="4" name="Freeform 3"/>
            <p:cNvSpPr/>
            <p:nvPr/>
          </p:nvSpPr>
          <p:spPr>
            <a:xfrm>
              <a:off x="305602" y="1981200"/>
              <a:ext cx="2420045" cy="4648200"/>
            </a:xfrm>
            <a:custGeom>
              <a:avLst/>
              <a:gdLst>
                <a:gd name="connsiteX0" fmla="*/ 0 w 2420045"/>
                <a:gd name="connsiteY0" fmla="*/ 242005 h 4648200"/>
                <a:gd name="connsiteX1" fmla="*/ 242005 w 2420045"/>
                <a:gd name="connsiteY1" fmla="*/ 0 h 4648200"/>
                <a:gd name="connsiteX2" fmla="*/ 2178041 w 2420045"/>
                <a:gd name="connsiteY2" fmla="*/ 0 h 4648200"/>
                <a:gd name="connsiteX3" fmla="*/ 2420046 w 2420045"/>
                <a:gd name="connsiteY3" fmla="*/ 242005 h 4648200"/>
                <a:gd name="connsiteX4" fmla="*/ 2420045 w 2420045"/>
                <a:gd name="connsiteY4" fmla="*/ 4406196 h 4648200"/>
                <a:gd name="connsiteX5" fmla="*/ 2178040 w 2420045"/>
                <a:gd name="connsiteY5" fmla="*/ 4648201 h 4648200"/>
                <a:gd name="connsiteX6" fmla="*/ 242005 w 2420045"/>
                <a:gd name="connsiteY6" fmla="*/ 4648200 h 4648200"/>
                <a:gd name="connsiteX7" fmla="*/ 0 w 2420045"/>
                <a:gd name="connsiteY7" fmla="*/ 4406195 h 4648200"/>
                <a:gd name="connsiteX8" fmla="*/ 0 w 2420045"/>
                <a:gd name="connsiteY8" fmla="*/ 242005 h 464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20045" h="4648200">
                  <a:moveTo>
                    <a:pt x="0" y="242005"/>
                  </a:moveTo>
                  <a:cubicBezTo>
                    <a:pt x="0" y="108349"/>
                    <a:pt x="108349" y="0"/>
                    <a:pt x="242005" y="0"/>
                  </a:cubicBezTo>
                  <a:lnTo>
                    <a:pt x="2178041" y="0"/>
                  </a:lnTo>
                  <a:cubicBezTo>
                    <a:pt x="2311697" y="0"/>
                    <a:pt x="2420046" y="108349"/>
                    <a:pt x="2420046" y="242005"/>
                  </a:cubicBezTo>
                  <a:cubicBezTo>
                    <a:pt x="2420046" y="1630069"/>
                    <a:pt x="2420045" y="3018132"/>
                    <a:pt x="2420045" y="4406196"/>
                  </a:cubicBezTo>
                  <a:cubicBezTo>
                    <a:pt x="2420045" y="4539852"/>
                    <a:pt x="2311696" y="4648201"/>
                    <a:pt x="2178040" y="4648201"/>
                  </a:cubicBezTo>
                  <a:lnTo>
                    <a:pt x="242005" y="4648200"/>
                  </a:lnTo>
                  <a:cubicBezTo>
                    <a:pt x="108349" y="4648200"/>
                    <a:pt x="0" y="4539851"/>
                    <a:pt x="0" y="4406195"/>
                  </a:cubicBezTo>
                  <a:lnTo>
                    <a:pt x="0" y="242005"/>
                  </a:lnTo>
                  <a:close/>
                </a:path>
              </a:pathLst>
            </a:custGeom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0970" tIns="140970" rIns="140970" bIns="339471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00" kern="1200" dirty="0" smtClean="0"/>
                <a:t>Surveys</a:t>
              </a:r>
              <a:endParaRPr lang="en-US" sz="3700" kern="1200" dirty="0"/>
            </a:p>
          </p:txBody>
        </p:sp>
        <p:sp>
          <p:nvSpPr>
            <p:cNvPr id="5" name="Freeform 4"/>
            <p:cNvSpPr/>
            <p:nvPr/>
          </p:nvSpPr>
          <p:spPr>
            <a:xfrm>
              <a:off x="547606" y="3377021"/>
              <a:ext cx="1936036" cy="1401495"/>
            </a:xfrm>
            <a:custGeom>
              <a:avLst/>
              <a:gdLst>
                <a:gd name="connsiteX0" fmla="*/ 0 w 1936036"/>
                <a:gd name="connsiteY0" fmla="*/ 140150 h 1401495"/>
                <a:gd name="connsiteX1" fmla="*/ 140150 w 1936036"/>
                <a:gd name="connsiteY1" fmla="*/ 0 h 1401495"/>
                <a:gd name="connsiteX2" fmla="*/ 1795887 w 1936036"/>
                <a:gd name="connsiteY2" fmla="*/ 0 h 1401495"/>
                <a:gd name="connsiteX3" fmla="*/ 1936037 w 1936036"/>
                <a:gd name="connsiteY3" fmla="*/ 140150 h 1401495"/>
                <a:gd name="connsiteX4" fmla="*/ 1936036 w 1936036"/>
                <a:gd name="connsiteY4" fmla="*/ 1261346 h 1401495"/>
                <a:gd name="connsiteX5" fmla="*/ 1795886 w 1936036"/>
                <a:gd name="connsiteY5" fmla="*/ 1401496 h 1401495"/>
                <a:gd name="connsiteX6" fmla="*/ 140150 w 1936036"/>
                <a:gd name="connsiteY6" fmla="*/ 1401495 h 1401495"/>
                <a:gd name="connsiteX7" fmla="*/ 0 w 1936036"/>
                <a:gd name="connsiteY7" fmla="*/ 1261345 h 1401495"/>
                <a:gd name="connsiteX8" fmla="*/ 0 w 1936036"/>
                <a:gd name="connsiteY8" fmla="*/ 140150 h 1401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6036" h="1401495">
                  <a:moveTo>
                    <a:pt x="0" y="140150"/>
                  </a:moveTo>
                  <a:cubicBezTo>
                    <a:pt x="0" y="62747"/>
                    <a:pt x="62747" y="0"/>
                    <a:pt x="140150" y="0"/>
                  </a:cubicBezTo>
                  <a:lnTo>
                    <a:pt x="1795887" y="0"/>
                  </a:lnTo>
                  <a:cubicBezTo>
                    <a:pt x="1873290" y="0"/>
                    <a:pt x="1936037" y="62747"/>
                    <a:pt x="1936037" y="140150"/>
                  </a:cubicBezTo>
                  <a:cubicBezTo>
                    <a:pt x="1936037" y="513882"/>
                    <a:pt x="1936036" y="887614"/>
                    <a:pt x="1936036" y="1261346"/>
                  </a:cubicBezTo>
                  <a:cubicBezTo>
                    <a:pt x="1936036" y="1338749"/>
                    <a:pt x="1873289" y="1401496"/>
                    <a:pt x="1795886" y="1401496"/>
                  </a:cubicBezTo>
                  <a:lnTo>
                    <a:pt x="140150" y="1401495"/>
                  </a:lnTo>
                  <a:cubicBezTo>
                    <a:pt x="62747" y="1401495"/>
                    <a:pt x="0" y="1338748"/>
                    <a:pt x="0" y="1261345"/>
                  </a:cubicBezTo>
                  <a:lnTo>
                    <a:pt x="0" y="14015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848" tIns="79148" rIns="91848" bIns="7914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2"/>
                  </a:solidFill>
                </a:rPr>
                <a:t>General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bg2"/>
                  </a:solidFill>
                </a:rPr>
                <a:t>1,253 responses</a:t>
              </a:r>
              <a:endParaRPr lang="en-US" sz="2000" b="0" kern="1200" dirty="0">
                <a:solidFill>
                  <a:schemeClr val="bg2"/>
                </a:solidFill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547606" y="4994132"/>
              <a:ext cx="1936036" cy="1401495"/>
            </a:xfrm>
            <a:custGeom>
              <a:avLst/>
              <a:gdLst>
                <a:gd name="connsiteX0" fmla="*/ 0 w 1936036"/>
                <a:gd name="connsiteY0" fmla="*/ 140150 h 1401495"/>
                <a:gd name="connsiteX1" fmla="*/ 140150 w 1936036"/>
                <a:gd name="connsiteY1" fmla="*/ 0 h 1401495"/>
                <a:gd name="connsiteX2" fmla="*/ 1795887 w 1936036"/>
                <a:gd name="connsiteY2" fmla="*/ 0 h 1401495"/>
                <a:gd name="connsiteX3" fmla="*/ 1936037 w 1936036"/>
                <a:gd name="connsiteY3" fmla="*/ 140150 h 1401495"/>
                <a:gd name="connsiteX4" fmla="*/ 1936036 w 1936036"/>
                <a:gd name="connsiteY4" fmla="*/ 1261346 h 1401495"/>
                <a:gd name="connsiteX5" fmla="*/ 1795886 w 1936036"/>
                <a:gd name="connsiteY5" fmla="*/ 1401496 h 1401495"/>
                <a:gd name="connsiteX6" fmla="*/ 140150 w 1936036"/>
                <a:gd name="connsiteY6" fmla="*/ 1401495 h 1401495"/>
                <a:gd name="connsiteX7" fmla="*/ 0 w 1936036"/>
                <a:gd name="connsiteY7" fmla="*/ 1261345 h 1401495"/>
                <a:gd name="connsiteX8" fmla="*/ 0 w 1936036"/>
                <a:gd name="connsiteY8" fmla="*/ 140150 h 1401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6036" h="1401495">
                  <a:moveTo>
                    <a:pt x="0" y="140150"/>
                  </a:moveTo>
                  <a:cubicBezTo>
                    <a:pt x="0" y="62747"/>
                    <a:pt x="62747" y="0"/>
                    <a:pt x="140150" y="0"/>
                  </a:cubicBezTo>
                  <a:lnTo>
                    <a:pt x="1795887" y="0"/>
                  </a:lnTo>
                  <a:cubicBezTo>
                    <a:pt x="1873290" y="0"/>
                    <a:pt x="1936037" y="62747"/>
                    <a:pt x="1936037" y="140150"/>
                  </a:cubicBezTo>
                  <a:cubicBezTo>
                    <a:pt x="1936037" y="513882"/>
                    <a:pt x="1936036" y="887614"/>
                    <a:pt x="1936036" y="1261346"/>
                  </a:cubicBezTo>
                  <a:cubicBezTo>
                    <a:pt x="1936036" y="1338749"/>
                    <a:pt x="1873289" y="1401496"/>
                    <a:pt x="1795886" y="1401496"/>
                  </a:cubicBezTo>
                  <a:lnTo>
                    <a:pt x="140150" y="1401495"/>
                  </a:lnTo>
                  <a:cubicBezTo>
                    <a:pt x="62747" y="1401495"/>
                    <a:pt x="0" y="1338748"/>
                    <a:pt x="0" y="1261345"/>
                  </a:cubicBezTo>
                  <a:lnTo>
                    <a:pt x="0" y="14015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848" tIns="79148" rIns="91848" bIns="7914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2"/>
                  </a:solidFill>
                </a:rPr>
                <a:t>Fishery-specific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bg2"/>
                  </a:solidFill>
                </a:rPr>
                <a:t>1,048 responses</a:t>
              </a:r>
              <a:endParaRPr lang="en-US" sz="2000" b="0" kern="1200" dirty="0">
                <a:solidFill>
                  <a:schemeClr val="bg2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009411" y="1981200"/>
              <a:ext cx="3783508" cy="4648200"/>
            </a:xfrm>
            <a:custGeom>
              <a:avLst/>
              <a:gdLst>
                <a:gd name="connsiteX0" fmla="*/ 0 w 3783508"/>
                <a:gd name="connsiteY0" fmla="*/ 378351 h 4648200"/>
                <a:gd name="connsiteX1" fmla="*/ 378351 w 3783508"/>
                <a:gd name="connsiteY1" fmla="*/ 0 h 4648200"/>
                <a:gd name="connsiteX2" fmla="*/ 3405157 w 3783508"/>
                <a:gd name="connsiteY2" fmla="*/ 0 h 4648200"/>
                <a:gd name="connsiteX3" fmla="*/ 3783508 w 3783508"/>
                <a:gd name="connsiteY3" fmla="*/ 378351 h 4648200"/>
                <a:gd name="connsiteX4" fmla="*/ 3783508 w 3783508"/>
                <a:gd name="connsiteY4" fmla="*/ 4269849 h 4648200"/>
                <a:gd name="connsiteX5" fmla="*/ 3405157 w 3783508"/>
                <a:gd name="connsiteY5" fmla="*/ 4648200 h 4648200"/>
                <a:gd name="connsiteX6" fmla="*/ 378351 w 3783508"/>
                <a:gd name="connsiteY6" fmla="*/ 4648200 h 4648200"/>
                <a:gd name="connsiteX7" fmla="*/ 0 w 3783508"/>
                <a:gd name="connsiteY7" fmla="*/ 4269849 h 4648200"/>
                <a:gd name="connsiteX8" fmla="*/ 0 w 3783508"/>
                <a:gd name="connsiteY8" fmla="*/ 378351 h 464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3508" h="4648200">
                  <a:moveTo>
                    <a:pt x="0" y="378351"/>
                  </a:moveTo>
                  <a:cubicBezTo>
                    <a:pt x="0" y="169394"/>
                    <a:pt x="169394" y="0"/>
                    <a:pt x="378351" y="0"/>
                  </a:cubicBezTo>
                  <a:lnTo>
                    <a:pt x="3405157" y="0"/>
                  </a:lnTo>
                  <a:cubicBezTo>
                    <a:pt x="3614114" y="0"/>
                    <a:pt x="3783508" y="169394"/>
                    <a:pt x="3783508" y="378351"/>
                  </a:cubicBezTo>
                  <a:lnTo>
                    <a:pt x="3783508" y="4269849"/>
                  </a:lnTo>
                  <a:cubicBezTo>
                    <a:pt x="3783508" y="4478806"/>
                    <a:pt x="3614114" y="4648200"/>
                    <a:pt x="3405157" y="4648200"/>
                  </a:cubicBezTo>
                  <a:lnTo>
                    <a:pt x="378351" y="4648200"/>
                  </a:lnTo>
                  <a:cubicBezTo>
                    <a:pt x="169394" y="4648200"/>
                    <a:pt x="0" y="4478806"/>
                    <a:pt x="0" y="4269849"/>
                  </a:cubicBezTo>
                  <a:lnTo>
                    <a:pt x="0" y="378351"/>
                  </a:lnTo>
                  <a:close/>
                </a:path>
              </a:pathLst>
            </a:custGeom>
            <a:blipFill rotWithShape="0">
              <a:blip r:embed="rId2" cstate="print"/>
              <a:stretch>
                <a:fillRect/>
              </a:stretch>
            </a:blipFill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0970" tIns="140970" rIns="140970" bIns="3394710" numCol="1" spcCol="1270" anchor="ctr" anchorCtr="0">
              <a:noAutofit/>
            </a:bodyPr>
            <a:lstStyle/>
            <a:p>
              <a:pPr lvl="0" algn="l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00" kern="1200" dirty="0" smtClean="0"/>
                <a:t>Roundtable Sessions</a:t>
              </a:r>
              <a:endParaRPr lang="en-US" sz="37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572000" y="4171940"/>
              <a:ext cx="2182327" cy="2457459"/>
            </a:xfrm>
            <a:custGeom>
              <a:avLst/>
              <a:gdLst>
                <a:gd name="connsiteX0" fmla="*/ 0 w 2182327"/>
                <a:gd name="connsiteY0" fmla="*/ 218233 h 2457459"/>
                <a:gd name="connsiteX1" fmla="*/ 218233 w 2182327"/>
                <a:gd name="connsiteY1" fmla="*/ 0 h 2457459"/>
                <a:gd name="connsiteX2" fmla="*/ 1964094 w 2182327"/>
                <a:gd name="connsiteY2" fmla="*/ 0 h 2457459"/>
                <a:gd name="connsiteX3" fmla="*/ 2182327 w 2182327"/>
                <a:gd name="connsiteY3" fmla="*/ 218233 h 2457459"/>
                <a:gd name="connsiteX4" fmla="*/ 2182327 w 2182327"/>
                <a:gd name="connsiteY4" fmla="*/ 2239226 h 2457459"/>
                <a:gd name="connsiteX5" fmla="*/ 1964094 w 2182327"/>
                <a:gd name="connsiteY5" fmla="*/ 2457459 h 2457459"/>
                <a:gd name="connsiteX6" fmla="*/ 218233 w 2182327"/>
                <a:gd name="connsiteY6" fmla="*/ 2457459 h 2457459"/>
                <a:gd name="connsiteX7" fmla="*/ 0 w 2182327"/>
                <a:gd name="connsiteY7" fmla="*/ 2239226 h 2457459"/>
                <a:gd name="connsiteX8" fmla="*/ 0 w 2182327"/>
                <a:gd name="connsiteY8" fmla="*/ 218233 h 2457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2327" h="2457459">
                  <a:moveTo>
                    <a:pt x="0" y="218233"/>
                  </a:moveTo>
                  <a:cubicBezTo>
                    <a:pt x="0" y="97706"/>
                    <a:pt x="97706" y="0"/>
                    <a:pt x="218233" y="0"/>
                  </a:cubicBezTo>
                  <a:lnTo>
                    <a:pt x="1964094" y="0"/>
                  </a:lnTo>
                  <a:cubicBezTo>
                    <a:pt x="2084621" y="0"/>
                    <a:pt x="2182327" y="97706"/>
                    <a:pt x="2182327" y="218233"/>
                  </a:cubicBezTo>
                  <a:lnTo>
                    <a:pt x="2182327" y="2239226"/>
                  </a:lnTo>
                  <a:cubicBezTo>
                    <a:pt x="2182327" y="2359753"/>
                    <a:pt x="2084621" y="2457459"/>
                    <a:pt x="1964094" y="2457459"/>
                  </a:cubicBezTo>
                  <a:lnTo>
                    <a:pt x="218233" y="2457459"/>
                  </a:lnTo>
                  <a:cubicBezTo>
                    <a:pt x="97706" y="2457459"/>
                    <a:pt x="0" y="2359753"/>
                    <a:pt x="0" y="2239226"/>
                  </a:cubicBezTo>
                  <a:lnTo>
                    <a:pt x="0" y="218233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718" tIns="102018" rIns="114718" bIns="102018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2"/>
                  </a:solidFill>
                </a:rPr>
                <a:t>14 commercial 5 recreational 1 ENGO</a:t>
              </a:r>
              <a:endParaRPr lang="en-US" sz="2000" b="1" kern="1200" dirty="0">
                <a:solidFill>
                  <a:schemeClr val="bg2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076682" y="2971800"/>
              <a:ext cx="1914114" cy="3657600"/>
            </a:xfrm>
            <a:custGeom>
              <a:avLst/>
              <a:gdLst>
                <a:gd name="connsiteX0" fmla="*/ 0 w 1914114"/>
                <a:gd name="connsiteY0" fmla="*/ 191411 h 4648200"/>
                <a:gd name="connsiteX1" fmla="*/ 191411 w 1914114"/>
                <a:gd name="connsiteY1" fmla="*/ 0 h 4648200"/>
                <a:gd name="connsiteX2" fmla="*/ 1722703 w 1914114"/>
                <a:gd name="connsiteY2" fmla="*/ 0 h 4648200"/>
                <a:gd name="connsiteX3" fmla="*/ 1914114 w 1914114"/>
                <a:gd name="connsiteY3" fmla="*/ 191411 h 4648200"/>
                <a:gd name="connsiteX4" fmla="*/ 1914114 w 1914114"/>
                <a:gd name="connsiteY4" fmla="*/ 4456789 h 4648200"/>
                <a:gd name="connsiteX5" fmla="*/ 1722703 w 1914114"/>
                <a:gd name="connsiteY5" fmla="*/ 4648200 h 4648200"/>
                <a:gd name="connsiteX6" fmla="*/ 191411 w 1914114"/>
                <a:gd name="connsiteY6" fmla="*/ 4648200 h 4648200"/>
                <a:gd name="connsiteX7" fmla="*/ 0 w 1914114"/>
                <a:gd name="connsiteY7" fmla="*/ 4456789 h 4648200"/>
                <a:gd name="connsiteX8" fmla="*/ 0 w 1914114"/>
                <a:gd name="connsiteY8" fmla="*/ 191411 h 464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114" h="4648200">
                  <a:moveTo>
                    <a:pt x="0" y="191411"/>
                  </a:moveTo>
                  <a:cubicBezTo>
                    <a:pt x="0" y="85698"/>
                    <a:pt x="85698" y="0"/>
                    <a:pt x="191411" y="0"/>
                  </a:cubicBezTo>
                  <a:lnTo>
                    <a:pt x="1722703" y="0"/>
                  </a:lnTo>
                  <a:cubicBezTo>
                    <a:pt x="1828416" y="0"/>
                    <a:pt x="1914114" y="85698"/>
                    <a:pt x="1914114" y="191411"/>
                  </a:cubicBezTo>
                  <a:lnTo>
                    <a:pt x="1914114" y="4456789"/>
                  </a:lnTo>
                  <a:cubicBezTo>
                    <a:pt x="1914114" y="4562502"/>
                    <a:pt x="1828416" y="4648200"/>
                    <a:pt x="1722703" y="4648200"/>
                  </a:cubicBezTo>
                  <a:lnTo>
                    <a:pt x="191411" y="4648200"/>
                  </a:lnTo>
                  <a:cubicBezTo>
                    <a:pt x="85698" y="4648200"/>
                    <a:pt x="0" y="4562502"/>
                    <a:pt x="0" y="4456789"/>
                  </a:cubicBezTo>
                  <a:lnTo>
                    <a:pt x="0" y="191411"/>
                  </a:lnTo>
                  <a:close/>
                </a:path>
              </a:pathLst>
            </a:custGeom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0970" tIns="140970" rIns="140970" bIns="339471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Position Letters</a:t>
              </a:r>
              <a:endParaRPr lang="en-US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7268094" y="3886200"/>
              <a:ext cx="1531291" cy="2510790"/>
            </a:xfrm>
            <a:custGeom>
              <a:avLst/>
              <a:gdLst>
                <a:gd name="connsiteX0" fmla="*/ 0 w 1531291"/>
                <a:gd name="connsiteY0" fmla="*/ 153129 h 3021330"/>
                <a:gd name="connsiteX1" fmla="*/ 153129 w 1531291"/>
                <a:gd name="connsiteY1" fmla="*/ 0 h 3021330"/>
                <a:gd name="connsiteX2" fmla="*/ 1378162 w 1531291"/>
                <a:gd name="connsiteY2" fmla="*/ 0 h 3021330"/>
                <a:gd name="connsiteX3" fmla="*/ 1531291 w 1531291"/>
                <a:gd name="connsiteY3" fmla="*/ 153129 h 3021330"/>
                <a:gd name="connsiteX4" fmla="*/ 1531291 w 1531291"/>
                <a:gd name="connsiteY4" fmla="*/ 2868201 h 3021330"/>
                <a:gd name="connsiteX5" fmla="*/ 1378162 w 1531291"/>
                <a:gd name="connsiteY5" fmla="*/ 3021330 h 3021330"/>
                <a:gd name="connsiteX6" fmla="*/ 153129 w 1531291"/>
                <a:gd name="connsiteY6" fmla="*/ 3021330 h 3021330"/>
                <a:gd name="connsiteX7" fmla="*/ 0 w 1531291"/>
                <a:gd name="connsiteY7" fmla="*/ 2868201 h 3021330"/>
                <a:gd name="connsiteX8" fmla="*/ 0 w 1531291"/>
                <a:gd name="connsiteY8" fmla="*/ 153129 h 302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1291" h="3021330">
                  <a:moveTo>
                    <a:pt x="0" y="153129"/>
                  </a:moveTo>
                  <a:cubicBezTo>
                    <a:pt x="0" y="68558"/>
                    <a:pt x="68558" y="0"/>
                    <a:pt x="153129" y="0"/>
                  </a:cubicBezTo>
                  <a:lnTo>
                    <a:pt x="1378162" y="0"/>
                  </a:lnTo>
                  <a:cubicBezTo>
                    <a:pt x="1462733" y="0"/>
                    <a:pt x="1531291" y="68558"/>
                    <a:pt x="1531291" y="153129"/>
                  </a:cubicBezTo>
                  <a:lnTo>
                    <a:pt x="1531291" y="2868201"/>
                  </a:lnTo>
                  <a:cubicBezTo>
                    <a:pt x="1531291" y="2952772"/>
                    <a:pt x="1462733" y="3021330"/>
                    <a:pt x="1378162" y="3021330"/>
                  </a:cubicBezTo>
                  <a:lnTo>
                    <a:pt x="153129" y="3021330"/>
                  </a:lnTo>
                  <a:cubicBezTo>
                    <a:pt x="68558" y="3021330"/>
                    <a:pt x="0" y="2952772"/>
                    <a:pt x="0" y="2868201"/>
                  </a:cubicBezTo>
                  <a:lnTo>
                    <a:pt x="0" y="153129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970" tIns="98190" rIns="115970" bIns="9819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2"/>
                  </a:solidFill>
                </a:rPr>
                <a:t>12 Letters</a:t>
              </a:r>
              <a:endParaRPr lang="en-US" sz="2000" b="1" kern="1200" dirty="0">
                <a:solidFill>
                  <a:schemeClr val="bg2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076682" y="1905000"/>
            <a:ext cx="1229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Late Addition</a:t>
            </a:r>
            <a:endParaRPr lang="en-US" b="1" dirty="0"/>
          </a:p>
        </p:txBody>
      </p:sp>
      <p:sp>
        <p:nvSpPr>
          <p:cNvPr id="14" name="Bent Arrow 13"/>
          <p:cNvSpPr/>
          <p:nvPr/>
        </p:nvSpPr>
        <p:spPr bwMode="auto">
          <a:xfrm rot="5400000">
            <a:off x="8116089" y="2431803"/>
            <a:ext cx="533400" cy="381000"/>
          </a:xfrm>
          <a:prstGeom prst="ben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FMC">
  <a:themeElements>
    <a:clrScheme name="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MAFMC</Template>
  <TotalTime>1104</TotalTime>
  <Words>825</Words>
  <Application>Microsoft Office PowerPoint</Application>
  <PresentationFormat>On-screen Show (4:3)</PresentationFormat>
  <Paragraphs>173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MAFMC</vt:lpstr>
      <vt:lpstr> Visioning and Strategic Planning</vt:lpstr>
      <vt:lpstr>Overview</vt:lpstr>
      <vt:lpstr>Topic I: Context and Objectives of the Visioning and Strategic planning Project</vt:lpstr>
      <vt:lpstr>Background</vt:lpstr>
      <vt:lpstr>Rationale for Visioning and Strategic Planning Process</vt:lpstr>
      <vt:lpstr>Purpose</vt:lpstr>
      <vt:lpstr>Visioning and Strategic Planning Approach</vt:lpstr>
      <vt:lpstr>Topic II: Data Gathering Methods and Results</vt:lpstr>
      <vt:lpstr>Data Collection Methods</vt:lpstr>
      <vt:lpstr>Why did we choose these methods?</vt:lpstr>
      <vt:lpstr>Communication Strategies</vt:lpstr>
      <vt:lpstr>Analysis: Theme Categories</vt:lpstr>
      <vt:lpstr>Common Stakeholder Themes</vt:lpstr>
      <vt:lpstr>Stakeholder Visions</vt:lpstr>
      <vt:lpstr>Stakeholder Visions</vt:lpstr>
      <vt:lpstr>Topic III: Strategic Planning Process and Progress</vt:lpstr>
      <vt:lpstr>Strategic Planning Approach</vt:lpstr>
      <vt:lpstr>Strategic Planning Participants</vt:lpstr>
      <vt:lpstr>Strategic Planning Process</vt:lpstr>
      <vt:lpstr>Topic IV: Hindsight and Lessons Learned</vt:lpstr>
      <vt:lpstr>Before Beginning…</vt:lpstr>
      <vt:lpstr>Final Thoughts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Visioning and Strategic Planning Update</dc:title>
  <dc:creator>Mary G. Clark</dc:creator>
  <cp:lastModifiedBy>Mary G. Clark</cp:lastModifiedBy>
  <cp:revision>45</cp:revision>
  <dcterms:created xsi:type="dcterms:W3CDTF">2012-10-23T14:17:07Z</dcterms:created>
  <dcterms:modified xsi:type="dcterms:W3CDTF">2012-11-28T16:46:44Z</dcterms:modified>
</cp:coreProperties>
</file>