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46"/>
  </p:notesMasterIdLst>
  <p:handoutMasterIdLst>
    <p:handoutMasterId r:id="rId47"/>
  </p:handoutMasterIdLst>
  <p:sldIdLst>
    <p:sldId id="310" r:id="rId2"/>
    <p:sldId id="323" r:id="rId3"/>
    <p:sldId id="333" r:id="rId4"/>
    <p:sldId id="319" r:id="rId5"/>
    <p:sldId id="322" r:id="rId6"/>
    <p:sldId id="337" r:id="rId7"/>
    <p:sldId id="338" r:id="rId8"/>
    <p:sldId id="339" r:id="rId9"/>
    <p:sldId id="340" r:id="rId10"/>
    <p:sldId id="320" r:id="rId11"/>
    <p:sldId id="336" r:id="rId12"/>
    <p:sldId id="335" r:id="rId13"/>
    <p:sldId id="353" r:id="rId14"/>
    <p:sldId id="341" r:id="rId15"/>
    <p:sldId id="342" r:id="rId16"/>
    <p:sldId id="348" r:id="rId17"/>
    <p:sldId id="344" r:id="rId18"/>
    <p:sldId id="343" r:id="rId19"/>
    <p:sldId id="349" r:id="rId20"/>
    <p:sldId id="350" r:id="rId21"/>
    <p:sldId id="351" r:id="rId22"/>
    <p:sldId id="345" r:id="rId23"/>
    <p:sldId id="346" r:id="rId24"/>
    <p:sldId id="347" r:id="rId25"/>
    <p:sldId id="352" r:id="rId26"/>
    <p:sldId id="325" r:id="rId27"/>
    <p:sldId id="326" r:id="rId28"/>
    <p:sldId id="327" r:id="rId29"/>
    <p:sldId id="328" r:id="rId30"/>
    <p:sldId id="329" r:id="rId31"/>
    <p:sldId id="330" r:id="rId32"/>
    <p:sldId id="354" r:id="rId33"/>
    <p:sldId id="334" r:id="rId34"/>
    <p:sldId id="292" r:id="rId35"/>
    <p:sldId id="294" r:id="rId36"/>
    <p:sldId id="295" r:id="rId37"/>
    <p:sldId id="307" r:id="rId38"/>
    <p:sldId id="298" r:id="rId39"/>
    <p:sldId id="299" r:id="rId40"/>
    <p:sldId id="302" r:id="rId41"/>
    <p:sldId id="303" r:id="rId42"/>
    <p:sldId id="331" r:id="rId43"/>
    <p:sldId id="332" r:id="rId44"/>
    <p:sldId id="273" r:id="rId45"/>
  </p:sldIdLst>
  <p:sldSz cx="9144000" cy="6858000" type="screen4x3"/>
  <p:notesSz cx="6858000" cy="9207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DDDDDD"/>
    <a:srgbClr val="FFFF66"/>
    <a:srgbClr val="000000"/>
    <a:srgbClr val="FFFFFF"/>
    <a:srgbClr val="CCFFFF"/>
    <a:srgbClr val="0033CC"/>
    <a:srgbClr val="00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391" autoAdjust="0"/>
  </p:normalViewPr>
  <p:slideViewPr>
    <p:cSldViewPr>
      <p:cViewPr varScale="1">
        <p:scale>
          <a:sx n="68" d="100"/>
          <a:sy n="68" d="100"/>
        </p:scale>
        <p:origin x="-1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notesViewPr>
    <p:cSldViewPr>
      <p:cViewPr>
        <p:scale>
          <a:sx n="100" d="100"/>
          <a:sy n="100" d="100"/>
        </p:scale>
        <p:origin x="-192" y="762"/>
      </p:cViewPr>
      <p:guideLst>
        <p:guide orient="horz" pos="2900"/>
        <p:guide pos="2160"/>
      </p:guideLst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3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63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F5056F2-B7D9-4683-94A6-1A19796560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690563"/>
            <a:ext cx="4603750" cy="3452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73563"/>
            <a:ext cx="50292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47125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47125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507E699-4F92-40F2-9CAE-4DD3C38247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3E48E3-A883-49E8-BDCB-C90266E7D82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The ACCSP is the Atlantic Coastal Cooperative Statistics Program.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25B99B-2D92-448A-BD50-7CD3728C6EE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62C48A-16E5-4884-AB66-52E1C89413CC}" type="slidenum">
              <a:rPr lang="en-US"/>
              <a:pPr/>
              <a:t>11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690563"/>
            <a:ext cx="4603750" cy="34528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73563"/>
            <a:ext cx="5029200" cy="4143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For each of these slides, illustrate the new additions and how – eventually – the entire coast is covered.  I know that DE had an implementation plan for 2008.  So would implementation be 2008 or 2009.  I think I will add a 2009/current slide.</a:t>
            </a:r>
          </a:p>
          <a:p>
            <a:endParaRPr lang="en-US" smtClean="0"/>
          </a:p>
          <a:p>
            <a:r>
              <a:rPr lang="en-US" smtClean="0"/>
              <a:t>You MAY get a question on the fact that federal dealers in all states were reporting via SAFIS from 1 May 2004 forward. – don’t change slides, just anticipate question or note the slides focus on STATE permitted dealers and fishermen.</a:t>
            </a:r>
          </a:p>
          <a:p>
            <a:endParaRPr lang="en-US" smtClean="0"/>
          </a:p>
          <a:p>
            <a:r>
              <a:rPr lang="en-US" smtClean="0"/>
              <a:t>ANN: In the future we can just do an animation where all of this is on one slide – but, every time you click more and more gets filled in – using a different color for each year – it keeps viewers from “thinking” more changes from each year than just the title – it gets twitchy watching it transition slides...i ca work on it this afternoon if you’d like.  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162DD-5D2D-44B8-9B4D-67BC6318D42D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MD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28395D-41E0-4680-A65F-23C9E0F58008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NJ, RI, CT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D796BC-8BBA-4F41-9FEC-0583AB91B62F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NY, MA, NH</a:t>
            </a:r>
          </a:p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337DF9-2F27-47C1-B21C-49D04F0501D2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ME SAFIS – NJ eTRIPS</a:t>
            </a:r>
          </a:p>
          <a:p>
            <a:endParaRPr lang="en-US" smtClean="0"/>
          </a:p>
          <a:p>
            <a:r>
              <a:rPr lang="en-US" b="1" smtClean="0"/>
              <a:t>partner	start date	# trips</a:t>
            </a:r>
          </a:p>
          <a:p>
            <a:r>
              <a:rPr lang="en-US" smtClean="0"/>
              <a:t>New York	31-oct-2008	4149	</a:t>
            </a:r>
          </a:p>
          <a:p>
            <a:r>
              <a:rPr lang="en-US" smtClean="0"/>
              <a:t>Connecticut	23-mar-2009	2</a:t>
            </a:r>
          </a:p>
          <a:p>
            <a:r>
              <a:rPr lang="en-US" smtClean="0"/>
              <a:t>Massachusetts	29-jan-2008	9613</a:t>
            </a:r>
          </a:p>
          <a:p>
            <a:r>
              <a:rPr lang="en-US" smtClean="0"/>
              <a:t>New Jersey	25-mar-2008	886</a:t>
            </a:r>
          </a:p>
          <a:p>
            <a:endParaRPr lang="en-US" smtClean="0"/>
          </a:p>
          <a:p>
            <a:r>
              <a:rPr lang="en-US" smtClean="0"/>
              <a:t>Also – Maine went live in July 2007 – I doubt you will get a question and I support you using 2008 as the first FULL year where Maine was working more on reporting compliance. Maine dealers were mandatory MONTHLY reporting from 2004? To 2007.</a:t>
            </a:r>
          </a:p>
          <a:p>
            <a:endParaRPr lang="en-US" smtClean="0"/>
          </a:p>
          <a:p>
            <a:r>
              <a:rPr lang="en-US" smtClean="0"/>
              <a:t>No Need for a 2009 slide – just mention on the 2008 slide that DE is in the process of implementing (details just for you = looking into requiring their state only dealers to get permits, then start reporting.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BB85D-0D30-478C-BCEF-52114205FE10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ME SAFIS – NJ eTRIPS</a:t>
            </a:r>
          </a:p>
          <a:p>
            <a:endParaRPr lang="en-US" smtClean="0"/>
          </a:p>
          <a:p>
            <a:r>
              <a:rPr lang="en-US" b="1" smtClean="0"/>
              <a:t>partner	start date	# trips</a:t>
            </a:r>
          </a:p>
          <a:p>
            <a:r>
              <a:rPr lang="en-US" smtClean="0"/>
              <a:t>New York	31-oct-2008	4149	</a:t>
            </a:r>
          </a:p>
          <a:p>
            <a:r>
              <a:rPr lang="en-US" smtClean="0"/>
              <a:t>Connecticut	23-mar-2009	2</a:t>
            </a:r>
          </a:p>
          <a:p>
            <a:r>
              <a:rPr lang="en-US" smtClean="0"/>
              <a:t>Massachusetts	29-jan-2008	9613</a:t>
            </a:r>
          </a:p>
          <a:p>
            <a:r>
              <a:rPr lang="en-US" smtClean="0"/>
              <a:t>New Jersey	25-mar-2008	886</a:t>
            </a:r>
          </a:p>
          <a:p>
            <a:endParaRPr lang="en-US" smtClean="0"/>
          </a:p>
          <a:p>
            <a:r>
              <a:rPr lang="en-US" smtClean="0"/>
              <a:t>Also – Maine went live in July 2007 – I doubt you will get a question and I support you using 2008 as the first FULL year where Maine was working more on reporting compliance. Maine dealers were mandatory MONTHLY reporting from 2004? To 2007.</a:t>
            </a:r>
          </a:p>
          <a:p>
            <a:endParaRPr lang="en-US" smtClean="0"/>
          </a:p>
          <a:p>
            <a:r>
              <a:rPr lang="en-US" smtClean="0"/>
              <a:t>No Need for a 2009 slide – just mention on the 2008 slide that DE is in the process of implementing (details just for you = looking into requiring their state only dealers to get permits, then start reporting.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9B24B1-D810-4AC8-9911-568F0AE70067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E69DBC-0A46-4868-AF80-4135474FB81D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Overages were very extensive and ME fishermen were being excluded from the fishery for years at a time.</a:t>
            </a:r>
          </a:p>
          <a:p>
            <a:pPr eaLnBrk="1" hangingPunct="1"/>
            <a:r>
              <a:rPr lang="en-US" dirty="0" smtClean="0"/>
              <a:t>ADD LOGO?</a:t>
            </a:r>
          </a:p>
          <a:p>
            <a:pPr eaLnBrk="1" hangingPunct="1"/>
            <a:r>
              <a:rPr lang="en-US" dirty="0" smtClean="0"/>
              <a:t>REMIND AUDIENCE THAT SAFIS IS ELECTRONIC DEALER REPORTING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582661-0BF0-44B7-97F7-BA8EE7F83482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ADD LOGO?</a:t>
            </a:r>
          </a:p>
          <a:p>
            <a:pPr eaLnBrk="1" hangingPunct="1"/>
            <a:r>
              <a:rPr lang="en-US" dirty="0" smtClean="0"/>
              <a:t>REMIND AUDIENCE OF SAFIS ELECTRONIC DEALER REPORTING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E5EDC-BF70-472D-A536-B865390D7973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ADD LOGO?</a:t>
            </a:r>
          </a:p>
          <a:p>
            <a:pPr eaLnBrk="1" hangingPunct="1"/>
            <a:r>
              <a:rPr lang="en-US" dirty="0" smtClean="0"/>
              <a:t>REMINDER that eTRIPS is electronic fisherman reporting for state fishermen – Deployed June 2008?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B42932-36AA-487C-8EFB-3B941A47C0E6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-"/>
            </a:pPr>
            <a:r>
              <a:rPr lang="en-US" dirty="0" smtClean="0"/>
              <a:t>Fishermen enter immediately (big time saver because not always filling out paper reports)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Favorites portion (good, but users have to be careful with defaults)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Easier for fishermen – they want to do it federally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5 minutes/month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Good participation (blue crab pots, mini fyke net (eel))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May 1, 08 rollout</a:t>
            </a:r>
          </a:p>
          <a:p>
            <a:pPr eaLnBrk="1" hangingPunct="1">
              <a:buFontTx/>
              <a:buChar char="-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668D49-5DDB-48F2-93E7-A652F1D87309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ADD LOGO?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A35D9B-5D97-487E-B58C-D22E3F0AE19E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C450D-0156-4C53-8427-9FB3BF181D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7E6D4-F078-4CFD-9F1F-21DEB6580A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DE88C-EE57-4B38-B265-7AB3622557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F6694-11A2-47A9-AC06-8668C2FAC3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31985-D009-4261-ACCE-D80852840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377B6-3A6E-4088-B195-80B69A13B3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9680C-947D-4426-B2EE-383CCB7EF9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BD1D0-26C0-4FCA-AEE5-9A60187450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97528-BB4F-49EC-8717-B135531EB0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B3BF2-1DFC-42B8-8FBE-8618EBECC2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E5FE7-0300-4A3E-8C83-950A71B70C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65F69-D1E5-4F40-A9A9-1C5EE356B1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0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0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0039EF91-B078-44CA-9ED0-5DF4176DD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055" name="Picture 7" descr="presentationbottom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4724400"/>
            <a:ext cx="9144000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6" name="Text Box 8"/>
          <p:cNvSpPr txBox="1">
            <a:spLocks noChangeArrowheads="1"/>
          </p:cNvSpPr>
          <p:nvPr/>
        </p:nvSpPr>
        <p:spPr bwMode="auto">
          <a:xfrm>
            <a:off x="0" y="63452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Atlantic Coastal Cooperative Statistics Program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ransition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accent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jpe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168775"/>
            <a:ext cx="9144000" cy="1295400"/>
          </a:xfrm>
        </p:spPr>
        <p:txBody>
          <a:bodyPr/>
          <a:lstStyle/>
          <a:p>
            <a:pPr eaLnBrk="1" hangingPunct="1"/>
            <a:r>
              <a:rPr lang="en-US" sz="1800" dirty="0" smtClean="0"/>
              <a:t>Atlantic Coastal Cooperative Statistics Program</a:t>
            </a:r>
            <a:br>
              <a:rPr lang="en-US" sz="1800" dirty="0" smtClean="0"/>
            </a:br>
            <a:r>
              <a:rPr lang="en-US" sz="1800" dirty="0" smtClean="0"/>
              <a:t>Washington, DC</a:t>
            </a:r>
            <a:br>
              <a:rPr lang="en-US" sz="18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600" dirty="0" smtClean="0"/>
              <a:t>Mike Cahall</a:t>
            </a:r>
            <a:br>
              <a:rPr lang="en-US" sz="1600" dirty="0" smtClean="0"/>
            </a:br>
            <a:endParaRPr lang="en-US" sz="1600" dirty="0" smtClean="0"/>
          </a:p>
        </p:txBody>
      </p:sp>
      <p:pic>
        <p:nvPicPr>
          <p:cNvPr id="3075" name="Picture 3" descr="ASSC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6488" y="1816100"/>
            <a:ext cx="22320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6858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3200" dirty="0">
                <a:solidFill>
                  <a:schemeClr val="accent2"/>
                </a:solidFill>
                <a:latin typeface="Arial" charset="0"/>
              </a:rPr>
              <a:t>Overview of the </a:t>
            </a:r>
            <a:r>
              <a:rPr lang="en-US" sz="3200" dirty="0" smtClean="0">
                <a:solidFill>
                  <a:schemeClr val="accent2"/>
                </a:solidFill>
                <a:latin typeface="Arial" charset="0"/>
              </a:rPr>
              <a:t>Standard Atlantic Fisheries Information System (SAFIS)</a:t>
            </a:r>
            <a:endParaRPr lang="en-US" sz="3200" dirty="0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Standard Atlantic 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Fisheries Information System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Calisto MT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572000" y="2857500"/>
            <a:ext cx="4117975" cy="2016125"/>
          </a:xfrm>
        </p:spPr>
        <p:txBody>
          <a:bodyPr/>
          <a:lstStyle/>
          <a:p>
            <a:r>
              <a:rPr lang="en-US" dirty="0" smtClean="0"/>
              <a:t>Real time </a:t>
            </a:r>
          </a:p>
          <a:p>
            <a:r>
              <a:rPr lang="en-US" dirty="0" smtClean="0"/>
              <a:t>Cost effective</a:t>
            </a:r>
          </a:p>
          <a:p>
            <a:r>
              <a:rPr lang="en-US" dirty="0" smtClean="0"/>
              <a:t>Collaboratively designed</a:t>
            </a:r>
            <a:endParaRPr lang="en-US" dirty="0"/>
          </a:p>
        </p:txBody>
      </p:sp>
      <p:pic>
        <p:nvPicPr>
          <p:cNvPr id="11268" name="Picture 4" descr="SAFIS_Logo_for evtr.jpg"/>
          <p:cNvPicPr>
            <a:picLocks noChangeAspect="1"/>
          </p:cNvPicPr>
          <p:nvPr/>
        </p:nvPicPr>
        <p:blipFill>
          <a:blip r:embed="rId3" cstate="print"/>
          <a:srcRect b="18965"/>
          <a:stretch>
            <a:fillRect/>
          </a:stretch>
        </p:blipFill>
        <p:spPr bwMode="auto">
          <a:xfrm>
            <a:off x="190500" y="3086100"/>
            <a:ext cx="43053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SAFIS </a:t>
            </a:r>
            <a:br>
              <a:rPr lang="en-US" dirty="0" smtClean="0"/>
            </a:br>
            <a:r>
              <a:rPr lang="en-US" sz="3600" dirty="0" smtClean="0"/>
              <a:t>More than just Dealer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52899"/>
          </a:xfrm>
        </p:spPr>
        <p:txBody>
          <a:bodyPr/>
          <a:lstStyle/>
          <a:p>
            <a:pPr lvl="1"/>
            <a:r>
              <a:rPr lang="en-US" sz="2400" dirty="0" err="1" smtClean="0"/>
              <a:t>eDR</a:t>
            </a:r>
            <a:r>
              <a:rPr lang="en-US" sz="2400" dirty="0" smtClean="0"/>
              <a:t> </a:t>
            </a:r>
          </a:p>
          <a:p>
            <a:pPr lvl="2"/>
            <a:r>
              <a:rPr lang="en-US" sz="2000" dirty="0" smtClean="0"/>
              <a:t>Federal and state dealer reporting</a:t>
            </a:r>
          </a:p>
          <a:p>
            <a:pPr lvl="2"/>
            <a:endParaRPr lang="en-US" dirty="0" smtClean="0"/>
          </a:p>
          <a:p>
            <a:pPr lvl="2">
              <a:buNone/>
            </a:pPr>
            <a:endParaRPr lang="en-US" sz="2000" dirty="0" smtClean="0"/>
          </a:p>
          <a:p>
            <a:pPr lvl="2">
              <a:buNone/>
            </a:pPr>
            <a:endParaRPr lang="en-US" sz="2000" dirty="0" smtClean="0"/>
          </a:p>
          <a:p>
            <a:pPr lvl="1"/>
            <a:r>
              <a:rPr lang="en-US" sz="2400" dirty="0" smtClean="0"/>
              <a:t>eTRIPS</a:t>
            </a:r>
          </a:p>
          <a:p>
            <a:pPr lvl="2"/>
            <a:r>
              <a:rPr lang="en-US" sz="2000" dirty="0" smtClean="0"/>
              <a:t>State trip reporting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400300"/>
          </a:xfrm>
        </p:spPr>
        <p:txBody>
          <a:bodyPr/>
          <a:lstStyle/>
          <a:p>
            <a:pPr lvl="1"/>
            <a:r>
              <a:rPr lang="en-US" dirty="0" err="1" smtClean="0"/>
              <a:t>eREC</a:t>
            </a:r>
            <a:endParaRPr lang="en-US" dirty="0" smtClean="0"/>
          </a:p>
          <a:p>
            <a:pPr lvl="2"/>
            <a:r>
              <a:rPr lang="en-US" dirty="0" smtClean="0"/>
              <a:t>Private angler recreational reporting</a:t>
            </a:r>
          </a:p>
          <a:p>
            <a:pPr lvl="1"/>
            <a:r>
              <a:rPr lang="en-US" dirty="0" smtClean="0"/>
              <a:t>SMS </a:t>
            </a:r>
          </a:p>
          <a:p>
            <a:pPr lvl="2"/>
            <a:r>
              <a:rPr lang="en-US" dirty="0" smtClean="0"/>
              <a:t>Partner management interface</a:t>
            </a:r>
          </a:p>
        </p:txBody>
      </p:sp>
      <p:pic>
        <p:nvPicPr>
          <p:cNvPr id="1029" name="Picture 5" descr="C:\Users\mike_c\Desktop\sms-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0" y="4038600"/>
            <a:ext cx="2451100" cy="927100"/>
          </a:xfrm>
          <a:prstGeom prst="rect">
            <a:avLst/>
          </a:prstGeom>
          <a:noFill/>
        </p:spPr>
      </p:pic>
      <p:pic>
        <p:nvPicPr>
          <p:cNvPr id="1030" name="Picture 6" descr="C:\Users\mike_c\Desktop\etrips-de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648200"/>
            <a:ext cx="3314700" cy="1130300"/>
          </a:xfrm>
          <a:prstGeom prst="rect">
            <a:avLst/>
          </a:prstGeom>
          <a:noFill/>
        </p:spPr>
      </p:pic>
      <p:pic>
        <p:nvPicPr>
          <p:cNvPr id="1032" name="Picture 8" descr="C:\Users\mike_c\Desktop\edr-de-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2743200"/>
            <a:ext cx="3086100" cy="965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/>
            <a:r>
              <a:rPr lang="en-US" dirty="0" smtClean="0"/>
              <a:t>SAFIS Design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57300"/>
            <a:ext cx="8229600" cy="4419600"/>
          </a:xfrm>
        </p:spPr>
        <p:txBody>
          <a:bodyPr/>
          <a:lstStyle/>
          <a:p>
            <a:r>
              <a:rPr lang="en-US" dirty="0" smtClean="0"/>
              <a:t>SAFIS is a modular, integrated data collection system</a:t>
            </a:r>
          </a:p>
          <a:p>
            <a:pPr lvl="1"/>
            <a:r>
              <a:rPr lang="en-US" sz="2400" dirty="0" smtClean="0"/>
              <a:t>Single, integrated database system</a:t>
            </a:r>
          </a:p>
          <a:p>
            <a:pPr lvl="1"/>
            <a:r>
              <a:rPr lang="en-US" sz="2400" dirty="0" smtClean="0"/>
              <a:t>Combined federal and state reporting</a:t>
            </a:r>
          </a:p>
          <a:p>
            <a:pPr lvl="1"/>
            <a:r>
              <a:rPr lang="en-US" sz="2400" dirty="0" smtClean="0"/>
              <a:t>One set of codes using ACCSP standard coding schemes</a:t>
            </a:r>
          </a:p>
          <a:p>
            <a:pPr lvl="1"/>
            <a:r>
              <a:rPr lang="en-US" sz="2400" dirty="0" smtClean="0"/>
              <a:t>Complete catalog of:</a:t>
            </a:r>
          </a:p>
          <a:p>
            <a:pPr lvl="2"/>
            <a:r>
              <a:rPr lang="en-US" sz="2000" dirty="0" smtClean="0"/>
              <a:t>Vessels</a:t>
            </a:r>
          </a:p>
          <a:p>
            <a:pPr lvl="2"/>
            <a:r>
              <a:rPr lang="en-US" sz="2000" dirty="0" smtClean="0"/>
              <a:t>Dealers</a:t>
            </a:r>
          </a:p>
          <a:p>
            <a:pPr lvl="2"/>
            <a:r>
              <a:rPr lang="en-US" sz="2000" dirty="0" smtClean="0"/>
              <a:t>Fishermen</a:t>
            </a:r>
          </a:p>
          <a:p>
            <a:pPr lvl="2">
              <a:buNone/>
            </a:pPr>
            <a:endParaRPr lang="en-US" sz="2000" dirty="0" smtClean="0"/>
          </a:p>
          <a:p>
            <a:pPr lvl="1"/>
            <a:endParaRPr lang="en-US" sz="24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SAFIS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SAFIS is a single, integrated dealer and fishermen/vessel system</a:t>
            </a:r>
          </a:p>
          <a:p>
            <a:pPr lvl="1"/>
            <a:r>
              <a:rPr lang="en-US" dirty="0" smtClean="0"/>
              <a:t>Both modules use the same codes</a:t>
            </a:r>
          </a:p>
          <a:p>
            <a:pPr lvl="1"/>
            <a:r>
              <a:rPr lang="en-US" dirty="0" smtClean="0"/>
              <a:t>Both modules use the same references</a:t>
            </a:r>
          </a:p>
          <a:p>
            <a:pPr lvl="1"/>
            <a:r>
              <a:rPr lang="en-US" dirty="0" smtClean="0"/>
              <a:t>Trips much more easily linked to dealer reports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RIFIS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SAFIS started it’s life as the Rhode Island Fisheries Information System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743200"/>
            <a:ext cx="3581400" cy="2390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MDFIS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Staff created a separate, modified version of RIFIS for Maryland</a:t>
            </a:r>
          </a:p>
          <a:p>
            <a:pPr lvl="1"/>
            <a:r>
              <a:rPr lang="en-US" dirty="0" smtClean="0"/>
              <a:t>Used by MD check stations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RIFIS becomes SAFIS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 Regional Deployment mandated by May 1, 2004</a:t>
            </a:r>
          </a:p>
          <a:p>
            <a:r>
              <a:rPr lang="en-US" dirty="0" smtClean="0"/>
              <a:t>RIFIS/MDFIS nearly met NMFS-NE requirements</a:t>
            </a:r>
          </a:p>
          <a:p>
            <a:r>
              <a:rPr lang="en-US" dirty="0" smtClean="0"/>
              <a:t>Staff re-worked into SAFIS over a 6 month period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 of SAFIS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Dealer reporting system modified</a:t>
            </a:r>
            <a:r>
              <a:rPr lang="en-US" baseline="0" dirty="0" smtClean="0"/>
              <a:t> to become multi-agency</a:t>
            </a:r>
          </a:p>
          <a:p>
            <a:r>
              <a:rPr lang="en-US" dirty="0" smtClean="0"/>
              <a:t>Produced different versions for each agency</a:t>
            </a:r>
          </a:p>
          <a:p>
            <a:pPr lvl="1"/>
            <a:r>
              <a:rPr lang="en-US" dirty="0" smtClean="0"/>
              <a:t>Still uses same database</a:t>
            </a:r>
            <a:endParaRPr lang="en-US" baseline="0" dirty="0" smtClean="0"/>
          </a:p>
          <a:p>
            <a:r>
              <a:rPr lang="en-US" baseline="0" dirty="0" smtClean="0"/>
              <a:t>Shared coding schemes</a:t>
            </a:r>
          </a:p>
          <a:p>
            <a:r>
              <a:rPr lang="en-US" dirty="0" smtClean="0"/>
              <a:t>Shared dealer/fishermen and vessel permits</a:t>
            </a:r>
            <a:endParaRPr lang="en-US" baseline="0" dirty="0" smtClean="0"/>
          </a:p>
          <a:p>
            <a:pPr>
              <a:buNone/>
            </a:pPr>
            <a:endParaRPr lang="en-US" baseline="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SAFIS Data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Flexible mechanism</a:t>
            </a:r>
          </a:p>
          <a:p>
            <a:pPr lvl="1"/>
            <a:r>
              <a:rPr lang="en-US" dirty="0" smtClean="0"/>
              <a:t>On line</a:t>
            </a:r>
          </a:p>
          <a:p>
            <a:pPr lvl="1"/>
            <a:r>
              <a:rPr lang="en-US" dirty="0" smtClean="0"/>
              <a:t>PC based application</a:t>
            </a:r>
          </a:p>
          <a:p>
            <a:pPr lvl="1"/>
            <a:r>
              <a:rPr lang="en-US" dirty="0" smtClean="0"/>
              <a:t>Standardized file uploads</a:t>
            </a:r>
          </a:p>
        </p:txBody>
      </p:sp>
      <p:pic>
        <p:nvPicPr>
          <p:cNvPr id="3073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133600"/>
            <a:ext cx="4038600" cy="243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533400"/>
          </a:xfrm>
        </p:spPr>
        <p:txBody>
          <a:bodyPr/>
          <a:lstStyle/>
          <a:p>
            <a:r>
              <a:rPr lang="en-US" sz="3600" dirty="0">
                <a:solidFill>
                  <a:schemeClr val="hlink"/>
                </a:solidFill>
              </a:rPr>
              <a:t> </a:t>
            </a:r>
          </a:p>
        </p:txBody>
      </p:sp>
      <p:graphicFrame>
        <p:nvGraphicFramePr>
          <p:cNvPr id="97289" name="Object 9"/>
          <p:cNvGraphicFramePr>
            <a:graphicFrameLocks noChangeAspect="1"/>
          </p:cNvGraphicFramePr>
          <p:nvPr/>
        </p:nvGraphicFramePr>
        <p:xfrm>
          <a:off x="914400" y="1371600"/>
          <a:ext cx="6096000" cy="4064000"/>
        </p:xfrm>
        <a:graphic>
          <a:graphicData uri="http://schemas.openxmlformats.org/presentationml/2006/ole">
            <p:oleObj spid="_x0000_s1026" name="VISIO" r:id="rId4" imgW="6095520" imgH="4064040" progId="Visio.Drawing.11">
              <p:embed/>
            </p:oleObj>
          </a:graphicData>
        </a:graphic>
      </p:graphicFrame>
      <p:pic>
        <p:nvPicPr>
          <p:cNvPr id="97293" name="Picture 13" descr="\\Halibut\accsp\accsp shared\safis\system documentation\safis data flo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SAFIS eDR Moves to 2</a:t>
            </a:r>
            <a:r>
              <a:rPr lang="en-US" baseline="30000" dirty="0" smtClean="0"/>
              <a:t>nd</a:t>
            </a:r>
            <a:r>
              <a:rPr lang="en-US" dirty="0" smtClean="0"/>
              <a:t> Generation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interface rebuilt</a:t>
            </a:r>
          </a:p>
          <a:p>
            <a:pPr lvl="1"/>
            <a:r>
              <a:rPr lang="en-US" dirty="0" smtClean="0"/>
              <a:t>Oracle forms obsolete</a:t>
            </a:r>
          </a:p>
          <a:p>
            <a:pPr lvl="1"/>
            <a:r>
              <a:rPr lang="en-US" dirty="0" smtClean="0"/>
              <a:t>Issues with newer browsers</a:t>
            </a:r>
          </a:p>
          <a:p>
            <a:pPr lvl="1"/>
            <a:r>
              <a:rPr lang="en-US" dirty="0" smtClean="0"/>
              <a:t>Rolled out January, 2010</a:t>
            </a:r>
          </a:p>
          <a:p>
            <a:r>
              <a:rPr lang="en-US" dirty="0" smtClean="0"/>
              <a:t>Created single sign on</a:t>
            </a:r>
          </a:p>
          <a:p>
            <a:pPr lvl="1"/>
            <a:r>
              <a:rPr lang="en-US" dirty="0" smtClean="0"/>
              <a:t>All modules connected by single account</a:t>
            </a:r>
          </a:p>
          <a:p>
            <a:r>
              <a:rPr lang="en-US" dirty="0" smtClean="0"/>
              <a:t>SMS significantly </a:t>
            </a:r>
            <a:r>
              <a:rPr lang="en-US" dirty="0" smtClean="0"/>
              <a:t>enhanced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</a:t>
            </a:r>
            <a:r>
              <a:rPr lang="en-US" baseline="0" dirty="0" smtClean="0"/>
              <a:t> Directions </a:t>
            </a:r>
            <a:br>
              <a:rPr lang="en-US" baseline="0" dirty="0" smtClean="0"/>
            </a:br>
            <a:r>
              <a:rPr lang="en-US" baseline="0" dirty="0" smtClean="0"/>
              <a:t>eDR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Expansion in the SE</a:t>
            </a:r>
            <a:r>
              <a:rPr lang="en-US" baseline="0" dirty="0" smtClean="0"/>
              <a:t> Region</a:t>
            </a:r>
          </a:p>
          <a:p>
            <a:pPr lvl="1"/>
            <a:r>
              <a:rPr lang="en-US" dirty="0" smtClean="0"/>
              <a:t>Required</a:t>
            </a:r>
            <a:r>
              <a:rPr lang="en-US" baseline="0" dirty="0" smtClean="0"/>
              <a:t> changes to meet the ‘split ticket’ data collection system</a:t>
            </a:r>
          </a:p>
          <a:p>
            <a:pPr lvl="1"/>
            <a:r>
              <a:rPr lang="en-US" baseline="0" dirty="0" smtClean="0"/>
              <a:t>Working with South Carolina and Georgia</a:t>
            </a:r>
          </a:p>
          <a:p>
            <a:pPr lvl="1"/>
            <a:r>
              <a:rPr lang="en-US" baseline="0" dirty="0" smtClean="0"/>
              <a:t>Florida and North Carolina already have partial e-reporting</a:t>
            </a:r>
          </a:p>
          <a:p>
            <a:pPr lvl="1"/>
            <a:r>
              <a:rPr lang="en-US" baseline="0" dirty="0" smtClean="0"/>
              <a:t>Discussions on data exchange ongoing</a:t>
            </a:r>
            <a:endParaRPr lang="en-US" dirty="0" smtClean="0"/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r>
              <a:rPr lang="en-US" dirty="0" smtClean="0"/>
              <a:t> -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Initially envisioned as a multi-state system</a:t>
            </a:r>
          </a:p>
          <a:p>
            <a:r>
              <a:rPr lang="en-US" dirty="0" smtClean="0"/>
              <a:t>Most NE states participated in the initial planning</a:t>
            </a:r>
          </a:p>
          <a:p>
            <a:r>
              <a:rPr lang="en-US" dirty="0" smtClean="0"/>
              <a:t>Requirements developed over nearly a year</a:t>
            </a:r>
          </a:p>
        </p:txBody>
      </p:sp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ACCSP trip reporting standard</a:t>
            </a:r>
          </a:p>
          <a:p>
            <a:pPr lvl="1"/>
            <a:r>
              <a:rPr lang="en-US" dirty="0" smtClean="0"/>
              <a:t>Single trip report</a:t>
            </a:r>
          </a:p>
          <a:p>
            <a:pPr lvl="1"/>
            <a:r>
              <a:rPr lang="en-US" dirty="0" smtClean="0"/>
              <a:t>Multiple efforts per trip possible</a:t>
            </a:r>
          </a:p>
          <a:p>
            <a:pPr lvl="1"/>
            <a:r>
              <a:rPr lang="en-US" dirty="0" smtClean="0"/>
              <a:t>Multiple catches per effort possible</a:t>
            </a:r>
          </a:p>
          <a:p>
            <a:r>
              <a:rPr lang="en-US" dirty="0" smtClean="0"/>
              <a:t>Must use ACCSP coding standards</a:t>
            </a:r>
          </a:p>
          <a:p>
            <a:r>
              <a:rPr lang="en-US" dirty="0" smtClean="0"/>
              <a:t>Must support both commercial and recreational trip reports</a:t>
            </a:r>
          </a:p>
        </p:txBody>
      </p:sp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Integrated into SAFIS</a:t>
            </a:r>
          </a:p>
          <a:p>
            <a:r>
              <a:rPr lang="en-US" dirty="0" smtClean="0"/>
              <a:t>Initially deployed as a data entry tool for Partners</a:t>
            </a:r>
          </a:p>
          <a:p>
            <a:pPr lvl="1"/>
            <a:r>
              <a:rPr lang="en-US" dirty="0" smtClean="0"/>
              <a:t>Concern over resistance by fishermen</a:t>
            </a:r>
          </a:p>
          <a:p>
            <a:pPr lvl="1"/>
            <a:r>
              <a:rPr lang="en-US" dirty="0" smtClean="0"/>
              <a:t>Replaced various spreadsheets, dbases</a:t>
            </a:r>
          </a:p>
        </p:txBody>
      </p:sp>
      <p:pic>
        <p:nvPicPr>
          <p:cNvPr id="6" name="Picture 6" descr="C:\Users\mike_c\Desktop\etrips-de-log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819400"/>
            <a:ext cx="3314700" cy="11303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Integrated into eDR system</a:t>
            </a:r>
          </a:p>
          <a:p>
            <a:pPr lvl="1"/>
            <a:r>
              <a:rPr lang="en-US" dirty="0" smtClean="0"/>
              <a:t>Common tables</a:t>
            </a:r>
          </a:p>
          <a:p>
            <a:pPr lvl="1"/>
            <a:r>
              <a:rPr lang="en-US" dirty="0" smtClean="0"/>
              <a:t>Common codes</a:t>
            </a:r>
          </a:p>
          <a:p>
            <a:pPr lvl="1"/>
            <a:r>
              <a:rPr lang="en-US" dirty="0" smtClean="0"/>
              <a:t>Common references</a:t>
            </a:r>
          </a:p>
          <a:p>
            <a:r>
              <a:rPr lang="en-US" dirty="0" smtClean="0"/>
              <a:t>Makes matching with dealer reports much easier</a:t>
            </a:r>
          </a:p>
        </p:txBody>
      </p:sp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requirements went beyond the base standards</a:t>
            </a:r>
          </a:p>
          <a:p>
            <a:pPr lvl="1"/>
            <a:r>
              <a:rPr lang="en-US" dirty="0" smtClean="0"/>
              <a:t>Support of </a:t>
            </a:r>
            <a:r>
              <a:rPr lang="en-US" dirty="0" err="1" smtClean="0"/>
              <a:t>carring</a:t>
            </a:r>
            <a:r>
              <a:rPr lang="en-US" dirty="0" smtClean="0"/>
              <a:t> of animals</a:t>
            </a:r>
          </a:p>
          <a:p>
            <a:pPr lvl="1"/>
            <a:r>
              <a:rPr lang="en-US" dirty="0" smtClean="0"/>
              <a:t>Allocation of catch amongst fishermen</a:t>
            </a:r>
          </a:p>
          <a:p>
            <a:pPr lvl="1"/>
            <a:r>
              <a:rPr lang="en-US" dirty="0" smtClean="0"/>
              <a:t>Direct sales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r>
              <a:rPr lang="en-US" dirty="0" smtClean="0"/>
              <a:t> - Expansion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Collecting 100% in</a:t>
            </a:r>
          </a:p>
          <a:p>
            <a:pPr lvl="1"/>
            <a:r>
              <a:rPr lang="en-US" dirty="0" smtClean="0"/>
              <a:t>Massachusetts</a:t>
            </a:r>
          </a:p>
          <a:p>
            <a:pPr lvl="1"/>
            <a:r>
              <a:rPr lang="en-US" dirty="0" smtClean="0"/>
              <a:t>Connecticut</a:t>
            </a:r>
          </a:p>
          <a:p>
            <a:r>
              <a:rPr lang="en-US" dirty="0" smtClean="0"/>
              <a:t>Achieving near perfect matching with dealer reports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Collecting partial in</a:t>
            </a:r>
          </a:p>
          <a:p>
            <a:pPr lvl="1"/>
            <a:r>
              <a:rPr lang="en-US" dirty="0" smtClean="0"/>
              <a:t>Maryland</a:t>
            </a:r>
          </a:p>
          <a:p>
            <a:pPr lvl="1"/>
            <a:r>
              <a:rPr lang="en-US" dirty="0" smtClean="0"/>
              <a:t>New York</a:t>
            </a:r>
          </a:p>
          <a:p>
            <a:pPr lvl="1"/>
            <a:r>
              <a:rPr lang="en-US" dirty="0" smtClean="0"/>
              <a:t>Rhode Island</a:t>
            </a:r>
          </a:p>
          <a:p>
            <a:r>
              <a:rPr lang="en-US" dirty="0" smtClean="0"/>
              <a:t>First charter/</a:t>
            </a:r>
            <a:r>
              <a:rPr lang="en-US" dirty="0" err="1" smtClean="0"/>
              <a:t>headboat</a:t>
            </a:r>
            <a:r>
              <a:rPr lang="en-US" dirty="0" smtClean="0"/>
              <a:t> deployment</a:t>
            </a:r>
          </a:p>
          <a:p>
            <a:pPr lvl="1"/>
            <a:r>
              <a:rPr lang="en-US" dirty="0" smtClean="0"/>
              <a:t>Maryland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r>
              <a:rPr lang="en-US" dirty="0" smtClean="0"/>
              <a:t> Current </a:t>
            </a:r>
            <a:br>
              <a:rPr lang="en-US" dirty="0" smtClean="0"/>
            </a:br>
            <a:r>
              <a:rPr lang="en-US" dirty="0" smtClean="0"/>
              <a:t>Deployment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endParaRPr lang="en-US" dirty="0" smtClean="0"/>
          </a:p>
          <a:p>
            <a:pPr lvl="1"/>
            <a:r>
              <a:rPr lang="en-US" dirty="0" smtClean="0"/>
              <a:t>Commercial</a:t>
            </a:r>
          </a:p>
          <a:p>
            <a:pPr lvl="2"/>
            <a:r>
              <a:rPr lang="en-US" dirty="0" smtClean="0"/>
              <a:t>MA, CT, NY,  MD, RI</a:t>
            </a:r>
          </a:p>
          <a:p>
            <a:pPr lvl="1"/>
            <a:r>
              <a:rPr lang="en-US" dirty="0" smtClean="0"/>
              <a:t>Recreational</a:t>
            </a:r>
          </a:p>
          <a:p>
            <a:pPr lvl="2"/>
            <a:r>
              <a:rPr lang="en-US" dirty="0" smtClean="0"/>
              <a:t>MD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eLogbook</a:t>
            </a:r>
            <a:endParaRPr lang="en-US" dirty="0" smtClean="0"/>
          </a:p>
          <a:p>
            <a:pPr lvl="1"/>
            <a:r>
              <a:rPr lang="en-US" dirty="0" smtClean="0"/>
              <a:t>NJ striped bass bonus fish</a:t>
            </a:r>
          </a:p>
          <a:p>
            <a:pPr lvl="1"/>
            <a:r>
              <a:rPr lang="en-US" dirty="0" smtClean="0"/>
              <a:t>MA multi-species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 </a:t>
            </a:r>
            <a:br>
              <a:rPr lang="en-US" dirty="0" smtClean="0"/>
            </a:br>
            <a:r>
              <a:rPr lang="en-US" dirty="0" err="1" smtClean="0"/>
              <a:t>eTrips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Flexible collection options</a:t>
            </a:r>
          </a:p>
          <a:p>
            <a:pPr lvl="1"/>
            <a:r>
              <a:rPr lang="en-US" dirty="0" smtClean="0"/>
              <a:t>Upload</a:t>
            </a:r>
          </a:p>
          <a:p>
            <a:pPr lvl="1"/>
            <a:r>
              <a:rPr lang="en-US" dirty="0" smtClean="0"/>
              <a:t>At Sea</a:t>
            </a:r>
          </a:p>
          <a:p>
            <a:pPr lvl="0"/>
            <a:r>
              <a:rPr lang="en-US" dirty="0" smtClean="0"/>
              <a:t>Continued expansion of scope</a:t>
            </a:r>
          </a:p>
          <a:p>
            <a:pPr lvl="1"/>
            <a:r>
              <a:rPr lang="en-US" dirty="0" smtClean="0"/>
              <a:t>Looking for 100% commercial reporting</a:t>
            </a:r>
          </a:p>
          <a:p>
            <a:r>
              <a:rPr lang="en-US" dirty="0" smtClean="0"/>
              <a:t>Integration with SE state reporting</a:t>
            </a:r>
          </a:p>
          <a:p>
            <a:pPr lvl="2"/>
            <a:r>
              <a:rPr lang="en-US" dirty="0" smtClean="0"/>
              <a:t>Most SE systems use one ticket system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eRec</a:t>
            </a:r>
            <a:r>
              <a:rPr lang="en-US" dirty="0" smtClean="0"/>
              <a:t>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Jersey needed a mechanism to report Striped Bass</a:t>
            </a:r>
          </a:p>
          <a:p>
            <a:pPr lvl="1"/>
            <a:r>
              <a:rPr lang="en-US" dirty="0" smtClean="0"/>
              <a:t>Voluntary </a:t>
            </a:r>
          </a:p>
          <a:p>
            <a:pPr lvl="1"/>
            <a:r>
              <a:rPr lang="en-US" dirty="0" smtClean="0"/>
              <a:t>Awarded ‘Bonus Cards’ to fishermen</a:t>
            </a:r>
          </a:p>
          <a:p>
            <a:pPr lvl="1"/>
            <a:r>
              <a:rPr lang="en-US" dirty="0" smtClean="0"/>
              <a:t>Collected fisherman, effort and length data</a:t>
            </a:r>
          </a:p>
        </p:txBody>
      </p:sp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eRec</a:t>
            </a:r>
            <a:r>
              <a:rPr lang="en-US" baseline="0" dirty="0" smtClean="0"/>
              <a:t>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as</a:t>
            </a:r>
            <a:r>
              <a:rPr lang="en-US" baseline="0" dirty="0" smtClean="0"/>
              <a:t> much of existing SAFIS structures as possible</a:t>
            </a:r>
          </a:p>
          <a:p>
            <a:pPr lvl="1"/>
            <a:r>
              <a:rPr lang="en-US" dirty="0" smtClean="0"/>
              <a:t>Permits</a:t>
            </a:r>
          </a:p>
          <a:p>
            <a:pPr lvl="1"/>
            <a:r>
              <a:rPr lang="en-US" dirty="0" smtClean="0"/>
              <a:t>Vessels</a:t>
            </a:r>
          </a:p>
          <a:p>
            <a:pPr lvl="1"/>
            <a:r>
              <a:rPr lang="en-US" dirty="0" smtClean="0"/>
              <a:t>Locations</a:t>
            </a:r>
          </a:p>
          <a:p>
            <a:pPr lvl="1"/>
            <a:r>
              <a:rPr lang="en-US" dirty="0" smtClean="0"/>
              <a:t>Coding schemes</a:t>
            </a:r>
          </a:p>
        </p:txBody>
      </p:sp>
    </p:spTree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Usually integrated into existing state web sites</a:t>
            </a:r>
          </a:p>
          <a:p>
            <a:r>
              <a:rPr lang="en-US" dirty="0" smtClean="0"/>
              <a:t>First deployed in NJ</a:t>
            </a:r>
          </a:p>
          <a:p>
            <a:r>
              <a:rPr lang="en-US" dirty="0" smtClean="0"/>
              <a:t>Second deployment in MA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br>
              <a:rPr lang="en-US" dirty="0" smtClean="0"/>
            </a:br>
            <a:r>
              <a:rPr lang="en-US" dirty="0" err="1" smtClean="0"/>
              <a:t>eRec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Integrate existing systems together</a:t>
            </a:r>
          </a:p>
          <a:p>
            <a:pPr lvl="1"/>
            <a:r>
              <a:rPr lang="en-US" dirty="0" smtClean="0"/>
              <a:t>Create a standard set of features</a:t>
            </a:r>
          </a:p>
          <a:p>
            <a:pPr lvl="1"/>
            <a:r>
              <a:rPr lang="en-US" dirty="0" smtClean="0"/>
              <a:t>Provide to any Partners with a need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638800" y="1600200"/>
            <a:ext cx="2971800" cy="566738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Calisto MT" pitchFamily="18" charset="0"/>
              </a:rPr>
              <a:t>2004 </a:t>
            </a:r>
            <a:br>
              <a:rPr lang="en-US" sz="2800" dirty="0" smtClean="0">
                <a:solidFill>
                  <a:srgbClr val="FF0000"/>
                </a:solidFill>
                <a:latin typeface="Calisto MT" pitchFamily="18" charset="0"/>
              </a:rPr>
            </a:b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Atlantic Coast Data Collection Status</a:t>
            </a:r>
          </a:p>
        </p:txBody>
      </p:sp>
      <p:sp>
        <p:nvSpPr>
          <p:cNvPr id="12291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297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299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0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1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2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bg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3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4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5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6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7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8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9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0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bg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1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2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3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15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6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7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8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9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0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23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4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1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26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7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8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331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2332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charset="0"/>
              </a:rPr>
              <a:t>ACCSP Compliant via SAFIS eDR</a:t>
            </a:r>
            <a:endParaRPr lang="en-US">
              <a:latin typeface="Arial" charset="0"/>
            </a:endParaRPr>
          </a:p>
        </p:txBody>
      </p:sp>
      <p:sp>
        <p:nvSpPr>
          <p:cNvPr id="12333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335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2336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638800" y="1600200"/>
            <a:ext cx="2971800" cy="566738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Calisto MT" pitchFamily="18" charset="0"/>
              </a:rPr>
              <a:t>2005 </a:t>
            </a:r>
            <a:br>
              <a:rPr lang="en-US" sz="2800" dirty="0" smtClean="0">
                <a:solidFill>
                  <a:srgbClr val="FF0000"/>
                </a:solidFill>
                <a:latin typeface="Calisto MT" pitchFamily="18" charset="0"/>
              </a:rPr>
            </a:b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Atlantic Coast Data Collection Status</a:t>
            </a:r>
          </a:p>
        </p:txBody>
      </p:sp>
      <p:sp>
        <p:nvSpPr>
          <p:cNvPr id="13315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1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3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4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5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7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8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0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2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3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4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bg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5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6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7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39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0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1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2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4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47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8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5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50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1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2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355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3356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charset="0"/>
              </a:rPr>
              <a:t>ACCSP Compliant via SAFIS eDR</a:t>
            </a:r>
            <a:endParaRPr lang="en-US">
              <a:latin typeface="Arial" charset="0"/>
            </a:endParaRPr>
          </a:p>
        </p:txBody>
      </p:sp>
      <p:sp>
        <p:nvSpPr>
          <p:cNvPr id="13357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359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3360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39 h 196"/>
              <a:gd name="T2" fmla="*/ 19 w 223"/>
              <a:gd name="T3" fmla="*/ 144 h 196"/>
              <a:gd name="T4" fmla="*/ 19 w 223"/>
              <a:gd name="T5" fmla="*/ 196 h 196"/>
              <a:gd name="T6" fmla="*/ 32 w 223"/>
              <a:gd name="T7" fmla="*/ 192 h 196"/>
              <a:gd name="T8" fmla="*/ 46 w 223"/>
              <a:gd name="T9" fmla="*/ 179 h 196"/>
              <a:gd name="T10" fmla="*/ 74 w 223"/>
              <a:gd name="T11" fmla="*/ 166 h 196"/>
              <a:gd name="T12" fmla="*/ 93 w 223"/>
              <a:gd name="T13" fmla="*/ 135 h 196"/>
              <a:gd name="T14" fmla="*/ 97 w 223"/>
              <a:gd name="T15" fmla="*/ 144 h 196"/>
              <a:gd name="T16" fmla="*/ 125 w 223"/>
              <a:gd name="T17" fmla="*/ 135 h 196"/>
              <a:gd name="T18" fmla="*/ 158 w 223"/>
              <a:gd name="T19" fmla="*/ 126 h 196"/>
              <a:gd name="T20" fmla="*/ 162 w 223"/>
              <a:gd name="T21" fmla="*/ 118 h 196"/>
              <a:gd name="T22" fmla="*/ 172 w 223"/>
              <a:gd name="T23" fmla="*/ 122 h 196"/>
              <a:gd name="T24" fmla="*/ 181 w 223"/>
              <a:gd name="T25" fmla="*/ 113 h 196"/>
              <a:gd name="T26" fmla="*/ 199 w 223"/>
              <a:gd name="T27" fmla="*/ 109 h 196"/>
              <a:gd name="T28" fmla="*/ 223 w 223"/>
              <a:gd name="T29" fmla="*/ 100 h 196"/>
              <a:gd name="T30" fmla="*/ 199 w 223"/>
              <a:gd name="T31" fmla="*/ 0 h 196"/>
              <a:gd name="T32" fmla="*/ 0 w 223"/>
              <a:gd name="T33" fmla="*/ 39 h 196"/>
              <a:gd name="T34" fmla="*/ 0 w 223"/>
              <a:gd name="T35" fmla="*/ 39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40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44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46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50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74 h 369"/>
              <a:gd name="T2" fmla="*/ 9 w 171"/>
              <a:gd name="T3" fmla="*/ 252 h 369"/>
              <a:gd name="T4" fmla="*/ 41 w 171"/>
              <a:gd name="T5" fmla="*/ 235 h 369"/>
              <a:gd name="T6" fmla="*/ 55 w 171"/>
              <a:gd name="T7" fmla="*/ 204 h 369"/>
              <a:gd name="T8" fmla="*/ 78 w 171"/>
              <a:gd name="T9" fmla="*/ 182 h 369"/>
              <a:gd name="T10" fmla="*/ 9 w 171"/>
              <a:gd name="T11" fmla="*/ 126 h 369"/>
              <a:gd name="T12" fmla="*/ 4 w 171"/>
              <a:gd name="T13" fmla="*/ 74 h 369"/>
              <a:gd name="T14" fmla="*/ 41 w 171"/>
              <a:gd name="T15" fmla="*/ 0 h 369"/>
              <a:gd name="T16" fmla="*/ 153 w 171"/>
              <a:gd name="T17" fmla="*/ 35 h 369"/>
              <a:gd name="T18" fmla="*/ 153 w 171"/>
              <a:gd name="T19" fmla="*/ 48 h 369"/>
              <a:gd name="T20" fmla="*/ 139 w 171"/>
              <a:gd name="T21" fmla="*/ 91 h 369"/>
              <a:gd name="T22" fmla="*/ 129 w 171"/>
              <a:gd name="T23" fmla="*/ 100 h 369"/>
              <a:gd name="T24" fmla="*/ 125 w 171"/>
              <a:gd name="T25" fmla="*/ 122 h 369"/>
              <a:gd name="T26" fmla="*/ 139 w 171"/>
              <a:gd name="T27" fmla="*/ 126 h 369"/>
              <a:gd name="T28" fmla="*/ 148 w 171"/>
              <a:gd name="T29" fmla="*/ 126 h 369"/>
              <a:gd name="T30" fmla="*/ 162 w 171"/>
              <a:gd name="T31" fmla="*/ 126 h 369"/>
              <a:gd name="T32" fmla="*/ 157 w 171"/>
              <a:gd name="T33" fmla="*/ 117 h 369"/>
              <a:gd name="T34" fmla="*/ 162 w 171"/>
              <a:gd name="T35" fmla="*/ 122 h 369"/>
              <a:gd name="T36" fmla="*/ 171 w 171"/>
              <a:gd name="T37" fmla="*/ 148 h 369"/>
              <a:gd name="T38" fmla="*/ 171 w 171"/>
              <a:gd name="T39" fmla="*/ 222 h 369"/>
              <a:gd name="T40" fmla="*/ 171 w 171"/>
              <a:gd name="T41" fmla="*/ 204 h 369"/>
              <a:gd name="T42" fmla="*/ 167 w 171"/>
              <a:gd name="T43" fmla="*/ 187 h 369"/>
              <a:gd name="T44" fmla="*/ 162 w 171"/>
              <a:gd name="T45" fmla="*/ 195 h 369"/>
              <a:gd name="T46" fmla="*/ 167 w 171"/>
              <a:gd name="T47" fmla="*/ 213 h 369"/>
              <a:gd name="T48" fmla="*/ 162 w 171"/>
              <a:gd name="T49" fmla="*/ 222 h 369"/>
              <a:gd name="T50" fmla="*/ 167 w 171"/>
              <a:gd name="T51" fmla="*/ 243 h 369"/>
              <a:gd name="T52" fmla="*/ 157 w 171"/>
              <a:gd name="T53" fmla="*/ 265 h 369"/>
              <a:gd name="T54" fmla="*/ 143 w 171"/>
              <a:gd name="T55" fmla="*/ 265 h 369"/>
              <a:gd name="T56" fmla="*/ 148 w 171"/>
              <a:gd name="T57" fmla="*/ 282 h 369"/>
              <a:gd name="T58" fmla="*/ 129 w 171"/>
              <a:gd name="T59" fmla="*/ 308 h 369"/>
              <a:gd name="T60" fmla="*/ 106 w 171"/>
              <a:gd name="T61" fmla="*/ 369 h 369"/>
              <a:gd name="T62" fmla="*/ 97 w 171"/>
              <a:gd name="T63" fmla="*/ 369 h 369"/>
              <a:gd name="T64" fmla="*/ 102 w 171"/>
              <a:gd name="T65" fmla="*/ 348 h 369"/>
              <a:gd name="T66" fmla="*/ 92 w 171"/>
              <a:gd name="T67" fmla="*/ 335 h 369"/>
              <a:gd name="T68" fmla="*/ 65 w 171"/>
              <a:gd name="T69" fmla="*/ 339 h 369"/>
              <a:gd name="T70" fmla="*/ 23 w 171"/>
              <a:gd name="T71" fmla="*/ 313 h 369"/>
              <a:gd name="T72" fmla="*/ 9 w 171"/>
              <a:gd name="T73" fmla="*/ 304 h 369"/>
              <a:gd name="T74" fmla="*/ 0 w 171"/>
              <a:gd name="T75" fmla="*/ 274 h 369"/>
              <a:gd name="T76" fmla="*/ 0 w 171"/>
              <a:gd name="T77" fmla="*/ 274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55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6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7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bg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8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9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0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62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3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4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5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13 h 118"/>
              <a:gd name="T2" fmla="*/ 24 w 102"/>
              <a:gd name="T3" fmla="*/ 113 h 118"/>
              <a:gd name="T4" fmla="*/ 28 w 102"/>
              <a:gd name="T5" fmla="*/ 118 h 118"/>
              <a:gd name="T6" fmla="*/ 65 w 102"/>
              <a:gd name="T7" fmla="*/ 96 h 118"/>
              <a:gd name="T8" fmla="*/ 61 w 102"/>
              <a:gd name="T9" fmla="*/ 66 h 118"/>
              <a:gd name="T10" fmla="*/ 65 w 102"/>
              <a:gd name="T11" fmla="*/ 52 h 118"/>
              <a:gd name="T12" fmla="*/ 75 w 102"/>
              <a:gd name="T13" fmla="*/ 61 h 118"/>
              <a:gd name="T14" fmla="*/ 79 w 102"/>
              <a:gd name="T15" fmla="*/ 83 h 118"/>
              <a:gd name="T16" fmla="*/ 88 w 102"/>
              <a:gd name="T17" fmla="*/ 83 h 118"/>
              <a:gd name="T18" fmla="*/ 102 w 102"/>
              <a:gd name="T19" fmla="*/ 61 h 118"/>
              <a:gd name="T20" fmla="*/ 88 w 102"/>
              <a:gd name="T21" fmla="*/ 35 h 118"/>
              <a:gd name="T22" fmla="*/ 65 w 102"/>
              <a:gd name="T23" fmla="*/ 35 h 118"/>
              <a:gd name="T24" fmla="*/ 51 w 102"/>
              <a:gd name="T25" fmla="*/ 5 h 118"/>
              <a:gd name="T26" fmla="*/ 37 w 102"/>
              <a:gd name="T27" fmla="*/ 0 h 118"/>
              <a:gd name="T28" fmla="*/ 0 w 102"/>
              <a:gd name="T29" fmla="*/ 13 h 118"/>
              <a:gd name="T30" fmla="*/ 0 w 102"/>
              <a:gd name="T31" fmla="*/ 13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67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70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1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9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73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4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5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378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4379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charset="0"/>
              </a:rPr>
              <a:t>ACCSP Compliant via SAFIS eDR</a:t>
            </a:r>
            <a:endParaRPr lang="en-US">
              <a:latin typeface="Arial" charset="0"/>
            </a:endParaRPr>
          </a:p>
        </p:txBody>
      </p:sp>
      <p:sp>
        <p:nvSpPr>
          <p:cNvPr id="14380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382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4383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Title 1"/>
          <p:cNvSpPr txBox="1">
            <a:spLocks/>
          </p:cNvSpPr>
          <p:nvPr/>
        </p:nvSpPr>
        <p:spPr bwMode="auto">
          <a:xfrm>
            <a:off x="5638800" y="1600200"/>
            <a:ext cx="2971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  <a:t>2006</a:t>
            </a:r>
            <a:b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</a:br>
            <a:r>
              <a:rPr lang="en-US" sz="28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Atlantic Coast Data Collection Status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39 h 196"/>
              <a:gd name="T2" fmla="*/ 19 w 223"/>
              <a:gd name="T3" fmla="*/ 144 h 196"/>
              <a:gd name="T4" fmla="*/ 19 w 223"/>
              <a:gd name="T5" fmla="*/ 196 h 196"/>
              <a:gd name="T6" fmla="*/ 32 w 223"/>
              <a:gd name="T7" fmla="*/ 192 h 196"/>
              <a:gd name="T8" fmla="*/ 46 w 223"/>
              <a:gd name="T9" fmla="*/ 179 h 196"/>
              <a:gd name="T10" fmla="*/ 74 w 223"/>
              <a:gd name="T11" fmla="*/ 166 h 196"/>
              <a:gd name="T12" fmla="*/ 93 w 223"/>
              <a:gd name="T13" fmla="*/ 135 h 196"/>
              <a:gd name="T14" fmla="*/ 97 w 223"/>
              <a:gd name="T15" fmla="*/ 144 h 196"/>
              <a:gd name="T16" fmla="*/ 125 w 223"/>
              <a:gd name="T17" fmla="*/ 135 h 196"/>
              <a:gd name="T18" fmla="*/ 158 w 223"/>
              <a:gd name="T19" fmla="*/ 126 h 196"/>
              <a:gd name="T20" fmla="*/ 162 w 223"/>
              <a:gd name="T21" fmla="*/ 118 h 196"/>
              <a:gd name="T22" fmla="*/ 172 w 223"/>
              <a:gd name="T23" fmla="*/ 122 h 196"/>
              <a:gd name="T24" fmla="*/ 181 w 223"/>
              <a:gd name="T25" fmla="*/ 113 h 196"/>
              <a:gd name="T26" fmla="*/ 199 w 223"/>
              <a:gd name="T27" fmla="*/ 109 h 196"/>
              <a:gd name="T28" fmla="*/ 223 w 223"/>
              <a:gd name="T29" fmla="*/ 100 h 196"/>
              <a:gd name="T30" fmla="*/ 199 w 223"/>
              <a:gd name="T31" fmla="*/ 0 h 196"/>
              <a:gd name="T32" fmla="*/ 0 w 223"/>
              <a:gd name="T33" fmla="*/ 39 h 196"/>
              <a:gd name="T34" fmla="*/ 0 w 223"/>
              <a:gd name="T35" fmla="*/ 39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64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68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70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82 h 209"/>
              <a:gd name="T2" fmla="*/ 0 w 436"/>
              <a:gd name="T3" fmla="*/ 195 h 209"/>
              <a:gd name="T4" fmla="*/ 204 w 436"/>
              <a:gd name="T5" fmla="*/ 156 h 209"/>
              <a:gd name="T6" fmla="*/ 237 w 436"/>
              <a:gd name="T7" fmla="*/ 143 h 209"/>
              <a:gd name="T8" fmla="*/ 255 w 436"/>
              <a:gd name="T9" fmla="*/ 143 h 209"/>
              <a:gd name="T10" fmla="*/ 269 w 436"/>
              <a:gd name="T11" fmla="*/ 178 h 209"/>
              <a:gd name="T12" fmla="*/ 292 w 436"/>
              <a:gd name="T13" fmla="*/ 178 h 209"/>
              <a:gd name="T14" fmla="*/ 306 w 436"/>
              <a:gd name="T15" fmla="*/ 204 h 209"/>
              <a:gd name="T16" fmla="*/ 320 w 436"/>
              <a:gd name="T17" fmla="*/ 209 h 209"/>
              <a:gd name="T18" fmla="*/ 325 w 436"/>
              <a:gd name="T19" fmla="*/ 191 h 209"/>
              <a:gd name="T20" fmla="*/ 334 w 436"/>
              <a:gd name="T21" fmla="*/ 182 h 209"/>
              <a:gd name="T22" fmla="*/ 339 w 436"/>
              <a:gd name="T23" fmla="*/ 165 h 209"/>
              <a:gd name="T24" fmla="*/ 348 w 436"/>
              <a:gd name="T25" fmla="*/ 161 h 209"/>
              <a:gd name="T26" fmla="*/ 357 w 436"/>
              <a:gd name="T27" fmla="*/ 191 h 209"/>
              <a:gd name="T28" fmla="*/ 376 w 436"/>
              <a:gd name="T29" fmla="*/ 182 h 209"/>
              <a:gd name="T30" fmla="*/ 381 w 436"/>
              <a:gd name="T31" fmla="*/ 174 h 209"/>
              <a:gd name="T32" fmla="*/ 408 w 436"/>
              <a:gd name="T33" fmla="*/ 161 h 209"/>
              <a:gd name="T34" fmla="*/ 422 w 436"/>
              <a:gd name="T35" fmla="*/ 156 h 209"/>
              <a:gd name="T36" fmla="*/ 436 w 436"/>
              <a:gd name="T37" fmla="*/ 165 h 209"/>
              <a:gd name="T38" fmla="*/ 432 w 436"/>
              <a:gd name="T39" fmla="*/ 139 h 209"/>
              <a:gd name="T40" fmla="*/ 413 w 436"/>
              <a:gd name="T41" fmla="*/ 104 h 209"/>
              <a:gd name="T42" fmla="*/ 394 w 436"/>
              <a:gd name="T43" fmla="*/ 96 h 209"/>
              <a:gd name="T44" fmla="*/ 385 w 436"/>
              <a:gd name="T45" fmla="*/ 96 h 209"/>
              <a:gd name="T46" fmla="*/ 385 w 436"/>
              <a:gd name="T47" fmla="*/ 104 h 209"/>
              <a:gd name="T48" fmla="*/ 394 w 436"/>
              <a:gd name="T49" fmla="*/ 104 h 209"/>
              <a:gd name="T50" fmla="*/ 404 w 436"/>
              <a:gd name="T51" fmla="*/ 109 h 209"/>
              <a:gd name="T52" fmla="*/ 418 w 436"/>
              <a:gd name="T53" fmla="*/ 117 h 209"/>
              <a:gd name="T54" fmla="*/ 418 w 436"/>
              <a:gd name="T55" fmla="*/ 130 h 209"/>
              <a:gd name="T56" fmla="*/ 413 w 436"/>
              <a:gd name="T57" fmla="*/ 143 h 209"/>
              <a:gd name="T58" fmla="*/ 381 w 436"/>
              <a:gd name="T59" fmla="*/ 156 h 209"/>
              <a:gd name="T60" fmla="*/ 362 w 436"/>
              <a:gd name="T61" fmla="*/ 148 h 209"/>
              <a:gd name="T62" fmla="*/ 353 w 436"/>
              <a:gd name="T63" fmla="*/ 130 h 209"/>
              <a:gd name="T64" fmla="*/ 334 w 436"/>
              <a:gd name="T65" fmla="*/ 126 h 209"/>
              <a:gd name="T66" fmla="*/ 339 w 436"/>
              <a:gd name="T67" fmla="*/ 117 h 209"/>
              <a:gd name="T68" fmla="*/ 320 w 436"/>
              <a:gd name="T69" fmla="*/ 96 h 209"/>
              <a:gd name="T70" fmla="*/ 297 w 436"/>
              <a:gd name="T71" fmla="*/ 87 h 209"/>
              <a:gd name="T72" fmla="*/ 297 w 436"/>
              <a:gd name="T73" fmla="*/ 96 h 209"/>
              <a:gd name="T74" fmla="*/ 283 w 436"/>
              <a:gd name="T75" fmla="*/ 91 h 209"/>
              <a:gd name="T76" fmla="*/ 279 w 436"/>
              <a:gd name="T77" fmla="*/ 78 h 209"/>
              <a:gd name="T78" fmla="*/ 283 w 436"/>
              <a:gd name="T79" fmla="*/ 69 h 209"/>
              <a:gd name="T80" fmla="*/ 292 w 436"/>
              <a:gd name="T81" fmla="*/ 56 h 209"/>
              <a:gd name="T82" fmla="*/ 288 w 436"/>
              <a:gd name="T83" fmla="*/ 48 h 209"/>
              <a:gd name="T84" fmla="*/ 306 w 436"/>
              <a:gd name="T85" fmla="*/ 35 h 209"/>
              <a:gd name="T86" fmla="*/ 288 w 436"/>
              <a:gd name="T87" fmla="*/ 22 h 209"/>
              <a:gd name="T88" fmla="*/ 283 w 436"/>
              <a:gd name="T89" fmla="*/ 0 h 209"/>
              <a:gd name="T90" fmla="*/ 241 w 436"/>
              <a:gd name="T91" fmla="*/ 30 h 209"/>
              <a:gd name="T92" fmla="*/ 98 w 436"/>
              <a:gd name="T93" fmla="*/ 65 h 209"/>
              <a:gd name="T94" fmla="*/ 0 w 436"/>
              <a:gd name="T95" fmla="*/ 82 h 209"/>
              <a:gd name="T96" fmla="*/ 0 w 436"/>
              <a:gd name="T97" fmla="*/ 82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75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74 h 369"/>
              <a:gd name="T2" fmla="*/ 9 w 171"/>
              <a:gd name="T3" fmla="*/ 252 h 369"/>
              <a:gd name="T4" fmla="*/ 41 w 171"/>
              <a:gd name="T5" fmla="*/ 235 h 369"/>
              <a:gd name="T6" fmla="*/ 55 w 171"/>
              <a:gd name="T7" fmla="*/ 204 h 369"/>
              <a:gd name="T8" fmla="*/ 78 w 171"/>
              <a:gd name="T9" fmla="*/ 182 h 369"/>
              <a:gd name="T10" fmla="*/ 9 w 171"/>
              <a:gd name="T11" fmla="*/ 126 h 369"/>
              <a:gd name="T12" fmla="*/ 4 w 171"/>
              <a:gd name="T13" fmla="*/ 74 h 369"/>
              <a:gd name="T14" fmla="*/ 41 w 171"/>
              <a:gd name="T15" fmla="*/ 0 h 369"/>
              <a:gd name="T16" fmla="*/ 153 w 171"/>
              <a:gd name="T17" fmla="*/ 35 h 369"/>
              <a:gd name="T18" fmla="*/ 153 w 171"/>
              <a:gd name="T19" fmla="*/ 48 h 369"/>
              <a:gd name="T20" fmla="*/ 139 w 171"/>
              <a:gd name="T21" fmla="*/ 91 h 369"/>
              <a:gd name="T22" fmla="*/ 129 w 171"/>
              <a:gd name="T23" fmla="*/ 100 h 369"/>
              <a:gd name="T24" fmla="*/ 125 w 171"/>
              <a:gd name="T25" fmla="*/ 122 h 369"/>
              <a:gd name="T26" fmla="*/ 139 w 171"/>
              <a:gd name="T27" fmla="*/ 126 h 369"/>
              <a:gd name="T28" fmla="*/ 148 w 171"/>
              <a:gd name="T29" fmla="*/ 126 h 369"/>
              <a:gd name="T30" fmla="*/ 162 w 171"/>
              <a:gd name="T31" fmla="*/ 126 h 369"/>
              <a:gd name="T32" fmla="*/ 157 w 171"/>
              <a:gd name="T33" fmla="*/ 117 h 369"/>
              <a:gd name="T34" fmla="*/ 162 w 171"/>
              <a:gd name="T35" fmla="*/ 122 h 369"/>
              <a:gd name="T36" fmla="*/ 171 w 171"/>
              <a:gd name="T37" fmla="*/ 148 h 369"/>
              <a:gd name="T38" fmla="*/ 171 w 171"/>
              <a:gd name="T39" fmla="*/ 222 h 369"/>
              <a:gd name="T40" fmla="*/ 171 w 171"/>
              <a:gd name="T41" fmla="*/ 204 h 369"/>
              <a:gd name="T42" fmla="*/ 167 w 171"/>
              <a:gd name="T43" fmla="*/ 187 h 369"/>
              <a:gd name="T44" fmla="*/ 162 w 171"/>
              <a:gd name="T45" fmla="*/ 195 h 369"/>
              <a:gd name="T46" fmla="*/ 167 w 171"/>
              <a:gd name="T47" fmla="*/ 213 h 369"/>
              <a:gd name="T48" fmla="*/ 162 w 171"/>
              <a:gd name="T49" fmla="*/ 222 h 369"/>
              <a:gd name="T50" fmla="*/ 167 w 171"/>
              <a:gd name="T51" fmla="*/ 243 h 369"/>
              <a:gd name="T52" fmla="*/ 157 w 171"/>
              <a:gd name="T53" fmla="*/ 265 h 369"/>
              <a:gd name="T54" fmla="*/ 143 w 171"/>
              <a:gd name="T55" fmla="*/ 265 h 369"/>
              <a:gd name="T56" fmla="*/ 148 w 171"/>
              <a:gd name="T57" fmla="*/ 282 h 369"/>
              <a:gd name="T58" fmla="*/ 129 w 171"/>
              <a:gd name="T59" fmla="*/ 308 h 369"/>
              <a:gd name="T60" fmla="*/ 106 w 171"/>
              <a:gd name="T61" fmla="*/ 369 h 369"/>
              <a:gd name="T62" fmla="*/ 97 w 171"/>
              <a:gd name="T63" fmla="*/ 369 h 369"/>
              <a:gd name="T64" fmla="*/ 102 w 171"/>
              <a:gd name="T65" fmla="*/ 348 h 369"/>
              <a:gd name="T66" fmla="*/ 92 w 171"/>
              <a:gd name="T67" fmla="*/ 335 h 369"/>
              <a:gd name="T68" fmla="*/ 65 w 171"/>
              <a:gd name="T69" fmla="*/ 339 h 369"/>
              <a:gd name="T70" fmla="*/ 23 w 171"/>
              <a:gd name="T71" fmla="*/ 313 h 369"/>
              <a:gd name="T72" fmla="*/ 9 w 171"/>
              <a:gd name="T73" fmla="*/ 304 h 369"/>
              <a:gd name="T74" fmla="*/ 0 w 171"/>
              <a:gd name="T75" fmla="*/ 274 h 369"/>
              <a:gd name="T76" fmla="*/ 0 w 171"/>
              <a:gd name="T77" fmla="*/ 274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79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0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556 h 643"/>
              <a:gd name="T2" fmla="*/ 28 w 770"/>
              <a:gd name="T3" fmla="*/ 591 h 643"/>
              <a:gd name="T4" fmla="*/ 524 w 770"/>
              <a:gd name="T5" fmla="*/ 500 h 643"/>
              <a:gd name="T6" fmla="*/ 561 w 770"/>
              <a:gd name="T7" fmla="*/ 517 h 643"/>
              <a:gd name="T8" fmla="*/ 579 w 770"/>
              <a:gd name="T9" fmla="*/ 556 h 643"/>
              <a:gd name="T10" fmla="*/ 630 w 770"/>
              <a:gd name="T11" fmla="*/ 578 h 643"/>
              <a:gd name="T12" fmla="*/ 742 w 770"/>
              <a:gd name="T13" fmla="*/ 617 h 643"/>
              <a:gd name="T14" fmla="*/ 742 w 770"/>
              <a:gd name="T15" fmla="*/ 630 h 643"/>
              <a:gd name="T16" fmla="*/ 746 w 770"/>
              <a:gd name="T17" fmla="*/ 643 h 643"/>
              <a:gd name="T18" fmla="*/ 756 w 770"/>
              <a:gd name="T19" fmla="*/ 634 h 643"/>
              <a:gd name="T20" fmla="*/ 765 w 770"/>
              <a:gd name="T21" fmla="*/ 604 h 643"/>
              <a:gd name="T22" fmla="*/ 770 w 770"/>
              <a:gd name="T23" fmla="*/ 552 h 643"/>
              <a:gd name="T24" fmla="*/ 746 w 770"/>
              <a:gd name="T25" fmla="*/ 447 h 643"/>
              <a:gd name="T26" fmla="*/ 746 w 770"/>
              <a:gd name="T27" fmla="*/ 339 h 643"/>
              <a:gd name="T28" fmla="*/ 728 w 770"/>
              <a:gd name="T29" fmla="*/ 252 h 643"/>
              <a:gd name="T30" fmla="*/ 695 w 770"/>
              <a:gd name="T31" fmla="*/ 178 h 643"/>
              <a:gd name="T32" fmla="*/ 686 w 770"/>
              <a:gd name="T33" fmla="*/ 108 h 643"/>
              <a:gd name="T34" fmla="*/ 654 w 770"/>
              <a:gd name="T35" fmla="*/ 0 h 643"/>
              <a:gd name="T36" fmla="*/ 501 w 770"/>
              <a:gd name="T37" fmla="*/ 35 h 643"/>
              <a:gd name="T38" fmla="*/ 487 w 770"/>
              <a:gd name="T39" fmla="*/ 35 h 643"/>
              <a:gd name="T40" fmla="*/ 440 w 770"/>
              <a:gd name="T41" fmla="*/ 69 h 643"/>
              <a:gd name="T42" fmla="*/ 399 w 770"/>
              <a:gd name="T43" fmla="*/ 126 h 643"/>
              <a:gd name="T44" fmla="*/ 394 w 770"/>
              <a:gd name="T45" fmla="*/ 152 h 643"/>
              <a:gd name="T46" fmla="*/ 375 w 770"/>
              <a:gd name="T47" fmla="*/ 178 h 643"/>
              <a:gd name="T48" fmla="*/ 343 w 770"/>
              <a:gd name="T49" fmla="*/ 204 h 643"/>
              <a:gd name="T50" fmla="*/ 357 w 770"/>
              <a:gd name="T51" fmla="*/ 226 h 643"/>
              <a:gd name="T52" fmla="*/ 361 w 770"/>
              <a:gd name="T53" fmla="*/ 213 h 643"/>
              <a:gd name="T54" fmla="*/ 371 w 770"/>
              <a:gd name="T55" fmla="*/ 217 h 643"/>
              <a:gd name="T56" fmla="*/ 366 w 770"/>
              <a:gd name="T57" fmla="*/ 221 h 643"/>
              <a:gd name="T58" fmla="*/ 375 w 770"/>
              <a:gd name="T59" fmla="*/ 226 h 643"/>
              <a:gd name="T60" fmla="*/ 366 w 770"/>
              <a:gd name="T61" fmla="*/ 239 h 643"/>
              <a:gd name="T62" fmla="*/ 361 w 770"/>
              <a:gd name="T63" fmla="*/ 239 h 643"/>
              <a:gd name="T64" fmla="*/ 361 w 770"/>
              <a:gd name="T65" fmla="*/ 248 h 643"/>
              <a:gd name="T66" fmla="*/ 375 w 770"/>
              <a:gd name="T67" fmla="*/ 269 h 643"/>
              <a:gd name="T68" fmla="*/ 375 w 770"/>
              <a:gd name="T69" fmla="*/ 287 h 643"/>
              <a:gd name="T70" fmla="*/ 352 w 770"/>
              <a:gd name="T71" fmla="*/ 295 h 643"/>
              <a:gd name="T72" fmla="*/ 329 w 770"/>
              <a:gd name="T73" fmla="*/ 330 h 643"/>
              <a:gd name="T74" fmla="*/ 301 w 770"/>
              <a:gd name="T75" fmla="*/ 348 h 643"/>
              <a:gd name="T76" fmla="*/ 250 w 770"/>
              <a:gd name="T77" fmla="*/ 352 h 643"/>
              <a:gd name="T78" fmla="*/ 236 w 770"/>
              <a:gd name="T79" fmla="*/ 365 h 643"/>
              <a:gd name="T80" fmla="*/ 208 w 770"/>
              <a:gd name="T81" fmla="*/ 352 h 643"/>
              <a:gd name="T82" fmla="*/ 125 w 770"/>
              <a:gd name="T83" fmla="*/ 361 h 643"/>
              <a:gd name="T84" fmla="*/ 60 w 770"/>
              <a:gd name="T85" fmla="*/ 387 h 643"/>
              <a:gd name="T86" fmla="*/ 65 w 770"/>
              <a:gd name="T87" fmla="*/ 404 h 643"/>
              <a:gd name="T88" fmla="*/ 60 w 770"/>
              <a:gd name="T89" fmla="*/ 417 h 643"/>
              <a:gd name="T90" fmla="*/ 65 w 770"/>
              <a:gd name="T91" fmla="*/ 417 h 643"/>
              <a:gd name="T92" fmla="*/ 74 w 770"/>
              <a:gd name="T93" fmla="*/ 434 h 643"/>
              <a:gd name="T94" fmla="*/ 83 w 770"/>
              <a:gd name="T95" fmla="*/ 434 h 643"/>
              <a:gd name="T96" fmla="*/ 92 w 770"/>
              <a:gd name="T97" fmla="*/ 452 h 643"/>
              <a:gd name="T98" fmla="*/ 92 w 770"/>
              <a:gd name="T99" fmla="*/ 461 h 643"/>
              <a:gd name="T100" fmla="*/ 74 w 770"/>
              <a:gd name="T101" fmla="*/ 474 h 643"/>
              <a:gd name="T102" fmla="*/ 69 w 770"/>
              <a:gd name="T103" fmla="*/ 495 h 643"/>
              <a:gd name="T104" fmla="*/ 0 w 770"/>
              <a:gd name="T105" fmla="*/ 556 h 643"/>
              <a:gd name="T106" fmla="*/ 0 w 770"/>
              <a:gd name="T107" fmla="*/ 556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82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3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122 h 135"/>
              <a:gd name="T2" fmla="*/ 4 w 236"/>
              <a:gd name="T3" fmla="*/ 131 h 135"/>
              <a:gd name="T4" fmla="*/ 9 w 236"/>
              <a:gd name="T5" fmla="*/ 131 h 135"/>
              <a:gd name="T6" fmla="*/ 18 w 236"/>
              <a:gd name="T7" fmla="*/ 122 h 135"/>
              <a:gd name="T8" fmla="*/ 28 w 236"/>
              <a:gd name="T9" fmla="*/ 118 h 135"/>
              <a:gd name="T10" fmla="*/ 28 w 236"/>
              <a:gd name="T11" fmla="*/ 122 h 135"/>
              <a:gd name="T12" fmla="*/ 14 w 236"/>
              <a:gd name="T13" fmla="*/ 135 h 135"/>
              <a:gd name="T14" fmla="*/ 37 w 236"/>
              <a:gd name="T15" fmla="*/ 126 h 135"/>
              <a:gd name="T16" fmla="*/ 37 w 236"/>
              <a:gd name="T17" fmla="*/ 122 h 135"/>
              <a:gd name="T18" fmla="*/ 74 w 236"/>
              <a:gd name="T19" fmla="*/ 105 h 135"/>
              <a:gd name="T20" fmla="*/ 97 w 236"/>
              <a:gd name="T21" fmla="*/ 87 h 135"/>
              <a:gd name="T22" fmla="*/ 130 w 236"/>
              <a:gd name="T23" fmla="*/ 79 h 135"/>
              <a:gd name="T24" fmla="*/ 157 w 236"/>
              <a:gd name="T25" fmla="*/ 61 h 135"/>
              <a:gd name="T26" fmla="*/ 153 w 236"/>
              <a:gd name="T27" fmla="*/ 66 h 135"/>
              <a:gd name="T28" fmla="*/ 106 w 236"/>
              <a:gd name="T29" fmla="*/ 100 h 135"/>
              <a:gd name="T30" fmla="*/ 97 w 236"/>
              <a:gd name="T31" fmla="*/ 105 h 135"/>
              <a:gd name="T32" fmla="*/ 102 w 236"/>
              <a:gd name="T33" fmla="*/ 105 h 135"/>
              <a:gd name="T34" fmla="*/ 116 w 236"/>
              <a:gd name="T35" fmla="*/ 96 h 135"/>
              <a:gd name="T36" fmla="*/ 190 w 236"/>
              <a:gd name="T37" fmla="*/ 44 h 135"/>
              <a:gd name="T38" fmla="*/ 199 w 236"/>
              <a:gd name="T39" fmla="*/ 35 h 135"/>
              <a:gd name="T40" fmla="*/ 236 w 236"/>
              <a:gd name="T41" fmla="*/ 9 h 135"/>
              <a:gd name="T42" fmla="*/ 236 w 236"/>
              <a:gd name="T43" fmla="*/ 0 h 135"/>
              <a:gd name="T44" fmla="*/ 232 w 236"/>
              <a:gd name="T45" fmla="*/ 0 h 135"/>
              <a:gd name="T46" fmla="*/ 213 w 236"/>
              <a:gd name="T47" fmla="*/ 18 h 135"/>
              <a:gd name="T48" fmla="*/ 204 w 236"/>
              <a:gd name="T49" fmla="*/ 13 h 135"/>
              <a:gd name="T50" fmla="*/ 190 w 236"/>
              <a:gd name="T51" fmla="*/ 22 h 135"/>
              <a:gd name="T52" fmla="*/ 185 w 236"/>
              <a:gd name="T53" fmla="*/ 22 h 135"/>
              <a:gd name="T54" fmla="*/ 171 w 236"/>
              <a:gd name="T55" fmla="*/ 53 h 135"/>
              <a:gd name="T56" fmla="*/ 167 w 236"/>
              <a:gd name="T57" fmla="*/ 44 h 135"/>
              <a:gd name="T58" fmla="*/ 153 w 236"/>
              <a:gd name="T59" fmla="*/ 44 h 135"/>
              <a:gd name="T60" fmla="*/ 176 w 236"/>
              <a:gd name="T61" fmla="*/ 22 h 135"/>
              <a:gd name="T62" fmla="*/ 171 w 236"/>
              <a:gd name="T63" fmla="*/ 18 h 135"/>
              <a:gd name="T64" fmla="*/ 190 w 236"/>
              <a:gd name="T65" fmla="*/ 0 h 135"/>
              <a:gd name="T66" fmla="*/ 185 w 236"/>
              <a:gd name="T67" fmla="*/ 0 h 135"/>
              <a:gd name="T68" fmla="*/ 153 w 236"/>
              <a:gd name="T69" fmla="*/ 35 h 135"/>
              <a:gd name="T70" fmla="*/ 111 w 236"/>
              <a:gd name="T71" fmla="*/ 48 h 135"/>
              <a:gd name="T72" fmla="*/ 92 w 236"/>
              <a:gd name="T73" fmla="*/ 53 h 135"/>
              <a:gd name="T74" fmla="*/ 88 w 236"/>
              <a:gd name="T75" fmla="*/ 57 h 135"/>
              <a:gd name="T76" fmla="*/ 65 w 236"/>
              <a:gd name="T77" fmla="*/ 66 h 135"/>
              <a:gd name="T78" fmla="*/ 55 w 236"/>
              <a:gd name="T79" fmla="*/ 66 h 135"/>
              <a:gd name="T80" fmla="*/ 55 w 236"/>
              <a:gd name="T81" fmla="*/ 70 h 135"/>
              <a:gd name="T82" fmla="*/ 41 w 236"/>
              <a:gd name="T83" fmla="*/ 70 h 135"/>
              <a:gd name="T84" fmla="*/ 37 w 236"/>
              <a:gd name="T85" fmla="*/ 79 h 135"/>
              <a:gd name="T86" fmla="*/ 32 w 236"/>
              <a:gd name="T87" fmla="*/ 87 h 135"/>
              <a:gd name="T88" fmla="*/ 28 w 236"/>
              <a:gd name="T89" fmla="*/ 83 h 135"/>
              <a:gd name="T90" fmla="*/ 23 w 236"/>
              <a:gd name="T91" fmla="*/ 96 h 135"/>
              <a:gd name="T92" fmla="*/ 4 w 236"/>
              <a:gd name="T93" fmla="*/ 100 h 135"/>
              <a:gd name="T94" fmla="*/ 4 w 236"/>
              <a:gd name="T95" fmla="*/ 109 h 135"/>
              <a:gd name="T96" fmla="*/ 0 w 236"/>
              <a:gd name="T97" fmla="*/ 122 h 135"/>
              <a:gd name="T98" fmla="*/ 0 w 236"/>
              <a:gd name="T99" fmla="*/ 122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86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7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8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9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13 h 118"/>
              <a:gd name="T2" fmla="*/ 24 w 102"/>
              <a:gd name="T3" fmla="*/ 113 h 118"/>
              <a:gd name="T4" fmla="*/ 28 w 102"/>
              <a:gd name="T5" fmla="*/ 118 h 118"/>
              <a:gd name="T6" fmla="*/ 65 w 102"/>
              <a:gd name="T7" fmla="*/ 96 h 118"/>
              <a:gd name="T8" fmla="*/ 61 w 102"/>
              <a:gd name="T9" fmla="*/ 66 h 118"/>
              <a:gd name="T10" fmla="*/ 65 w 102"/>
              <a:gd name="T11" fmla="*/ 52 h 118"/>
              <a:gd name="T12" fmla="*/ 75 w 102"/>
              <a:gd name="T13" fmla="*/ 61 h 118"/>
              <a:gd name="T14" fmla="*/ 79 w 102"/>
              <a:gd name="T15" fmla="*/ 83 h 118"/>
              <a:gd name="T16" fmla="*/ 88 w 102"/>
              <a:gd name="T17" fmla="*/ 83 h 118"/>
              <a:gd name="T18" fmla="*/ 102 w 102"/>
              <a:gd name="T19" fmla="*/ 61 h 118"/>
              <a:gd name="T20" fmla="*/ 88 w 102"/>
              <a:gd name="T21" fmla="*/ 35 h 118"/>
              <a:gd name="T22" fmla="*/ 65 w 102"/>
              <a:gd name="T23" fmla="*/ 35 h 118"/>
              <a:gd name="T24" fmla="*/ 51 w 102"/>
              <a:gd name="T25" fmla="*/ 5 h 118"/>
              <a:gd name="T26" fmla="*/ 37 w 102"/>
              <a:gd name="T27" fmla="*/ 0 h 118"/>
              <a:gd name="T28" fmla="*/ 0 w 102"/>
              <a:gd name="T29" fmla="*/ 13 h 118"/>
              <a:gd name="T30" fmla="*/ 0 w 102"/>
              <a:gd name="T31" fmla="*/ 13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91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94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5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3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97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92 h 422"/>
              <a:gd name="T2" fmla="*/ 13 w 213"/>
              <a:gd name="T3" fmla="*/ 196 h 422"/>
              <a:gd name="T4" fmla="*/ 37 w 213"/>
              <a:gd name="T5" fmla="*/ 153 h 422"/>
              <a:gd name="T6" fmla="*/ 41 w 213"/>
              <a:gd name="T7" fmla="*/ 57 h 422"/>
              <a:gd name="T8" fmla="*/ 41 w 213"/>
              <a:gd name="T9" fmla="*/ 18 h 422"/>
              <a:gd name="T10" fmla="*/ 78 w 213"/>
              <a:gd name="T11" fmla="*/ 0 h 422"/>
              <a:gd name="T12" fmla="*/ 162 w 213"/>
              <a:gd name="T13" fmla="*/ 266 h 422"/>
              <a:gd name="T14" fmla="*/ 208 w 213"/>
              <a:gd name="T15" fmla="*/ 322 h 422"/>
              <a:gd name="T16" fmla="*/ 213 w 213"/>
              <a:gd name="T17" fmla="*/ 331 h 422"/>
              <a:gd name="T18" fmla="*/ 208 w 213"/>
              <a:gd name="T19" fmla="*/ 357 h 422"/>
              <a:gd name="T20" fmla="*/ 166 w 213"/>
              <a:gd name="T21" fmla="*/ 387 h 422"/>
              <a:gd name="T22" fmla="*/ 18 w 213"/>
              <a:gd name="T23" fmla="*/ 422 h 422"/>
              <a:gd name="T24" fmla="*/ 0 w 213"/>
              <a:gd name="T25" fmla="*/ 292 h 422"/>
              <a:gd name="T26" fmla="*/ 0 w 213"/>
              <a:gd name="T27" fmla="*/ 292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99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402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5403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charset="0"/>
              </a:rPr>
              <a:t>ACCSP Compliant via SAFIS eDR</a:t>
            </a:r>
            <a:endParaRPr lang="en-US">
              <a:latin typeface="Arial" charset="0"/>
            </a:endParaRPr>
          </a:p>
        </p:txBody>
      </p:sp>
      <p:sp>
        <p:nvSpPr>
          <p:cNvPr id="15404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406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5407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Title 1"/>
          <p:cNvSpPr txBox="1">
            <a:spLocks/>
          </p:cNvSpPr>
          <p:nvPr/>
        </p:nvSpPr>
        <p:spPr bwMode="auto">
          <a:xfrm>
            <a:off x="5638800" y="1600200"/>
            <a:ext cx="2971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  <a:t>2007 </a:t>
            </a:r>
            <a:b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</a:br>
            <a:r>
              <a:rPr lang="en-US" sz="28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Atlantic Coast Data Collection Status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39 h 196"/>
              <a:gd name="T2" fmla="*/ 19 w 223"/>
              <a:gd name="T3" fmla="*/ 144 h 196"/>
              <a:gd name="T4" fmla="*/ 19 w 223"/>
              <a:gd name="T5" fmla="*/ 196 h 196"/>
              <a:gd name="T6" fmla="*/ 32 w 223"/>
              <a:gd name="T7" fmla="*/ 192 h 196"/>
              <a:gd name="T8" fmla="*/ 46 w 223"/>
              <a:gd name="T9" fmla="*/ 179 h 196"/>
              <a:gd name="T10" fmla="*/ 74 w 223"/>
              <a:gd name="T11" fmla="*/ 166 h 196"/>
              <a:gd name="T12" fmla="*/ 93 w 223"/>
              <a:gd name="T13" fmla="*/ 135 h 196"/>
              <a:gd name="T14" fmla="*/ 97 w 223"/>
              <a:gd name="T15" fmla="*/ 144 h 196"/>
              <a:gd name="T16" fmla="*/ 125 w 223"/>
              <a:gd name="T17" fmla="*/ 135 h 196"/>
              <a:gd name="T18" fmla="*/ 158 w 223"/>
              <a:gd name="T19" fmla="*/ 126 h 196"/>
              <a:gd name="T20" fmla="*/ 162 w 223"/>
              <a:gd name="T21" fmla="*/ 118 h 196"/>
              <a:gd name="T22" fmla="*/ 172 w 223"/>
              <a:gd name="T23" fmla="*/ 122 h 196"/>
              <a:gd name="T24" fmla="*/ 181 w 223"/>
              <a:gd name="T25" fmla="*/ 113 h 196"/>
              <a:gd name="T26" fmla="*/ 199 w 223"/>
              <a:gd name="T27" fmla="*/ 109 h 196"/>
              <a:gd name="T28" fmla="*/ 223 w 223"/>
              <a:gd name="T29" fmla="*/ 100 h 196"/>
              <a:gd name="T30" fmla="*/ 199 w 223"/>
              <a:gd name="T31" fmla="*/ 0 h 196"/>
              <a:gd name="T32" fmla="*/ 0 w 223"/>
              <a:gd name="T33" fmla="*/ 39 h 196"/>
              <a:gd name="T34" fmla="*/ 0 w 223"/>
              <a:gd name="T35" fmla="*/ 39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88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92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94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382 h 704"/>
              <a:gd name="T2" fmla="*/ 28 w 473"/>
              <a:gd name="T3" fmla="*/ 382 h 704"/>
              <a:gd name="T4" fmla="*/ 28 w 473"/>
              <a:gd name="T5" fmla="*/ 339 h 704"/>
              <a:gd name="T6" fmla="*/ 61 w 473"/>
              <a:gd name="T7" fmla="*/ 274 h 704"/>
              <a:gd name="T8" fmla="*/ 47 w 473"/>
              <a:gd name="T9" fmla="*/ 230 h 704"/>
              <a:gd name="T10" fmla="*/ 61 w 473"/>
              <a:gd name="T11" fmla="*/ 170 h 704"/>
              <a:gd name="T12" fmla="*/ 56 w 473"/>
              <a:gd name="T13" fmla="*/ 148 h 704"/>
              <a:gd name="T14" fmla="*/ 116 w 473"/>
              <a:gd name="T15" fmla="*/ 13 h 704"/>
              <a:gd name="T16" fmla="*/ 130 w 473"/>
              <a:gd name="T17" fmla="*/ 13 h 704"/>
              <a:gd name="T18" fmla="*/ 135 w 473"/>
              <a:gd name="T19" fmla="*/ 39 h 704"/>
              <a:gd name="T20" fmla="*/ 204 w 473"/>
              <a:gd name="T21" fmla="*/ 13 h 704"/>
              <a:gd name="T22" fmla="*/ 204 w 473"/>
              <a:gd name="T23" fmla="*/ 4 h 704"/>
              <a:gd name="T24" fmla="*/ 223 w 473"/>
              <a:gd name="T25" fmla="*/ 0 h 704"/>
              <a:gd name="T26" fmla="*/ 260 w 473"/>
              <a:gd name="T27" fmla="*/ 17 h 704"/>
              <a:gd name="T28" fmla="*/ 283 w 473"/>
              <a:gd name="T29" fmla="*/ 39 h 704"/>
              <a:gd name="T30" fmla="*/ 348 w 473"/>
              <a:gd name="T31" fmla="*/ 230 h 704"/>
              <a:gd name="T32" fmla="*/ 385 w 473"/>
              <a:gd name="T33" fmla="*/ 235 h 704"/>
              <a:gd name="T34" fmla="*/ 395 w 473"/>
              <a:gd name="T35" fmla="*/ 243 h 704"/>
              <a:gd name="T36" fmla="*/ 390 w 473"/>
              <a:gd name="T37" fmla="*/ 252 h 704"/>
              <a:gd name="T38" fmla="*/ 418 w 473"/>
              <a:gd name="T39" fmla="*/ 296 h 704"/>
              <a:gd name="T40" fmla="*/ 427 w 473"/>
              <a:gd name="T41" fmla="*/ 287 h 704"/>
              <a:gd name="T42" fmla="*/ 459 w 473"/>
              <a:gd name="T43" fmla="*/ 317 h 704"/>
              <a:gd name="T44" fmla="*/ 450 w 473"/>
              <a:gd name="T45" fmla="*/ 322 h 704"/>
              <a:gd name="T46" fmla="*/ 450 w 473"/>
              <a:gd name="T47" fmla="*/ 330 h 704"/>
              <a:gd name="T48" fmla="*/ 473 w 473"/>
              <a:gd name="T49" fmla="*/ 330 h 704"/>
              <a:gd name="T50" fmla="*/ 455 w 473"/>
              <a:gd name="T51" fmla="*/ 369 h 704"/>
              <a:gd name="T52" fmla="*/ 436 w 473"/>
              <a:gd name="T53" fmla="*/ 365 h 704"/>
              <a:gd name="T54" fmla="*/ 418 w 473"/>
              <a:gd name="T55" fmla="*/ 378 h 704"/>
              <a:gd name="T56" fmla="*/ 422 w 473"/>
              <a:gd name="T57" fmla="*/ 391 h 704"/>
              <a:gd name="T58" fmla="*/ 408 w 473"/>
              <a:gd name="T59" fmla="*/ 404 h 704"/>
              <a:gd name="T60" fmla="*/ 390 w 473"/>
              <a:gd name="T61" fmla="*/ 400 h 704"/>
              <a:gd name="T62" fmla="*/ 390 w 473"/>
              <a:gd name="T63" fmla="*/ 422 h 704"/>
              <a:gd name="T64" fmla="*/ 381 w 473"/>
              <a:gd name="T65" fmla="*/ 413 h 704"/>
              <a:gd name="T66" fmla="*/ 376 w 473"/>
              <a:gd name="T67" fmla="*/ 439 h 704"/>
              <a:gd name="T68" fmla="*/ 353 w 473"/>
              <a:gd name="T69" fmla="*/ 417 h 704"/>
              <a:gd name="T70" fmla="*/ 334 w 473"/>
              <a:gd name="T71" fmla="*/ 439 h 704"/>
              <a:gd name="T72" fmla="*/ 316 w 473"/>
              <a:gd name="T73" fmla="*/ 448 h 704"/>
              <a:gd name="T74" fmla="*/ 311 w 473"/>
              <a:gd name="T75" fmla="*/ 469 h 704"/>
              <a:gd name="T76" fmla="*/ 293 w 473"/>
              <a:gd name="T77" fmla="*/ 465 h 704"/>
              <a:gd name="T78" fmla="*/ 302 w 473"/>
              <a:gd name="T79" fmla="*/ 443 h 704"/>
              <a:gd name="T80" fmla="*/ 283 w 473"/>
              <a:gd name="T81" fmla="*/ 430 h 704"/>
              <a:gd name="T82" fmla="*/ 269 w 473"/>
              <a:gd name="T83" fmla="*/ 456 h 704"/>
              <a:gd name="T84" fmla="*/ 274 w 473"/>
              <a:gd name="T85" fmla="*/ 513 h 704"/>
              <a:gd name="T86" fmla="*/ 265 w 473"/>
              <a:gd name="T87" fmla="*/ 526 h 704"/>
              <a:gd name="T88" fmla="*/ 251 w 473"/>
              <a:gd name="T89" fmla="*/ 526 h 704"/>
              <a:gd name="T90" fmla="*/ 241 w 473"/>
              <a:gd name="T91" fmla="*/ 526 h 704"/>
              <a:gd name="T92" fmla="*/ 223 w 473"/>
              <a:gd name="T93" fmla="*/ 561 h 704"/>
              <a:gd name="T94" fmla="*/ 204 w 473"/>
              <a:gd name="T95" fmla="*/ 561 h 704"/>
              <a:gd name="T96" fmla="*/ 209 w 473"/>
              <a:gd name="T97" fmla="*/ 587 h 704"/>
              <a:gd name="T98" fmla="*/ 195 w 473"/>
              <a:gd name="T99" fmla="*/ 565 h 704"/>
              <a:gd name="T100" fmla="*/ 163 w 473"/>
              <a:gd name="T101" fmla="*/ 587 h 704"/>
              <a:gd name="T102" fmla="*/ 158 w 473"/>
              <a:gd name="T103" fmla="*/ 608 h 704"/>
              <a:gd name="T104" fmla="*/ 167 w 473"/>
              <a:gd name="T105" fmla="*/ 617 h 704"/>
              <a:gd name="T106" fmla="*/ 153 w 473"/>
              <a:gd name="T107" fmla="*/ 626 h 704"/>
              <a:gd name="T108" fmla="*/ 158 w 473"/>
              <a:gd name="T109" fmla="*/ 648 h 704"/>
              <a:gd name="T110" fmla="*/ 144 w 473"/>
              <a:gd name="T111" fmla="*/ 661 h 704"/>
              <a:gd name="T112" fmla="*/ 139 w 473"/>
              <a:gd name="T113" fmla="*/ 704 h 704"/>
              <a:gd name="T114" fmla="*/ 130 w 473"/>
              <a:gd name="T115" fmla="*/ 704 h 704"/>
              <a:gd name="T116" fmla="*/ 88 w 473"/>
              <a:gd name="T117" fmla="*/ 648 h 704"/>
              <a:gd name="T118" fmla="*/ 0 w 473"/>
              <a:gd name="T119" fmla="*/ 382 h 704"/>
              <a:gd name="T120" fmla="*/ 0 w 473"/>
              <a:gd name="T121" fmla="*/ 382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96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82 h 209"/>
              <a:gd name="T2" fmla="*/ 0 w 436"/>
              <a:gd name="T3" fmla="*/ 195 h 209"/>
              <a:gd name="T4" fmla="*/ 204 w 436"/>
              <a:gd name="T5" fmla="*/ 156 h 209"/>
              <a:gd name="T6" fmla="*/ 237 w 436"/>
              <a:gd name="T7" fmla="*/ 143 h 209"/>
              <a:gd name="T8" fmla="*/ 255 w 436"/>
              <a:gd name="T9" fmla="*/ 143 h 209"/>
              <a:gd name="T10" fmla="*/ 269 w 436"/>
              <a:gd name="T11" fmla="*/ 178 h 209"/>
              <a:gd name="T12" fmla="*/ 292 w 436"/>
              <a:gd name="T13" fmla="*/ 178 h 209"/>
              <a:gd name="T14" fmla="*/ 306 w 436"/>
              <a:gd name="T15" fmla="*/ 204 h 209"/>
              <a:gd name="T16" fmla="*/ 320 w 436"/>
              <a:gd name="T17" fmla="*/ 209 h 209"/>
              <a:gd name="T18" fmla="*/ 325 w 436"/>
              <a:gd name="T19" fmla="*/ 191 h 209"/>
              <a:gd name="T20" fmla="*/ 334 w 436"/>
              <a:gd name="T21" fmla="*/ 182 h 209"/>
              <a:gd name="T22" fmla="*/ 339 w 436"/>
              <a:gd name="T23" fmla="*/ 165 h 209"/>
              <a:gd name="T24" fmla="*/ 348 w 436"/>
              <a:gd name="T25" fmla="*/ 161 h 209"/>
              <a:gd name="T26" fmla="*/ 357 w 436"/>
              <a:gd name="T27" fmla="*/ 191 h 209"/>
              <a:gd name="T28" fmla="*/ 376 w 436"/>
              <a:gd name="T29" fmla="*/ 182 h 209"/>
              <a:gd name="T30" fmla="*/ 381 w 436"/>
              <a:gd name="T31" fmla="*/ 174 h 209"/>
              <a:gd name="T32" fmla="*/ 408 w 436"/>
              <a:gd name="T33" fmla="*/ 161 h 209"/>
              <a:gd name="T34" fmla="*/ 422 w 436"/>
              <a:gd name="T35" fmla="*/ 156 h 209"/>
              <a:gd name="T36" fmla="*/ 436 w 436"/>
              <a:gd name="T37" fmla="*/ 165 h 209"/>
              <a:gd name="T38" fmla="*/ 432 w 436"/>
              <a:gd name="T39" fmla="*/ 139 h 209"/>
              <a:gd name="T40" fmla="*/ 413 w 436"/>
              <a:gd name="T41" fmla="*/ 104 h 209"/>
              <a:gd name="T42" fmla="*/ 394 w 436"/>
              <a:gd name="T43" fmla="*/ 96 h 209"/>
              <a:gd name="T44" fmla="*/ 385 w 436"/>
              <a:gd name="T45" fmla="*/ 96 h 209"/>
              <a:gd name="T46" fmla="*/ 385 w 436"/>
              <a:gd name="T47" fmla="*/ 104 h 209"/>
              <a:gd name="T48" fmla="*/ 394 w 436"/>
              <a:gd name="T49" fmla="*/ 104 h 209"/>
              <a:gd name="T50" fmla="*/ 404 w 436"/>
              <a:gd name="T51" fmla="*/ 109 h 209"/>
              <a:gd name="T52" fmla="*/ 418 w 436"/>
              <a:gd name="T53" fmla="*/ 117 h 209"/>
              <a:gd name="T54" fmla="*/ 418 w 436"/>
              <a:gd name="T55" fmla="*/ 130 h 209"/>
              <a:gd name="T56" fmla="*/ 413 w 436"/>
              <a:gd name="T57" fmla="*/ 143 h 209"/>
              <a:gd name="T58" fmla="*/ 381 w 436"/>
              <a:gd name="T59" fmla="*/ 156 h 209"/>
              <a:gd name="T60" fmla="*/ 362 w 436"/>
              <a:gd name="T61" fmla="*/ 148 h 209"/>
              <a:gd name="T62" fmla="*/ 353 w 436"/>
              <a:gd name="T63" fmla="*/ 130 h 209"/>
              <a:gd name="T64" fmla="*/ 334 w 436"/>
              <a:gd name="T65" fmla="*/ 126 h 209"/>
              <a:gd name="T66" fmla="*/ 339 w 436"/>
              <a:gd name="T67" fmla="*/ 117 h 209"/>
              <a:gd name="T68" fmla="*/ 320 w 436"/>
              <a:gd name="T69" fmla="*/ 96 h 209"/>
              <a:gd name="T70" fmla="*/ 297 w 436"/>
              <a:gd name="T71" fmla="*/ 87 h 209"/>
              <a:gd name="T72" fmla="*/ 297 w 436"/>
              <a:gd name="T73" fmla="*/ 96 h 209"/>
              <a:gd name="T74" fmla="*/ 283 w 436"/>
              <a:gd name="T75" fmla="*/ 91 h 209"/>
              <a:gd name="T76" fmla="*/ 279 w 436"/>
              <a:gd name="T77" fmla="*/ 78 h 209"/>
              <a:gd name="T78" fmla="*/ 283 w 436"/>
              <a:gd name="T79" fmla="*/ 69 h 209"/>
              <a:gd name="T80" fmla="*/ 292 w 436"/>
              <a:gd name="T81" fmla="*/ 56 h 209"/>
              <a:gd name="T82" fmla="*/ 288 w 436"/>
              <a:gd name="T83" fmla="*/ 48 h 209"/>
              <a:gd name="T84" fmla="*/ 306 w 436"/>
              <a:gd name="T85" fmla="*/ 35 h 209"/>
              <a:gd name="T86" fmla="*/ 288 w 436"/>
              <a:gd name="T87" fmla="*/ 22 h 209"/>
              <a:gd name="T88" fmla="*/ 283 w 436"/>
              <a:gd name="T89" fmla="*/ 0 h 209"/>
              <a:gd name="T90" fmla="*/ 241 w 436"/>
              <a:gd name="T91" fmla="*/ 30 h 209"/>
              <a:gd name="T92" fmla="*/ 98 w 436"/>
              <a:gd name="T93" fmla="*/ 65 h 209"/>
              <a:gd name="T94" fmla="*/ 0 w 436"/>
              <a:gd name="T95" fmla="*/ 82 h 209"/>
              <a:gd name="T96" fmla="*/ 0 w 436"/>
              <a:gd name="T97" fmla="*/ 82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04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00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1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74 h 369"/>
              <a:gd name="T2" fmla="*/ 9 w 171"/>
              <a:gd name="T3" fmla="*/ 252 h 369"/>
              <a:gd name="T4" fmla="*/ 41 w 171"/>
              <a:gd name="T5" fmla="*/ 235 h 369"/>
              <a:gd name="T6" fmla="*/ 55 w 171"/>
              <a:gd name="T7" fmla="*/ 204 h 369"/>
              <a:gd name="T8" fmla="*/ 78 w 171"/>
              <a:gd name="T9" fmla="*/ 182 h 369"/>
              <a:gd name="T10" fmla="*/ 9 w 171"/>
              <a:gd name="T11" fmla="*/ 126 h 369"/>
              <a:gd name="T12" fmla="*/ 4 w 171"/>
              <a:gd name="T13" fmla="*/ 74 h 369"/>
              <a:gd name="T14" fmla="*/ 41 w 171"/>
              <a:gd name="T15" fmla="*/ 0 h 369"/>
              <a:gd name="T16" fmla="*/ 153 w 171"/>
              <a:gd name="T17" fmla="*/ 35 h 369"/>
              <a:gd name="T18" fmla="*/ 153 w 171"/>
              <a:gd name="T19" fmla="*/ 48 h 369"/>
              <a:gd name="T20" fmla="*/ 139 w 171"/>
              <a:gd name="T21" fmla="*/ 91 h 369"/>
              <a:gd name="T22" fmla="*/ 129 w 171"/>
              <a:gd name="T23" fmla="*/ 100 h 369"/>
              <a:gd name="T24" fmla="*/ 125 w 171"/>
              <a:gd name="T25" fmla="*/ 122 h 369"/>
              <a:gd name="T26" fmla="*/ 139 w 171"/>
              <a:gd name="T27" fmla="*/ 126 h 369"/>
              <a:gd name="T28" fmla="*/ 148 w 171"/>
              <a:gd name="T29" fmla="*/ 126 h 369"/>
              <a:gd name="T30" fmla="*/ 162 w 171"/>
              <a:gd name="T31" fmla="*/ 126 h 369"/>
              <a:gd name="T32" fmla="*/ 157 w 171"/>
              <a:gd name="T33" fmla="*/ 117 h 369"/>
              <a:gd name="T34" fmla="*/ 162 w 171"/>
              <a:gd name="T35" fmla="*/ 122 h 369"/>
              <a:gd name="T36" fmla="*/ 171 w 171"/>
              <a:gd name="T37" fmla="*/ 148 h 369"/>
              <a:gd name="T38" fmla="*/ 171 w 171"/>
              <a:gd name="T39" fmla="*/ 222 h 369"/>
              <a:gd name="T40" fmla="*/ 171 w 171"/>
              <a:gd name="T41" fmla="*/ 204 h 369"/>
              <a:gd name="T42" fmla="*/ 167 w 171"/>
              <a:gd name="T43" fmla="*/ 187 h 369"/>
              <a:gd name="T44" fmla="*/ 162 w 171"/>
              <a:gd name="T45" fmla="*/ 195 h 369"/>
              <a:gd name="T46" fmla="*/ 167 w 171"/>
              <a:gd name="T47" fmla="*/ 213 h 369"/>
              <a:gd name="T48" fmla="*/ 162 w 171"/>
              <a:gd name="T49" fmla="*/ 222 h 369"/>
              <a:gd name="T50" fmla="*/ 167 w 171"/>
              <a:gd name="T51" fmla="*/ 243 h 369"/>
              <a:gd name="T52" fmla="*/ 157 w 171"/>
              <a:gd name="T53" fmla="*/ 265 h 369"/>
              <a:gd name="T54" fmla="*/ 143 w 171"/>
              <a:gd name="T55" fmla="*/ 265 h 369"/>
              <a:gd name="T56" fmla="*/ 148 w 171"/>
              <a:gd name="T57" fmla="*/ 282 h 369"/>
              <a:gd name="T58" fmla="*/ 129 w 171"/>
              <a:gd name="T59" fmla="*/ 308 h 369"/>
              <a:gd name="T60" fmla="*/ 106 w 171"/>
              <a:gd name="T61" fmla="*/ 369 h 369"/>
              <a:gd name="T62" fmla="*/ 97 w 171"/>
              <a:gd name="T63" fmla="*/ 369 h 369"/>
              <a:gd name="T64" fmla="*/ 102 w 171"/>
              <a:gd name="T65" fmla="*/ 348 h 369"/>
              <a:gd name="T66" fmla="*/ 92 w 171"/>
              <a:gd name="T67" fmla="*/ 335 h 369"/>
              <a:gd name="T68" fmla="*/ 65 w 171"/>
              <a:gd name="T69" fmla="*/ 339 h 369"/>
              <a:gd name="T70" fmla="*/ 23 w 171"/>
              <a:gd name="T71" fmla="*/ 313 h 369"/>
              <a:gd name="T72" fmla="*/ 9 w 171"/>
              <a:gd name="T73" fmla="*/ 304 h 369"/>
              <a:gd name="T74" fmla="*/ 0 w 171"/>
              <a:gd name="T75" fmla="*/ 274 h 369"/>
              <a:gd name="T76" fmla="*/ 0 w 171"/>
              <a:gd name="T77" fmla="*/ 274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accent3">
              <a:lumMod val="65000"/>
            </a:scheme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03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4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556 h 643"/>
              <a:gd name="T2" fmla="*/ 28 w 770"/>
              <a:gd name="T3" fmla="*/ 591 h 643"/>
              <a:gd name="T4" fmla="*/ 524 w 770"/>
              <a:gd name="T5" fmla="*/ 500 h 643"/>
              <a:gd name="T6" fmla="*/ 561 w 770"/>
              <a:gd name="T7" fmla="*/ 517 h 643"/>
              <a:gd name="T8" fmla="*/ 579 w 770"/>
              <a:gd name="T9" fmla="*/ 556 h 643"/>
              <a:gd name="T10" fmla="*/ 630 w 770"/>
              <a:gd name="T11" fmla="*/ 578 h 643"/>
              <a:gd name="T12" fmla="*/ 742 w 770"/>
              <a:gd name="T13" fmla="*/ 617 h 643"/>
              <a:gd name="T14" fmla="*/ 742 w 770"/>
              <a:gd name="T15" fmla="*/ 630 h 643"/>
              <a:gd name="T16" fmla="*/ 746 w 770"/>
              <a:gd name="T17" fmla="*/ 643 h 643"/>
              <a:gd name="T18" fmla="*/ 756 w 770"/>
              <a:gd name="T19" fmla="*/ 634 h 643"/>
              <a:gd name="T20" fmla="*/ 765 w 770"/>
              <a:gd name="T21" fmla="*/ 604 h 643"/>
              <a:gd name="T22" fmla="*/ 770 w 770"/>
              <a:gd name="T23" fmla="*/ 552 h 643"/>
              <a:gd name="T24" fmla="*/ 746 w 770"/>
              <a:gd name="T25" fmla="*/ 447 h 643"/>
              <a:gd name="T26" fmla="*/ 746 w 770"/>
              <a:gd name="T27" fmla="*/ 339 h 643"/>
              <a:gd name="T28" fmla="*/ 728 w 770"/>
              <a:gd name="T29" fmla="*/ 252 h 643"/>
              <a:gd name="T30" fmla="*/ 695 w 770"/>
              <a:gd name="T31" fmla="*/ 178 h 643"/>
              <a:gd name="T32" fmla="*/ 686 w 770"/>
              <a:gd name="T33" fmla="*/ 108 h 643"/>
              <a:gd name="T34" fmla="*/ 654 w 770"/>
              <a:gd name="T35" fmla="*/ 0 h 643"/>
              <a:gd name="T36" fmla="*/ 501 w 770"/>
              <a:gd name="T37" fmla="*/ 35 h 643"/>
              <a:gd name="T38" fmla="*/ 487 w 770"/>
              <a:gd name="T39" fmla="*/ 35 h 643"/>
              <a:gd name="T40" fmla="*/ 440 w 770"/>
              <a:gd name="T41" fmla="*/ 69 h 643"/>
              <a:gd name="T42" fmla="*/ 399 w 770"/>
              <a:gd name="T43" fmla="*/ 126 h 643"/>
              <a:gd name="T44" fmla="*/ 394 w 770"/>
              <a:gd name="T45" fmla="*/ 152 h 643"/>
              <a:gd name="T46" fmla="*/ 375 w 770"/>
              <a:gd name="T47" fmla="*/ 178 h 643"/>
              <a:gd name="T48" fmla="*/ 343 w 770"/>
              <a:gd name="T49" fmla="*/ 204 h 643"/>
              <a:gd name="T50" fmla="*/ 357 w 770"/>
              <a:gd name="T51" fmla="*/ 226 h 643"/>
              <a:gd name="T52" fmla="*/ 361 w 770"/>
              <a:gd name="T53" fmla="*/ 213 h 643"/>
              <a:gd name="T54" fmla="*/ 371 w 770"/>
              <a:gd name="T55" fmla="*/ 217 h 643"/>
              <a:gd name="T56" fmla="*/ 366 w 770"/>
              <a:gd name="T57" fmla="*/ 221 h 643"/>
              <a:gd name="T58" fmla="*/ 375 w 770"/>
              <a:gd name="T59" fmla="*/ 226 h 643"/>
              <a:gd name="T60" fmla="*/ 366 w 770"/>
              <a:gd name="T61" fmla="*/ 239 h 643"/>
              <a:gd name="T62" fmla="*/ 361 w 770"/>
              <a:gd name="T63" fmla="*/ 239 h 643"/>
              <a:gd name="T64" fmla="*/ 361 w 770"/>
              <a:gd name="T65" fmla="*/ 248 h 643"/>
              <a:gd name="T66" fmla="*/ 375 w 770"/>
              <a:gd name="T67" fmla="*/ 269 h 643"/>
              <a:gd name="T68" fmla="*/ 375 w 770"/>
              <a:gd name="T69" fmla="*/ 287 h 643"/>
              <a:gd name="T70" fmla="*/ 352 w 770"/>
              <a:gd name="T71" fmla="*/ 295 h 643"/>
              <a:gd name="T72" fmla="*/ 329 w 770"/>
              <a:gd name="T73" fmla="*/ 330 h 643"/>
              <a:gd name="T74" fmla="*/ 301 w 770"/>
              <a:gd name="T75" fmla="*/ 348 h 643"/>
              <a:gd name="T76" fmla="*/ 250 w 770"/>
              <a:gd name="T77" fmla="*/ 352 h 643"/>
              <a:gd name="T78" fmla="*/ 236 w 770"/>
              <a:gd name="T79" fmla="*/ 365 h 643"/>
              <a:gd name="T80" fmla="*/ 208 w 770"/>
              <a:gd name="T81" fmla="*/ 352 h 643"/>
              <a:gd name="T82" fmla="*/ 125 w 770"/>
              <a:gd name="T83" fmla="*/ 361 h 643"/>
              <a:gd name="T84" fmla="*/ 60 w 770"/>
              <a:gd name="T85" fmla="*/ 387 h 643"/>
              <a:gd name="T86" fmla="*/ 65 w 770"/>
              <a:gd name="T87" fmla="*/ 404 h 643"/>
              <a:gd name="T88" fmla="*/ 60 w 770"/>
              <a:gd name="T89" fmla="*/ 417 h 643"/>
              <a:gd name="T90" fmla="*/ 65 w 770"/>
              <a:gd name="T91" fmla="*/ 417 h 643"/>
              <a:gd name="T92" fmla="*/ 74 w 770"/>
              <a:gd name="T93" fmla="*/ 434 h 643"/>
              <a:gd name="T94" fmla="*/ 83 w 770"/>
              <a:gd name="T95" fmla="*/ 434 h 643"/>
              <a:gd name="T96" fmla="*/ 92 w 770"/>
              <a:gd name="T97" fmla="*/ 452 h 643"/>
              <a:gd name="T98" fmla="*/ 92 w 770"/>
              <a:gd name="T99" fmla="*/ 461 h 643"/>
              <a:gd name="T100" fmla="*/ 74 w 770"/>
              <a:gd name="T101" fmla="*/ 474 h 643"/>
              <a:gd name="T102" fmla="*/ 69 w 770"/>
              <a:gd name="T103" fmla="*/ 495 h 643"/>
              <a:gd name="T104" fmla="*/ 0 w 770"/>
              <a:gd name="T105" fmla="*/ 556 h 643"/>
              <a:gd name="T106" fmla="*/ 0 w 770"/>
              <a:gd name="T107" fmla="*/ 556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06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7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122 h 135"/>
              <a:gd name="T2" fmla="*/ 4 w 236"/>
              <a:gd name="T3" fmla="*/ 131 h 135"/>
              <a:gd name="T4" fmla="*/ 9 w 236"/>
              <a:gd name="T5" fmla="*/ 131 h 135"/>
              <a:gd name="T6" fmla="*/ 18 w 236"/>
              <a:gd name="T7" fmla="*/ 122 h 135"/>
              <a:gd name="T8" fmla="*/ 28 w 236"/>
              <a:gd name="T9" fmla="*/ 118 h 135"/>
              <a:gd name="T10" fmla="*/ 28 w 236"/>
              <a:gd name="T11" fmla="*/ 122 h 135"/>
              <a:gd name="T12" fmla="*/ 14 w 236"/>
              <a:gd name="T13" fmla="*/ 135 h 135"/>
              <a:gd name="T14" fmla="*/ 37 w 236"/>
              <a:gd name="T15" fmla="*/ 126 h 135"/>
              <a:gd name="T16" fmla="*/ 37 w 236"/>
              <a:gd name="T17" fmla="*/ 122 h 135"/>
              <a:gd name="T18" fmla="*/ 74 w 236"/>
              <a:gd name="T19" fmla="*/ 105 h 135"/>
              <a:gd name="T20" fmla="*/ 97 w 236"/>
              <a:gd name="T21" fmla="*/ 87 h 135"/>
              <a:gd name="T22" fmla="*/ 130 w 236"/>
              <a:gd name="T23" fmla="*/ 79 h 135"/>
              <a:gd name="T24" fmla="*/ 157 w 236"/>
              <a:gd name="T25" fmla="*/ 61 h 135"/>
              <a:gd name="T26" fmla="*/ 153 w 236"/>
              <a:gd name="T27" fmla="*/ 66 h 135"/>
              <a:gd name="T28" fmla="*/ 106 w 236"/>
              <a:gd name="T29" fmla="*/ 100 h 135"/>
              <a:gd name="T30" fmla="*/ 97 w 236"/>
              <a:gd name="T31" fmla="*/ 105 h 135"/>
              <a:gd name="T32" fmla="*/ 102 w 236"/>
              <a:gd name="T33" fmla="*/ 105 h 135"/>
              <a:gd name="T34" fmla="*/ 116 w 236"/>
              <a:gd name="T35" fmla="*/ 96 h 135"/>
              <a:gd name="T36" fmla="*/ 190 w 236"/>
              <a:gd name="T37" fmla="*/ 44 h 135"/>
              <a:gd name="T38" fmla="*/ 199 w 236"/>
              <a:gd name="T39" fmla="*/ 35 h 135"/>
              <a:gd name="T40" fmla="*/ 236 w 236"/>
              <a:gd name="T41" fmla="*/ 9 h 135"/>
              <a:gd name="T42" fmla="*/ 236 w 236"/>
              <a:gd name="T43" fmla="*/ 0 h 135"/>
              <a:gd name="T44" fmla="*/ 232 w 236"/>
              <a:gd name="T45" fmla="*/ 0 h 135"/>
              <a:gd name="T46" fmla="*/ 213 w 236"/>
              <a:gd name="T47" fmla="*/ 18 h 135"/>
              <a:gd name="T48" fmla="*/ 204 w 236"/>
              <a:gd name="T49" fmla="*/ 13 h 135"/>
              <a:gd name="T50" fmla="*/ 190 w 236"/>
              <a:gd name="T51" fmla="*/ 22 h 135"/>
              <a:gd name="T52" fmla="*/ 185 w 236"/>
              <a:gd name="T53" fmla="*/ 22 h 135"/>
              <a:gd name="T54" fmla="*/ 171 w 236"/>
              <a:gd name="T55" fmla="*/ 53 h 135"/>
              <a:gd name="T56" fmla="*/ 167 w 236"/>
              <a:gd name="T57" fmla="*/ 44 h 135"/>
              <a:gd name="T58" fmla="*/ 153 w 236"/>
              <a:gd name="T59" fmla="*/ 44 h 135"/>
              <a:gd name="T60" fmla="*/ 176 w 236"/>
              <a:gd name="T61" fmla="*/ 22 h 135"/>
              <a:gd name="T62" fmla="*/ 171 w 236"/>
              <a:gd name="T63" fmla="*/ 18 h 135"/>
              <a:gd name="T64" fmla="*/ 190 w 236"/>
              <a:gd name="T65" fmla="*/ 0 h 135"/>
              <a:gd name="T66" fmla="*/ 185 w 236"/>
              <a:gd name="T67" fmla="*/ 0 h 135"/>
              <a:gd name="T68" fmla="*/ 153 w 236"/>
              <a:gd name="T69" fmla="*/ 35 h 135"/>
              <a:gd name="T70" fmla="*/ 111 w 236"/>
              <a:gd name="T71" fmla="*/ 48 h 135"/>
              <a:gd name="T72" fmla="*/ 92 w 236"/>
              <a:gd name="T73" fmla="*/ 53 h 135"/>
              <a:gd name="T74" fmla="*/ 88 w 236"/>
              <a:gd name="T75" fmla="*/ 57 h 135"/>
              <a:gd name="T76" fmla="*/ 65 w 236"/>
              <a:gd name="T77" fmla="*/ 66 h 135"/>
              <a:gd name="T78" fmla="*/ 55 w 236"/>
              <a:gd name="T79" fmla="*/ 66 h 135"/>
              <a:gd name="T80" fmla="*/ 55 w 236"/>
              <a:gd name="T81" fmla="*/ 70 h 135"/>
              <a:gd name="T82" fmla="*/ 41 w 236"/>
              <a:gd name="T83" fmla="*/ 70 h 135"/>
              <a:gd name="T84" fmla="*/ 37 w 236"/>
              <a:gd name="T85" fmla="*/ 79 h 135"/>
              <a:gd name="T86" fmla="*/ 32 w 236"/>
              <a:gd name="T87" fmla="*/ 87 h 135"/>
              <a:gd name="T88" fmla="*/ 28 w 236"/>
              <a:gd name="T89" fmla="*/ 83 h 135"/>
              <a:gd name="T90" fmla="*/ 23 w 236"/>
              <a:gd name="T91" fmla="*/ 96 h 135"/>
              <a:gd name="T92" fmla="*/ 4 w 236"/>
              <a:gd name="T93" fmla="*/ 100 h 135"/>
              <a:gd name="T94" fmla="*/ 4 w 236"/>
              <a:gd name="T95" fmla="*/ 109 h 135"/>
              <a:gd name="T96" fmla="*/ 0 w 236"/>
              <a:gd name="T97" fmla="*/ 122 h 135"/>
              <a:gd name="T98" fmla="*/ 0 w 236"/>
              <a:gd name="T99" fmla="*/ 122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10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1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2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3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13 h 118"/>
              <a:gd name="T2" fmla="*/ 24 w 102"/>
              <a:gd name="T3" fmla="*/ 113 h 118"/>
              <a:gd name="T4" fmla="*/ 28 w 102"/>
              <a:gd name="T5" fmla="*/ 118 h 118"/>
              <a:gd name="T6" fmla="*/ 65 w 102"/>
              <a:gd name="T7" fmla="*/ 96 h 118"/>
              <a:gd name="T8" fmla="*/ 61 w 102"/>
              <a:gd name="T9" fmla="*/ 66 h 118"/>
              <a:gd name="T10" fmla="*/ 65 w 102"/>
              <a:gd name="T11" fmla="*/ 52 h 118"/>
              <a:gd name="T12" fmla="*/ 75 w 102"/>
              <a:gd name="T13" fmla="*/ 61 h 118"/>
              <a:gd name="T14" fmla="*/ 79 w 102"/>
              <a:gd name="T15" fmla="*/ 83 h 118"/>
              <a:gd name="T16" fmla="*/ 88 w 102"/>
              <a:gd name="T17" fmla="*/ 83 h 118"/>
              <a:gd name="T18" fmla="*/ 102 w 102"/>
              <a:gd name="T19" fmla="*/ 61 h 118"/>
              <a:gd name="T20" fmla="*/ 88 w 102"/>
              <a:gd name="T21" fmla="*/ 35 h 118"/>
              <a:gd name="T22" fmla="*/ 65 w 102"/>
              <a:gd name="T23" fmla="*/ 35 h 118"/>
              <a:gd name="T24" fmla="*/ 51 w 102"/>
              <a:gd name="T25" fmla="*/ 5 h 118"/>
              <a:gd name="T26" fmla="*/ 37 w 102"/>
              <a:gd name="T27" fmla="*/ 0 h 118"/>
              <a:gd name="T28" fmla="*/ 0 w 102"/>
              <a:gd name="T29" fmla="*/ 13 h 118"/>
              <a:gd name="T30" fmla="*/ 0 w 102"/>
              <a:gd name="T31" fmla="*/ 13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15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18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9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7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21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92 h 422"/>
              <a:gd name="T2" fmla="*/ 13 w 213"/>
              <a:gd name="T3" fmla="*/ 196 h 422"/>
              <a:gd name="T4" fmla="*/ 37 w 213"/>
              <a:gd name="T5" fmla="*/ 153 h 422"/>
              <a:gd name="T6" fmla="*/ 41 w 213"/>
              <a:gd name="T7" fmla="*/ 57 h 422"/>
              <a:gd name="T8" fmla="*/ 41 w 213"/>
              <a:gd name="T9" fmla="*/ 18 h 422"/>
              <a:gd name="T10" fmla="*/ 78 w 213"/>
              <a:gd name="T11" fmla="*/ 0 h 422"/>
              <a:gd name="T12" fmla="*/ 162 w 213"/>
              <a:gd name="T13" fmla="*/ 266 h 422"/>
              <a:gd name="T14" fmla="*/ 208 w 213"/>
              <a:gd name="T15" fmla="*/ 322 h 422"/>
              <a:gd name="T16" fmla="*/ 213 w 213"/>
              <a:gd name="T17" fmla="*/ 331 h 422"/>
              <a:gd name="T18" fmla="*/ 208 w 213"/>
              <a:gd name="T19" fmla="*/ 357 h 422"/>
              <a:gd name="T20" fmla="*/ 166 w 213"/>
              <a:gd name="T21" fmla="*/ 387 h 422"/>
              <a:gd name="T22" fmla="*/ 18 w 213"/>
              <a:gd name="T23" fmla="*/ 422 h 422"/>
              <a:gd name="T24" fmla="*/ 0 w 213"/>
              <a:gd name="T25" fmla="*/ 292 h 422"/>
              <a:gd name="T26" fmla="*/ 0 w 213"/>
              <a:gd name="T27" fmla="*/ 292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23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426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6427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charset="0"/>
              </a:rPr>
              <a:t>ACCSP Compliant via SAFIS </a:t>
            </a:r>
            <a:r>
              <a:rPr lang="en-US" sz="1600" dirty="0" err="1">
                <a:latin typeface="Arial" charset="0"/>
              </a:rPr>
              <a:t>eDR</a:t>
            </a:r>
            <a:endParaRPr lang="en-US" dirty="0">
              <a:latin typeface="Arial" charset="0"/>
            </a:endParaRPr>
          </a:p>
        </p:txBody>
      </p:sp>
      <p:sp>
        <p:nvSpPr>
          <p:cNvPr id="16428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430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6431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Title 1"/>
          <p:cNvSpPr txBox="1">
            <a:spLocks/>
          </p:cNvSpPr>
          <p:nvPr/>
        </p:nvSpPr>
        <p:spPr bwMode="auto">
          <a:xfrm>
            <a:off x="5638800" y="1600200"/>
            <a:ext cx="2971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  <a:t>2008 </a:t>
            </a:r>
            <a:b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</a:br>
            <a:r>
              <a:rPr lang="en-US" sz="28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Atlantic Coast Data Collection Status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1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2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4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6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382 h 704"/>
              <a:gd name="T2" fmla="*/ 28 w 473"/>
              <a:gd name="T3" fmla="*/ 382 h 704"/>
              <a:gd name="T4" fmla="*/ 28 w 473"/>
              <a:gd name="T5" fmla="*/ 339 h 704"/>
              <a:gd name="T6" fmla="*/ 61 w 473"/>
              <a:gd name="T7" fmla="*/ 274 h 704"/>
              <a:gd name="T8" fmla="*/ 47 w 473"/>
              <a:gd name="T9" fmla="*/ 230 h 704"/>
              <a:gd name="T10" fmla="*/ 61 w 473"/>
              <a:gd name="T11" fmla="*/ 170 h 704"/>
              <a:gd name="T12" fmla="*/ 56 w 473"/>
              <a:gd name="T13" fmla="*/ 148 h 704"/>
              <a:gd name="T14" fmla="*/ 116 w 473"/>
              <a:gd name="T15" fmla="*/ 13 h 704"/>
              <a:gd name="T16" fmla="*/ 130 w 473"/>
              <a:gd name="T17" fmla="*/ 13 h 704"/>
              <a:gd name="T18" fmla="*/ 135 w 473"/>
              <a:gd name="T19" fmla="*/ 39 h 704"/>
              <a:gd name="T20" fmla="*/ 204 w 473"/>
              <a:gd name="T21" fmla="*/ 13 h 704"/>
              <a:gd name="T22" fmla="*/ 204 w 473"/>
              <a:gd name="T23" fmla="*/ 4 h 704"/>
              <a:gd name="T24" fmla="*/ 223 w 473"/>
              <a:gd name="T25" fmla="*/ 0 h 704"/>
              <a:gd name="T26" fmla="*/ 260 w 473"/>
              <a:gd name="T27" fmla="*/ 17 h 704"/>
              <a:gd name="T28" fmla="*/ 283 w 473"/>
              <a:gd name="T29" fmla="*/ 39 h 704"/>
              <a:gd name="T30" fmla="*/ 348 w 473"/>
              <a:gd name="T31" fmla="*/ 230 h 704"/>
              <a:gd name="T32" fmla="*/ 385 w 473"/>
              <a:gd name="T33" fmla="*/ 235 h 704"/>
              <a:gd name="T34" fmla="*/ 395 w 473"/>
              <a:gd name="T35" fmla="*/ 243 h 704"/>
              <a:gd name="T36" fmla="*/ 390 w 473"/>
              <a:gd name="T37" fmla="*/ 252 h 704"/>
              <a:gd name="T38" fmla="*/ 418 w 473"/>
              <a:gd name="T39" fmla="*/ 296 h 704"/>
              <a:gd name="T40" fmla="*/ 427 w 473"/>
              <a:gd name="T41" fmla="*/ 287 h 704"/>
              <a:gd name="T42" fmla="*/ 459 w 473"/>
              <a:gd name="T43" fmla="*/ 317 h 704"/>
              <a:gd name="T44" fmla="*/ 450 w 473"/>
              <a:gd name="T45" fmla="*/ 322 h 704"/>
              <a:gd name="T46" fmla="*/ 450 w 473"/>
              <a:gd name="T47" fmla="*/ 330 h 704"/>
              <a:gd name="T48" fmla="*/ 473 w 473"/>
              <a:gd name="T49" fmla="*/ 330 h 704"/>
              <a:gd name="T50" fmla="*/ 455 w 473"/>
              <a:gd name="T51" fmla="*/ 369 h 704"/>
              <a:gd name="T52" fmla="*/ 436 w 473"/>
              <a:gd name="T53" fmla="*/ 365 h 704"/>
              <a:gd name="T54" fmla="*/ 418 w 473"/>
              <a:gd name="T55" fmla="*/ 378 h 704"/>
              <a:gd name="T56" fmla="*/ 422 w 473"/>
              <a:gd name="T57" fmla="*/ 391 h 704"/>
              <a:gd name="T58" fmla="*/ 408 w 473"/>
              <a:gd name="T59" fmla="*/ 404 h 704"/>
              <a:gd name="T60" fmla="*/ 390 w 473"/>
              <a:gd name="T61" fmla="*/ 400 h 704"/>
              <a:gd name="T62" fmla="*/ 390 w 473"/>
              <a:gd name="T63" fmla="*/ 422 h 704"/>
              <a:gd name="T64" fmla="*/ 381 w 473"/>
              <a:gd name="T65" fmla="*/ 413 h 704"/>
              <a:gd name="T66" fmla="*/ 376 w 473"/>
              <a:gd name="T67" fmla="*/ 439 h 704"/>
              <a:gd name="T68" fmla="*/ 353 w 473"/>
              <a:gd name="T69" fmla="*/ 417 h 704"/>
              <a:gd name="T70" fmla="*/ 334 w 473"/>
              <a:gd name="T71" fmla="*/ 439 h 704"/>
              <a:gd name="T72" fmla="*/ 316 w 473"/>
              <a:gd name="T73" fmla="*/ 448 h 704"/>
              <a:gd name="T74" fmla="*/ 311 w 473"/>
              <a:gd name="T75" fmla="*/ 469 h 704"/>
              <a:gd name="T76" fmla="*/ 293 w 473"/>
              <a:gd name="T77" fmla="*/ 465 h 704"/>
              <a:gd name="T78" fmla="*/ 302 w 473"/>
              <a:gd name="T79" fmla="*/ 443 h 704"/>
              <a:gd name="T80" fmla="*/ 283 w 473"/>
              <a:gd name="T81" fmla="*/ 430 h 704"/>
              <a:gd name="T82" fmla="*/ 269 w 473"/>
              <a:gd name="T83" fmla="*/ 456 h 704"/>
              <a:gd name="T84" fmla="*/ 274 w 473"/>
              <a:gd name="T85" fmla="*/ 513 h 704"/>
              <a:gd name="T86" fmla="*/ 265 w 473"/>
              <a:gd name="T87" fmla="*/ 526 h 704"/>
              <a:gd name="T88" fmla="*/ 251 w 473"/>
              <a:gd name="T89" fmla="*/ 526 h 704"/>
              <a:gd name="T90" fmla="*/ 241 w 473"/>
              <a:gd name="T91" fmla="*/ 526 h 704"/>
              <a:gd name="T92" fmla="*/ 223 w 473"/>
              <a:gd name="T93" fmla="*/ 561 h 704"/>
              <a:gd name="T94" fmla="*/ 204 w 473"/>
              <a:gd name="T95" fmla="*/ 561 h 704"/>
              <a:gd name="T96" fmla="*/ 209 w 473"/>
              <a:gd name="T97" fmla="*/ 587 h 704"/>
              <a:gd name="T98" fmla="*/ 195 w 473"/>
              <a:gd name="T99" fmla="*/ 565 h 704"/>
              <a:gd name="T100" fmla="*/ 163 w 473"/>
              <a:gd name="T101" fmla="*/ 587 h 704"/>
              <a:gd name="T102" fmla="*/ 158 w 473"/>
              <a:gd name="T103" fmla="*/ 608 h 704"/>
              <a:gd name="T104" fmla="*/ 167 w 473"/>
              <a:gd name="T105" fmla="*/ 617 h 704"/>
              <a:gd name="T106" fmla="*/ 153 w 473"/>
              <a:gd name="T107" fmla="*/ 626 h 704"/>
              <a:gd name="T108" fmla="*/ 158 w 473"/>
              <a:gd name="T109" fmla="*/ 648 h 704"/>
              <a:gd name="T110" fmla="*/ 144 w 473"/>
              <a:gd name="T111" fmla="*/ 661 h 704"/>
              <a:gd name="T112" fmla="*/ 139 w 473"/>
              <a:gd name="T113" fmla="*/ 704 h 704"/>
              <a:gd name="T114" fmla="*/ 130 w 473"/>
              <a:gd name="T115" fmla="*/ 704 h 704"/>
              <a:gd name="T116" fmla="*/ 88 w 473"/>
              <a:gd name="T117" fmla="*/ 648 h 704"/>
              <a:gd name="T118" fmla="*/ 0 w 473"/>
              <a:gd name="T119" fmla="*/ 382 h 704"/>
              <a:gd name="T120" fmla="*/ 0 w 473"/>
              <a:gd name="T121" fmla="*/ 382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8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82 h 209"/>
              <a:gd name="T2" fmla="*/ 0 w 436"/>
              <a:gd name="T3" fmla="*/ 195 h 209"/>
              <a:gd name="T4" fmla="*/ 204 w 436"/>
              <a:gd name="T5" fmla="*/ 156 h 209"/>
              <a:gd name="T6" fmla="*/ 237 w 436"/>
              <a:gd name="T7" fmla="*/ 143 h 209"/>
              <a:gd name="T8" fmla="*/ 255 w 436"/>
              <a:gd name="T9" fmla="*/ 143 h 209"/>
              <a:gd name="T10" fmla="*/ 269 w 436"/>
              <a:gd name="T11" fmla="*/ 178 h 209"/>
              <a:gd name="T12" fmla="*/ 292 w 436"/>
              <a:gd name="T13" fmla="*/ 178 h 209"/>
              <a:gd name="T14" fmla="*/ 306 w 436"/>
              <a:gd name="T15" fmla="*/ 204 h 209"/>
              <a:gd name="T16" fmla="*/ 320 w 436"/>
              <a:gd name="T17" fmla="*/ 209 h 209"/>
              <a:gd name="T18" fmla="*/ 325 w 436"/>
              <a:gd name="T19" fmla="*/ 191 h 209"/>
              <a:gd name="T20" fmla="*/ 334 w 436"/>
              <a:gd name="T21" fmla="*/ 182 h 209"/>
              <a:gd name="T22" fmla="*/ 339 w 436"/>
              <a:gd name="T23" fmla="*/ 165 h 209"/>
              <a:gd name="T24" fmla="*/ 348 w 436"/>
              <a:gd name="T25" fmla="*/ 161 h 209"/>
              <a:gd name="T26" fmla="*/ 357 w 436"/>
              <a:gd name="T27" fmla="*/ 191 h 209"/>
              <a:gd name="T28" fmla="*/ 376 w 436"/>
              <a:gd name="T29" fmla="*/ 182 h 209"/>
              <a:gd name="T30" fmla="*/ 381 w 436"/>
              <a:gd name="T31" fmla="*/ 174 h 209"/>
              <a:gd name="T32" fmla="*/ 408 w 436"/>
              <a:gd name="T33" fmla="*/ 161 h 209"/>
              <a:gd name="T34" fmla="*/ 422 w 436"/>
              <a:gd name="T35" fmla="*/ 156 h 209"/>
              <a:gd name="T36" fmla="*/ 436 w 436"/>
              <a:gd name="T37" fmla="*/ 165 h 209"/>
              <a:gd name="T38" fmla="*/ 432 w 436"/>
              <a:gd name="T39" fmla="*/ 139 h 209"/>
              <a:gd name="T40" fmla="*/ 413 w 436"/>
              <a:gd name="T41" fmla="*/ 104 h 209"/>
              <a:gd name="T42" fmla="*/ 394 w 436"/>
              <a:gd name="T43" fmla="*/ 96 h 209"/>
              <a:gd name="T44" fmla="*/ 385 w 436"/>
              <a:gd name="T45" fmla="*/ 96 h 209"/>
              <a:gd name="T46" fmla="*/ 385 w 436"/>
              <a:gd name="T47" fmla="*/ 104 h 209"/>
              <a:gd name="T48" fmla="*/ 394 w 436"/>
              <a:gd name="T49" fmla="*/ 104 h 209"/>
              <a:gd name="T50" fmla="*/ 404 w 436"/>
              <a:gd name="T51" fmla="*/ 109 h 209"/>
              <a:gd name="T52" fmla="*/ 418 w 436"/>
              <a:gd name="T53" fmla="*/ 117 h 209"/>
              <a:gd name="T54" fmla="*/ 418 w 436"/>
              <a:gd name="T55" fmla="*/ 130 h 209"/>
              <a:gd name="T56" fmla="*/ 413 w 436"/>
              <a:gd name="T57" fmla="*/ 143 h 209"/>
              <a:gd name="T58" fmla="*/ 381 w 436"/>
              <a:gd name="T59" fmla="*/ 156 h 209"/>
              <a:gd name="T60" fmla="*/ 362 w 436"/>
              <a:gd name="T61" fmla="*/ 148 h 209"/>
              <a:gd name="T62" fmla="*/ 353 w 436"/>
              <a:gd name="T63" fmla="*/ 130 h 209"/>
              <a:gd name="T64" fmla="*/ 334 w 436"/>
              <a:gd name="T65" fmla="*/ 126 h 209"/>
              <a:gd name="T66" fmla="*/ 339 w 436"/>
              <a:gd name="T67" fmla="*/ 117 h 209"/>
              <a:gd name="T68" fmla="*/ 320 w 436"/>
              <a:gd name="T69" fmla="*/ 96 h 209"/>
              <a:gd name="T70" fmla="*/ 297 w 436"/>
              <a:gd name="T71" fmla="*/ 87 h 209"/>
              <a:gd name="T72" fmla="*/ 297 w 436"/>
              <a:gd name="T73" fmla="*/ 96 h 209"/>
              <a:gd name="T74" fmla="*/ 283 w 436"/>
              <a:gd name="T75" fmla="*/ 91 h 209"/>
              <a:gd name="T76" fmla="*/ 279 w 436"/>
              <a:gd name="T77" fmla="*/ 78 h 209"/>
              <a:gd name="T78" fmla="*/ 283 w 436"/>
              <a:gd name="T79" fmla="*/ 69 h 209"/>
              <a:gd name="T80" fmla="*/ 292 w 436"/>
              <a:gd name="T81" fmla="*/ 56 h 209"/>
              <a:gd name="T82" fmla="*/ 288 w 436"/>
              <a:gd name="T83" fmla="*/ 48 h 209"/>
              <a:gd name="T84" fmla="*/ 306 w 436"/>
              <a:gd name="T85" fmla="*/ 35 h 209"/>
              <a:gd name="T86" fmla="*/ 288 w 436"/>
              <a:gd name="T87" fmla="*/ 22 h 209"/>
              <a:gd name="T88" fmla="*/ 283 w 436"/>
              <a:gd name="T89" fmla="*/ 0 h 209"/>
              <a:gd name="T90" fmla="*/ 241 w 436"/>
              <a:gd name="T91" fmla="*/ 30 h 209"/>
              <a:gd name="T92" fmla="*/ 98 w 436"/>
              <a:gd name="T93" fmla="*/ 65 h 209"/>
              <a:gd name="T94" fmla="*/ 0 w 436"/>
              <a:gd name="T95" fmla="*/ 82 h 209"/>
              <a:gd name="T96" fmla="*/ 0 w 436"/>
              <a:gd name="T97" fmla="*/ 82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8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22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74 h 369"/>
              <a:gd name="T2" fmla="*/ 9 w 171"/>
              <a:gd name="T3" fmla="*/ 252 h 369"/>
              <a:gd name="T4" fmla="*/ 41 w 171"/>
              <a:gd name="T5" fmla="*/ 235 h 369"/>
              <a:gd name="T6" fmla="*/ 55 w 171"/>
              <a:gd name="T7" fmla="*/ 204 h 369"/>
              <a:gd name="T8" fmla="*/ 78 w 171"/>
              <a:gd name="T9" fmla="*/ 182 h 369"/>
              <a:gd name="T10" fmla="*/ 9 w 171"/>
              <a:gd name="T11" fmla="*/ 126 h 369"/>
              <a:gd name="T12" fmla="*/ 4 w 171"/>
              <a:gd name="T13" fmla="*/ 74 h 369"/>
              <a:gd name="T14" fmla="*/ 41 w 171"/>
              <a:gd name="T15" fmla="*/ 0 h 369"/>
              <a:gd name="T16" fmla="*/ 153 w 171"/>
              <a:gd name="T17" fmla="*/ 35 h 369"/>
              <a:gd name="T18" fmla="*/ 153 w 171"/>
              <a:gd name="T19" fmla="*/ 48 h 369"/>
              <a:gd name="T20" fmla="*/ 139 w 171"/>
              <a:gd name="T21" fmla="*/ 91 h 369"/>
              <a:gd name="T22" fmla="*/ 129 w 171"/>
              <a:gd name="T23" fmla="*/ 100 h 369"/>
              <a:gd name="T24" fmla="*/ 125 w 171"/>
              <a:gd name="T25" fmla="*/ 122 h 369"/>
              <a:gd name="T26" fmla="*/ 139 w 171"/>
              <a:gd name="T27" fmla="*/ 126 h 369"/>
              <a:gd name="T28" fmla="*/ 148 w 171"/>
              <a:gd name="T29" fmla="*/ 126 h 369"/>
              <a:gd name="T30" fmla="*/ 162 w 171"/>
              <a:gd name="T31" fmla="*/ 126 h 369"/>
              <a:gd name="T32" fmla="*/ 157 w 171"/>
              <a:gd name="T33" fmla="*/ 117 h 369"/>
              <a:gd name="T34" fmla="*/ 162 w 171"/>
              <a:gd name="T35" fmla="*/ 122 h 369"/>
              <a:gd name="T36" fmla="*/ 171 w 171"/>
              <a:gd name="T37" fmla="*/ 148 h 369"/>
              <a:gd name="T38" fmla="*/ 171 w 171"/>
              <a:gd name="T39" fmla="*/ 222 h 369"/>
              <a:gd name="T40" fmla="*/ 171 w 171"/>
              <a:gd name="T41" fmla="*/ 204 h 369"/>
              <a:gd name="T42" fmla="*/ 167 w 171"/>
              <a:gd name="T43" fmla="*/ 187 h 369"/>
              <a:gd name="T44" fmla="*/ 162 w 171"/>
              <a:gd name="T45" fmla="*/ 195 h 369"/>
              <a:gd name="T46" fmla="*/ 167 w 171"/>
              <a:gd name="T47" fmla="*/ 213 h 369"/>
              <a:gd name="T48" fmla="*/ 162 w 171"/>
              <a:gd name="T49" fmla="*/ 222 h 369"/>
              <a:gd name="T50" fmla="*/ 167 w 171"/>
              <a:gd name="T51" fmla="*/ 243 h 369"/>
              <a:gd name="T52" fmla="*/ 157 w 171"/>
              <a:gd name="T53" fmla="*/ 265 h 369"/>
              <a:gd name="T54" fmla="*/ 143 w 171"/>
              <a:gd name="T55" fmla="*/ 265 h 369"/>
              <a:gd name="T56" fmla="*/ 148 w 171"/>
              <a:gd name="T57" fmla="*/ 282 h 369"/>
              <a:gd name="T58" fmla="*/ 129 w 171"/>
              <a:gd name="T59" fmla="*/ 308 h 369"/>
              <a:gd name="T60" fmla="*/ 106 w 171"/>
              <a:gd name="T61" fmla="*/ 369 h 369"/>
              <a:gd name="T62" fmla="*/ 97 w 171"/>
              <a:gd name="T63" fmla="*/ 369 h 369"/>
              <a:gd name="T64" fmla="*/ 102 w 171"/>
              <a:gd name="T65" fmla="*/ 348 h 369"/>
              <a:gd name="T66" fmla="*/ 92 w 171"/>
              <a:gd name="T67" fmla="*/ 335 h 369"/>
              <a:gd name="T68" fmla="*/ 65 w 171"/>
              <a:gd name="T69" fmla="*/ 339 h 369"/>
              <a:gd name="T70" fmla="*/ 23 w 171"/>
              <a:gd name="T71" fmla="*/ 313 h 369"/>
              <a:gd name="T72" fmla="*/ 9 w 171"/>
              <a:gd name="T73" fmla="*/ 304 h 369"/>
              <a:gd name="T74" fmla="*/ 0 w 171"/>
              <a:gd name="T75" fmla="*/ 274 h 369"/>
              <a:gd name="T76" fmla="*/ 0 w 171"/>
              <a:gd name="T77" fmla="*/ 274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accent3">
              <a:lumMod val="65000"/>
            </a:scheme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25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556 h 643"/>
              <a:gd name="T2" fmla="*/ 28 w 770"/>
              <a:gd name="T3" fmla="*/ 591 h 643"/>
              <a:gd name="T4" fmla="*/ 524 w 770"/>
              <a:gd name="T5" fmla="*/ 500 h 643"/>
              <a:gd name="T6" fmla="*/ 561 w 770"/>
              <a:gd name="T7" fmla="*/ 517 h 643"/>
              <a:gd name="T8" fmla="*/ 579 w 770"/>
              <a:gd name="T9" fmla="*/ 556 h 643"/>
              <a:gd name="T10" fmla="*/ 630 w 770"/>
              <a:gd name="T11" fmla="*/ 578 h 643"/>
              <a:gd name="T12" fmla="*/ 742 w 770"/>
              <a:gd name="T13" fmla="*/ 617 h 643"/>
              <a:gd name="T14" fmla="*/ 742 w 770"/>
              <a:gd name="T15" fmla="*/ 630 h 643"/>
              <a:gd name="T16" fmla="*/ 746 w 770"/>
              <a:gd name="T17" fmla="*/ 643 h 643"/>
              <a:gd name="T18" fmla="*/ 756 w 770"/>
              <a:gd name="T19" fmla="*/ 634 h 643"/>
              <a:gd name="T20" fmla="*/ 765 w 770"/>
              <a:gd name="T21" fmla="*/ 604 h 643"/>
              <a:gd name="T22" fmla="*/ 770 w 770"/>
              <a:gd name="T23" fmla="*/ 552 h 643"/>
              <a:gd name="T24" fmla="*/ 746 w 770"/>
              <a:gd name="T25" fmla="*/ 447 h 643"/>
              <a:gd name="T26" fmla="*/ 746 w 770"/>
              <a:gd name="T27" fmla="*/ 339 h 643"/>
              <a:gd name="T28" fmla="*/ 728 w 770"/>
              <a:gd name="T29" fmla="*/ 252 h 643"/>
              <a:gd name="T30" fmla="*/ 695 w 770"/>
              <a:gd name="T31" fmla="*/ 178 h 643"/>
              <a:gd name="T32" fmla="*/ 686 w 770"/>
              <a:gd name="T33" fmla="*/ 108 h 643"/>
              <a:gd name="T34" fmla="*/ 654 w 770"/>
              <a:gd name="T35" fmla="*/ 0 h 643"/>
              <a:gd name="T36" fmla="*/ 501 w 770"/>
              <a:gd name="T37" fmla="*/ 35 h 643"/>
              <a:gd name="T38" fmla="*/ 487 w 770"/>
              <a:gd name="T39" fmla="*/ 35 h 643"/>
              <a:gd name="T40" fmla="*/ 440 w 770"/>
              <a:gd name="T41" fmla="*/ 69 h 643"/>
              <a:gd name="T42" fmla="*/ 399 w 770"/>
              <a:gd name="T43" fmla="*/ 126 h 643"/>
              <a:gd name="T44" fmla="*/ 394 w 770"/>
              <a:gd name="T45" fmla="*/ 152 h 643"/>
              <a:gd name="T46" fmla="*/ 375 w 770"/>
              <a:gd name="T47" fmla="*/ 178 h 643"/>
              <a:gd name="T48" fmla="*/ 343 w 770"/>
              <a:gd name="T49" fmla="*/ 204 h 643"/>
              <a:gd name="T50" fmla="*/ 357 w 770"/>
              <a:gd name="T51" fmla="*/ 226 h 643"/>
              <a:gd name="T52" fmla="*/ 361 w 770"/>
              <a:gd name="T53" fmla="*/ 213 h 643"/>
              <a:gd name="T54" fmla="*/ 371 w 770"/>
              <a:gd name="T55" fmla="*/ 217 h 643"/>
              <a:gd name="T56" fmla="*/ 366 w 770"/>
              <a:gd name="T57" fmla="*/ 221 h 643"/>
              <a:gd name="T58" fmla="*/ 375 w 770"/>
              <a:gd name="T59" fmla="*/ 226 h 643"/>
              <a:gd name="T60" fmla="*/ 366 w 770"/>
              <a:gd name="T61" fmla="*/ 239 h 643"/>
              <a:gd name="T62" fmla="*/ 361 w 770"/>
              <a:gd name="T63" fmla="*/ 239 h 643"/>
              <a:gd name="T64" fmla="*/ 361 w 770"/>
              <a:gd name="T65" fmla="*/ 248 h 643"/>
              <a:gd name="T66" fmla="*/ 375 w 770"/>
              <a:gd name="T67" fmla="*/ 269 h 643"/>
              <a:gd name="T68" fmla="*/ 375 w 770"/>
              <a:gd name="T69" fmla="*/ 287 h 643"/>
              <a:gd name="T70" fmla="*/ 352 w 770"/>
              <a:gd name="T71" fmla="*/ 295 h 643"/>
              <a:gd name="T72" fmla="*/ 329 w 770"/>
              <a:gd name="T73" fmla="*/ 330 h 643"/>
              <a:gd name="T74" fmla="*/ 301 w 770"/>
              <a:gd name="T75" fmla="*/ 348 h 643"/>
              <a:gd name="T76" fmla="*/ 250 w 770"/>
              <a:gd name="T77" fmla="*/ 352 h 643"/>
              <a:gd name="T78" fmla="*/ 236 w 770"/>
              <a:gd name="T79" fmla="*/ 365 h 643"/>
              <a:gd name="T80" fmla="*/ 208 w 770"/>
              <a:gd name="T81" fmla="*/ 352 h 643"/>
              <a:gd name="T82" fmla="*/ 125 w 770"/>
              <a:gd name="T83" fmla="*/ 361 h 643"/>
              <a:gd name="T84" fmla="*/ 60 w 770"/>
              <a:gd name="T85" fmla="*/ 387 h 643"/>
              <a:gd name="T86" fmla="*/ 65 w 770"/>
              <a:gd name="T87" fmla="*/ 404 h 643"/>
              <a:gd name="T88" fmla="*/ 60 w 770"/>
              <a:gd name="T89" fmla="*/ 417 h 643"/>
              <a:gd name="T90" fmla="*/ 65 w 770"/>
              <a:gd name="T91" fmla="*/ 417 h 643"/>
              <a:gd name="T92" fmla="*/ 74 w 770"/>
              <a:gd name="T93" fmla="*/ 434 h 643"/>
              <a:gd name="T94" fmla="*/ 83 w 770"/>
              <a:gd name="T95" fmla="*/ 434 h 643"/>
              <a:gd name="T96" fmla="*/ 92 w 770"/>
              <a:gd name="T97" fmla="*/ 452 h 643"/>
              <a:gd name="T98" fmla="*/ 92 w 770"/>
              <a:gd name="T99" fmla="*/ 461 h 643"/>
              <a:gd name="T100" fmla="*/ 74 w 770"/>
              <a:gd name="T101" fmla="*/ 474 h 643"/>
              <a:gd name="T102" fmla="*/ 69 w 770"/>
              <a:gd name="T103" fmla="*/ 495 h 643"/>
              <a:gd name="T104" fmla="*/ 0 w 770"/>
              <a:gd name="T105" fmla="*/ 556 h 643"/>
              <a:gd name="T106" fmla="*/ 0 w 770"/>
              <a:gd name="T107" fmla="*/ 556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28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122 h 135"/>
              <a:gd name="T2" fmla="*/ 4 w 236"/>
              <a:gd name="T3" fmla="*/ 131 h 135"/>
              <a:gd name="T4" fmla="*/ 9 w 236"/>
              <a:gd name="T5" fmla="*/ 131 h 135"/>
              <a:gd name="T6" fmla="*/ 18 w 236"/>
              <a:gd name="T7" fmla="*/ 122 h 135"/>
              <a:gd name="T8" fmla="*/ 28 w 236"/>
              <a:gd name="T9" fmla="*/ 118 h 135"/>
              <a:gd name="T10" fmla="*/ 28 w 236"/>
              <a:gd name="T11" fmla="*/ 122 h 135"/>
              <a:gd name="T12" fmla="*/ 14 w 236"/>
              <a:gd name="T13" fmla="*/ 135 h 135"/>
              <a:gd name="T14" fmla="*/ 37 w 236"/>
              <a:gd name="T15" fmla="*/ 126 h 135"/>
              <a:gd name="T16" fmla="*/ 37 w 236"/>
              <a:gd name="T17" fmla="*/ 122 h 135"/>
              <a:gd name="T18" fmla="*/ 74 w 236"/>
              <a:gd name="T19" fmla="*/ 105 h 135"/>
              <a:gd name="T20" fmla="*/ 97 w 236"/>
              <a:gd name="T21" fmla="*/ 87 h 135"/>
              <a:gd name="T22" fmla="*/ 130 w 236"/>
              <a:gd name="T23" fmla="*/ 79 h 135"/>
              <a:gd name="T24" fmla="*/ 157 w 236"/>
              <a:gd name="T25" fmla="*/ 61 h 135"/>
              <a:gd name="T26" fmla="*/ 153 w 236"/>
              <a:gd name="T27" fmla="*/ 66 h 135"/>
              <a:gd name="T28" fmla="*/ 106 w 236"/>
              <a:gd name="T29" fmla="*/ 100 h 135"/>
              <a:gd name="T30" fmla="*/ 97 w 236"/>
              <a:gd name="T31" fmla="*/ 105 h 135"/>
              <a:gd name="T32" fmla="*/ 102 w 236"/>
              <a:gd name="T33" fmla="*/ 105 h 135"/>
              <a:gd name="T34" fmla="*/ 116 w 236"/>
              <a:gd name="T35" fmla="*/ 96 h 135"/>
              <a:gd name="T36" fmla="*/ 190 w 236"/>
              <a:gd name="T37" fmla="*/ 44 h 135"/>
              <a:gd name="T38" fmla="*/ 199 w 236"/>
              <a:gd name="T39" fmla="*/ 35 h 135"/>
              <a:gd name="T40" fmla="*/ 236 w 236"/>
              <a:gd name="T41" fmla="*/ 9 h 135"/>
              <a:gd name="T42" fmla="*/ 236 w 236"/>
              <a:gd name="T43" fmla="*/ 0 h 135"/>
              <a:gd name="T44" fmla="*/ 232 w 236"/>
              <a:gd name="T45" fmla="*/ 0 h 135"/>
              <a:gd name="T46" fmla="*/ 213 w 236"/>
              <a:gd name="T47" fmla="*/ 18 h 135"/>
              <a:gd name="T48" fmla="*/ 204 w 236"/>
              <a:gd name="T49" fmla="*/ 13 h 135"/>
              <a:gd name="T50" fmla="*/ 190 w 236"/>
              <a:gd name="T51" fmla="*/ 22 h 135"/>
              <a:gd name="T52" fmla="*/ 185 w 236"/>
              <a:gd name="T53" fmla="*/ 22 h 135"/>
              <a:gd name="T54" fmla="*/ 171 w 236"/>
              <a:gd name="T55" fmla="*/ 53 h 135"/>
              <a:gd name="T56" fmla="*/ 167 w 236"/>
              <a:gd name="T57" fmla="*/ 44 h 135"/>
              <a:gd name="T58" fmla="*/ 153 w 236"/>
              <a:gd name="T59" fmla="*/ 44 h 135"/>
              <a:gd name="T60" fmla="*/ 176 w 236"/>
              <a:gd name="T61" fmla="*/ 22 h 135"/>
              <a:gd name="T62" fmla="*/ 171 w 236"/>
              <a:gd name="T63" fmla="*/ 18 h 135"/>
              <a:gd name="T64" fmla="*/ 190 w 236"/>
              <a:gd name="T65" fmla="*/ 0 h 135"/>
              <a:gd name="T66" fmla="*/ 185 w 236"/>
              <a:gd name="T67" fmla="*/ 0 h 135"/>
              <a:gd name="T68" fmla="*/ 153 w 236"/>
              <a:gd name="T69" fmla="*/ 35 h 135"/>
              <a:gd name="T70" fmla="*/ 111 w 236"/>
              <a:gd name="T71" fmla="*/ 48 h 135"/>
              <a:gd name="T72" fmla="*/ 92 w 236"/>
              <a:gd name="T73" fmla="*/ 53 h 135"/>
              <a:gd name="T74" fmla="*/ 88 w 236"/>
              <a:gd name="T75" fmla="*/ 57 h 135"/>
              <a:gd name="T76" fmla="*/ 65 w 236"/>
              <a:gd name="T77" fmla="*/ 66 h 135"/>
              <a:gd name="T78" fmla="*/ 55 w 236"/>
              <a:gd name="T79" fmla="*/ 66 h 135"/>
              <a:gd name="T80" fmla="*/ 55 w 236"/>
              <a:gd name="T81" fmla="*/ 70 h 135"/>
              <a:gd name="T82" fmla="*/ 41 w 236"/>
              <a:gd name="T83" fmla="*/ 70 h 135"/>
              <a:gd name="T84" fmla="*/ 37 w 236"/>
              <a:gd name="T85" fmla="*/ 79 h 135"/>
              <a:gd name="T86" fmla="*/ 32 w 236"/>
              <a:gd name="T87" fmla="*/ 87 h 135"/>
              <a:gd name="T88" fmla="*/ 28 w 236"/>
              <a:gd name="T89" fmla="*/ 83 h 135"/>
              <a:gd name="T90" fmla="*/ 23 w 236"/>
              <a:gd name="T91" fmla="*/ 96 h 135"/>
              <a:gd name="T92" fmla="*/ 4 w 236"/>
              <a:gd name="T93" fmla="*/ 100 h 135"/>
              <a:gd name="T94" fmla="*/ 4 w 236"/>
              <a:gd name="T95" fmla="*/ 109 h 135"/>
              <a:gd name="T96" fmla="*/ 0 w 236"/>
              <a:gd name="T97" fmla="*/ 122 h 135"/>
              <a:gd name="T98" fmla="*/ 0 w 236"/>
              <a:gd name="T99" fmla="*/ 122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32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13 h 118"/>
              <a:gd name="T2" fmla="*/ 24 w 102"/>
              <a:gd name="T3" fmla="*/ 113 h 118"/>
              <a:gd name="T4" fmla="*/ 28 w 102"/>
              <a:gd name="T5" fmla="*/ 118 h 118"/>
              <a:gd name="T6" fmla="*/ 65 w 102"/>
              <a:gd name="T7" fmla="*/ 96 h 118"/>
              <a:gd name="T8" fmla="*/ 61 w 102"/>
              <a:gd name="T9" fmla="*/ 66 h 118"/>
              <a:gd name="T10" fmla="*/ 65 w 102"/>
              <a:gd name="T11" fmla="*/ 52 h 118"/>
              <a:gd name="T12" fmla="*/ 75 w 102"/>
              <a:gd name="T13" fmla="*/ 61 h 118"/>
              <a:gd name="T14" fmla="*/ 79 w 102"/>
              <a:gd name="T15" fmla="*/ 83 h 118"/>
              <a:gd name="T16" fmla="*/ 88 w 102"/>
              <a:gd name="T17" fmla="*/ 83 h 118"/>
              <a:gd name="T18" fmla="*/ 102 w 102"/>
              <a:gd name="T19" fmla="*/ 61 h 118"/>
              <a:gd name="T20" fmla="*/ 88 w 102"/>
              <a:gd name="T21" fmla="*/ 35 h 118"/>
              <a:gd name="T22" fmla="*/ 65 w 102"/>
              <a:gd name="T23" fmla="*/ 35 h 118"/>
              <a:gd name="T24" fmla="*/ 51 w 102"/>
              <a:gd name="T25" fmla="*/ 5 h 118"/>
              <a:gd name="T26" fmla="*/ 37 w 102"/>
              <a:gd name="T27" fmla="*/ 0 h 118"/>
              <a:gd name="T28" fmla="*/ 0 w 102"/>
              <a:gd name="T29" fmla="*/ 13 h 118"/>
              <a:gd name="T30" fmla="*/ 0 w 102"/>
              <a:gd name="T31" fmla="*/ 13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37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40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1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7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43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92 h 422"/>
              <a:gd name="T2" fmla="*/ 13 w 213"/>
              <a:gd name="T3" fmla="*/ 196 h 422"/>
              <a:gd name="T4" fmla="*/ 37 w 213"/>
              <a:gd name="T5" fmla="*/ 153 h 422"/>
              <a:gd name="T6" fmla="*/ 41 w 213"/>
              <a:gd name="T7" fmla="*/ 57 h 422"/>
              <a:gd name="T8" fmla="*/ 41 w 213"/>
              <a:gd name="T9" fmla="*/ 18 h 422"/>
              <a:gd name="T10" fmla="*/ 78 w 213"/>
              <a:gd name="T11" fmla="*/ 0 h 422"/>
              <a:gd name="T12" fmla="*/ 162 w 213"/>
              <a:gd name="T13" fmla="*/ 266 h 422"/>
              <a:gd name="T14" fmla="*/ 208 w 213"/>
              <a:gd name="T15" fmla="*/ 322 h 422"/>
              <a:gd name="T16" fmla="*/ 213 w 213"/>
              <a:gd name="T17" fmla="*/ 331 h 422"/>
              <a:gd name="T18" fmla="*/ 208 w 213"/>
              <a:gd name="T19" fmla="*/ 357 h 422"/>
              <a:gd name="T20" fmla="*/ 166 w 213"/>
              <a:gd name="T21" fmla="*/ 387 h 422"/>
              <a:gd name="T22" fmla="*/ 18 w 213"/>
              <a:gd name="T23" fmla="*/ 422 h 422"/>
              <a:gd name="T24" fmla="*/ 0 w 213"/>
              <a:gd name="T25" fmla="*/ 292 h 422"/>
              <a:gd name="T26" fmla="*/ 0 w 213"/>
              <a:gd name="T27" fmla="*/ 292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45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48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7449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charset="0"/>
              </a:rPr>
              <a:t>ACCSP Compliant via SAFIS eDR</a:t>
            </a:r>
            <a:endParaRPr lang="en-US">
              <a:latin typeface="Arial" charset="0"/>
            </a:endParaRPr>
          </a:p>
        </p:txBody>
      </p:sp>
      <p:sp>
        <p:nvSpPr>
          <p:cNvPr id="17450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52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7453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39 h 196"/>
              <a:gd name="T2" fmla="*/ 19 w 223"/>
              <a:gd name="T3" fmla="*/ 144 h 196"/>
              <a:gd name="T4" fmla="*/ 19 w 223"/>
              <a:gd name="T5" fmla="*/ 196 h 196"/>
              <a:gd name="T6" fmla="*/ 32 w 223"/>
              <a:gd name="T7" fmla="*/ 192 h 196"/>
              <a:gd name="T8" fmla="*/ 46 w 223"/>
              <a:gd name="T9" fmla="*/ 179 h 196"/>
              <a:gd name="T10" fmla="*/ 74 w 223"/>
              <a:gd name="T11" fmla="*/ 166 h 196"/>
              <a:gd name="T12" fmla="*/ 93 w 223"/>
              <a:gd name="T13" fmla="*/ 135 h 196"/>
              <a:gd name="T14" fmla="*/ 97 w 223"/>
              <a:gd name="T15" fmla="*/ 144 h 196"/>
              <a:gd name="T16" fmla="*/ 125 w 223"/>
              <a:gd name="T17" fmla="*/ 135 h 196"/>
              <a:gd name="T18" fmla="*/ 158 w 223"/>
              <a:gd name="T19" fmla="*/ 126 h 196"/>
              <a:gd name="T20" fmla="*/ 162 w 223"/>
              <a:gd name="T21" fmla="*/ 118 h 196"/>
              <a:gd name="T22" fmla="*/ 172 w 223"/>
              <a:gd name="T23" fmla="*/ 122 h 196"/>
              <a:gd name="T24" fmla="*/ 181 w 223"/>
              <a:gd name="T25" fmla="*/ 113 h 196"/>
              <a:gd name="T26" fmla="*/ 199 w 223"/>
              <a:gd name="T27" fmla="*/ 109 h 196"/>
              <a:gd name="T28" fmla="*/ 223 w 223"/>
              <a:gd name="T29" fmla="*/ 100 h 196"/>
              <a:gd name="T30" fmla="*/ 199 w 223"/>
              <a:gd name="T31" fmla="*/ 0 h 196"/>
              <a:gd name="T32" fmla="*/ 0 w 223"/>
              <a:gd name="T33" fmla="*/ 39 h 196"/>
              <a:gd name="T34" fmla="*/ 0 w 223"/>
              <a:gd name="T35" fmla="*/ 39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294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5638800" y="1600200"/>
            <a:ext cx="2971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  <a:t>2009 </a:t>
            </a:r>
            <a:b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</a:br>
            <a:r>
              <a:rPr lang="en-US" sz="28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Atlantic Coast Data Collection Status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23900"/>
          </a:xfrm>
        </p:spPr>
        <p:txBody>
          <a:bodyPr/>
          <a:lstStyle/>
          <a:p>
            <a:r>
              <a:rPr lang="en-US" sz="3600" dirty="0" smtClean="0"/>
              <a:t>SAFIS Data Improvements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8674" name="Picture 2" descr="\\Warsaw-grouper\WEBROOT_ACCSP\images\SOADSummer2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47700"/>
            <a:ext cx="6858000" cy="459924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SAFIS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Near Real Time Data</a:t>
            </a:r>
          </a:p>
          <a:p>
            <a:pPr lvl="1"/>
            <a:r>
              <a:rPr lang="en-US" dirty="0" smtClean="0"/>
              <a:t>Raw data are available immediately</a:t>
            </a:r>
          </a:p>
          <a:p>
            <a:pPr lvl="1"/>
            <a:r>
              <a:rPr lang="en-US" dirty="0" smtClean="0"/>
              <a:t>Simplifies Quota Monitoring</a:t>
            </a:r>
          </a:p>
          <a:p>
            <a:r>
              <a:rPr lang="en-US" dirty="0" smtClean="0"/>
              <a:t>Eliminates Redundant Reporting</a:t>
            </a:r>
          </a:p>
          <a:p>
            <a:pPr lvl="1"/>
            <a:r>
              <a:rPr lang="en-US" dirty="0" smtClean="0"/>
              <a:t>States accept Federal Reports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Readily Adapted</a:t>
            </a:r>
          </a:p>
          <a:p>
            <a:pPr lvl="1"/>
            <a:r>
              <a:rPr lang="en-US" dirty="0" smtClean="0"/>
              <a:t>Easily deployed</a:t>
            </a:r>
          </a:p>
          <a:p>
            <a:r>
              <a:rPr lang="en-US" dirty="0" smtClean="0"/>
              <a:t>Modules Integrated</a:t>
            </a:r>
          </a:p>
          <a:p>
            <a:r>
              <a:rPr lang="en-US" dirty="0" smtClean="0"/>
              <a:t>Automated Auditing</a:t>
            </a:r>
          </a:p>
        </p:txBody>
      </p:sp>
    </p:spTree>
  </p:cSld>
  <p:clrMapOvr>
    <a:masterClrMapping/>
  </p:clrMapOvr>
  <p:transition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750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Fluke Quota in ME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200" dirty="0" smtClean="0"/>
              <a:t>BEFORE SAFIS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Inefficient quota tracking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A single vessel could put the fishery over quota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Once exceeded quota by the equivalent of 7 years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200" dirty="0" smtClean="0"/>
              <a:t>AFTER SAFIS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Automatic daily emails distribute information to track quotas and summarize data audits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ME can manage the fishery efficiently and prevent exceeding the quota</a:t>
            </a:r>
          </a:p>
        </p:txBody>
      </p:sp>
      <p:pic>
        <p:nvPicPr>
          <p:cNvPr id="9221" name="Picture 15" descr="dmrlogo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9325" y="165100"/>
            <a:ext cx="1512888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 descr="SUMFLND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90500"/>
            <a:ext cx="2438400" cy="17907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69723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SAFIS - Benefits in ME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46288"/>
            <a:ext cx="8229600" cy="4525962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dirty="0" smtClean="0"/>
              <a:t>ME is capable of timely and efficient management.</a:t>
            </a:r>
          </a:p>
          <a:p>
            <a:pPr eaLnBrk="1" hangingPunct="1">
              <a:buClr>
                <a:schemeClr val="accent2"/>
              </a:buClr>
            </a:pPr>
            <a:r>
              <a:rPr lang="en-US" dirty="0" smtClean="0"/>
              <a:t>Fishermen are not excluded from the fishery due to previous quota overages.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7313"/>
            <a:ext cx="77978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Filling Data Gaps in MA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1738"/>
            <a:ext cx="8229600" cy="4525962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dirty="0" smtClean="0"/>
              <a:t>Prior to choosing to use the ACCSP systems the state of MA did not have a complete data set from which to determine the value of a fishery.</a:t>
            </a:r>
          </a:p>
          <a:p>
            <a:pPr eaLnBrk="1" hangingPunct="1">
              <a:buClr>
                <a:schemeClr val="accent2"/>
              </a:buClr>
            </a:pPr>
            <a:r>
              <a:rPr lang="en-US" dirty="0" smtClean="0"/>
              <a:t>Now that gaps are filled, MA can: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i="1" dirty="0" smtClean="0"/>
              <a:t>Provide legislators with fishery valuations.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i="1" dirty="0" smtClean="0"/>
              <a:t>Provide NMFS with a more complete data set for Fisheries of the United States.</a:t>
            </a:r>
          </a:p>
        </p:txBody>
      </p:sp>
      <p:pic>
        <p:nvPicPr>
          <p:cNvPr id="11268" name="Picture 5" descr="MAD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49213"/>
            <a:ext cx="12065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66675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Data Gap Example – MA Shellfish</a:t>
            </a:r>
          </a:p>
        </p:txBody>
      </p:sp>
      <p:graphicFrame>
        <p:nvGraphicFramePr>
          <p:cNvPr id="139326" name="Group 62"/>
          <p:cNvGraphicFramePr>
            <a:graphicFrameLocks noGrp="1"/>
          </p:cNvGraphicFramePr>
          <p:nvPr>
            <p:ph idx="1"/>
          </p:nvPr>
        </p:nvGraphicFramePr>
        <p:xfrm>
          <a:off x="792163" y="1009650"/>
          <a:ext cx="7543800" cy="4124961"/>
        </p:xfrm>
        <a:graphic>
          <a:graphicData uri="http://schemas.openxmlformats.org/drawingml/2006/table">
            <a:tbl>
              <a:tblPr/>
              <a:tblGrid>
                <a:gridCol w="1724025"/>
                <a:gridCol w="2011362"/>
                <a:gridCol w="1868488"/>
                <a:gridCol w="1939925"/>
              </a:tblGrid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Units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Soft Clam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119,679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12,940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Bushel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Soft Clam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828,156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5,609,398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Pounds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Soft Clam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644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Meat Pounds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Oyster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11,855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Bushel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Oyster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143,468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8,686,593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Count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Oyster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10,208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219,188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Pounds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N. Quahog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303,305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26,363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Bushel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N. Quahog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476,266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21,991,925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Count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N. Quahog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48,890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777,092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Pounds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5413"/>
            <a:ext cx="7605713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eTRIPS – Benefits to NJ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dirty="0" smtClean="0"/>
              <a:t>Drastically reduce staff time spent entering harvest reports from paper</a:t>
            </a:r>
          </a:p>
          <a:p>
            <a:pPr eaLnBrk="1" hangingPunct="1">
              <a:buClr>
                <a:schemeClr val="accent2"/>
              </a:buClr>
            </a:pPr>
            <a:r>
              <a:rPr lang="en-US" dirty="0" smtClean="0"/>
              <a:t>Expectation of gaining increased amounts of commercial landings data</a:t>
            </a:r>
          </a:p>
          <a:p>
            <a:pPr eaLnBrk="1" hangingPunct="1">
              <a:buClr>
                <a:schemeClr val="accent2"/>
              </a:buClr>
            </a:pPr>
            <a:r>
              <a:rPr lang="en-US" dirty="0" smtClean="0"/>
              <a:t>Fisheries not part of any other database</a:t>
            </a:r>
          </a:p>
        </p:txBody>
      </p:sp>
      <p:pic>
        <p:nvPicPr>
          <p:cNvPr id="13316" name="Picture 6" descr="nj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49213"/>
            <a:ext cx="1371600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5413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eTRIPS - Benefits to NJ Fishermen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8263" y="1081088"/>
            <a:ext cx="3609975" cy="4114800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Allows fishermen to enter their own data, receive a receipt and save time and postage.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Allows fishermen opportunity to view previously reported data submissions.</a:t>
            </a:r>
          </a:p>
        </p:txBody>
      </p:sp>
      <p:pic>
        <p:nvPicPr>
          <p:cNvPr id="14340" name="Picture 9" descr="9815337_98cf2d4e79_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3" y="1490663"/>
            <a:ext cx="4324350" cy="324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7313"/>
            <a:ext cx="7567613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VA - Fishermen Compliance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Virginia does not have a staff member dedicated to compliance coordination.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SAFIS eDR allows VA to run queries, compare results to VA data and quickly generate a list of fishermen not reporting.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The alternative to SAFIS would involve sending staff to dealers to collect information for later analysis.</a:t>
            </a:r>
          </a:p>
        </p:txBody>
      </p:sp>
      <p:pic>
        <p:nvPicPr>
          <p:cNvPr id="15364" name="Picture 6" descr="Mrc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52400"/>
            <a:ext cx="11969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7313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SAFIS - Benefits to VA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2388"/>
            <a:ext cx="4411663" cy="4525962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Allows VA to contact non-compliant fishermen in a timely fashion to request reports or ultimately take action.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Saves state resources (salary &amp; time).</a:t>
            </a:r>
          </a:p>
        </p:txBody>
      </p:sp>
      <p:pic>
        <p:nvPicPr>
          <p:cNvPr id="16388" name="Picture 7" descr="computer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2563" y="1431925"/>
            <a:ext cx="33337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to NERO/NEFSC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are available almost immediately</a:t>
            </a:r>
          </a:p>
          <a:p>
            <a:r>
              <a:rPr lang="en-US" dirty="0" smtClean="0"/>
              <a:t>Vastly improved data quality</a:t>
            </a:r>
          </a:p>
          <a:p>
            <a:pPr lvl="1"/>
            <a:r>
              <a:rPr lang="en-US" dirty="0" smtClean="0"/>
              <a:t>On entry validation prevents improper coding</a:t>
            </a:r>
          </a:p>
          <a:p>
            <a:pPr lvl="1"/>
            <a:r>
              <a:rPr lang="en-US" dirty="0" smtClean="0"/>
              <a:t>Post entry automated audit process provides consistent, repeatable review and correction process</a:t>
            </a:r>
          </a:p>
          <a:p>
            <a:r>
              <a:rPr lang="en-US" dirty="0" smtClean="0"/>
              <a:t>More responsive quota management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to 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SAFIS is extremely cost effective</a:t>
            </a:r>
          </a:p>
          <a:p>
            <a:pPr lvl="1"/>
            <a:r>
              <a:rPr lang="en-US" dirty="0" smtClean="0"/>
              <a:t>Integrated into ACCSP budget</a:t>
            </a:r>
          </a:p>
          <a:p>
            <a:pPr lvl="1"/>
            <a:r>
              <a:rPr lang="en-US" dirty="0" smtClean="0"/>
              <a:t>Estimate  $8M </a:t>
            </a:r>
            <a:r>
              <a:rPr lang="en-US" dirty="0" smtClean="0"/>
              <a:t>development </a:t>
            </a:r>
            <a:r>
              <a:rPr lang="en-US" dirty="0" smtClean="0"/>
              <a:t>cost avoidance coast wide</a:t>
            </a:r>
          </a:p>
          <a:p>
            <a:pPr lvl="1"/>
            <a:r>
              <a:rPr lang="en-US" dirty="0" smtClean="0"/>
              <a:t>Estimate recurring yearly cost avoidance $1M</a:t>
            </a:r>
          </a:p>
          <a:p>
            <a:r>
              <a:rPr lang="en-US" dirty="0" smtClean="0"/>
              <a:t>Promotes cooperation and coordination</a:t>
            </a:r>
          </a:p>
          <a:p>
            <a:pPr lvl="1"/>
            <a:r>
              <a:rPr lang="en-US" dirty="0" smtClean="0"/>
              <a:t>Many more ‘eyes’ on data</a:t>
            </a:r>
          </a:p>
          <a:p>
            <a:pPr lvl="1"/>
            <a:r>
              <a:rPr lang="en-US" dirty="0" smtClean="0"/>
              <a:t>Joint state/federal review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084"/>
          <p:cNvSpPr txBox="1">
            <a:spLocks noChangeArrowheads="1"/>
          </p:cNvSpPr>
          <p:nvPr/>
        </p:nvSpPr>
        <p:spPr bwMode="auto">
          <a:xfrm>
            <a:off x="2536825" y="4503738"/>
            <a:ext cx="3962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 dirty="0">
                <a:solidFill>
                  <a:schemeClr val="accent2"/>
                </a:solidFill>
                <a:latin typeface="Arial" charset="0"/>
              </a:rPr>
              <a:t>www.accsp.org</a:t>
            </a:r>
            <a:endParaRPr lang="en-US" sz="24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9459" name="Text Box 3087"/>
          <p:cNvSpPr txBox="1">
            <a:spLocks noChangeArrowheads="1"/>
          </p:cNvSpPr>
          <p:nvPr/>
        </p:nvSpPr>
        <p:spPr bwMode="auto">
          <a:xfrm>
            <a:off x="2841625" y="241300"/>
            <a:ext cx="3429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 i="1" dirty="0">
                <a:solidFill>
                  <a:schemeClr val="accent2"/>
                </a:solidFill>
              </a:rPr>
              <a:t>Questions?</a:t>
            </a:r>
          </a:p>
        </p:txBody>
      </p:sp>
      <p:pic>
        <p:nvPicPr>
          <p:cNvPr id="19460" name="Picture 3088" descr="ASSC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7025" y="1163638"/>
            <a:ext cx="33528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CSP_Standard">
  <a:themeElements>
    <a:clrScheme name="ACCSP_Standar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CCSP_Standard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CCSP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5524</TotalTime>
  <Words>1497</Words>
  <Application>Microsoft Office PowerPoint</Application>
  <PresentationFormat>On-screen Show (4:3)</PresentationFormat>
  <Paragraphs>331</Paragraphs>
  <Slides>44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ACCSP_Standard</vt:lpstr>
      <vt:lpstr>VISIO</vt:lpstr>
      <vt:lpstr>Atlantic Coastal Cooperative Statistics Program Washington, DC  Mike Cahall </vt:lpstr>
      <vt:lpstr>Standard Atlantic  Fisheries Information System</vt:lpstr>
      <vt:lpstr>SAFIS  More than just Dealer Reports</vt:lpstr>
      <vt:lpstr>SAFIS Design </vt:lpstr>
      <vt:lpstr>SAFIS Integration</vt:lpstr>
      <vt:lpstr>RIFIS</vt:lpstr>
      <vt:lpstr>MDFIS</vt:lpstr>
      <vt:lpstr>RIFIS becomes SAFIS</vt:lpstr>
      <vt:lpstr>1st Generation of SAFIS</vt:lpstr>
      <vt:lpstr>SAFIS Data Collection</vt:lpstr>
      <vt:lpstr> </vt:lpstr>
      <vt:lpstr>SAFIS eDR Moves to 2nd Generation</vt:lpstr>
      <vt:lpstr>Future Directions  eDR</vt:lpstr>
      <vt:lpstr>eTrips - Background</vt:lpstr>
      <vt:lpstr>Base Requirements</vt:lpstr>
      <vt:lpstr>eTrips</vt:lpstr>
      <vt:lpstr>Features</vt:lpstr>
      <vt:lpstr>Additional Requirements</vt:lpstr>
      <vt:lpstr>eTrips - Expansion</vt:lpstr>
      <vt:lpstr>eTrips Current  Deployment Status</vt:lpstr>
      <vt:lpstr>Future Directions  eTrips</vt:lpstr>
      <vt:lpstr>eRec Background</vt:lpstr>
      <vt:lpstr>eRec Requirements</vt:lpstr>
      <vt:lpstr>eRec</vt:lpstr>
      <vt:lpstr>Future Directions eRec</vt:lpstr>
      <vt:lpstr>2004  Atlantic Coast Data Collection Status</vt:lpstr>
      <vt:lpstr>2005  Atlantic Coast Data Collection Status</vt:lpstr>
      <vt:lpstr>Slide 28</vt:lpstr>
      <vt:lpstr>Slide 29</vt:lpstr>
      <vt:lpstr>Slide 30</vt:lpstr>
      <vt:lpstr>Slide 31</vt:lpstr>
      <vt:lpstr>SAFIS Data Improvements</vt:lpstr>
      <vt:lpstr>SAFIS Benefits</vt:lpstr>
      <vt:lpstr>Fluke Quota in ME</vt:lpstr>
      <vt:lpstr>SAFIS - Benefits in ME</vt:lpstr>
      <vt:lpstr>Filling Data Gaps in MA</vt:lpstr>
      <vt:lpstr>Data Gap Example – MA Shellfish</vt:lpstr>
      <vt:lpstr>eTRIPS – Benefits to NJ</vt:lpstr>
      <vt:lpstr>eTRIPS - Benefits to NJ Fishermen</vt:lpstr>
      <vt:lpstr>VA - Fishermen Compliance</vt:lpstr>
      <vt:lpstr>SAFIS - Benefits to VA</vt:lpstr>
      <vt:lpstr>Benefits to NERO/NEFSC</vt:lpstr>
      <vt:lpstr>Benefits to all</vt:lpstr>
      <vt:lpstr>Slide 44</vt:lpstr>
    </vt:vector>
  </TitlesOfParts>
  <Company>Mid-Atlantic Fisheries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Atlantic Coastal Cooperative Statistics Program</dc:title>
  <dc:creator>Marla Trollan</dc:creator>
  <cp:lastModifiedBy>M Cahall</cp:lastModifiedBy>
  <cp:revision>228</cp:revision>
  <cp:lastPrinted>2002-01-10T06:55:02Z</cp:lastPrinted>
  <dcterms:created xsi:type="dcterms:W3CDTF">2000-02-07T17:16:04Z</dcterms:created>
  <dcterms:modified xsi:type="dcterms:W3CDTF">2010-06-03T17:35:50Z</dcterms:modified>
</cp:coreProperties>
</file>