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75" r:id="rId6"/>
    <p:sldId id="273" r:id="rId7"/>
    <p:sldId id="277" r:id="rId8"/>
    <p:sldId id="278" r:id="rId9"/>
    <p:sldId id="279" r:id="rId10"/>
    <p:sldId id="280" r:id="rId11"/>
    <p:sldId id="281" r:id="rId12"/>
    <p:sldId id="291" r:id="rId13"/>
    <p:sldId id="282" r:id="rId14"/>
    <p:sldId id="283" r:id="rId15"/>
    <p:sldId id="284" r:id="rId16"/>
    <p:sldId id="285" r:id="rId17"/>
    <p:sldId id="286" r:id="rId18"/>
    <p:sldId id="287" r:id="rId19"/>
    <p:sldId id="288" r:id="rId20"/>
    <p:sldId id="289" r:id="rId21"/>
    <p:sldId id="290" r:id="rId22"/>
    <p:sldId id="292" r:id="rId23"/>
    <p:sldId id="293" r:id="rId24"/>
    <p:sldId id="294" r:id="rId25"/>
    <p:sldId id="295" r:id="rId26"/>
    <p:sldId id="296" r:id="rId27"/>
    <p:sldId id="297" r:id="rId28"/>
    <p:sldId id="298" r:id="rId29"/>
    <p:sldId id="301" r:id="rId30"/>
    <p:sldId id="299" r:id="rId31"/>
    <p:sldId id="300" r:id="rId32"/>
    <p:sldId id="272" r:id="rId33"/>
    <p:sldId id="261" r:id="rId34"/>
    <p:sldId id="262" r:id="rId35"/>
    <p:sldId id="263" r:id="rId36"/>
    <p:sldId id="264" r:id="rId37"/>
    <p:sldId id="265" r:id="rId38"/>
    <p:sldId id="271" r:id="rId39"/>
    <p:sldId id="30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sorterViewPr>
    <p:cViewPr>
      <p:scale>
        <a:sx n="100" d="100"/>
        <a:sy n="100" d="100"/>
      </p:scale>
      <p:origin x="0" y="12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87485A-59A4-480C-9B70-B0E3844AB225}"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A297B-B356-48D7-8F0A-9BF3E5E60DD0}" type="slidenum">
              <a:rPr lang="en-US" smtClean="0"/>
              <a:t>‹#›</a:t>
            </a:fld>
            <a:endParaRPr lang="en-US"/>
          </a:p>
        </p:txBody>
      </p:sp>
    </p:spTree>
    <p:extLst>
      <p:ext uri="{BB962C8B-B14F-4D97-AF65-F5344CB8AC3E}">
        <p14:creationId xmlns:p14="http://schemas.microsoft.com/office/powerpoint/2010/main" val="334106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7485A-59A4-480C-9B70-B0E3844AB225}"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A297B-B356-48D7-8F0A-9BF3E5E60DD0}" type="slidenum">
              <a:rPr lang="en-US" smtClean="0"/>
              <a:t>‹#›</a:t>
            </a:fld>
            <a:endParaRPr lang="en-US"/>
          </a:p>
        </p:txBody>
      </p:sp>
    </p:spTree>
    <p:extLst>
      <p:ext uri="{BB962C8B-B14F-4D97-AF65-F5344CB8AC3E}">
        <p14:creationId xmlns:p14="http://schemas.microsoft.com/office/powerpoint/2010/main" val="2366504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7485A-59A4-480C-9B70-B0E3844AB225}"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A297B-B356-48D7-8F0A-9BF3E5E60DD0}" type="slidenum">
              <a:rPr lang="en-US" smtClean="0"/>
              <a:t>‹#›</a:t>
            </a:fld>
            <a:endParaRPr lang="en-US"/>
          </a:p>
        </p:txBody>
      </p:sp>
    </p:spTree>
    <p:extLst>
      <p:ext uri="{BB962C8B-B14F-4D97-AF65-F5344CB8AC3E}">
        <p14:creationId xmlns:p14="http://schemas.microsoft.com/office/powerpoint/2010/main" val="295851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0" y="1143000"/>
            <a:ext cx="9144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7485A-59A4-480C-9B70-B0E3844AB225}"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A297B-B356-48D7-8F0A-9BF3E5E60DD0}" type="slidenum">
              <a:rPr lang="en-US" smtClean="0"/>
              <a:t>‹#›</a:t>
            </a:fld>
            <a:endParaRPr lang="en-US"/>
          </a:p>
        </p:txBody>
      </p:sp>
    </p:spTree>
    <p:extLst>
      <p:ext uri="{BB962C8B-B14F-4D97-AF65-F5344CB8AC3E}">
        <p14:creationId xmlns:p14="http://schemas.microsoft.com/office/powerpoint/2010/main" val="42672087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7485A-59A4-480C-9B70-B0E3844AB225}"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A297B-B356-48D7-8F0A-9BF3E5E60DD0}" type="slidenum">
              <a:rPr lang="en-US" smtClean="0"/>
              <a:t>‹#›</a:t>
            </a:fld>
            <a:endParaRPr lang="en-US"/>
          </a:p>
        </p:txBody>
      </p:sp>
    </p:spTree>
    <p:extLst>
      <p:ext uri="{BB962C8B-B14F-4D97-AF65-F5344CB8AC3E}">
        <p14:creationId xmlns:p14="http://schemas.microsoft.com/office/powerpoint/2010/main" val="1655548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87485A-59A4-480C-9B70-B0E3844AB225}" type="datetimeFigureOut">
              <a:rPr lang="en-US" smtClean="0"/>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A297B-B356-48D7-8F0A-9BF3E5E60DD0}" type="slidenum">
              <a:rPr lang="en-US" smtClean="0"/>
              <a:t>‹#›</a:t>
            </a:fld>
            <a:endParaRPr lang="en-US"/>
          </a:p>
        </p:txBody>
      </p:sp>
    </p:spTree>
    <p:extLst>
      <p:ext uri="{BB962C8B-B14F-4D97-AF65-F5344CB8AC3E}">
        <p14:creationId xmlns:p14="http://schemas.microsoft.com/office/powerpoint/2010/main" val="2270112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87485A-59A4-480C-9B70-B0E3844AB225}" type="datetimeFigureOut">
              <a:rPr lang="en-US" smtClean="0"/>
              <a:t>10/23/2013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2A297B-B356-48D7-8F0A-9BF3E5E60DD0}" type="slidenum">
              <a:rPr lang="en-US" smtClean="0"/>
              <a:t>‹#›</a:t>
            </a:fld>
            <a:endParaRPr lang="en-US"/>
          </a:p>
        </p:txBody>
      </p:sp>
    </p:spTree>
    <p:extLst>
      <p:ext uri="{BB962C8B-B14F-4D97-AF65-F5344CB8AC3E}">
        <p14:creationId xmlns:p14="http://schemas.microsoft.com/office/powerpoint/2010/main" val="295701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87485A-59A4-480C-9B70-B0E3844AB225}" type="datetimeFigureOut">
              <a:rPr lang="en-US" smtClean="0"/>
              <a:t>10/23/2013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2A297B-B356-48D7-8F0A-9BF3E5E60DD0}" type="slidenum">
              <a:rPr lang="en-US" smtClean="0"/>
              <a:t>‹#›</a:t>
            </a:fld>
            <a:endParaRPr lang="en-US"/>
          </a:p>
        </p:txBody>
      </p:sp>
    </p:spTree>
    <p:extLst>
      <p:ext uri="{BB962C8B-B14F-4D97-AF65-F5344CB8AC3E}">
        <p14:creationId xmlns:p14="http://schemas.microsoft.com/office/powerpoint/2010/main" val="34649896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7485A-59A4-480C-9B70-B0E3844AB225}" type="datetimeFigureOut">
              <a:rPr lang="en-US" smtClean="0"/>
              <a:t>10/23/2013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2A297B-B356-48D7-8F0A-9BF3E5E60DD0}" type="slidenum">
              <a:rPr lang="en-US" smtClean="0"/>
              <a:t>‹#›</a:t>
            </a:fld>
            <a:endParaRPr lang="en-US"/>
          </a:p>
        </p:txBody>
      </p:sp>
    </p:spTree>
    <p:extLst>
      <p:ext uri="{BB962C8B-B14F-4D97-AF65-F5344CB8AC3E}">
        <p14:creationId xmlns:p14="http://schemas.microsoft.com/office/powerpoint/2010/main" val="3915404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7485A-59A4-480C-9B70-B0E3844AB225}" type="datetimeFigureOut">
              <a:rPr lang="en-US" smtClean="0"/>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A297B-B356-48D7-8F0A-9BF3E5E60DD0}" type="slidenum">
              <a:rPr lang="en-US" smtClean="0"/>
              <a:t>‹#›</a:t>
            </a:fld>
            <a:endParaRPr lang="en-US"/>
          </a:p>
        </p:txBody>
      </p:sp>
    </p:spTree>
    <p:extLst>
      <p:ext uri="{BB962C8B-B14F-4D97-AF65-F5344CB8AC3E}">
        <p14:creationId xmlns:p14="http://schemas.microsoft.com/office/powerpoint/2010/main" val="2311897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7485A-59A4-480C-9B70-B0E3844AB225}" type="datetimeFigureOut">
              <a:rPr lang="en-US" smtClean="0"/>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A297B-B356-48D7-8F0A-9BF3E5E60DD0}" type="slidenum">
              <a:rPr lang="en-US" smtClean="0"/>
              <a:t>‹#›</a:t>
            </a:fld>
            <a:endParaRPr lang="en-US"/>
          </a:p>
        </p:txBody>
      </p:sp>
    </p:spTree>
    <p:extLst>
      <p:ext uri="{BB962C8B-B14F-4D97-AF65-F5344CB8AC3E}">
        <p14:creationId xmlns:p14="http://schemas.microsoft.com/office/powerpoint/2010/main" val="3873862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62" y="0"/>
            <a:ext cx="9147561"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0" y="1143000"/>
            <a:ext cx="9144000" cy="5715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7485A-59A4-480C-9B70-B0E3844AB225}" type="datetimeFigureOut">
              <a:rPr lang="en-US" smtClean="0"/>
              <a:t>10/23/2013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A297B-B356-48D7-8F0A-9BF3E5E60DD0}" type="slidenum">
              <a:rPr lang="en-US" smtClean="0"/>
              <a:t>‹#›</a:t>
            </a:fld>
            <a:endParaRPr lang="en-US"/>
          </a:p>
        </p:txBody>
      </p:sp>
    </p:spTree>
    <p:extLst>
      <p:ext uri="{BB962C8B-B14F-4D97-AF65-F5344CB8AC3E}">
        <p14:creationId xmlns:p14="http://schemas.microsoft.com/office/powerpoint/2010/main" val="353791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53"/>
            <a:ext cx="7772400" cy="2686050"/>
          </a:xfrm>
        </p:spPr>
        <p:txBody>
          <a:bodyPr>
            <a:normAutofit/>
          </a:bodyPr>
          <a:lstStyle/>
          <a:p>
            <a:r>
              <a:rPr lang="en-US" dirty="0" smtClean="0"/>
              <a:t>Derivation of P* for </a:t>
            </a:r>
            <a:br>
              <a:rPr lang="en-US" dirty="0" smtClean="0"/>
            </a:br>
            <a:r>
              <a:rPr lang="en-US" dirty="0" err="1" smtClean="0"/>
              <a:t>Blueline</a:t>
            </a:r>
            <a:r>
              <a:rPr lang="en-US" dirty="0" smtClean="0"/>
              <a:t> Tilefish</a:t>
            </a:r>
            <a:br>
              <a:rPr lang="en-US" dirty="0" smtClean="0"/>
            </a:br>
            <a:r>
              <a:rPr lang="en-US" dirty="0" smtClean="0"/>
              <a:t>from SEDAR32 Assessment</a:t>
            </a:r>
            <a:endParaRPr lang="en-US" dirty="0"/>
          </a:p>
        </p:txBody>
      </p:sp>
      <p:sp>
        <p:nvSpPr>
          <p:cNvPr id="3" name="Subtitle 2"/>
          <p:cNvSpPr>
            <a:spLocks noGrp="1"/>
          </p:cNvSpPr>
          <p:nvPr>
            <p:ph type="subTitle" idx="1"/>
          </p:nvPr>
        </p:nvSpPr>
        <p:spPr>
          <a:xfrm>
            <a:off x="1390461" y="5105400"/>
            <a:ext cx="6400800" cy="1752600"/>
          </a:xfrm>
        </p:spPr>
        <p:txBody>
          <a:bodyPr/>
          <a:lstStyle/>
          <a:p>
            <a:r>
              <a:rPr lang="en-US" dirty="0" smtClean="0"/>
              <a:t>Steve </a:t>
            </a:r>
            <a:r>
              <a:rPr lang="en-US" dirty="0" err="1" smtClean="0"/>
              <a:t>Cadrin</a:t>
            </a:r>
            <a:endParaRPr lang="en-US" dirty="0"/>
          </a:p>
          <a:p>
            <a:r>
              <a:rPr lang="en-US" dirty="0" smtClean="0"/>
              <a:t>SEDAR32 Review Workshop Chair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2514600"/>
            <a:ext cx="562927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645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32117"/>
            <a:ext cx="8153400" cy="6825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996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705"/>
            <a:ext cx="9101450" cy="636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146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62488"/>
            <a:ext cx="8077200" cy="5966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Abundance Indices and Catch</a:t>
            </a:r>
            <a:endParaRPr lang="en-US" dirty="0"/>
          </a:p>
        </p:txBody>
      </p:sp>
    </p:spTree>
    <p:extLst>
      <p:ext uri="{BB962C8B-B14F-4D97-AF65-F5344CB8AC3E}">
        <p14:creationId xmlns:p14="http://schemas.microsoft.com/office/powerpoint/2010/main" val="857900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Beaufort Assessment Model</a:t>
            </a:r>
            <a:endParaRPr lang="en-US" dirty="0"/>
          </a:p>
        </p:txBody>
      </p:sp>
      <p:sp>
        <p:nvSpPr>
          <p:cNvPr id="3" name="Content Placeholder 2"/>
          <p:cNvSpPr>
            <a:spLocks noGrp="1"/>
          </p:cNvSpPr>
          <p:nvPr>
            <p:ph idx="1"/>
          </p:nvPr>
        </p:nvSpPr>
        <p:spPr>
          <a:xfrm>
            <a:off x="0" y="838200"/>
            <a:ext cx="9144000" cy="6019800"/>
          </a:xfrm>
        </p:spPr>
        <p:txBody>
          <a:bodyPr>
            <a:normAutofit fontScale="70000" lnSpcReduction="20000"/>
          </a:bodyPr>
          <a:lstStyle/>
          <a:p>
            <a:r>
              <a:rPr lang="en-US" dirty="0" smtClean="0"/>
              <a:t>1974–2011 </a:t>
            </a:r>
            <a:r>
              <a:rPr lang="en-US" dirty="0"/>
              <a:t>(Earliest year consistent data was available; </a:t>
            </a:r>
            <a:r>
              <a:rPr lang="en-US" dirty="0" smtClean="0"/>
              <a:t>99.5% landings </a:t>
            </a:r>
            <a:r>
              <a:rPr lang="en-US" dirty="0"/>
              <a:t>occurred after 1974)</a:t>
            </a:r>
          </a:p>
          <a:p>
            <a:r>
              <a:rPr lang="en-US" dirty="0" smtClean="0"/>
              <a:t>ages</a:t>
            </a:r>
            <a:r>
              <a:rPr lang="en-US" dirty="0"/>
              <a:t>: 1–15</a:t>
            </a:r>
            <a:r>
              <a:rPr lang="en-US" dirty="0" smtClean="0"/>
              <a:t>+ (plus </a:t>
            </a:r>
            <a:r>
              <a:rPr lang="en-US" dirty="0"/>
              <a:t>group based on inspection of age compositions and where growth and </a:t>
            </a:r>
            <a:r>
              <a:rPr lang="en-US" dirty="0" smtClean="0"/>
              <a:t>M </a:t>
            </a:r>
            <a:r>
              <a:rPr lang="en-US" dirty="0"/>
              <a:t>reach </a:t>
            </a:r>
            <a:r>
              <a:rPr lang="en-US" dirty="0" smtClean="0"/>
              <a:t>asymptotes)</a:t>
            </a:r>
            <a:endParaRPr lang="en-US" dirty="0"/>
          </a:p>
          <a:p>
            <a:r>
              <a:rPr lang="en-US" dirty="0" smtClean="0"/>
              <a:t>Von </a:t>
            </a:r>
            <a:r>
              <a:rPr lang="en-US" dirty="0" err="1"/>
              <a:t>Bertalannfy</a:t>
            </a:r>
            <a:r>
              <a:rPr lang="en-US" dirty="0"/>
              <a:t> growth and age-based natural mortality </a:t>
            </a:r>
            <a:endParaRPr lang="en-US" dirty="0" smtClean="0"/>
          </a:p>
          <a:p>
            <a:r>
              <a:rPr lang="en-US" dirty="0" smtClean="0"/>
              <a:t>Initial </a:t>
            </a:r>
            <a:r>
              <a:rPr lang="en-US" dirty="0"/>
              <a:t>numbers at </a:t>
            </a:r>
            <a:r>
              <a:rPr lang="en-US" dirty="0" smtClean="0"/>
              <a:t>age </a:t>
            </a:r>
            <a:r>
              <a:rPr lang="en-US" dirty="0"/>
              <a:t>assumed equilibrium age structure and </a:t>
            </a:r>
            <a:r>
              <a:rPr lang="en-US" dirty="0" smtClean="0"/>
              <a:t>an estimated </a:t>
            </a:r>
            <a:r>
              <a:rPr lang="en-US" dirty="0"/>
              <a:t>historical fishing mortality rate</a:t>
            </a:r>
          </a:p>
          <a:p>
            <a:r>
              <a:rPr lang="en-US" dirty="0" err="1" smtClean="0"/>
              <a:t>Beverton</a:t>
            </a:r>
            <a:r>
              <a:rPr lang="en-US" dirty="0" smtClean="0"/>
              <a:t>-Holt </a:t>
            </a:r>
            <a:r>
              <a:rPr lang="en-US" dirty="0" err="1" smtClean="0"/>
              <a:t>spawner</a:t>
            </a:r>
            <a:r>
              <a:rPr lang="en-US" dirty="0" smtClean="0"/>
              <a:t>-recruit relationship </a:t>
            </a:r>
            <a:r>
              <a:rPr lang="en-US" dirty="0"/>
              <a:t>with lognormal recruitment deviations</a:t>
            </a:r>
          </a:p>
          <a:p>
            <a:r>
              <a:rPr lang="en-US" dirty="0" smtClean="0"/>
              <a:t>Spawning </a:t>
            </a:r>
            <a:r>
              <a:rPr lang="en-US" dirty="0"/>
              <a:t>potential: mature female biomass (N x </a:t>
            </a:r>
            <a:r>
              <a:rPr lang="en-US" dirty="0" err="1"/>
              <a:t>wgt</a:t>
            </a:r>
            <a:r>
              <a:rPr lang="en-US" dirty="0"/>
              <a:t> x fraction female) at time </a:t>
            </a:r>
            <a:r>
              <a:rPr lang="en-US" dirty="0" smtClean="0"/>
              <a:t>of peak </a:t>
            </a:r>
            <a:r>
              <a:rPr lang="en-US" dirty="0"/>
              <a:t>spawning (May</a:t>
            </a:r>
            <a:r>
              <a:rPr lang="en-US" dirty="0" smtClean="0"/>
              <a:t>)</a:t>
            </a:r>
          </a:p>
          <a:p>
            <a:r>
              <a:rPr lang="en-US" dirty="0"/>
              <a:t>Three Fleets: </a:t>
            </a:r>
            <a:r>
              <a:rPr lang="en-US" dirty="0" smtClean="0"/>
              <a:t>recreational</a:t>
            </a:r>
            <a:r>
              <a:rPr lang="en-US" dirty="0"/>
              <a:t>, commercial </a:t>
            </a:r>
            <a:r>
              <a:rPr lang="en-US" dirty="0" err="1"/>
              <a:t>handline</a:t>
            </a:r>
            <a:r>
              <a:rPr lang="en-US" dirty="0"/>
              <a:t>, commercial </a:t>
            </a:r>
            <a:r>
              <a:rPr lang="en-US" dirty="0" err="1" smtClean="0"/>
              <a:t>longline</a:t>
            </a:r>
            <a:r>
              <a:rPr lang="en-US" dirty="0" smtClean="0"/>
              <a:t>; discards </a:t>
            </a:r>
            <a:r>
              <a:rPr lang="en-US" dirty="0"/>
              <a:t>pooled with landings</a:t>
            </a:r>
          </a:p>
          <a:p>
            <a:r>
              <a:rPr lang="en-US" dirty="0" smtClean="0"/>
              <a:t>Abundance </a:t>
            </a:r>
            <a:r>
              <a:rPr lang="en-US" dirty="0"/>
              <a:t>Indices: all fishery-dependent; recreational </a:t>
            </a:r>
            <a:r>
              <a:rPr lang="en-US" dirty="0" err="1"/>
              <a:t>headboat</a:t>
            </a:r>
            <a:r>
              <a:rPr lang="en-US" dirty="0"/>
              <a:t> (HB), </a:t>
            </a:r>
            <a:r>
              <a:rPr lang="en-US" dirty="0" smtClean="0"/>
              <a:t>commercial </a:t>
            </a:r>
            <a:r>
              <a:rPr lang="en-US" dirty="0" err="1" smtClean="0"/>
              <a:t>handline</a:t>
            </a:r>
            <a:r>
              <a:rPr lang="en-US" dirty="0" smtClean="0"/>
              <a:t> </a:t>
            </a:r>
            <a:r>
              <a:rPr lang="en-US" dirty="0"/>
              <a:t>(</a:t>
            </a:r>
            <a:r>
              <a:rPr lang="en-US" dirty="0" err="1"/>
              <a:t>cHL</a:t>
            </a:r>
            <a:r>
              <a:rPr lang="en-US" dirty="0"/>
              <a:t>), commercial </a:t>
            </a:r>
            <a:r>
              <a:rPr lang="en-US" dirty="0" err="1"/>
              <a:t>longline</a:t>
            </a:r>
            <a:r>
              <a:rPr lang="en-US" dirty="0"/>
              <a:t> (</a:t>
            </a:r>
            <a:r>
              <a:rPr lang="en-US" dirty="0" err="1"/>
              <a:t>cLL</a:t>
            </a:r>
            <a:r>
              <a:rPr lang="en-US" dirty="0"/>
              <a:t>)</a:t>
            </a:r>
          </a:p>
          <a:p>
            <a:r>
              <a:rPr lang="en-US" dirty="0" smtClean="0"/>
              <a:t>Separate </a:t>
            </a:r>
            <a:r>
              <a:rPr lang="en-US" dirty="0" err="1" smtClean="0"/>
              <a:t>catchability</a:t>
            </a:r>
            <a:r>
              <a:rPr lang="en-US" dirty="0" smtClean="0"/>
              <a:t> </a:t>
            </a:r>
            <a:r>
              <a:rPr lang="en-US" dirty="0"/>
              <a:t>for each fleet, assumed constant in time</a:t>
            </a:r>
          </a:p>
          <a:p>
            <a:r>
              <a:rPr lang="en-US" dirty="0" smtClean="0"/>
              <a:t>Logistic electivity functions </a:t>
            </a:r>
            <a:r>
              <a:rPr lang="en-US" dirty="0"/>
              <a:t>for landings and indices. Constant in time.</a:t>
            </a:r>
          </a:p>
          <a:p>
            <a:r>
              <a:rPr lang="en-US" dirty="0" smtClean="0"/>
              <a:t>Annual </a:t>
            </a:r>
            <a:r>
              <a:rPr lang="en-US" dirty="0"/>
              <a:t>estimates </a:t>
            </a:r>
            <a:r>
              <a:rPr lang="en-US" dirty="0" smtClean="0"/>
              <a:t>of fishing mortality for </a:t>
            </a:r>
            <a:r>
              <a:rPr lang="en-US" dirty="0"/>
              <a:t>each </a:t>
            </a:r>
            <a:r>
              <a:rPr lang="en-US" dirty="0" smtClean="0"/>
              <a:t>fleet; age-specific F computed </a:t>
            </a:r>
            <a:r>
              <a:rPr lang="en-US" dirty="0"/>
              <a:t>as product full F and selectivity at age</a:t>
            </a:r>
          </a:p>
        </p:txBody>
      </p:sp>
    </p:spTree>
    <p:extLst>
      <p:ext uri="{BB962C8B-B14F-4D97-AF65-F5344CB8AC3E}">
        <p14:creationId xmlns:p14="http://schemas.microsoft.com/office/powerpoint/2010/main" val="319983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BAM Input Data</a:t>
            </a:r>
            <a:endParaRPr lang="en-US" dirty="0"/>
          </a:p>
        </p:txBody>
      </p:sp>
      <p:sp>
        <p:nvSpPr>
          <p:cNvPr id="3" name="Content Placeholder 2"/>
          <p:cNvSpPr>
            <a:spLocks noGrp="1"/>
          </p:cNvSpPr>
          <p:nvPr>
            <p:ph idx="1"/>
          </p:nvPr>
        </p:nvSpPr>
        <p:spPr/>
        <p:txBody>
          <a:bodyPr>
            <a:normAutofit fontScale="77500" lnSpcReduction="20000"/>
          </a:bodyPr>
          <a:lstStyle/>
          <a:p>
            <a:r>
              <a:rPr lang="en-US" dirty="0"/>
              <a:t>Recreational removals (landings + discards</a:t>
            </a:r>
            <a:r>
              <a:rPr lang="en-US" dirty="0" smtClean="0"/>
              <a:t>): </a:t>
            </a:r>
            <a:r>
              <a:rPr lang="en-US" dirty="0"/>
              <a:t>1974-2011</a:t>
            </a:r>
          </a:p>
          <a:p>
            <a:r>
              <a:rPr lang="en-US" dirty="0" smtClean="0"/>
              <a:t>Commercial </a:t>
            </a:r>
            <a:r>
              <a:rPr lang="en-US" dirty="0" err="1"/>
              <a:t>handline</a:t>
            </a:r>
            <a:r>
              <a:rPr lang="en-US" dirty="0"/>
              <a:t> removals (landings + discards</a:t>
            </a:r>
            <a:r>
              <a:rPr lang="en-US" dirty="0" smtClean="0"/>
              <a:t>): </a:t>
            </a:r>
            <a:r>
              <a:rPr lang="en-US" dirty="0"/>
              <a:t>1974-2011</a:t>
            </a:r>
          </a:p>
          <a:p>
            <a:r>
              <a:rPr lang="en-US" dirty="0" smtClean="0"/>
              <a:t>Commercial </a:t>
            </a:r>
            <a:r>
              <a:rPr lang="en-US" dirty="0" err="1"/>
              <a:t>longline</a:t>
            </a:r>
            <a:r>
              <a:rPr lang="en-US" dirty="0"/>
              <a:t> removals (landings</a:t>
            </a:r>
            <a:r>
              <a:rPr lang="en-US" dirty="0" smtClean="0"/>
              <a:t>): </a:t>
            </a:r>
            <a:r>
              <a:rPr lang="en-US" dirty="0"/>
              <a:t>1979-2011</a:t>
            </a:r>
          </a:p>
          <a:p>
            <a:r>
              <a:rPr lang="en-US" dirty="0" smtClean="0"/>
              <a:t>Commercial </a:t>
            </a:r>
            <a:r>
              <a:rPr lang="en-US" dirty="0"/>
              <a:t>age compositions</a:t>
            </a:r>
          </a:p>
          <a:p>
            <a:pPr lvl="1"/>
            <a:r>
              <a:rPr lang="en-US" dirty="0" err="1" smtClean="0"/>
              <a:t>handline</a:t>
            </a:r>
            <a:r>
              <a:rPr lang="en-US" dirty="0"/>
              <a:t>: annual 2005-2011</a:t>
            </a:r>
          </a:p>
          <a:p>
            <a:pPr lvl="1"/>
            <a:r>
              <a:rPr lang="en-US" dirty="0" err="1" smtClean="0"/>
              <a:t>longline</a:t>
            </a:r>
            <a:r>
              <a:rPr lang="en-US" dirty="0"/>
              <a:t>: annual 2006-2011</a:t>
            </a:r>
          </a:p>
          <a:p>
            <a:r>
              <a:rPr lang="en-US" dirty="0" smtClean="0"/>
              <a:t>Recreational </a:t>
            </a:r>
            <a:r>
              <a:rPr lang="en-US" dirty="0"/>
              <a:t>age </a:t>
            </a:r>
            <a:r>
              <a:rPr lang="en-US" dirty="0" smtClean="0"/>
              <a:t>compositions: pooled </a:t>
            </a:r>
            <a:r>
              <a:rPr lang="en-US" dirty="0"/>
              <a:t>(2003, 2008-2011</a:t>
            </a:r>
            <a:r>
              <a:rPr lang="en-US" dirty="0" smtClean="0"/>
              <a:t>)</a:t>
            </a:r>
          </a:p>
          <a:p>
            <a:r>
              <a:rPr lang="en-US" dirty="0" err="1"/>
              <a:t>Headboat</a:t>
            </a:r>
            <a:r>
              <a:rPr lang="en-US" dirty="0"/>
              <a:t> index (1980-1992)</a:t>
            </a:r>
          </a:p>
          <a:p>
            <a:r>
              <a:rPr lang="en-US" dirty="0" err="1" smtClean="0"/>
              <a:t>Handline</a:t>
            </a:r>
            <a:r>
              <a:rPr lang="en-US" dirty="0" smtClean="0"/>
              <a:t> </a:t>
            </a:r>
            <a:r>
              <a:rPr lang="en-US" dirty="0"/>
              <a:t>index (1993-2010)</a:t>
            </a:r>
          </a:p>
          <a:p>
            <a:r>
              <a:rPr lang="en-US" dirty="0" err="1" smtClean="0"/>
              <a:t>Longline</a:t>
            </a:r>
            <a:r>
              <a:rPr lang="en-US" dirty="0" smtClean="0"/>
              <a:t> </a:t>
            </a:r>
            <a:r>
              <a:rPr lang="en-US" dirty="0"/>
              <a:t>index (1993-2004)</a:t>
            </a:r>
          </a:p>
          <a:p>
            <a:r>
              <a:rPr lang="en-US" b="1" dirty="0" smtClean="0"/>
              <a:t>Excluded </a:t>
            </a:r>
            <a:r>
              <a:rPr lang="en-US" b="1" dirty="0"/>
              <a:t>length </a:t>
            </a:r>
            <a:r>
              <a:rPr lang="en-US" b="1" dirty="0" smtClean="0"/>
              <a:t>compositions because of conflicts </a:t>
            </a:r>
            <a:r>
              <a:rPr lang="en-US" b="1" dirty="0"/>
              <a:t>with other data sources (recreational age comps and indices</a:t>
            </a:r>
            <a:r>
              <a:rPr lang="en-US" b="1" dirty="0" smtClean="0"/>
              <a:t>), changes </a:t>
            </a:r>
            <a:r>
              <a:rPr lang="en-US" b="1" dirty="0"/>
              <a:t>in </a:t>
            </a:r>
            <a:r>
              <a:rPr lang="en-US" b="1" dirty="0" smtClean="0"/>
              <a:t>sampling (</a:t>
            </a:r>
            <a:r>
              <a:rPr lang="en-US" b="1" dirty="0"/>
              <a:t>e.g., </a:t>
            </a:r>
            <a:r>
              <a:rPr lang="en-US" b="1" dirty="0" err="1"/>
              <a:t>headboats</a:t>
            </a:r>
            <a:r>
              <a:rPr lang="en-US" b="1" dirty="0"/>
              <a:t> early part of time series, general </a:t>
            </a:r>
            <a:r>
              <a:rPr lang="en-US" b="1" dirty="0" smtClean="0"/>
              <a:t>rec fleet </a:t>
            </a:r>
            <a:r>
              <a:rPr lang="en-US" b="1" dirty="0"/>
              <a:t>later part of time </a:t>
            </a:r>
            <a:r>
              <a:rPr lang="en-US" b="1" dirty="0" smtClean="0"/>
              <a:t>series), and poor </a:t>
            </a:r>
            <a:r>
              <a:rPr lang="en-US" b="1" dirty="0"/>
              <a:t>fits to length data</a:t>
            </a:r>
          </a:p>
          <a:p>
            <a:r>
              <a:rPr lang="en-US" dirty="0" smtClean="0"/>
              <a:t>Iterative </a:t>
            </a:r>
            <a:r>
              <a:rPr lang="en-US" dirty="0"/>
              <a:t>re-weighting for data components</a:t>
            </a:r>
          </a:p>
        </p:txBody>
      </p:sp>
    </p:spTree>
    <p:extLst>
      <p:ext uri="{BB962C8B-B14F-4D97-AF65-F5344CB8AC3E}">
        <p14:creationId xmlns:p14="http://schemas.microsoft.com/office/powerpoint/2010/main" val="2679627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BAM parameters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160 Estimated</a:t>
            </a:r>
          </a:p>
          <a:p>
            <a:pPr lvl="1"/>
            <a:r>
              <a:rPr lang="pt-BR" dirty="0"/>
              <a:t>S-R parameters (2): R0, sigma-R; steepness fixed</a:t>
            </a:r>
          </a:p>
          <a:p>
            <a:pPr lvl="1"/>
            <a:r>
              <a:rPr lang="pt-BR" dirty="0" smtClean="0"/>
              <a:t>Annual </a:t>
            </a:r>
            <a:r>
              <a:rPr lang="pt-BR" dirty="0"/>
              <a:t>R devs (36): 1974-2009</a:t>
            </a:r>
          </a:p>
          <a:p>
            <a:pPr lvl="1"/>
            <a:r>
              <a:rPr lang="en-US" dirty="0" smtClean="0"/>
              <a:t>Selectivity </a:t>
            </a:r>
            <a:r>
              <a:rPr lang="en-US" dirty="0"/>
              <a:t>(6): </a:t>
            </a:r>
            <a:r>
              <a:rPr lang="en-US" dirty="0" smtClean="0"/>
              <a:t>3 fleets </a:t>
            </a:r>
            <a:r>
              <a:rPr lang="en-US" dirty="0"/>
              <a:t>(A50, slope)</a:t>
            </a:r>
          </a:p>
          <a:p>
            <a:pPr lvl="1"/>
            <a:r>
              <a:rPr lang="en-US" dirty="0" err="1" smtClean="0"/>
              <a:t>Catchability</a:t>
            </a:r>
            <a:r>
              <a:rPr lang="en-US" dirty="0" smtClean="0"/>
              <a:t> </a:t>
            </a:r>
            <a:r>
              <a:rPr lang="en-US" dirty="0"/>
              <a:t>(3): q for each abundance </a:t>
            </a:r>
            <a:r>
              <a:rPr lang="en-US" dirty="0" smtClean="0"/>
              <a:t>index</a:t>
            </a:r>
            <a:endParaRPr lang="en-US" dirty="0"/>
          </a:p>
          <a:p>
            <a:pPr lvl="1"/>
            <a:r>
              <a:rPr lang="en-US" dirty="0" smtClean="0"/>
              <a:t>Annual </a:t>
            </a:r>
            <a:r>
              <a:rPr lang="en-US" dirty="0"/>
              <a:t>Fishing mortality (112</a:t>
            </a:r>
            <a:r>
              <a:rPr lang="en-US" dirty="0" smtClean="0"/>
              <a:t>)</a:t>
            </a:r>
            <a:endParaRPr lang="en-US" dirty="0"/>
          </a:p>
          <a:p>
            <a:pPr lvl="1"/>
            <a:r>
              <a:rPr lang="en-US" dirty="0" smtClean="0"/>
              <a:t>Initial </a:t>
            </a:r>
            <a:r>
              <a:rPr lang="en-US" dirty="0"/>
              <a:t>F (1): Initial fishing mortality </a:t>
            </a:r>
            <a:r>
              <a:rPr lang="en-US" dirty="0" smtClean="0"/>
              <a:t>rate</a:t>
            </a:r>
          </a:p>
          <a:p>
            <a:r>
              <a:rPr lang="en-US" b="1" dirty="0" smtClean="0"/>
              <a:t>Fixed steepness </a:t>
            </a:r>
            <a:r>
              <a:rPr lang="en-US" b="1" dirty="0"/>
              <a:t>(h) at </a:t>
            </a:r>
            <a:r>
              <a:rPr lang="en-US" b="1" dirty="0" smtClean="0"/>
              <a:t>0.84</a:t>
            </a:r>
          </a:p>
          <a:p>
            <a:pPr lvl="1"/>
            <a:r>
              <a:rPr lang="en-US" dirty="0" smtClean="0"/>
              <a:t>h=0.84 </a:t>
            </a:r>
            <a:r>
              <a:rPr lang="en-US" dirty="0"/>
              <a:t>meta analysis of marine </a:t>
            </a:r>
            <a:r>
              <a:rPr lang="en-US" dirty="0" err="1"/>
              <a:t>demersal</a:t>
            </a:r>
            <a:r>
              <a:rPr lang="en-US" dirty="0"/>
              <a:t> fishes including many </a:t>
            </a:r>
            <a:r>
              <a:rPr lang="en-US" dirty="0" smtClean="0"/>
              <a:t>Southeast US </a:t>
            </a:r>
            <a:r>
              <a:rPr lang="en-US" dirty="0"/>
              <a:t>stocks (</a:t>
            </a:r>
            <a:r>
              <a:rPr lang="en-US" dirty="0" err="1"/>
              <a:t>Shertzer</a:t>
            </a:r>
            <a:r>
              <a:rPr lang="en-US" dirty="0"/>
              <a:t> and Conn 2012)</a:t>
            </a:r>
          </a:p>
          <a:p>
            <a:pPr lvl="1"/>
            <a:r>
              <a:rPr lang="en-US" dirty="0" smtClean="0"/>
              <a:t>h=0.836 mode </a:t>
            </a:r>
            <a:r>
              <a:rPr lang="en-US" dirty="0"/>
              <a:t>of “Domain 3 </a:t>
            </a:r>
            <a:r>
              <a:rPr lang="en-US" dirty="0" err="1"/>
              <a:t>nonanadromous</a:t>
            </a:r>
            <a:r>
              <a:rPr lang="en-US" dirty="0"/>
              <a:t>” </a:t>
            </a:r>
            <a:r>
              <a:rPr lang="en-US" dirty="0" smtClean="0"/>
              <a:t>species</a:t>
            </a:r>
            <a:r>
              <a:rPr lang="en-US" dirty="0"/>
              <a:t> </a:t>
            </a:r>
            <a:r>
              <a:rPr lang="en-US" dirty="0" smtClean="0"/>
              <a:t>(Myers </a:t>
            </a:r>
            <a:r>
              <a:rPr lang="en-US" dirty="0"/>
              <a:t>et al. 2002)</a:t>
            </a:r>
          </a:p>
          <a:p>
            <a:pPr lvl="1"/>
            <a:r>
              <a:rPr lang="en-US" dirty="0" smtClean="0"/>
              <a:t>h=0.84</a:t>
            </a:r>
            <a:r>
              <a:rPr lang="en-US" dirty="0"/>
              <a:t> </a:t>
            </a:r>
            <a:r>
              <a:rPr lang="en-US" dirty="0" smtClean="0"/>
              <a:t>value </a:t>
            </a:r>
            <a:r>
              <a:rPr lang="en-US" dirty="0"/>
              <a:t>assumed for golden tilefish (</a:t>
            </a:r>
            <a:r>
              <a:rPr lang="en-US" dirty="0" err="1"/>
              <a:t>Sedar</a:t>
            </a:r>
            <a:r>
              <a:rPr lang="en-US" dirty="0"/>
              <a:t> 25</a:t>
            </a:r>
            <a:r>
              <a:rPr lang="en-US" dirty="0" smtClean="0"/>
              <a:t>)</a:t>
            </a:r>
            <a:endParaRPr lang="en-US" dirty="0"/>
          </a:p>
        </p:txBody>
      </p:sp>
    </p:spTree>
    <p:extLst>
      <p:ext uri="{BB962C8B-B14F-4D97-AF65-F5344CB8AC3E}">
        <p14:creationId xmlns:p14="http://schemas.microsoft.com/office/powerpoint/2010/main" val="3059353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0" y="0"/>
            <a:ext cx="9159089" cy="527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136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465"/>
            <a:ext cx="8839200" cy="684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758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23813"/>
            <a:ext cx="7524750" cy="681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246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664" y="54493"/>
            <a:ext cx="7310673" cy="676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706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SEDAR 32 Review Workshop</a:t>
            </a:r>
            <a:br>
              <a:rPr lang="en-US" dirty="0" smtClean="0"/>
            </a:br>
            <a:r>
              <a:rPr lang="en-US" dirty="0" smtClean="0"/>
              <a:t>Morehead City NC, August 27-30 2013</a:t>
            </a:r>
            <a:endParaRPr lang="en-US" dirty="0"/>
          </a:p>
        </p:txBody>
      </p:sp>
      <p:sp>
        <p:nvSpPr>
          <p:cNvPr id="3" name="Content Placeholder 2"/>
          <p:cNvSpPr>
            <a:spLocks noGrp="1"/>
          </p:cNvSpPr>
          <p:nvPr>
            <p:ph idx="1"/>
          </p:nvPr>
        </p:nvSpPr>
        <p:spPr/>
        <p:txBody>
          <a:bodyPr>
            <a:noAutofit/>
          </a:bodyPr>
          <a:lstStyle/>
          <a:p>
            <a:r>
              <a:rPr lang="en-US" sz="2400" u="sng" dirty="0"/>
              <a:t>Review </a:t>
            </a:r>
            <a:r>
              <a:rPr lang="en-US" sz="2400" u="sng" dirty="0" smtClean="0"/>
              <a:t>Panel</a:t>
            </a:r>
            <a:r>
              <a:rPr lang="en-US" sz="2400" dirty="0" smtClean="0"/>
              <a:t>: Steve </a:t>
            </a:r>
            <a:r>
              <a:rPr lang="en-US" sz="2400" dirty="0" err="1" smtClean="0"/>
              <a:t>Cadrin</a:t>
            </a:r>
            <a:r>
              <a:rPr lang="en-US" sz="2400" dirty="0" smtClean="0"/>
              <a:t> (chair), </a:t>
            </a:r>
            <a:r>
              <a:rPr lang="en-US" sz="2400" b="1" dirty="0" smtClean="0"/>
              <a:t>Churchill </a:t>
            </a:r>
            <a:r>
              <a:rPr lang="en-US" sz="2400" b="1" dirty="0"/>
              <a:t>Grimes (SA SSC</a:t>
            </a:r>
            <a:r>
              <a:rPr lang="en-US" sz="2400" b="1" dirty="0" smtClean="0"/>
              <a:t>),</a:t>
            </a:r>
            <a:r>
              <a:rPr lang="en-US" sz="2400" dirty="0" smtClean="0"/>
              <a:t> Will </a:t>
            </a:r>
            <a:r>
              <a:rPr lang="en-US" sz="2400" dirty="0"/>
              <a:t>Patterson (GSMFC representative</a:t>
            </a:r>
            <a:r>
              <a:rPr lang="en-US" sz="2400" dirty="0" smtClean="0"/>
              <a:t>), Gary </a:t>
            </a:r>
            <a:r>
              <a:rPr lang="en-US" sz="2400" dirty="0"/>
              <a:t>Melvin (</a:t>
            </a:r>
            <a:r>
              <a:rPr lang="en-US" sz="2400" dirty="0" smtClean="0"/>
              <a:t>CIE), Stephen </a:t>
            </a:r>
            <a:r>
              <a:rPr lang="en-US" sz="2400" dirty="0"/>
              <a:t>Smith (CIE</a:t>
            </a:r>
            <a:r>
              <a:rPr lang="en-US" sz="2400" dirty="0" smtClean="0"/>
              <a:t>), Kevin </a:t>
            </a:r>
            <a:r>
              <a:rPr lang="en-US" sz="2400" dirty="0"/>
              <a:t>Stokes (CIE</a:t>
            </a:r>
            <a:r>
              <a:rPr lang="en-US" sz="2400" dirty="0" smtClean="0"/>
              <a:t>)</a:t>
            </a:r>
            <a:endParaRPr lang="en-US" sz="2400" dirty="0"/>
          </a:p>
          <a:p>
            <a:r>
              <a:rPr lang="en-US" sz="2400" u="sng" dirty="0" smtClean="0"/>
              <a:t>Analytical Team</a:t>
            </a:r>
            <a:r>
              <a:rPr lang="en-US" sz="2400" dirty="0" smtClean="0"/>
              <a:t>: </a:t>
            </a:r>
            <a:r>
              <a:rPr lang="en-US" sz="2400" b="1" dirty="0" smtClean="0">
                <a:solidFill>
                  <a:srgbClr val="C00000"/>
                </a:solidFill>
              </a:rPr>
              <a:t>Kevin Craig (SEFSC – tilefish lead),</a:t>
            </a:r>
            <a:r>
              <a:rPr lang="en-US" sz="2400" dirty="0" smtClean="0"/>
              <a:t> Erik </a:t>
            </a:r>
            <a:r>
              <a:rPr lang="en-US" sz="2400" dirty="0"/>
              <a:t>Williams (SEFSC</a:t>
            </a:r>
            <a:r>
              <a:rPr lang="en-US" sz="2400" dirty="0" smtClean="0"/>
              <a:t>), Katie </a:t>
            </a:r>
            <a:r>
              <a:rPr lang="en-US" sz="2400" dirty="0"/>
              <a:t>Andrews (SEFSC</a:t>
            </a:r>
            <a:r>
              <a:rPr lang="en-US" sz="2400" dirty="0" smtClean="0"/>
              <a:t>), Kyle </a:t>
            </a:r>
            <a:r>
              <a:rPr lang="en-US" sz="2400" dirty="0" err="1"/>
              <a:t>Shertzer</a:t>
            </a:r>
            <a:r>
              <a:rPr lang="en-US" sz="2400" dirty="0"/>
              <a:t> (SEFSC</a:t>
            </a:r>
            <a:r>
              <a:rPr lang="en-US" sz="2400" dirty="0" smtClean="0"/>
              <a:t>), Rob </a:t>
            </a:r>
            <a:r>
              <a:rPr lang="en-US" sz="2400" dirty="0"/>
              <a:t>Cheshire (SEFSC</a:t>
            </a:r>
            <a:r>
              <a:rPr lang="en-US" sz="2400" dirty="0" smtClean="0"/>
              <a:t>), Lou </a:t>
            </a:r>
            <a:r>
              <a:rPr lang="en-US" sz="2400" dirty="0" err="1"/>
              <a:t>Coggins</a:t>
            </a:r>
            <a:r>
              <a:rPr lang="en-US" sz="2400" dirty="0"/>
              <a:t> (SEFSC</a:t>
            </a:r>
            <a:r>
              <a:rPr lang="en-US" sz="2400" dirty="0" smtClean="0"/>
              <a:t>), Brian </a:t>
            </a:r>
            <a:r>
              <a:rPr lang="en-US" sz="2400" dirty="0" err="1" smtClean="0"/>
              <a:t>Langseth</a:t>
            </a:r>
            <a:r>
              <a:rPr lang="en-US" sz="2400" dirty="0" smtClean="0"/>
              <a:t>(SEFSC), Eric Fitzpatrick (SEFSC), …</a:t>
            </a:r>
            <a:endParaRPr lang="en-US" sz="2400" dirty="0"/>
          </a:p>
          <a:p>
            <a:r>
              <a:rPr lang="en-US" sz="2400" u="sng" dirty="0" smtClean="0"/>
              <a:t>Council &amp; Agency Staff</a:t>
            </a:r>
            <a:r>
              <a:rPr lang="en-US" sz="2400" dirty="0" smtClean="0"/>
              <a:t>: </a:t>
            </a:r>
            <a:r>
              <a:rPr lang="en-US" sz="2400" b="1" dirty="0" smtClean="0">
                <a:solidFill>
                  <a:srgbClr val="C00000"/>
                </a:solidFill>
              </a:rPr>
              <a:t>Julia Byrd (SEDAR coordinator)</a:t>
            </a:r>
            <a:r>
              <a:rPr lang="en-US" sz="2400" dirty="0" smtClean="0"/>
              <a:t>, </a:t>
            </a:r>
            <a:r>
              <a:rPr lang="en-US" sz="2400" b="1" dirty="0" smtClean="0"/>
              <a:t>Mike </a:t>
            </a:r>
            <a:r>
              <a:rPr lang="en-US" sz="2400" b="1" dirty="0" err="1" smtClean="0"/>
              <a:t>Erriggo</a:t>
            </a:r>
            <a:r>
              <a:rPr lang="en-US" sz="2400" b="1" dirty="0" smtClean="0"/>
              <a:t> (SAFMC), Julie O’Dell (SAFMC)</a:t>
            </a:r>
            <a:r>
              <a:rPr lang="en-US" sz="2400" dirty="0" smtClean="0"/>
              <a:t>, Jessica Stephen (SERO), </a:t>
            </a:r>
          </a:p>
          <a:p>
            <a:r>
              <a:rPr lang="en-US" sz="2400" u="sng" dirty="0" smtClean="0"/>
              <a:t>Observers</a:t>
            </a:r>
            <a:r>
              <a:rPr lang="en-US" sz="2400" dirty="0" smtClean="0"/>
              <a:t>: </a:t>
            </a:r>
            <a:r>
              <a:rPr lang="en-US" sz="2400" b="1" dirty="0"/>
              <a:t>Michelle </a:t>
            </a:r>
            <a:r>
              <a:rPr lang="en-US" sz="2400" b="1" dirty="0" smtClean="0"/>
              <a:t>Duval (SAFMC)</a:t>
            </a:r>
            <a:r>
              <a:rPr lang="en-US" sz="2400" dirty="0" smtClean="0"/>
              <a:t>, Dewey </a:t>
            </a:r>
            <a:r>
              <a:rPr lang="en-US" sz="2400" dirty="0" err="1" smtClean="0"/>
              <a:t>Hemilright</a:t>
            </a:r>
            <a:r>
              <a:rPr lang="en-US" sz="2400" dirty="0" smtClean="0"/>
              <a:t> (NC Commercial Fishing Industry), Robert Johnson (FL Recreational Fishing Industry), </a:t>
            </a:r>
            <a:r>
              <a:rPr lang="en-US" sz="2400" b="1" dirty="0" smtClean="0"/>
              <a:t>Doug </a:t>
            </a:r>
            <a:r>
              <a:rPr lang="en-US" sz="2400" b="1" dirty="0"/>
              <a:t>Vaughan</a:t>
            </a:r>
            <a:r>
              <a:rPr lang="en-US" sz="2400" dirty="0"/>
              <a:t> (AFS</a:t>
            </a:r>
            <a:r>
              <a:rPr lang="en-US" sz="2400" dirty="0" smtClean="0"/>
              <a:t>), Bob </a:t>
            </a:r>
            <a:r>
              <a:rPr lang="en-US" sz="2400" dirty="0"/>
              <a:t>O’Boyle (PEW</a:t>
            </a:r>
            <a:r>
              <a:rPr lang="en-US" sz="2400" dirty="0" smtClean="0"/>
              <a:t>), Mike </a:t>
            </a:r>
            <a:r>
              <a:rPr lang="en-US" sz="2400" dirty="0" err="1"/>
              <a:t>Prager</a:t>
            </a:r>
            <a:r>
              <a:rPr lang="en-US" sz="2400" dirty="0"/>
              <a:t> (Omega Protein</a:t>
            </a:r>
            <a:r>
              <a:rPr lang="en-US" sz="2400" dirty="0" smtClean="0"/>
              <a:t>), …</a:t>
            </a:r>
            <a:endParaRPr lang="en-US" sz="2400" dirty="0"/>
          </a:p>
          <a:p>
            <a:endParaRPr lang="en-US" sz="2400" dirty="0"/>
          </a:p>
        </p:txBody>
      </p:sp>
    </p:spTree>
    <p:extLst>
      <p:ext uri="{BB962C8B-B14F-4D97-AF65-F5344CB8AC3E}">
        <p14:creationId xmlns:p14="http://schemas.microsoft.com/office/powerpoint/2010/main" val="2363330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9826"/>
            <a:ext cx="7162800" cy="6828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014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62"/>
            <a:ext cx="9144000" cy="4771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401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49" y="0"/>
            <a:ext cx="8280903" cy="68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039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8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858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68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575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5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105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32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86000"/>
            <a:ext cx="4572000" cy="399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0" y="1581090"/>
            <a:ext cx="1941622" cy="400110"/>
          </a:xfrm>
          <a:prstGeom prst="rect">
            <a:avLst/>
          </a:prstGeom>
          <a:solidFill>
            <a:schemeClr val="bg1"/>
          </a:solidFill>
        </p:spPr>
        <p:txBody>
          <a:bodyPr wrap="none" rtlCol="0">
            <a:spAutoFit/>
          </a:bodyPr>
          <a:lstStyle/>
          <a:p>
            <a:r>
              <a:rPr lang="en-US" sz="2000" dirty="0" smtClean="0"/>
              <a:t>Fishing Mortality</a:t>
            </a:r>
            <a:endParaRPr lang="en-US" sz="2000" dirty="0"/>
          </a:p>
        </p:txBody>
      </p:sp>
    </p:spTree>
    <p:extLst>
      <p:ext uri="{BB962C8B-B14F-4D97-AF65-F5344CB8AC3E}">
        <p14:creationId xmlns:p14="http://schemas.microsoft.com/office/powerpoint/2010/main" val="3259604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2539"/>
            <a:ext cx="7315200" cy="6805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770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47" y="-1"/>
            <a:ext cx="8857307" cy="6874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532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0"/>
            <a:ext cx="8839200" cy="1143000"/>
          </a:xfrm>
        </p:spPr>
        <p:txBody>
          <a:bodyPr>
            <a:normAutofit fontScale="90000"/>
          </a:bodyPr>
          <a:lstStyle/>
          <a:p>
            <a:pPr algn="l"/>
            <a:r>
              <a:rPr lang="en-US" dirty="0" smtClean="0"/>
              <a:t>Alternative </a:t>
            </a:r>
            <a:br>
              <a:rPr lang="en-US" dirty="0" smtClean="0"/>
            </a:br>
            <a:r>
              <a:rPr lang="en-US" dirty="0" smtClean="0"/>
              <a:t>Models</a:t>
            </a:r>
            <a:endParaRPr lang="en-US" dirty="0"/>
          </a:p>
        </p:txBody>
      </p:sp>
      <p:sp>
        <p:nvSpPr>
          <p:cNvPr id="5" name="Content Placeholder 4"/>
          <p:cNvSpPr>
            <a:spLocks noGrp="1"/>
          </p:cNvSpPr>
          <p:nvPr>
            <p:ph idx="1"/>
          </p:nvPr>
        </p:nvSpPr>
        <p:spPr>
          <a:xfrm>
            <a:off x="0" y="1371600"/>
            <a:ext cx="4419600" cy="5486400"/>
          </a:xfrm>
        </p:spPr>
        <p:txBody>
          <a:bodyPr>
            <a:normAutofit lnSpcReduction="10000"/>
          </a:bodyPr>
          <a:lstStyle/>
          <a:p>
            <a:r>
              <a:rPr lang="en-US" dirty="0" smtClean="0"/>
              <a:t>BAM Base Run (best for status determination)</a:t>
            </a:r>
          </a:p>
          <a:p>
            <a:r>
              <a:rPr lang="en-US" dirty="0" smtClean="0"/>
              <a:t>MCB BAM (best for stochastic projection) </a:t>
            </a:r>
          </a:p>
          <a:p>
            <a:r>
              <a:rPr lang="en-US" dirty="0" smtClean="0"/>
              <a:t>Age-Structured Production Model (BAM with no </a:t>
            </a:r>
            <a:r>
              <a:rPr lang="en-US" dirty="0" err="1" smtClean="0"/>
              <a:t>Rdev</a:t>
            </a:r>
            <a:r>
              <a:rPr lang="en-US" dirty="0" smtClean="0"/>
              <a:t>)</a:t>
            </a:r>
          </a:p>
          <a:p>
            <a:r>
              <a:rPr lang="en-US" dirty="0" smtClean="0"/>
              <a:t>Age-Aggregated Production Model (ASPIC)</a:t>
            </a:r>
            <a:endParaRPr lang="en-US" dirty="0"/>
          </a:p>
        </p:txBody>
      </p:sp>
      <p:pic>
        <p:nvPicPr>
          <p:cNvPr id="3482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3400"/>
          <a:stretch/>
        </p:blipFill>
        <p:spPr bwMode="auto">
          <a:xfrm>
            <a:off x="4572000" y="-20631"/>
            <a:ext cx="4572000" cy="687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412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lstStyle/>
          <a:p>
            <a:r>
              <a:rPr lang="en-US" dirty="0" smtClean="0"/>
              <a:t>Brief Summary of </a:t>
            </a:r>
            <a:r>
              <a:rPr lang="en-US" dirty="0" err="1" smtClean="0"/>
              <a:t>blueline</a:t>
            </a:r>
            <a:r>
              <a:rPr lang="en-US" dirty="0" smtClean="0"/>
              <a:t> tilefish stock assessment relevant to P*</a:t>
            </a:r>
          </a:p>
          <a:p>
            <a:pPr lvl="1"/>
            <a:r>
              <a:rPr lang="en-US" dirty="0" smtClean="0"/>
              <a:t>Data (data included in the final assessment)</a:t>
            </a:r>
          </a:p>
          <a:p>
            <a:pPr lvl="1"/>
            <a:r>
              <a:rPr lang="en-US" dirty="0" smtClean="0"/>
              <a:t>Assessment (accepted models)</a:t>
            </a:r>
          </a:p>
          <a:p>
            <a:pPr lvl="1"/>
            <a:r>
              <a:rPr lang="en-US" dirty="0" smtClean="0"/>
              <a:t>Results:</a:t>
            </a:r>
          </a:p>
          <a:p>
            <a:pPr lvl="2"/>
            <a:r>
              <a:rPr lang="en-US" dirty="0" smtClean="0"/>
              <a:t>Stock status</a:t>
            </a:r>
          </a:p>
          <a:p>
            <a:pPr lvl="2"/>
            <a:r>
              <a:rPr lang="en-US" dirty="0" smtClean="0"/>
              <a:t>Catch Projections</a:t>
            </a:r>
          </a:p>
          <a:p>
            <a:r>
              <a:rPr lang="en-US" dirty="0" smtClean="0"/>
              <a:t>Suggested P* scoring for SSC discussion</a:t>
            </a:r>
            <a:endParaRPr lang="en-US" dirty="0"/>
          </a:p>
        </p:txBody>
      </p:sp>
    </p:spTree>
    <p:extLst>
      <p:ext uri="{BB962C8B-B14F-4D97-AF65-F5344CB8AC3E}">
        <p14:creationId xmlns:p14="http://schemas.microsoft.com/office/powerpoint/2010/main" val="20080671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4288"/>
            <a:ext cx="7858125" cy="682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0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76200"/>
            <a:ext cx="783907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780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lstStyle/>
          <a:p>
            <a:r>
              <a:rPr lang="en-US" dirty="0" smtClean="0">
                <a:solidFill>
                  <a:schemeClr val="tx1">
                    <a:lumMod val="50000"/>
                    <a:lumOff val="50000"/>
                  </a:schemeClr>
                </a:solidFill>
              </a:rPr>
              <a:t>Brief Summary of </a:t>
            </a:r>
            <a:r>
              <a:rPr lang="en-US" dirty="0" err="1" smtClean="0">
                <a:solidFill>
                  <a:schemeClr val="tx1">
                    <a:lumMod val="50000"/>
                    <a:lumOff val="50000"/>
                  </a:schemeClr>
                </a:solidFill>
              </a:rPr>
              <a:t>blueline</a:t>
            </a:r>
            <a:r>
              <a:rPr lang="en-US" dirty="0" smtClean="0">
                <a:solidFill>
                  <a:schemeClr val="tx1">
                    <a:lumMod val="50000"/>
                    <a:lumOff val="50000"/>
                  </a:schemeClr>
                </a:solidFill>
              </a:rPr>
              <a:t> tilefish stock assessment relevant to P*</a:t>
            </a:r>
          </a:p>
          <a:p>
            <a:pPr lvl="1"/>
            <a:r>
              <a:rPr lang="en-US" dirty="0" smtClean="0">
                <a:solidFill>
                  <a:schemeClr val="tx1">
                    <a:lumMod val="50000"/>
                    <a:lumOff val="50000"/>
                  </a:schemeClr>
                </a:solidFill>
              </a:rPr>
              <a:t>Data (data included in the final assessment)</a:t>
            </a:r>
          </a:p>
          <a:p>
            <a:pPr lvl="1"/>
            <a:r>
              <a:rPr lang="en-US" dirty="0" smtClean="0">
                <a:solidFill>
                  <a:schemeClr val="tx1">
                    <a:lumMod val="50000"/>
                    <a:lumOff val="50000"/>
                  </a:schemeClr>
                </a:solidFill>
              </a:rPr>
              <a:t>Assessment (accepted models)</a:t>
            </a:r>
          </a:p>
          <a:p>
            <a:pPr lvl="1"/>
            <a:r>
              <a:rPr lang="en-US" dirty="0" smtClean="0">
                <a:solidFill>
                  <a:schemeClr val="tx1">
                    <a:lumMod val="50000"/>
                    <a:lumOff val="50000"/>
                  </a:schemeClr>
                </a:solidFill>
              </a:rPr>
              <a:t>Results:</a:t>
            </a:r>
          </a:p>
          <a:p>
            <a:pPr lvl="2"/>
            <a:r>
              <a:rPr lang="en-US" dirty="0" smtClean="0">
                <a:solidFill>
                  <a:schemeClr val="tx1">
                    <a:lumMod val="50000"/>
                    <a:lumOff val="50000"/>
                  </a:schemeClr>
                </a:solidFill>
              </a:rPr>
              <a:t>Stock status</a:t>
            </a:r>
          </a:p>
          <a:p>
            <a:pPr lvl="2"/>
            <a:r>
              <a:rPr lang="en-US" dirty="0" smtClean="0">
                <a:solidFill>
                  <a:schemeClr val="tx1">
                    <a:lumMod val="50000"/>
                    <a:lumOff val="50000"/>
                  </a:schemeClr>
                </a:solidFill>
              </a:rPr>
              <a:t>Catch Projections</a:t>
            </a:r>
          </a:p>
          <a:p>
            <a:r>
              <a:rPr lang="en-US" b="1" dirty="0" smtClean="0"/>
              <a:t>Suggested P* scoring for SSC discussion</a:t>
            </a:r>
            <a:endParaRPr lang="en-US" b="1" dirty="0"/>
          </a:p>
        </p:txBody>
      </p:sp>
    </p:spTree>
    <p:extLst>
      <p:ext uri="{BB962C8B-B14F-4D97-AF65-F5344CB8AC3E}">
        <p14:creationId xmlns:p14="http://schemas.microsoft.com/office/powerpoint/2010/main" val="10088351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Derivation of P*</a:t>
            </a:r>
            <a:endParaRPr lang="en-US" dirty="0"/>
          </a:p>
        </p:txBody>
      </p:sp>
      <p:sp>
        <p:nvSpPr>
          <p:cNvPr id="3" name="Content Placeholder 2"/>
          <p:cNvSpPr>
            <a:spLocks noGrp="1"/>
          </p:cNvSpPr>
          <p:nvPr>
            <p:ph idx="1"/>
          </p:nvPr>
        </p:nvSpPr>
        <p:spPr/>
        <p:txBody>
          <a:bodyPr>
            <a:normAutofit/>
          </a:bodyPr>
          <a:lstStyle/>
          <a:p>
            <a:r>
              <a:rPr lang="en-US" dirty="0" smtClean="0"/>
              <a:t>P*=0.1 to 0.5</a:t>
            </a:r>
            <a:r>
              <a:rPr lang="en-US" dirty="0"/>
              <a:t>=(50+penalty)/100</a:t>
            </a:r>
            <a:endParaRPr lang="en-US" dirty="0" smtClean="0"/>
          </a:p>
          <a:p>
            <a:r>
              <a:rPr lang="en-US" dirty="0" smtClean="0"/>
              <a:t>Penalties for scientific uncertainty:</a:t>
            </a:r>
          </a:p>
          <a:p>
            <a:pPr marL="971550" lvl="1" indent="-514350">
              <a:buFont typeface="+mj-lt"/>
              <a:buAutoNum type="arabicPeriod"/>
            </a:pPr>
            <a:r>
              <a:rPr lang="en-US" dirty="0" smtClean="0"/>
              <a:t>Assessment </a:t>
            </a:r>
            <a:r>
              <a:rPr lang="en-US" dirty="0"/>
              <a:t>Information Tiers </a:t>
            </a:r>
            <a:r>
              <a:rPr lang="en-US" dirty="0" smtClean="0"/>
              <a:t>Scoring (0 to -10)</a:t>
            </a:r>
            <a:endParaRPr lang="en-US" dirty="0"/>
          </a:p>
          <a:p>
            <a:pPr marL="971550" lvl="1" indent="-514350">
              <a:buFont typeface="+mj-lt"/>
              <a:buAutoNum type="arabicPeriod"/>
            </a:pPr>
            <a:r>
              <a:rPr lang="en-US" dirty="0" smtClean="0"/>
              <a:t>Uncertainty </a:t>
            </a:r>
            <a:r>
              <a:rPr lang="en-US" dirty="0"/>
              <a:t>Tiers, Examples, and </a:t>
            </a:r>
            <a:r>
              <a:rPr lang="en-US" dirty="0" smtClean="0"/>
              <a:t>Scoring</a:t>
            </a:r>
            <a:r>
              <a:rPr lang="en-US" dirty="0"/>
              <a:t> (0 to -10)</a:t>
            </a:r>
          </a:p>
          <a:p>
            <a:pPr marL="971550" lvl="1" indent="-514350">
              <a:buFont typeface="+mj-lt"/>
              <a:buAutoNum type="arabicPeriod"/>
            </a:pPr>
            <a:r>
              <a:rPr lang="en-US" dirty="0" smtClean="0"/>
              <a:t>Stock </a:t>
            </a:r>
            <a:r>
              <a:rPr lang="en-US" dirty="0"/>
              <a:t>Status Tiers and </a:t>
            </a:r>
            <a:r>
              <a:rPr lang="en-US" dirty="0" smtClean="0"/>
              <a:t>Scoring</a:t>
            </a:r>
            <a:r>
              <a:rPr lang="en-US" dirty="0"/>
              <a:t> (0 to -10)</a:t>
            </a:r>
          </a:p>
          <a:p>
            <a:pPr marL="971550" lvl="1" indent="-514350">
              <a:buFont typeface="+mj-lt"/>
              <a:buAutoNum type="arabicPeriod"/>
            </a:pPr>
            <a:r>
              <a:rPr lang="en-US" dirty="0" smtClean="0"/>
              <a:t>Productivity-Susceptibility Assessment </a:t>
            </a:r>
            <a:r>
              <a:rPr lang="en-US" dirty="0"/>
              <a:t>Tiers and </a:t>
            </a:r>
            <a:r>
              <a:rPr lang="en-US" dirty="0" smtClean="0"/>
              <a:t>Scoring</a:t>
            </a:r>
            <a:r>
              <a:rPr lang="en-US" dirty="0"/>
              <a:t> (0 to -10)</a:t>
            </a:r>
          </a:p>
        </p:txBody>
      </p:sp>
    </p:spTree>
    <p:extLst>
      <p:ext uri="{BB962C8B-B14F-4D97-AF65-F5344CB8AC3E}">
        <p14:creationId xmlns:p14="http://schemas.microsoft.com/office/powerpoint/2010/main" val="3850507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Assessment Information (penalty)</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Quantitative </a:t>
            </a:r>
            <a:r>
              <a:rPr lang="en-US" b="1" dirty="0"/>
              <a:t>assessment provides estimates of exploitation and biomass; includes MSY-derived benchmarks. (0)</a:t>
            </a:r>
          </a:p>
          <a:p>
            <a:r>
              <a:rPr lang="en-US" dirty="0" smtClean="0"/>
              <a:t>Quantitative </a:t>
            </a:r>
            <a:r>
              <a:rPr lang="en-US" dirty="0"/>
              <a:t>assessment provides estimates of either exploitation or biomass, but not MSY benchmarks; requires proxy reference points. (-2.5)</a:t>
            </a:r>
          </a:p>
          <a:p>
            <a:r>
              <a:rPr lang="en-US" dirty="0" smtClean="0"/>
              <a:t>Quantitative </a:t>
            </a:r>
            <a:r>
              <a:rPr lang="en-US" dirty="0"/>
              <a:t>assessment that provides relative measures of exploitation or biomass; absolute measures of status are unavailable; references may be based on proxy. (-5)</a:t>
            </a:r>
          </a:p>
          <a:p>
            <a:r>
              <a:rPr lang="en-US" dirty="0" smtClean="0"/>
              <a:t>Reliable </a:t>
            </a:r>
            <a:r>
              <a:rPr lang="en-US" dirty="0"/>
              <a:t>catch history available (-7.5)</a:t>
            </a:r>
          </a:p>
          <a:p>
            <a:r>
              <a:rPr lang="en-US" dirty="0" smtClean="0"/>
              <a:t>Scarce </a:t>
            </a:r>
            <a:r>
              <a:rPr lang="en-US" dirty="0"/>
              <a:t>or unreliable catch records (-10)</a:t>
            </a:r>
          </a:p>
          <a:p>
            <a:endParaRPr lang="en-US" dirty="0"/>
          </a:p>
        </p:txBody>
      </p:sp>
    </p:spTree>
    <p:extLst>
      <p:ext uri="{BB962C8B-B14F-4D97-AF65-F5344CB8AC3E}">
        <p14:creationId xmlns:p14="http://schemas.microsoft.com/office/powerpoint/2010/main" val="23725569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Uncertainty (penalty)</a:t>
            </a:r>
            <a:endParaRPr lang="en-US" dirty="0"/>
          </a:p>
        </p:txBody>
      </p:sp>
      <p:sp>
        <p:nvSpPr>
          <p:cNvPr id="3" name="Content Placeholder 2"/>
          <p:cNvSpPr>
            <a:spLocks noGrp="1"/>
          </p:cNvSpPr>
          <p:nvPr>
            <p:ph idx="1"/>
          </p:nvPr>
        </p:nvSpPr>
        <p:spPr>
          <a:xfrm>
            <a:off x="0" y="990600"/>
            <a:ext cx="9144000" cy="5867400"/>
          </a:xfrm>
        </p:spPr>
        <p:txBody>
          <a:bodyPr>
            <a:normAutofit fontScale="85000" lnSpcReduction="10000"/>
          </a:bodyPr>
          <a:lstStyle/>
          <a:p>
            <a:r>
              <a:rPr lang="en-US" sz="1900" dirty="0"/>
              <a:t>Complete. This tier is for assessments providing a complete statistical (e.g. Bayesian re-sampling approach) treatment of major uncertainties, incorporating both observed data and </a:t>
            </a:r>
            <a:r>
              <a:rPr lang="en-US" sz="2100" u="sng" dirty="0"/>
              <a:t>environmental variability</a:t>
            </a:r>
            <a:r>
              <a:rPr lang="en-US" sz="1900" dirty="0"/>
              <a:t>, which are carried forward into reference point calculations and stock projections. A key determinant of this level is that uncertainty in both assessment inputs and environmental conditions are included. No currently assessed stocks meet this level. (0) </a:t>
            </a:r>
          </a:p>
          <a:p>
            <a:r>
              <a:rPr lang="en-US" sz="2400" b="1" dirty="0"/>
              <a:t>High. This tier represents those assessments that include re-sampling (e.g. Bootstrap or Monte Carlo techniques) of important or critical inputs such as natural mortality, landings, discard rates, age and growth parameters. Such re-sampling is also carried forward and combined with recruitment uncertainty for projections and reference point calculations, including reference point distributions. . The key determinant for this level is that reference point estimates distributions reflect more than just uncertainty in future recruitment. (-2.5)</a:t>
            </a:r>
          </a:p>
          <a:p>
            <a:r>
              <a:rPr lang="en-US" sz="1900" dirty="0"/>
              <a:t>Medium: This tier represents assessments in which key uncertainties are addressed via statistical techniques and sensitivities, but the full uncertainties are not carried forward into the projections and reference point calculations. Projections may, however, reflect uncertainty in recruitment and population abundance. Although outputs include distributions of F, FMSY as in the ‘High’ category above, in this category fewer uncertainties are addressed in developing such distributions. One example for this level is a distribution of FMSY which </a:t>
            </a:r>
            <a:r>
              <a:rPr lang="en-US" sz="2100" u="sng" dirty="0"/>
              <a:t>only reflects uncertainty in recruitment</a:t>
            </a:r>
            <a:r>
              <a:rPr lang="en-US" sz="1900" dirty="0"/>
              <a:t>. (-5)</a:t>
            </a:r>
          </a:p>
          <a:p>
            <a:r>
              <a:rPr lang="en-US" sz="1900" dirty="0"/>
              <a:t>Low. This tier represents those assessments lacking any statistical treatment of uncertainty. Sensitivity runs or explorations of multiple assessment models may be available. The key determinant for this level is that distributions for reference points are lacking. (-7.5)</a:t>
            </a:r>
          </a:p>
          <a:p>
            <a:r>
              <a:rPr lang="en-US" sz="1900" dirty="0"/>
              <a:t>None. This tier represents assessments that only provide single point estimates, with no sensitivities or other evaluation of uncertainties. (-10)</a:t>
            </a:r>
          </a:p>
          <a:p>
            <a:endParaRPr lang="en-US" sz="2000" dirty="0"/>
          </a:p>
        </p:txBody>
      </p:sp>
    </p:spTree>
    <p:extLst>
      <p:ext uri="{BB962C8B-B14F-4D97-AF65-F5344CB8AC3E}">
        <p14:creationId xmlns:p14="http://schemas.microsoft.com/office/powerpoint/2010/main" val="31011267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Stock Status (penalty)</a:t>
            </a:r>
            <a:endParaRPr lang="en-US" dirty="0"/>
          </a:p>
        </p:txBody>
      </p:sp>
      <p:sp>
        <p:nvSpPr>
          <p:cNvPr id="3" name="Content Placeholder 2"/>
          <p:cNvSpPr>
            <a:spLocks noGrp="1"/>
          </p:cNvSpPr>
          <p:nvPr>
            <p:ph idx="1"/>
          </p:nvPr>
        </p:nvSpPr>
        <p:spPr/>
        <p:txBody>
          <a:bodyPr/>
          <a:lstStyle/>
          <a:p>
            <a:r>
              <a:rPr lang="en-US" dirty="0"/>
              <a:t>Neither overfished nor overfishing, and stock is at high biomass and low exploitation relative to benchmark values. (0)</a:t>
            </a:r>
          </a:p>
          <a:p>
            <a:r>
              <a:rPr lang="en-US" dirty="0"/>
              <a:t>Neither overfished nor overfishing, but stock may be in close proximity to benchmark values (-2.5)</a:t>
            </a:r>
          </a:p>
          <a:p>
            <a:r>
              <a:rPr lang="en-US" dirty="0"/>
              <a:t>Stock is either overfished or overfishing (-5)</a:t>
            </a:r>
          </a:p>
          <a:p>
            <a:r>
              <a:rPr lang="en-US" b="1" dirty="0"/>
              <a:t>Stock is both overfished and overfishing (-7.5)</a:t>
            </a:r>
          </a:p>
          <a:p>
            <a:r>
              <a:rPr lang="en-US" dirty="0"/>
              <a:t>Either status criterion is unknown. (-10)</a:t>
            </a:r>
          </a:p>
          <a:p>
            <a:endParaRPr lang="en-US" dirty="0"/>
          </a:p>
        </p:txBody>
      </p:sp>
    </p:spTree>
    <p:extLst>
      <p:ext uri="{BB962C8B-B14F-4D97-AF65-F5344CB8AC3E}">
        <p14:creationId xmlns:p14="http://schemas.microsoft.com/office/powerpoint/2010/main" val="13593457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07"/>
            <a:ext cx="9144000" cy="1044011"/>
          </a:xfrm>
        </p:spPr>
        <p:txBody>
          <a:bodyPr>
            <a:normAutofit/>
          </a:bodyPr>
          <a:lstStyle/>
          <a:p>
            <a:r>
              <a:rPr lang="en-US" sz="3600" dirty="0" smtClean="0"/>
              <a:t>4. Productivity-Susceptibility Analysis (penalty)</a:t>
            </a:r>
            <a:endParaRPr lang="en-US" sz="3600" dirty="0"/>
          </a:p>
        </p:txBody>
      </p:sp>
      <p:sp>
        <p:nvSpPr>
          <p:cNvPr id="3" name="Content Placeholder 2"/>
          <p:cNvSpPr>
            <a:spLocks noGrp="1"/>
          </p:cNvSpPr>
          <p:nvPr>
            <p:ph idx="1"/>
          </p:nvPr>
        </p:nvSpPr>
        <p:spPr>
          <a:xfrm>
            <a:off x="0" y="914400"/>
            <a:ext cx="9144000" cy="5943600"/>
          </a:xfrm>
        </p:spPr>
        <p:txBody>
          <a:bodyPr/>
          <a:lstStyle/>
          <a:p>
            <a:r>
              <a:rPr lang="en-US" dirty="0"/>
              <a:t>Low Risk. High productivity, low vulnerability and susceptibility, score &lt;2.641 </a:t>
            </a:r>
            <a:r>
              <a:rPr lang="en-US" dirty="0" smtClean="0"/>
              <a:t>(0)</a:t>
            </a:r>
            <a:endParaRPr lang="en-US" dirty="0"/>
          </a:p>
          <a:p>
            <a:r>
              <a:rPr lang="en-US" dirty="0"/>
              <a:t>Moderate Risk. Moderate productivity, vulnerability, susceptibility, score 2.64-3.181 (-5) (Spanish Mackerel 2.74)</a:t>
            </a:r>
          </a:p>
          <a:p>
            <a:r>
              <a:rPr lang="en-US" b="1" dirty="0"/>
              <a:t>High Risk. Low productivity, high vulnerability and susceptibility, score &gt;3.181 (-10) (Cobia 3.29)</a:t>
            </a:r>
          </a:p>
          <a:p>
            <a:endParaRPr lang="en-US" dirty="0"/>
          </a:p>
        </p:txBody>
      </p:sp>
    </p:spTree>
    <p:extLst>
      <p:ext uri="{BB962C8B-B14F-4D97-AF65-F5344CB8AC3E}">
        <p14:creationId xmlns:p14="http://schemas.microsoft.com/office/powerpoint/2010/main" val="19045537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89"/>
            <a:ext cx="8686800" cy="1143000"/>
          </a:xfrm>
        </p:spPr>
        <p:txBody>
          <a:bodyPr/>
          <a:lstStyle/>
          <a:p>
            <a:pPr algn="l"/>
            <a:r>
              <a:rPr lang="en-US" dirty="0" smtClean="0"/>
              <a:t>PSA Analysis</a:t>
            </a:r>
            <a:endParaRPr lang="en-US" dirty="0"/>
          </a:p>
        </p:txBody>
      </p:sp>
      <p:sp>
        <p:nvSpPr>
          <p:cNvPr id="3" name="Content Placeholder 2"/>
          <p:cNvSpPr>
            <a:spLocks noGrp="1"/>
          </p:cNvSpPr>
          <p:nvPr>
            <p:ph idx="1"/>
          </p:nvPr>
        </p:nvSpPr>
        <p:spPr/>
        <p:txBody>
          <a:bodyPr/>
          <a:lstStyle/>
          <a:p>
            <a:r>
              <a:rPr lang="en-US" dirty="0" smtClean="0"/>
              <a:t>MRAG (2009)</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0600"/>
            <a:ext cx="6083300"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02" y="19050"/>
            <a:ext cx="3835400" cy="68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3659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Derivation of P*</a:t>
            </a:r>
            <a:endParaRPr lang="en-US" dirty="0"/>
          </a:p>
        </p:txBody>
      </p:sp>
      <p:sp>
        <p:nvSpPr>
          <p:cNvPr id="3" name="Content Placeholder 2"/>
          <p:cNvSpPr>
            <a:spLocks noGrp="1"/>
          </p:cNvSpPr>
          <p:nvPr>
            <p:ph idx="1"/>
          </p:nvPr>
        </p:nvSpPr>
        <p:spPr/>
        <p:txBody>
          <a:bodyPr>
            <a:normAutofit/>
          </a:bodyPr>
          <a:lstStyle/>
          <a:p>
            <a:r>
              <a:rPr lang="en-US" dirty="0" smtClean="0"/>
              <a:t>P*=(50+penalty)/100</a:t>
            </a:r>
          </a:p>
          <a:p>
            <a:r>
              <a:rPr lang="en-US" dirty="0" smtClean="0"/>
              <a:t>Penalties for scientific uncertainty:</a:t>
            </a:r>
          </a:p>
          <a:p>
            <a:pPr marL="971550" lvl="1" indent="-514350">
              <a:buFont typeface="+mj-lt"/>
              <a:buAutoNum type="arabicPeriod"/>
            </a:pPr>
            <a:r>
              <a:rPr lang="en-US" dirty="0" smtClean="0"/>
              <a:t>Assessment </a:t>
            </a:r>
            <a:r>
              <a:rPr lang="en-US" dirty="0"/>
              <a:t>Information Tiers </a:t>
            </a:r>
            <a:r>
              <a:rPr lang="en-US" dirty="0" smtClean="0"/>
              <a:t>Scoring (quantitative</a:t>
            </a:r>
            <a:r>
              <a:rPr lang="en-US" dirty="0"/>
              <a:t>, estimate of </a:t>
            </a:r>
            <a:r>
              <a:rPr lang="en-US" dirty="0" smtClean="0"/>
              <a:t>MSY, </a:t>
            </a:r>
            <a:r>
              <a:rPr lang="en-US" b="1" dirty="0"/>
              <a:t>0</a:t>
            </a:r>
            <a:r>
              <a:rPr lang="en-US" b="1" dirty="0" smtClean="0"/>
              <a:t>?</a:t>
            </a:r>
            <a:r>
              <a:rPr lang="en-US" dirty="0" smtClean="0"/>
              <a:t>)</a:t>
            </a:r>
            <a:endParaRPr lang="en-US" dirty="0"/>
          </a:p>
          <a:p>
            <a:pPr marL="971550" lvl="1" indent="-514350">
              <a:buFont typeface="+mj-lt"/>
              <a:buAutoNum type="arabicPeriod"/>
            </a:pPr>
            <a:r>
              <a:rPr lang="en-US" dirty="0" smtClean="0"/>
              <a:t>Uncertainty </a:t>
            </a:r>
            <a:r>
              <a:rPr lang="en-US" dirty="0"/>
              <a:t>Tiers, Examples, and </a:t>
            </a:r>
            <a:r>
              <a:rPr lang="en-US" dirty="0" smtClean="0"/>
              <a:t>Scoring (‘high’, </a:t>
            </a:r>
            <a:r>
              <a:rPr lang="en-US" b="1" dirty="0" smtClean="0"/>
              <a:t>-2.5?</a:t>
            </a:r>
            <a:r>
              <a:rPr lang="en-US" dirty="0" smtClean="0"/>
              <a:t>)</a:t>
            </a:r>
            <a:endParaRPr lang="en-US" dirty="0"/>
          </a:p>
          <a:p>
            <a:pPr marL="971550" lvl="1" indent="-514350">
              <a:buFont typeface="+mj-lt"/>
              <a:buAutoNum type="arabicPeriod"/>
            </a:pPr>
            <a:r>
              <a:rPr lang="en-US" dirty="0" smtClean="0"/>
              <a:t>Stock </a:t>
            </a:r>
            <a:r>
              <a:rPr lang="en-US" dirty="0"/>
              <a:t>Status Tiers and </a:t>
            </a:r>
            <a:r>
              <a:rPr lang="en-US" dirty="0" smtClean="0"/>
              <a:t>Scoring (overfishing and overfished, </a:t>
            </a:r>
            <a:r>
              <a:rPr lang="en-US" b="1" dirty="0" smtClean="0"/>
              <a:t>-7.5?</a:t>
            </a:r>
            <a:r>
              <a:rPr lang="en-US" dirty="0" smtClean="0"/>
              <a:t>)</a:t>
            </a:r>
            <a:endParaRPr lang="en-US" dirty="0"/>
          </a:p>
          <a:p>
            <a:pPr marL="971550" lvl="1" indent="-514350">
              <a:buFont typeface="+mj-lt"/>
              <a:buAutoNum type="arabicPeriod"/>
            </a:pPr>
            <a:r>
              <a:rPr lang="en-US" dirty="0" smtClean="0"/>
              <a:t>Productivity-Susceptibility Assessment </a:t>
            </a:r>
            <a:r>
              <a:rPr lang="en-US" dirty="0"/>
              <a:t>Tiers and </a:t>
            </a:r>
            <a:r>
              <a:rPr lang="en-US" dirty="0" smtClean="0"/>
              <a:t>Scoring (‘high risk’, </a:t>
            </a:r>
            <a:r>
              <a:rPr lang="en-US" b="1" dirty="0" smtClean="0"/>
              <a:t>-10?</a:t>
            </a:r>
            <a:r>
              <a:rPr lang="en-US" dirty="0" smtClean="0"/>
              <a:t>) </a:t>
            </a:r>
          </a:p>
          <a:p>
            <a:pPr marL="514350" indent="-457200"/>
            <a:r>
              <a:rPr lang="en-US" b="1" dirty="0"/>
              <a:t>P</a:t>
            </a:r>
            <a:r>
              <a:rPr lang="en-US" b="1" dirty="0" smtClean="0"/>
              <a:t>*= </a:t>
            </a:r>
            <a:r>
              <a:rPr lang="en-US" dirty="0" smtClean="0"/>
              <a:t>(50 -0 -2.5 -7.5 -10)/100 = </a:t>
            </a:r>
            <a:r>
              <a:rPr lang="en-US" b="1" dirty="0" smtClean="0"/>
              <a:t>0.30?</a:t>
            </a:r>
            <a:endParaRPr lang="en-US" b="1" dirty="0"/>
          </a:p>
          <a:p>
            <a:pPr marL="57150" indent="0">
              <a:buNone/>
            </a:pPr>
            <a:endParaRPr lang="en-US" dirty="0"/>
          </a:p>
        </p:txBody>
      </p:sp>
    </p:spTree>
    <p:extLst>
      <p:ext uri="{BB962C8B-B14F-4D97-AF65-F5344CB8AC3E}">
        <p14:creationId xmlns:p14="http://schemas.microsoft.com/office/powerpoint/2010/main" val="439543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35" y="0"/>
            <a:ext cx="785493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809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Growth</a:t>
            </a:r>
            <a:endParaRPr lang="en-US" sz="5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933192"/>
            <a:ext cx="8763000" cy="5838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711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5" y="0"/>
            <a:ext cx="9094266"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896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40" t="20078"/>
          <a:stretch/>
        </p:blipFill>
        <p:spPr bwMode="auto">
          <a:xfrm>
            <a:off x="470780" y="1276539"/>
            <a:ext cx="8688788" cy="50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Commercial Catch</a:t>
            </a:r>
            <a:endParaRPr lang="en-US" dirty="0"/>
          </a:p>
        </p:txBody>
      </p:sp>
      <p:sp>
        <p:nvSpPr>
          <p:cNvPr id="4" name="TextBox 3"/>
          <p:cNvSpPr txBox="1"/>
          <p:nvPr/>
        </p:nvSpPr>
        <p:spPr>
          <a:xfrm rot="16200000">
            <a:off x="-399146" y="2913747"/>
            <a:ext cx="1167627" cy="369332"/>
          </a:xfrm>
          <a:prstGeom prst="rect">
            <a:avLst/>
          </a:prstGeom>
          <a:noFill/>
        </p:spPr>
        <p:txBody>
          <a:bodyPr wrap="none" rtlCol="0">
            <a:spAutoFit/>
          </a:bodyPr>
          <a:lstStyle/>
          <a:p>
            <a:r>
              <a:rPr lang="en-US" dirty="0" smtClean="0"/>
              <a:t>Catch (</a:t>
            </a:r>
            <a:r>
              <a:rPr lang="en-US" dirty="0" err="1" smtClean="0"/>
              <a:t>lbs</a:t>
            </a:r>
            <a:r>
              <a:rPr lang="en-US" dirty="0" smtClean="0"/>
              <a:t>)</a:t>
            </a:r>
            <a:endParaRPr lang="en-US" dirty="0"/>
          </a:p>
        </p:txBody>
      </p:sp>
    </p:spTree>
    <p:extLst>
      <p:ext uri="{BB962C8B-B14F-4D97-AF65-F5344CB8AC3E}">
        <p14:creationId xmlns:p14="http://schemas.microsoft.com/office/powerpoint/2010/main" val="534189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Recreational Catch</a:t>
            </a:r>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5"/>
          <a:stretch/>
        </p:blipFill>
        <p:spPr bwMode="auto">
          <a:xfrm>
            <a:off x="552260" y="1295400"/>
            <a:ext cx="8414375"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16200000">
            <a:off x="-434989" y="2913747"/>
            <a:ext cx="1239314" cy="369332"/>
          </a:xfrm>
          <a:prstGeom prst="rect">
            <a:avLst/>
          </a:prstGeom>
          <a:noFill/>
        </p:spPr>
        <p:txBody>
          <a:bodyPr wrap="none" rtlCol="0">
            <a:spAutoFit/>
          </a:bodyPr>
          <a:lstStyle/>
          <a:p>
            <a:r>
              <a:rPr lang="en-US" dirty="0" smtClean="0"/>
              <a:t>Catch (fish)</a:t>
            </a:r>
            <a:endParaRPr lang="en-US" dirty="0"/>
          </a:p>
        </p:txBody>
      </p:sp>
    </p:spTree>
    <p:extLst>
      <p:ext uri="{BB962C8B-B14F-4D97-AF65-F5344CB8AC3E}">
        <p14:creationId xmlns:p14="http://schemas.microsoft.com/office/powerpoint/2010/main" val="168165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Catch</a:t>
            </a:r>
            <a:endParaRPr 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95"/>
          <a:stretch/>
        </p:blipFill>
        <p:spPr bwMode="auto">
          <a:xfrm>
            <a:off x="516048" y="990600"/>
            <a:ext cx="8545352"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6200000">
            <a:off x="-399146" y="2913747"/>
            <a:ext cx="1167627" cy="369332"/>
          </a:xfrm>
          <a:prstGeom prst="rect">
            <a:avLst/>
          </a:prstGeom>
          <a:noFill/>
        </p:spPr>
        <p:txBody>
          <a:bodyPr wrap="none" rtlCol="0">
            <a:spAutoFit/>
          </a:bodyPr>
          <a:lstStyle/>
          <a:p>
            <a:r>
              <a:rPr lang="en-US" dirty="0" smtClean="0"/>
              <a:t>Catch (</a:t>
            </a:r>
            <a:r>
              <a:rPr lang="en-US" dirty="0" err="1" smtClean="0"/>
              <a:t>lbs</a:t>
            </a:r>
            <a:r>
              <a:rPr lang="en-US" dirty="0" smtClean="0"/>
              <a:t>)</a:t>
            </a:r>
            <a:endParaRPr lang="en-US" dirty="0"/>
          </a:p>
        </p:txBody>
      </p:sp>
    </p:spTree>
    <p:extLst>
      <p:ext uri="{BB962C8B-B14F-4D97-AF65-F5344CB8AC3E}">
        <p14:creationId xmlns:p14="http://schemas.microsoft.com/office/powerpoint/2010/main" val="3140622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1397</Words>
  <Application>Microsoft Office PowerPoint</Application>
  <PresentationFormat>On-screen Show (4:3)</PresentationFormat>
  <Paragraphs>114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Derivation of P* for  Blueline Tilefish from SEDAR32 Assessment</vt:lpstr>
      <vt:lpstr>SEDAR 32 Review Workshop Morehead City NC, August 27-30 2013</vt:lpstr>
      <vt:lpstr>Approach</vt:lpstr>
      <vt:lpstr>PowerPoint Presentation</vt:lpstr>
      <vt:lpstr>Growth</vt:lpstr>
      <vt:lpstr>PowerPoint Presentation</vt:lpstr>
      <vt:lpstr>Commercial Catch</vt:lpstr>
      <vt:lpstr>Recreational Catch</vt:lpstr>
      <vt:lpstr>Total Catch</vt:lpstr>
      <vt:lpstr>PowerPoint Presentation</vt:lpstr>
      <vt:lpstr>PowerPoint Presentation</vt:lpstr>
      <vt:lpstr>Abundance Indices and Catch</vt:lpstr>
      <vt:lpstr>Beaufort Assessment Model</vt:lpstr>
      <vt:lpstr>BAM Input Data</vt:lpstr>
      <vt:lpstr>BAM parameters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Alternative  Models</vt:lpstr>
      <vt:lpstr>PowerPoint Presentation</vt:lpstr>
      <vt:lpstr>PowerPoint Presentation</vt:lpstr>
      <vt:lpstr>Approach</vt:lpstr>
      <vt:lpstr>Derivation of P*</vt:lpstr>
      <vt:lpstr>1. Assessment Information (penalty)</vt:lpstr>
      <vt:lpstr>2. Uncertainty (penalty)</vt:lpstr>
      <vt:lpstr>3. Stock Status (penalty)</vt:lpstr>
      <vt:lpstr>4. Productivity-Susceptibility Analysis (penalty)</vt:lpstr>
      <vt:lpstr>PSA Analysis</vt:lpstr>
      <vt:lpstr>Derivation of 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SEDAR 32 BLUELINE TILEFISH  ASSESSMENT REVIEW</dc:title>
  <dc:creator>Steve Cadrin</dc:creator>
  <cp:lastModifiedBy>Steve Cadrin</cp:lastModifiedBy>
  <cp:revision>21</cp:revision>
  <dcterms:created xsi:type="dcterms:W3CDTF">2013-10-21T20:09:59Z</dcterms:created>
  <dcterms:modified xsi:type="dcterms:W3CDTF">2013-10-23T13:05:08Z</dcterms:modified>
</cp:coreProperties>
</file>