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0" r:id="rId5"/>
    <p:sldId id="259" r:id="rId6"/>
    <p:sldId id="261" r:id="rId7"/>
    <p:sldId id="269" r:id="rId8"/>
    <p:sldId id="270" r:id="rId9"/>
    <p:sldId id="262" r:id="rId10"/>
    <p:sldId id="263" r:id="rId11"/>
    <p:sldId id="264" r:id="rId12"/>
    <p:sldId id="265" r:id="rId13"/>
    <p:sldId id="272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A509F-4BAF-41DE-A117-138231B966ED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EF5B1-1074-4188-8C9F-DC9F94F3B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tiff"/><Relationship Id="rId7" Type="http://schemas.openxmlformats.org/officeDocument/2006/relationships/image" Target="cid:d6f1f8fd-8699-4338-8fb2-1dd1b5ff9afd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tiff"/><Relationship Id="rId7" Type="http://schemas.openxmlformats.org/officeDocument/2006/relationships/image" Target="cid:d6f1f8fd-8699-4338-8fb2-1dd1b5ff9afd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1905000" y="152400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tx2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7400" y="990600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Papyrus" pitchFamily="66" charset="0"/>
              </a:rPr>
              <a:t>SouthEast Data, Assessment, and Review</a:t>
            </a:r>
            <a:endParaRPr lang="en-US" sz="2000" b="1" dirty="0">
              <a:latin typeface="Papyrus" pitchFamily="66" charset="0"/>
            </a:endParaRPr>
          </a:p>
        </p:txBody>
      </p:sp>
      <p:pic>
        <p:nvPicPr>
          <p:cNvPr id="47" name="Picture 46" descr="Z:\Graphics and Photos\LOGOS\NOAA logos\NOAA logo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943600"/>
            <a:ext cx="6858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7" descr="Z:\Graphics and Photos\LOGOS\SAFMC Logos\High Resolution TIF\SAFMC logo color HighRes.tiff.t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86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50" y="5848350"/>
            <a:ext cx="781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9" descr="Z:\Graphics and Photos\LOGOS\Other logos\asmfc logo trans.t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5934075"/>
            <a:ext cx="685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0" descr="cid:d6f1f8fd-8699-4338-8fb2-1dd1b5ff9afd"/>
          <p:cNvPicPr/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09600" y="5934075"/>
            <a:ext cx="685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59436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" name="Straight Connector 53"/>
          <p:cNvCxnSpPr/>
          <p:nvPr/>
        </p:nvCxnSpPr>
        <p:spPr>
          <a:xfrm>
            <a:off x="1447800" y="14478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0" y="5562600"/>
            <a:ext cx="9144000" cy="0"/>
          </a:xfrm>
          <a:prstGeom prst="line">
            <a:avLst/>
          </a:prstGeom>
          <a:ln w="444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1"/>
            <a:ext cx="1598144" cy="1600199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64" name="Title 6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SEDAR </a:t>
            </a:r>
            <a:br>
              <a:rPr lang="en-US" dirty="0" smtClean="0"/>
            </a:br>
            <a:r>
              <a:rPr lang="en-US" dirty="0" smtClean="0"/>
              <a:t>Process Overview</a:t>
            </a:r>
            <a:endParaRPr lang="en-US" dirty="0"/>
          </a:p>
        </p:txBody>
      </p:sp>
      <p:sp>
        <p:nvSpPr>
          <p:cNvPr id="65" name="Subtitle 64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US" dirty="0" smtClean="0"/>
              <a:t>SAFMC</a:t>
            </a:r>
          </a:p>
          <a:p>
            <a:r>
              <a:rPr lang="en-US" dirty="0" smtClean="0"/>
              <a:t>September 14, 2011</a:t>
            </a:r>
          </a:p>
          <a:p>
            <a:r>
              <a:rPr lang="en-US" dirty="0" smtClean="0"/>
              <a:t>John Carmichael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1143000" y="1905000"/>
            <a:ext cx="80010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Peer Review Panel</a:t>
            </a:r>
          </a:p>
          <a:p>
            <a:pPr lvl="1"/>
            <a:r>
              <a:rPr lang="en-US" dirty="0" smtClean="0"/>
              <a:t>SSC member as facilitator chair</a:t>
            </a:r>
          </a:p>
          <a:p>
            <a:pPr lvl="1"/>
            <a:r>
              <a:rPr lang="en-US" dirty="0" smtClean="0"/>
              <a:t>up to 3 SSC member reviewers</a:t>
            </a:r>
          </a:p>
          <a:p>
            <a:pPr lvl="1"/>
            <a:r>
              <a:rPr lang="en-US" dirty="0" smtClean="0"/>
              <a:t>3 CIE reviewers</a:t>
            </a:r>
          </a:p>
          <a:p>
            <a:pPr lvl="1"/>
            <a:r>
              <a:rPr lang="en-US" dirty="0" smtClean="0"/>
              <a:t>1 Council appointed independent reviewer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239000" cy="1112838"/>
          </a:xfrm>
        </p:spPr>
        <p:txBody>
          <a:bodyPr/>
          <a:lstStyle/>
          <a:p>
            <a:r>
              <a:rPr lang="en-US" dirty="0" smtClean="0"/>
              <a:t>Assessment Prioritization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914400" y="1524000"/>
            <a:ext cx="7696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Schedule finalized &gt; 1 year in advance</a:t>
            </a:r>
          </a:p>
          <a:p>
            <a:r>
              <a:rPr lang="en-US" dirty="0" smtClean="0"/>
              <a:t>May of Year T (2011): Steering Committee provide estimate of slots for T+2 (2013) and initial project requests</a:t>
            </a:r>
          </a:p>
          <a:p>
            <a:r>
              <a:rPr lang="en-US" dirty="0" smtClean="0"/>
              <a:t>June-July Year T (2011): SEDAR Technical Planning Committee reviews initial requests for data availability and assessment feasibility</a:t>
            </a:r>
          </a:p>
          <a:p>
            <a:r>
              <a:rPr lang="en-US" dirty="0" smtClean="0"/>
              <a:t>August-September: Councils prioritize for year T+2 (2013)</a:t>
            </a:r>
          </a:p>
          <a:p>
            <a:r>
              <a:rPr lang="en-US" dirty="0" smtClean="0"/>
              <a:t>October: Steering Committee finalizes project schedule for Year T+2 (2013)</a:t>
            </a:r>
          </a:p>
          <a:p>
            <a:r>
              <a:rPr lang="en-US" b="1" dirty="0" smtClean="0"/>
              <a:t>No further changes should be made to T+2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239000" cy="1112838"/>
          </a:xfrm>
        </p:spPr>
        <p:txBody>
          <a:bodyPr/>
          <a:lstStyle/>
          <a:p>
            <a:r>
              <a:rPr lang="en-US" dirty="0" smtClean="0"/>
              <a:t>Ongoing Issues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Throughput, Output, Productivity</a:t>
            </a:r>
          </a:p>
          <a:p>
            <a:pPr lvl="1"/>
            <a:r>
              <a:rPr lang="en-US" dirty="0" smtClean="0"/>
              <a:t>Whatever it is called, we need more</a:t>
            </a:r>
          </a:p>
          <a:p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What does it really mean? </a:t>
            </a:r>
          </a:p>
          <a:p>
            <a:pPr lvl="1"/>
            <a:r>
              <a:rPr lang="en-US" dirty="0" smtClean="0"/>
              <a:t>How can it be evaluated?</a:t>
            </a:r>
          </a:p>
          <a:p>
            <a:r>
              <a:rPr lang="en-US" dirty="0" smtClean="0"/>
              <a:t>Increasing “Buy-in” and public support</a:t>
            </a:r>
          </a:p>
          <a:p>
            <a:pPr lvl="1"/>
            <a:r>
              <a:rPr lang="en-US" dirty="0" smtClean="0"/>
              <a:t>How to separate process from outcome?</a:t>
            </a:r>
          </a:p>
          <a:p>
            <a:r>
              <a:rPr lang="en-US" dirty="0" smtClean="0"/>
              <a:t>Managing public comments</a:t>
            </a:r>
          </a:p>
          <a:p>
            <a:pPr lvl="1"/>
            <a:r>
              <a:rPr lang="en-US" dirty="0" smtClean="0"/>
              <a:t>Intend to develop SEDAR-specific process</a:t>
            </a:r>
          </a:p>
          <a:p>
            <a:r>
              <a:rPr lang="en-US" dirty="0" smtClean="0"/>
              <a:t>Workload management</a:t>
            </a:r>
          </a:p>
          <a:p>
            <a:pPr lvl="1"/>
            <a:r>
              <a:rPr lang="en-US" dirty="0" smtClean="0"/>
              <a:t>Not every stock will have a statistical catch-age assessment. How do we prioritize?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grpSp>
        <p:nvGrpSpPr>
          <p:cNvPr id="52" name="Content Placeholder 51"/>
          <p:cNvGrpSpPr>
            <a:grpSpLocks noGrp="1"/>
          </p:cNvGrpSpPr>
          <p:nvPr>
            <p:ph idx="1"/>
          </p:nvPr>
        </p:nvGrpSpPr>
        <p:grpSpPr>
          <a:xfrm>
            <a:off x="990600" y="2057400"/>
            <a:ext cx="6478713" cy="4242374"/>
            <a:chOff x="1110227" y="1981200"/>
            <a:chExt cx="6200057" cy="4925699"/>
          </a:xfrm>
        </p:grpSpPr>
        <p:sp>
          <p:nvSpPr>
            <p:cNvPr id="53" name="Isosceles Triangle 52"/>
            <p:cNvSpPr/>
            <p:nvPr/>
          </p:nvSpPr>
          <p:spPr>
            <a:xfrm>
              <a:off x="3589594" y="1981200"/>
              <a:ext cx="3573206" cy="3185050"/>
            </a:xfrm>
            <a:prstGeom prst="triangl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18820" y="3042884"/>
              <a:ext cx="1981200" cy="1821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 smtClean="0">
                  <a:solidFill>
                    <a:srgbClr val="FFFF00"/>
                  </a:solidFill>
                </a:rPr>
                <a:t>Pick any 2</a:t>
              </a:r>
              <a:endParaRPr lang="en-US" sz="5400" dirty="0">
                <a:solidFill>
                  <a:srgbClr val="FFFF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110227" y="2423568"/>
              <a:ext cx="1677219" cy="12507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B050"/>
                  </a:solidFill>
                  <a:latin typeface="Aharoni" pitchFamily="2" charset="-79"/>
                  <a:cs typeface="Aharoni" pitchFamily="2" charset="-79"/>
                </a:rPr>
                <a:t>SEDAR initially</a:t>
              </a:r>
              <a:endParaRPr lang="en-US" sz="3200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rot="10800000" flipV="1">
              <a:off x="2860368" y="2069674"/>
              <a:ext cx="2179573" cy="530842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3662518" y="5431672"/>
              <a:ext cx="1166762" cy="1061686"/>
            </a:xfrm>
            <a:prstGeom prst="straightConnector1">
              <a:avLst/>
            </a:prstGeom>
            <a:ln w="635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4975123" y="6227934"/>
              <a:ext cx="2335161" cy="678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C000"/>
                  </a:solidFill>
                </a:rPr>
                <a:t>Pre-SEDAR</a:t>
              </a:r>
              <a:endParaRPr lang="en-US" sz="3200" b="1" dirty="0">
                <a:solidFill>
                  <a:srgbClr val="FFC000"/>
                </a:solidFill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16200000" flipV="1">
            <a:off x="2476500" y="3543300"/>
            <a:ext cx="1066800" cy="83820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114800" y="13716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TRANSPARENT</a:t>
            </a:r>
            <a:endParaRPr lang="en-US" sz="32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0" name="TextBox 69"/>
          <p:cNvSpPr txBox="1"/>
          <p:nvPr/>
        </p:nvSpPr>
        <p:spPr>
          <a:xfrm rot="18527833">
            <a:off x="6987236" y="4688574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TIMELY</a:t>
            </a:r>
            <a:endParaRPr lang="en-US" sz="32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1" name="TextBox 70"/>
          <p:cNvSpPr txBox="1"/>
          <p:nvPr/>
        </p:nvSpPr>
        <p:spPr>
          <a:xfrm rot="2447928">
            <a:off x="1220102" y="4812458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THOROUGH</a:t>
            </a:r>
            <a:endParaRPr lang="en-US" sz="32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rot="5400000">
            <a:off x="6553202" y="4952998"/>
            <a:ext cx="838200" cy="685804"/>
          </a:xfrm>
          <a:prstGeom prst="straightConnector1">
            <a:avLst/>
          </a:prstGeom>
          <a:ln w="635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1905000" y="152400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tx2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7400" y="990600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Papyrus" pitchFamily="66" charset="0"/>
              </a:rPr>
              <a:t>SouthEast Data, Assessment, and Review</a:t>
            </a:r>
            <a:endParaRPr lang="en-US" sz="2000" b="1" dirty="0">
              <a:latin typeface="Papyrus" pitchFamily="66" charset="0"/>
            </a:endParaRPr>
          </a:p>
        </p:txBody>
      </p:sp>
      <p:pic>
        <p:nvPicPr>
          <p:cNvPr id="47" name="Picture 46" descr="Z:\Graphics and Photos\LOGOS\NOAA logos\NOAA logo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943600"/>
            <a:ext cx="6858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7" descr="Z:\Graphics and Photos\LOGOS\SAFMC Logos\High Resolution TIF\SAFMC logo color HighRes.tiff.t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86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50" y="5848350"/>
            <a:ext cx="781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9" descr="Z:\Graphics and Photos\LOGOS\Other logos\asmfc logo trans.t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5934075"/>
            <a:ext cx="685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0" descr="cid:d6f1f8fd-8699-4338-8fb2-1dd1b5ff9afd"/>
          <p:cNvPicPr/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09600" y="5934075"/>
            <a:ext cx="685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59436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" name="Straight Connector 53"/>
          <p:cNvCxnSpPr/>
          <p:nvPr/>
        </p:nvCxnSpPr>
        <p:spPr>
          <a:xfrm>
            <a:off x="1447800" y="14478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0" y="5562600"/>
            <a:ext cx="9144000" cy="0"/>
          </a:xfrm>
          <a:prstGeom prst="line">
            <a:avLst/>
          </a:prstGeom>
          <a:ln w="4445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1"/>
            <a:ext cx="1598144" cy="1600199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64" name="Title 6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and Refinement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838200" y="1600200"/>
            <a:ext cx="8001000" cy="4144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Original Process developed in 2003</a:t>
            </a:r>
          </a:p>
          <a:p>
            <a:r>
              <a:rPr lang="en-US" dirty="0" smtClean="0"/>
              <a:t>Series of minor and major revisions since</a:t>
            </a:r>
          </a:p>
          <a:p>
            <a:pPr lvl="1"/>
            <a:r>
              <a:rPr lang="en-US" dirty="0" smtClean="0"/>
              <a:t>Expansion of partners, to entire Southeast, Commissions, and HMS</a:t>
            </a:r>
          </a:p>
          <a:p>
            <a:pPr lvl="1"/>
            <a:r>
              <a:rPr lang="en-US" dirty="0" smtClean="0"/>
              <a:t>Workshops dedicated more to evaluation</a:t>
            </a:r>
          </a:p>
          <a:p>
            <a:pPr lvl="1"/>
            <a:r>
              <a:rPr lang="en-US" dirty="0" smtClean="0"/>
              <a:t>Increased role of SSC at all stages</a:t>
            </a:r>
          </a:p>
          <a:p>
            <a:pPr lvl="1"/>
            <a:r>
              <a:rPr lang="en-US" dirty="0" smtClean="0"/>
              <a:t>More assessment “types”</a:t>
            </a:r>
          </a:p>
          <a:p>
            <a:pPr lvl="1"/>
            <a:r>
              <a:rPr lang="en-US" dirty="0" smtClean="0"/>
              <a:t>Technological advances – webinars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162800" cy="1112838"/>
          </a:xfrm>
        </p:spPr>
        <p:txBody>
          <a:bodyPr/>
          <a:lstStyle/>
          <a:p>
            <a:r>
              <a:rPr lang="en-US" dirty="0" smtClean="0"/>
              <a:t>Intent of 2010-11 Revisions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838200" y="1600200"/>
            <a:ext cx="80010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Increase assessment throughput</a:t>
            </a:r>
          </a:p>
          <a:p>
            <a:r>
              <a:rPr lang="en-US" dirty="0" smtClean="0"/>
              <a:t>Improve timeliness</a:t>
            </a:r>
          </a:p>
          <a:p>
            <a:r>
              <a:rPr lang="en-US" dirty="0" smtClean="0"/>
              <a:t>Improve documentation</a:t>
            </a:r>
          </a:p>
          <a:p>
            <a:r>
              <a:rPr lang="en-US" dirty="0" smtClean="0"/>
              <a:t>Define assessment types</a:t>
            </a:r>
          </a:p>
          <a:p>
            <a:r>
              <a:rPr lang="en-US" dirty="0" smtClean="0"/>
              <a:t>Define roles of SEDAR review panel and SSC in providing peer review</a:t>
            </a:r>
          </a:p>
          <a:p>
            <a:r>
              <a:rPr lang="en-US" dirty="0" smtClean="0"/>
              <a:t>Improve workload management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itle 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Changes</a:t>
            </a:r>
            <a:endParaRPr lang="en-US" dirty="0"/>
          </a:p>
        </p:txBody>
      </p:sp>
      <p:sp>
        <p:nvSpPr>
          <p:cNvPr id="56" name="Content Placeholder 55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Implemented 3 assessment types</a:t>
            </a:r>
          </a:p>
          <a:p>
            <a:r>
              <a:rPr lang="en-US" dirty="0" smtClean="0"/>
              <a:t>Refining TORs</a:t>
            </a:r>
          </a:p>
          <a:p>
            <a:r>
              <a:rPr lang="en-US" dirty="0" smtClean="0"/>
              <a:t>Increased DW and AW meetings using Webinars</a:t>
            </a:r>
          </a:p>
          <a:p>
            <a:r>
              <a:rPr lang="en-US" dirty="0" smtClean="0"/>
              <a:t>Added 3 SSC members to Review Panel</a:t>
            </a:r>
          </a:p>
          <a:p>
            <a:r>
              <a:rPr lang="en-US" dirty="0" smtClean="0"/>
              <a:t>Develop schedule planning process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15200" cy="1112838"/>
          </a:xfrm>
        </p:spPr>
        <p:txBody>
          <a:bodyPr/>
          <a:lstStyle/>
          <a:p>
            <a:r>
              <a:rPr lang="en-US" dirty="0" smtClean="0"/>
              <a:t>Some things tried in 2010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990600" y="1676400"/>
            <a:ext cx="8001000" cy="4144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Benchmark-Updates in alternate years</a:t>
            </a:r>
          </a:p>
          <a:p>
            <a:pPr lvl="1"/>
            <a:r>
              <a:rPr lang="en-US" dirty="0" smtClean="0"/>
              <a:t>Impractical at this time due to benchmark demand</a:t>
            </a:r>
          </a:p>
          <a:p>
            <a:r>
              <a:rPr lang="en-US" dirty="0" smtClean="0"/>
              <a:t>AW meetings entirely by webinar</a:t>
            </a:r>
          </a:p>
          <a:p>
            <a:pPr lvl="1"/>
            <a:r>
              <a:rPr lang="en-US" dirty="0" smtClean="0"/>
              <a:t>Difficult approach for complex and challenging decisions</a:t>
            </a:r>
          </a:p>
          <a:p>
            <a:r>
              <a:rPr lang="en-US" dirty="0" smtClean="0"/>
              <a:t>Pre-Review of the AW report</a:t>
            </a:r>
          </a:p>
          <a:p>
            <a:pPr lvl="1"/>
            <a:r>
              <a:rPr lang="en-US" dirty="0" smtClean="0"/>
              <a:t>Significant time required with no discernible improvement in quality or support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162800" cy="1112838"/>
          </a:xfrm>
        </p:spPr>
        <p:txBody>
          <a:bodyPr>
            <a:normAutofit/>
          </a:bodyPr>
          <a:lstStyle/>
          <a:p>
            <a:r>
              <a:rPr lang="en-US" dirty="0" smtClean="0"/>
              <a:t>Assessment Types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914400" y="1600200"/>
            <a:ext cx="80010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Benchmark</a:t>
            </a:r>
          </a:p>
          <a:p>
            <a:pPr lvl="1"/>
            <a:r>
              <a:rPr lang="en-US" dirty="0" smtClean="0"/>
              <a:t>No structural changes – evaluate everything</a:t>
            </a:r>
          </a:p>
          <a:p>
            <a:r>
              <a:rPr lang="en-US" dirty="0" smtClean="0"/>
              <a:t>Standard</a:t>
            </a:r>
          </a:p>
          <a:p>
            <a:pPr lvl="1"/>
            <a:r>
              <a:rPr lang="en-US" dirty="0" smtClean="0"/>
              <a:t>may follow approved benchmark</a:t>
            </a:r>
          </a:p>
          <a:p>
            <a:pPr lvl="1"/>
            <a:r>
              <a:rPr lang="en-US" dirty="0" smtClean="0"/>
              <a:t>Combined data/assessment workshop</a:t>
            </a:r>
          </a:p>
          <a:p>
            <a:pPr lvl="1"/>
            <a:r>
              <a:rPr lang="en-US" dirty="0" smtClean="0"/>
              <a:t>Limited allowance for new information</a:t>
            </a:r>
          </a:p>
          <a:p>
            <a:pPr lvl="1"/>
            <a:r>
              <a:rPr lang="en-US" dirty="0" smtClean="0"/>
              <a:t>Reviewed by SSC</a:t>
            </a:r>
          </a:p>
          <a:p>
            <a:r>
              <a:rPr lang="en-US" dirty="0" smtClean="0"/>
              <a:t>Update</a:t>
            </a:r>
          </a:p>
          <a:p>
            <a:pPr lvl="1"/>
            <a:r>
              <a:rPr lang="en-US" dirty="0" smtClean="0"/>
              <a:t>may follow approved benchmark or standard</a:t>
            </a:r>
          </a:p>
          <a:p>
            <a:pPr lvl="1"/>
            <a:r>
              <a:rPr lang="en-US" dirty="0" smtClean="0"/>
              <a:t>Only new points in existing series</a:t>
            </a:r>
          </a:p>
          <a:p>
            <a:pPr lvl="1"/>
            <a:r>
              <a:rPr lang="en-US" dirty="0" smtClean="0"/>
              <a:t>No workshops – conducted by agency</a:t>
            </a:r>
          </a:p>
          <a:p>
            <a:pPr lvl="1"/>
            <a:r>
              <a:rPr lang="en-US" dirty="0" smtClean="0"/>
              <a:t>Review by SSC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162800" cy="1112838"/>
          </a:xfrm>
        </p:spPr>
        <p:txBody>
          <a:bodyPr>
            <a:normAutofit/>
          </a:bodyPr>
          <a:lstStyle/>
          <a:p>
            <a:r>
              <a:rPr lang="en-US" dirty="0" smtClean="0"/>
              <a:t>Refining TORs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914400" y="16002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Synched with report sections </a:t>
            </a:r>
          </a:p>
          <a:p>
            <a:r>
              <a:rPr lang="en-US" dirty="0" smtClean="0"/>
              <a:t>Synched with working groups</a:t>
            </a:r>
          </a:p>
          <a:p>
            <a:r>
              <a:rPr lang="en-US" dirty="0" smtClean="0"/>
              <a:t>Becoming more </a:t>
            </a:r>
            <a:r>
              <a:rPr lang="en-US" dirty="0" smtClean="0"/>
              <a:t>generalized (in progress)</a:t>
            </a:r>
            <a:endParaRPr lang="en-US" dirty="0" smtClean="0"/>
          </a:p>
          <a:p>
            <a:pPr lvl="1"/>
            <a:r>
              <a:rPr lang="en-US" dirty="0" smtClean="0"/>
              <a:t>Question-Answer approach</a:t>
            </a:r>
          </a:p>
          <a:p>
            <a:pPr lvl="1"/>
            <a:r>
              <a:rPr lang="en-US" dirty="0" smtClean="0"/>
              <a:t>Focus on basics</a:t>
            </a:r>
          </a:p>
          <a:p>
            <a:pPr lvl="1"/>
            <a:r>
              <a:rPr lang="en-US" dirty="0" smtClean="0"/>
              <a:t>Avoid outright and simplistic rejections</a:t>
            </a:r>
          </a:p>
          <a:p>
            <a:r>
              <a:rPr lang="en-US" dirty="0" smtClean="0"/>
              <a:t>Increased SEFSC role</a:t>
            </a:r>
          </a:p>
          <a:p>
            <a:r>
              <a:rPr lang="en-US" dirty="0" smtClean="0"/>
              <a:t>Retains SSC review and Council approval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162800" cy="1112838"/>
          </a:xfrm>
        </p:spPr>
        <p:txBody>
          <a:bodyPr>
            <a:normAutofit/>
          </a:bodyPr>
          <a:lstStyle/>
          <a:p>
            <a:r>
              <a:rPr lang="en-US" dirty="0" smtClean="0"/>
              <a:t>Data Workshop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1143000" y="15240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No major process changes</a:t>
            </a:r>
          </a:p>
          <a:p>
            <a:r>
              <a:rPr lang="en-US" dirty="0" smtClean="0"/>
              <a:t>Pre-Workshop webinars</a:t>
            </a:r>
          </a:p>
          <a:p>
            <a:pPr lvl="1"/>
            <a:r>
              <a:rPr lang="en-US" dirty="0" smtClean="0"/>
              <a:t>data submission guidelines</a:t>
            </a:r>
          </a:p>
          <a:p>
            <a:r>
              <a:rPr lang="en-US" dirty="0" smtClean="0"/>
              <a:t>Post-Workshop webinars</a:t>
            </a:r>
          </a:p>
          <a:p>
            <a:pPr lvl="1"/>
            <a:r>
              <a:rPr lang="en-US" dirty="0" smtClean="0"/>
              <a:t>Data finalization</a:t>
            </a:r>
          </a:p>
          <a:p>
            <a:r>
              <a:rPr lang="en-US" dirty="0" smtClean="0"/>
              <a:t>Encouraging discussion and evaluation at workshop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 rot="16200000">
            <a:off x="6480602" y="3432603"/>
            <a:ext cx="4495800" cy="83099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b" anchorCtr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Wide Latin" pitchFamily="18" charset="0"/>
              </a:rPr>
              <a:t>SEDAR</a:t>
            </a:r>
            <a:endParaRPr lang="en-US" sz="4800" dirty="0">
              <a:solidFill>
                <a:schemeClr val="accent1">
                  <a:lumMod val="20000"/>
                  <a:lumOff val="8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>
          <a:xfrm>
            <a:off x="76200" y="76202"/>
            <a:ext cx="1447800" cy="1449662"/>
            <a:chOff x="7315199" y="152400"/>
            <a:chExt cx="1598147" cy="1623922"/>
          </a:xfrm>
        </p:grpSpPr>
        <p:sp>
          <p:nvSpPr>
            <p:cNvPr id="7" name="Freeform 6"/>
            <p:cNvSpPr/>
            <p:nvPr/>
          </p:nvSpPr>
          <p:spPr>
            <a:xfrm>
              <a:off x="7498318" y="361294"/>
              <a:ext cx="1307005" cy="1026294"/>
            </a:xfrm>
            <a:custGeom>
              <a:avLst/>
              <a:gdLst>
                <a:gd name="connsiteX0" fmla="*/ 221993 w 3863737"/>
                <a:gd name="connsiteY0" fmla="*/ 3033906 h 3033906"/>
                <a:gd name="connsiteX1" fmla="*/ 428130 w 3863737"/>
                <a:gd name="connsiteY1" fmla="*/ 3028620 h 3033906"/>
                <a:gd name="connsiteX2" fmla="*/ 623695 w 3863737"/>
                <a:gd name="connsiteY2" fmla="*/ 3007478 h 3033906"/>
                <a:gd name="connsiteX3" fmla="*/ 856259 w 3863737"/>
                <a:gd name="connsiteY3" fmla="*/ 2970479 h 3033906"/>
                <a:gd name="connsiteX4" fmla="*/ 1014826 w 3863737"/>
                <a:gd name="connsiteY4" fmla="*/ 2944051 h 3033906"/>
                <a:gd name="connsiteX5" fmla="*/ 1173392 w 3863737"/>
                <a:gd name="connsiteY5" fmla="*/ 2907052 h 3033906"/>
                <a:gd name="connsiteX6" fmla="*/ 1279103 w 3863737"/>
                <a:gd name="connsiteY6" fmla="*/ 2875339 h 3033906"/>
                <a:gd name="connsiteX7" fmla="*/ 1405956 w 3863737"/>
                <a:gd name="connsiteY7" fmla="*/ 2822484 h 3033906"/>
                <a:gd name="connsiteX8" fmla="*/ 1543381 w 3863737"/>
                <a:gd name="connsiteY8" fmla="*/ 2759057 h 3033906"/>
                <a:gd name="connsiteX9" fmla="*/ 1680805 w 3863737"/>
                <a:gd name="connsiteY9" fmla="*/ 2669203 h 3033906"/>
                <a:gd name="connsiteX10" fmla="*/ 1786516 w 3863737"/>
                <a:gd name="connsiteY10" fmla="*/ 2574063 h 3033906"/>
                <a:gd name="connsiteX11" fmla="*/ 1865799 w 3863737"/>
                <a:gd name="connsiteY11" fmla="*/ 2463066 h 3033906"/>
                <a:gd name="connsiteX12" fmla="*/ 1945082 w 3863737"/>
                <a:gd name="connsiteY12" fmla="*/ 2336213 h 3033906"/>
                <a:gd name="connsiteX13" fmla="*/ 2019080 w 3863737"/>
                <a:gd name="connsiteY13" fmla="*/ 2177647 h 3033906"/>
                <a:gd name="connsiteX14" fmla="*/ 2087792 w 3863737"/>
                <a:gd name="connsiteY14" fmla="*/ 2008509 h 3033906"/>
                <a:gd name="connsiteX15" fmla="*/ 2161790 w 3863737"/>
                <a:gd name="connsiteY15" fmla="*/ 1823515 h 3033906"/>
                <a:gd name="connsiteX16" fmla="*/ 2225217 w 3863737"/>
                <a:gd name="connsiteY16" fmla="*/ 1691376 h 3033906"/>
                <a:gd name="connsiteX17" fmla="*/ 2309785 w 3863737"/>
                <a:gd name="connsiteY17" fmla="*/ 1538095 h 3033906"/>
                <a:gd name="connsiteX18" fmla="*/ 2394354 w 3863737"/>
                <a:gd name="connsiteY18" fmla="*/ 1395385 h 3033906"/>
                <a:gd name="connsiteX19" fmla="*/ 2489494 w 3863737"/>
                <a:gd name="connsiteY19" fmla="*/ 1294960 h 3033906"/>
                <a:gd name="connsiteX20" fmla="*/ 2616347 w 3863737"/>
                <a:gd name="connsiteY20" fmla="*/ 1199820 h 3033906"/>
                <a:gd name="connsiteX21" fmla="*/ 2727344 w 3863737"/>
                <a:gd name="connsiteY21" fmla="*/ 1146964 h 3033906"/>
                <a:gd name="connsiteX22" fmla="*/ 2833055 w 3863737"/>
                <a:gd name="connsiteY22" fmla="*/ 1104680 h 3033906"/>
                <a:gd name="connsiteX23" fmla="*/ 2986336 w 3863737"/>
                <a:gd name="connsiteY23" fmla="*/ 1057110 h 3033906"/>
                <a:gd name="connsiteX24" fmla="*/ 3144902 w 3863737"/>
                <a:gd name="connsiteY24" fmla="*/ 1025397 h 3033906"/>
                <a:gd name="connsiteX25" fmla="*/ 3287612 w 3863737"/>
                <a:gd name="connsiteY25" fmla="*/ 1009540 h 3033906"/>
                <a:gd name="connsiteX26" fmla="*/ 3499034 w 3863737"/>
                <a:gd name="connsiteY26" fmla="*/ 993684 h 3033906"/>
                <a:gd name="connsiteX27" fmla="*/ 3652315 w 3863737"/>
                <a:gd name="connsiteY27" fmla="*/ 988398 h 3033906"/>
                <a:gd name="connsiteX28" fmla="*/ 3863737 w 3863737"/>
                <a:gd name="connsiteY28" fmla="*/ 983112 h 3033906"/>
                <a:gd name="connsiteX29" fmla="*/ 3789739 w 3863737"/>
                <a:gd name="connsiteY29" fmla="*/ 872116 h 3033906"/>
                <a:gd name="connsiteX30" fmla="*/ 3721027 w 3863737"/>
                <a:gd name="connsiteY30" fmla="*/ 782262 h 3033906"/>
                <a:gd name="connsiteX31" fmla="*/ 3610030 w 3863737"/>
                <a:gd name="connsiteY31" fmla="*/ 660694 h 3033906"/>
                <a:gd name="connsiteX32" fmla="*/ 3493748 w 3863737"/>
                <a:gd name="connsiteY32" fmla="*/ 544412 h 3033906"/>
                <a:gd name="connsiteX33" fmla="*/ 3356324 w 3863737"/>
                <a:gd name="connsiteY33" fmla="*/ 433415 h 3033906"/>
                <a:gd name="connsiteX34" fmla="*/ 3203043 w 3863737"/>
                <a:gd name="connsiteY34" fmla="*/ 317133 h 3033906"/>
                <a:gd name="connsiteX35" fmla="*/ 3055048 w 3863737"/>
                <a:gd name="connsiteY35" fmla="*/ 232564 h 3033906"/>
                <a:gd name="connsiteX36" fmla="*/ 2901767 w 3863737"/>
                <a:gd name="connsiteY36" fmla="*/ 158567 h 3033906"/>
                <a:gd name="connsiteX37" fmla="*/ 2759057 w 3863737"/>
                <a:gd name="connsiteY37" fmla="*/ 105711 h 3033906"/>
                <a:gd name="connsiteX38" fmla="*/ 2600490 w 3863737"/>
                <a:gd name="connsiteY38" fmla="*/ 58141 h 3033906"/>
                <a:gd name="connsiteX39" fmla="*/ 2415496 w 3863737"/>
                <a:gd name="connsiteY39" fmla="*/ 26428 h 3033906"/>
                <a:gd name="connsiteX40" fmla="*/ 2204074 w 3863737"/>
                <a:gd name="connsiteY40" fmla="*/ 5286 h 3033906"/>
                <a:gd name="connsiteX41" fmla="*/ 2029651 w 3863737"/>
                <a:gd name="connsiteY41" fmla="*/ 0 h 3033906"/>
                <a:gd name="connsiteX42" fmla="*/ 1812944 w 3863737"/>
                <a:gd name="connsiteY42" fmla="*/ 15857 h 3033906"/>
                <a:gd name="connsiteX43" fmla="*/ 1643806 w 3863737"/>
                <a:gd name="connsiteY43" fmla="*/ 52856 h 3033906"/>
                <a:gd name="connsiteX44" fmla="*/ 1453526 w 3863737"/>
                <a:gd name="connsiteY44" fmla="*/ 95140 h 3033906"/>
                <a:gd name="connsiteX45" fmla="*/ 1310817 w 3863737"/>
                <a:gd name="connsiteY45" fmla="*/ 142710 h 3033906"/>
                <a:gd name="connsiteX46" fmla="*/ 1173392 w 3863737"/>
                <a:gd name="connsiteY46" fmla="*/ 211422 h 3033906"/>
                <a:gd name="connsiteX47" fmla="*/ 998969 w 3863737"/>
                <a:gd name="connsiteY47" fmla="*/ 311848 h 3033906"/>
                <a:gd name="connsiteX48" fmla="*/ 840403 w 3863737"/>
                <a:gd name="connsiteY48" fmla="*/ 412273 h 3033906"/>
                <a:gd name="connsiteX49" fmla="*/ 713549 w 3863737"/>
                <a:gd name="connsiteY49" fmla="*/ 517984 h 3033906"/>
                <a:gd name="connsiteX50" fmla="*/ 576125 w 3863737"/>
                <a:gd name="connsiteY50" fmla="*/ 644837 h 3033906"/>
                <a:gd name="connsiteX51" fmla="*/ 475700 w 3863737"/>
                <a:gd name="connsiteY51" fmla="*/ 750548 h 3033906"/>
                <a:gd name="connsiteX52" fmla="*/ 401702 w 3863737"/>
                <a:gd name="connsiteY52" fmla="*/ 861545 h 3033906"/>
                <a:gd name="connsiteX53" fmla="*/ 327704 w 3863737"/>
                <a:gd name="connsiteY53" fmla="*/ 972541 h 3033906"/>
                <a:gd name="connsiteX54" fmla="*/ 258992 w 3863737"/>
                <a:gd name="connsiteY54" fmla="*/ 1072967 h 3033906"/>
                <a:gd name="connsiteX55" fmla="*/ 200851 w 3863737"/>
                <a:gd name="connsiteY55" fmla="*/ 1183963 h 3033906"/>
                <a:gd name="connsiteX56" fmla="*/ 142710 w 3863737"/>
                <a:gd name="connsiteY56" fmla="*/ 1316102 h 3033906"/>
                <a:gd name="connsiteX57" fmla="*/ 95140 w 3863737"/>
                <a:gd name="connsiteY57" fmla="*/ 1464097 h 3033906"/>
                <a:gd name="connsiteX58" fmla="*/ 58141 w 3863737"/>
                <a:gd name="connsiteY58" fmla="*/ 1590951 h 3033906"/>
                <a:gd name="connsiteX59" fmla="*/ 31714 w 3863737"/>
                <a:gd name="connsiteY59" fmla="*/ 1712518 h 3033906"/>
                <a:gd name="connsiteX60" fmla="*/ 15857 w 3863737"/>
                <a:gd name="connsiteY60" fmla="*/ 1855228 h 3033906"/>
                <a:gd name="connsiteX61" fmla="*/ 0 w 3863737"/>
                <a:gd name="connsiteY61" fmla="*/ 2003223 h 3033906"/>
                <a:gd name="connsiteX62" fmla="*/ 0 w 3863737"/>
                <a:gd name="connsiteY62" fmla="*/ 2167075 h 3033906"/>
                <a:gd name="connsiteX63" fmla="*/ 21143 w 3863737"/>
                <a:gd name="connsiteY63" fmla="*/ 2352070 h 3033906"/>
                <a:gd name="connsiteX64" fmla="*/ 42285 w 3863737"/>
                <a:gd name="connsiteY64" fmla="*/ 2531778 h 3033906"/>
                <a:gd name="connsiteX65" fmla="*/ 84569 w 3863737"/>
                <a:gd name="connsiteY65" fmla="*/ 2685059 h 3033906"/>
                <a:gd name="connsiteX66" fmla="*/ 132139 w 3863737"/>
                <a:gd name="connsiteY66" fmla="*/ 2811912 h 3033906"/>
                <a:gd name="connsiteX67" fmla="*/ 174423 w 3863737"/>
                <a:gd name="connsiteY67" fmla="*/ 2933480 h 3033906"/>
                <a:gd name="connsiteX68" fmla="*/ 221993 w 3863737"/>
                <a:gd name="connsiteY68" fmla="*/ 3033906 h 303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63737" h="3033906">
                  <a:moveTo>
                    <a:pt x="221993" y="3033906"/>
                  </a:moveTo>
                  <a:lnTo>
                    <a:pt x="428130" y="3028620"/>
                  </a:lnTo>
                  <a:lnTo>
                    <a:pt x="623695" y="3007478"/>
                  </a:lnTo>
                  <a:lnTo>
                    <a:pt x="856259" y="2970479"/>
                  </a:lnTo>
                  <a:lnTo>
                    <a:pt x="1014826" y="2944051"/>
                  </a:lnTo>
                  <a:lnTo>
                    <a:pt x="1173392" y="2907052"/>
                  </a:lnTo>
                  <a:lnTo>
                    <a:pt x="1279103" y="2875339"/>
                  </a:lnTo>
                  <a:lnTo>
                    <a:pt x="1405956" y="2822484"/>
                  </a:lnTo>
                  <a:lnTo>
                    <a:pt x="1543381" y="2759057"/>
                  </a:lnTo>
                  <a:lnTo>
                    <a:pt x="1680805" y="2669203"/>
                  </a:lnTo>
                  <a:lnTo>
                    <a:pt x="1786516" y="2574063"/>
                  </a:lnTo>
                  <a:lnTo>
                    <a:pt x="1865799" y="2463066"/>
                  </a:lnTo>
                  <a:lnTo>
                    <a:pt x="1945082" y="2336213"/>
                  </a:lnTo>
                  <a:lnTo>
                    <a:pt x="2019080" y="2177647"/>
                  </a:lnTo>
                  <a:lnTo>
                    <a:pt x="2087792" y="2008509"/>
                  </a:lnTo>
                  <a:lnTo>
                    <a:pt x="2161790" y="1823515"/>
                  </a:lnTo>
                  <a:lnTo>
                    <a:pt x="2225217" y="1691376"/>
                  </a:lnTo>
                  <a:lnTo>
                    <a:pt x="2309785" y="1538095"/>
                  </a:lnTo>
                  <a:lnTo>
                    <a:pt x="2394354" y="1395385"/>
                  </a:lnTo>
                  <a:lnTo>
                    <a:pt x="2489494" y="1294960"/>
                  </a:lnTo>
                  <a:lnTo>
                    <a:pt x="2616347" y="1199820"/>
                  </a:lnTo>
                  <a:lnTo>
                    <a:pt x="2727344" y="1146964"/>
                  </a:lnTo>
                  <a:lnTo>
                    <a:pt x="2833055" y="1104680"/>
                  </a:lnTo>
                  <a:lnTo>
                    <a:pt x="2986336" y="1057110"/>
                  </a:lnTo>
                  <a:lnTo>
                    <a:pt x="3144902" y="1025397"/>
                  </a:lnTo>
                  <a:lnTo>
                    <a:pt x="3287612" y="1009540"/>
                  </a:lnTo>
                  <a:lnTo>
                    <a:pt x="3499034" y="993684"/>
                  </a:lnTo>
                  <a:lnTo>
                    <a:pt x="3652315" y="988398"/>
                  </a:lnTo>
                  <a:lnTo>
                    <a:pt x="3863737" y="983112"/>
                  </a:lnTo>
                  <a:lnTo>
                    <a:pt x="3789739" y="872116"/>
                  </a:lnTo>
                  <a:lnTo>
                    <a:pt x="3721027" y="782262"/>
                  </a:lnTo>
                  <a:lnTo>
                    <a:pt x="3610030" y="660694"/>
                  </a:lnTo>
                  <a:lnTo>
                    <a:pt x="3493748" y="544412"/>
                  </a:lnTo>
                  <a:lnTo>
                    <a:pt x="3356324" y="433415"/>
                  </a:lnTo>
                  <a:lnTo>
                    <a:pt x="3203043" y="317133"/>
                  </a:lnTo>
                  <a:lnTo>
                    <a:pt x="3055048" y="232564"/>
                  </a:lnTo>
                  <a:lnTo>
                    <a:pt x="2901767" y="158567"/>
                  </a:lnTo>
                  <a:lnTo>
                    <a:pt x="2759057" y="105711"/>
                  </a:lnTo>
                  <a:lnTo>
                    <a:pt x="2600490" y="58141"/>
                  </a:lnTo>
                  <a:lnTo>
                    <a:pt x="2415496" y="26428"/>
                  </a:lnTo>
                  <a:lnTo>
                    <a:pt x="2204074" y="5286"/>
                  </a:lnTo>
                  <a:lnTo>
                    <a:pt x="2029651" y="0"/>
                  </a:lnTo>
                  <a:lnTo>
                    <a:pt x="1812944" y="15857"/>
                  </a:lnTo>
                  <a:lnTo>
                    <a:pt x="1643806" y="52856"/>
                  </a:lnTo>
                  <a:lnTo>
                    <a:pt x="1453526" y="95140"/>
                  </a:lnTo>
                  <a:lnTo>
                    <a:pt x="1310817" y="142710"/>
                  </a:lnTo>
                  <a:lnTo>
                    <a:pt x="1173392" y="211422"/>
                  </a:lnTo>
                  <a:lnTo>
                    <a:pt x="998969" y="311848"/>
                  </a:lnTo>
                  <a:lnTo>
                    <a:pt x="840403" y="412273"/>
                  </a:lnTo>
                  <a:lnTo>
                    <a:pt x="713549" y="517984"/>
                  </a:lnTo>
                  <a:lnTo>
                    <a:pt x="576125" y="644837"/>
                  </a:lnTo>
                  <a:lnTo>
                    <a:pt x="475700" y="750548"/>
                  </a:lnTo>
                  <a:lnTo>
                    <a:pt x="401702" y="861545"/>
                  </a:lnTo>
                  <a:lnTo>
                    <a:pt x="327704" y="972541"/>
                  </a:lnTo>
                  <a:lnTo>
                    <a:pt x="258992" y="1072967"/>
                  </a:lnTo>
                  <a:lnTo>
                    <a:pt x="200851" y="1183963"/>
                  </a:lnTo>
                  <a:lnTo>
                    <a:pt x="142710" y="1316102"/>
                  </a:lnTo>
                  <a:lnTo>
                    <a:pt x="95140" y="1464097"/>
                  </a:lnTo>
                  <a:lnTo>
                    <a:pt x="58141" y="1590951"/>
                  </a:lnTo>
                  <a:lnTo>
                    <a:pt x="31714" y="1712518"/>
                  </a:lnTo>
                  <a:lnTo>
                    <a:pt x="15857" y="1855228"/>
                  </a:lnTo>
                  <a:lnTo>
                    <a:pt x="0" y="2003223"/>
                  </a:lnTo>
                  <a:lnTo>
                    <a:pt x="0" y="2167075"/>
                  </a:lnTo>
                  <a:lnTo>
                    <a:pt x="21143" y="2352070"/>
                  </a:lnTo>
                  <a:lnTo>
                    <a:pt x="42285" y="2531778"/>
                  </a:lnTo>
                  <a:lnTo>
                    <a:pt x="84569" y="2685059"/>
                  </a:lnTo>
                  <a:lnTo>
                    <a:pt x="132139" y="2811912"/>
                  </a:lnTo>
                  <a:lnTo>
                    <a:pt x="174423" y="2933480"/>
                  </a:lnTo>
                  <a:lnTo>
                    <a:pt x="221993" y="3033906"/>
                  </a:lnTo>
                  <a:close/>
                </a:path>
              </a:pathLst>
            </a:custGeom>
            <a:solidFill>
              <a:srgbClr val="6B7FB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575200" y="692068"/>
              <a:ext cx="1337400" cy="1083509"/>
            </a:xfrm>
            <a:custGeom>
              <a:avLst/>
              <a:gdLst>
                <a:gd name="connsiteX0" fmla="*/ 0 w 3953591"/>
                <a:gd name="connsiteY0" fmla="*/ 2061364 h 3203043"/>
                <a:gd name="connsiteX1" fmla="*/ 132139 w 3953591"/>
                <a:gd name="connsiteY1" fmla="*/ 2293928 h 3203043"/>
                <a:gd name="connsiteX2" fmla="*/ 221993 w 3953591"/>
                <a:gd name="connsiteY2" fmla="*/ 2404925 h 3203043"/>
                <a:gd name="connsiteX3" fmla="*/ 348846 w 3953591"/>
                <a:gd name="connsiteY3" fmla="*/ 2558206 h 3203043"/>
                <a:gd name="connsiteX4" fmla="*/ 480985 w 3953591"/>
                <a:gd name="connsiteY4" fmla="*/ 2685059 h 3203043"/>
                <a:gd name="connsiteX5" fmla="*/ 655408 w 3953591"/>
                <a:gd name="connsiteY5" fmla="*/ 2817198 h 3203043"/>
                <a:gd name="connsiteX6" fmla="*/ 803403 w 3953591"/>
                <a:gd name="connsiteY6" fmla="*/ 2917623 h 3203043"/>
                <a:gd name="connsiteX7" fmla="*/ 977827 w 3953591"/>
                <a:gd name="connsiteY7" fmla="*/ 3002192 h 3203043"/>
                <a:gd name="connsiteX8" fmla="*/ 1215676 w 3953591"/>
                <a:gd name="connsiteY8" fmla="*/ 3097332 h 3203043"/>
                <a:gd name="connsiteX9" fmla="*/ 1421813 w 3953591"/>
                <a:gd name="connsiteY9" fmla="*/ 3155473 h 3203043"/>
                <a:gd name="connsiteX10" fmla="*/ 1643806 w 3953591"/>
                <a:gd name="connsiteY10" fmla="*/ 3192472 h 3203043"/>
                <a:gd name="connsiteX11" fmla="*/ 1844657 w 3953591"/>
                <a:gd name="connsiteY11" fmla="*/ 3203043 h 3203043"/>
                <a:gd name="connsiteX12" fmla="*/ 2093077 w 3953591"/>
                <a:gd name="connsiteY12" fmla="*/ 3192472 h 3203043"/>
                <a:gd name="connsiteX13" fmla="*/ 2304499 w 3953591"/>
                <a:gd name="connsiteY13" fmla="*/ 3150187 h 3203043"/>
                <a:gd name="connsiteX14" fmla="*/ 2505350 w 3953591"/>
                <a:gd name="connsiteY14" fmla="*/ 3102617 h 3203043"/>
                <a:gd name="connsiteX15" fmla="*/ 2716772 w 3953591"/>
                <a:gd name="connsiteY15" fmla="*/ 3018048 h 3203043"/>
                <a:gd name="connsiteX16" fmla="*/ 2912338 w 3953591"/>
                <a:gd name="connsiteY16" fmla="*/ 2922909 h 3203043"/>
                <a:gd name="connsiteX17" fmla="*/ 3070904 w 3953591"/>
                <a:gd name="connsiteY17" fmla="*/ 2822483 h 3203043"/>
                <a:gd name="connsiteX18" fmla="*/ 3282326 w 3953591"/>
                <a:gd name="connsiteY18" fmla="*/ 2653346 h 3203043"/>
                <a:gd name="connsiteX19" fmla="*/ 3414465 w 3953591"/>
                <a:gd name="connsiteY19" fmla="*/ 2521207 h 3203043"/>
                <a:gd name="connsiteX20" fmla="*/ 3573031 w 3953591"/>
                <a:gd name="connsiteY20" fmla="*/ 2325642 h 3203043"/>
                <a:gd name="connsiteX21" fmla="*/ 3715741 w 3953591"/>
                <a:gd name="connsiteY21" fmla="*/ 2087792 h 3203043"/>
                <a:gd name="connsiteX22" fmla="*/ 3800310 w 3953591"/>
                <a:gd name="connsiteY22" fmla="*/ 1923940 h 3203043"/>
                <a:gd name="connsiteX23" fmla="*/ 3869022 w 3953591"/>
                <a:gd name="connsiteY23" fmla="*/ 1717803 h 3203043"/>
                <a:gd name="connsiteX24" fmla="*/ 3927163 w 3953591"/>
                <a:gd name="connsiteY24" fmla="*/ 1458811 h 3203043"/>
                <a:gd name="connsiteX25" fmla="*/ 3953591 w 3953591"/>
                <a:gd name="connsiteY25" fmla="*/ 1257961 h 3203043"/>
                <a:gd name="connsiteX26" fmla="*/ 3953591 w 3953591"/>
                <a:gd name="connsiteY26" fmla="*/ 1035968 h 3203043"/>
                <a:gd name="connsiteX27" fmla="*/ 3943020 w 3953591"/>
                <a:gd name="connsiteY27" fmla="*/ 845688 h 3203043"/>
                <a:gd name="connsiteX28" fmla="*/ 3916592 w 3953591"/>
                <a:gd name="connsiteY28" fmla="*/ 708263 h 3203043"/>
                <a:gd name="connsiteX29" fmla="*/ 3879593 w 3953591"/>
                <a:gd name="connsiteY29" fmla="*/ 554983 h 3203043"/>
                <a:gd name="connsiteX30" fmla="*/ 3837309 w 3953591"/>
                <a:gd name="connsiteY30" fmla="*/ 428129 h 3203043"/>
                <a:gd name="connsiteX31" fmla="*/ 3789739 w 3953591"/>
                <a:gd name="connsiteY31" fmla="*/ 295991 h 3203043"/>
                <a:gd name="connsiteX32" fmla="*/ 3731598 w 3953591"/>
                <a:gd name="connsiteY32" fmla="*/ 179709 h 3203043"/>
                <a:gd name="connsiteX33" fmla="*/ 3673457 w 3953591"/>
                <a:gd name="connsiteY33" fmla="*/ 58141 h 3203043"/>
                <a:gd name="connsiteX34" fmla="*/ 3636458 w 3953591"/>
                <a:gd name="connsiteY34" fmla="*/ 0 h 3203043"/>
                <a:gd name="connsiteX35" fmla="*/ 3462035 w 3953591"/>
                <a:gd name="connsiteY35" fmla="*/ 10571 h 3203043"/>
                <a:gd name="connsiteX36" fmla="*/ 3319325 w 3953591"/>
                <a:gd name="connsiteY36" fmla="*/ 10571 h 3203043"/>
                <a:gd name="connsiteX37" fmla="*/ 3181901 w 3953591"/>
                <a:gd name="connsiteY37" fmla="*/ 15857 h 3203043"/>
                <a:gd name="connsiteX38" fmla="*/ 3076190 w 3953591"/>
                <a:gd name="connsiteY38" fmla="*/ 26428 h 3203043"/>
                <a:gd name="connsiteX39" fmla="*/ 2965193 w 3953591"/>
                <a:gd name="connsiteY39" fmla="*/ 36999 h 3203043"/>
                <a:gd name="connsiteX40" fmla="*/ 2864768 w 3953591"/>
                <a:gd name="connsiteY40" fmla="*/ 63427 h 3203043"/>
                <a:gd name="connsiteX41" fmla="*/ 2732629 w 3953591"/>
                <a:gd name="connsiteY41" fmla="*/ 84569 h 3203043"/>
                <a:gd name="connsiteX42" fmla="*/ 2595205 w 3953591"/>
                <a:gd name="connsiteY42" fmla="*/ 132139 h 3203043"/>
                <a:gd name="connsiteX43" fmla="*/ 2452495 w 3953591"/>
                <a:gd name="connsiteY43" fmla="*/ 184994 h 3203043"/>
                <a:gd name="connsiteX44" fmla="*/ 2267501 w 3953591"/>
                <a:gd name="connsiteY44" fmla="*/ 317133 h 3203043"/>
                <a:gd name="connsiteX45" fmla="*/ 2177646 w 3953591"/>
                <a:gd name="connsiteY45" fmla="*/ 406987 h 3203043"/>
                <a:gd name="connsiteX46" fmla="*/ 2087792 w 3953591"/>
                <a:gd name="connsiteY46" fmla="*/ 533840 h 3203043"/>
                <a:gd name="connsiteX47" fmla="*/ 2008509 w 3953591"/>
                <a:gd name="connsiteY47" fmla="*/ 687121 h 3203043"/>
                <a:gd name="connsiteX48" fmla="*/ 1939796 w 3953591"/>
                <a:gd name="connsiteY48" fmla="*/ 840402 h 3203043"/>
                <a:gd name="connsiteX49" fmla="*/ 1892227 w 3953591"/>
                <a:gd name="connsiteY49" fmla="*/ 951399 h 3203043"/>
                <a:gd name="connsiteX50" fmla="*/ 1855228 w 3953591"/>
                <a:gd name="connsiteY50" fmla="*/ 1057110 h 3203043"/>
                <a:gd name="connsiteX51" fmla="*/ 1807658 w 3953591"/>
                <a:gd name="connsiteY51" fmla="*/ 1152250 h 3203043"/>
                <a:gd name="connsiteX52" fmla="*/ 1760088 w 3953591"/>
                <a:gd name="connsiteY52" fmla="*/ 1257961 h 3203043"/>
                <a:gd name="connsiteX53" fmla="*/ 1712518 w 3953591"/>
                <a:gd name="connsiteY53" fmla="*/ 1353100 h 3203043"/>
                <a:gd name="connsiteX54" fmla="*/ 1654377 w 3953591"/>
                <a:gd name="connsiteY54" fmla="*/ 1458811 h 3203043"/>
                <a:gd name="connsiteX55" fmla="*/ 1606807 w 3953591"/>
                <a:gd name="connsiteY55" fmla="*/ 1538095 h 3203043"/>
                <a:gd name="connsiteX56" fmla="*/ 1538095 w 3953591"/>
                <a:gd name="connsiteY56" fmla="*/ 1612092 h 3203043"/>
                <a:gd name="connsiteX57" fmla="*/ 1469383 w 3953591"/>
                <a:gd name="connsiteY57" fmla="*/ 1680805 h 3203043"/>
                <a:gd name="connsiteX58" fmla="*/ 1374243 w 3953591"/>
                <a:gd name="connsiteY58" fmla="*/ 1749517 h 3203043"/>
                <a:gd name="connsiteX59" fmla="*/ 1273817 w 3953591"/>
                <a:gd name="connsiteY59" fmla="*/ 1802372 h 3203043"/>
                <a:gd name="connsiteX60" fmla="*/ 1152250 w 3953591"/>
                <a:gd name="connsiteY60" fmla="*/ 1865799 h 3203043"/>
                <a:gd name="connsiteX61" fmla="*/ 1067681 w 3953591"/>
                <a:gd name="connsiteY61" fmla="*/ 1892227 h 3203043"/>
                <a:gd name="connsiteX62" fmla="*/ 977827 w 3953591"/>
                <a:gd name="connsiteY62" fmla="*/ 1923940 h 3203043"/>
                <a:gd name="connsiteX63" fmla="*/ 861544 w 3953591"/>
                <a:gd name="connsiteY63" fmla="*/ 1955653 h 3203043"/>
                <a:gd name="connsiteX64" fmla="*/ 755833 w 3953591"/>
                <a:gd name="connsiteY64" fmla="*/ 1976795 h 3203043"/>
                <a:gd name="connsiteX65" fmla="*/ 639551 w 3953591"/>
                <a:gd name="connsiteY65" fmla="*/ 1997937 h 3203043"/>
                <a:gd name="connsiteX66" fmla="*/ 507413 w 3953591"/>
                <a:gd name="connsiteY66" fmla="*/ 2019080 h 3203043"/>
                <a:gd name="connsiteX67" fmla="*/ 375274 w 3953591"/>
                <a:gd name="connsiteY67" fmla="*/ 2024365 h 3203043"/>
                <a:gd name="connsiteX68" fmla="*/ 269563 w 3953591"/>
                <a:gd name="connsiteY68" fmla="*/ 2045507 h 3203043"/>
                <a:gd name="connsiteX69" fmla="*/ 184994 w 3953591"/>
                <a:gd name="connsiteY69" fmla="*/ 2050793 h 3203043"/>
                <a:gd name="connsiteX70" fmla="*/ 95140 w 3953591"/>
                <a:gd name="connsiteY70" fmla="*/ 2050793 h 3203043"/>
                <a:gd name="connsiteX71" fmla="*/ 0 w 3953591"/>
                <a:gd name="connsiteY71" fmla="*/ 2061364 h 320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953591" h="3203043">
                  <a:moveTo>
                    <a:pt x="0" y="2061364"/>
                  </a:moveTo>
                  <a:lnTo>
                    <a:pt x="132139" y="2293928"/>
                  </a:lnTo>
                  <a:lnTo>
                    <a:pt x="221993" y="2404925"/>
                  </a:lnTo>
                  <a:lnTo>
                    <a:pt x="348846" y="2558206"/>
                  </a:lnTo>
                  <a:lnTo>
                    <a:pt x="480985" y="2685059"/>
                  </a:lnTo>
                  <a:lnTo>
                    <a:pt x="655408" y="2817198"/>
                  </a:lnTo>
                  <a:lnTo>
                    <a:pt x="803403" y="2917623"/>
                  </a:lnTo>
                  <a:lnTo>
                    <a:pt x="977827" y="3002192"/>
                  </a:lnTo>
                  <a:lnTo>
                    <a:pt x="1215676" y="3097332"/>
                  </a:lnTo>
                  <a:lnTo>
                    <a:pt x="1421813" y="3155473"/>
                  </a:lnTo>
                  <a:lnTo>
                    <a:pt x="1643806" y="3192472"/>
                  </a:lnTo>
                  <a:lnTo>
                    <a:pt x="1844657" y="3203043"/>
                  </a:lnTo>
                  <a:lnTo>
                    <a:pt x="2093077" y="3192472"/>
                  </a:lnTo>
                  <a:lnTo>
                    <a:pt x="2304499" y="3150187"/>
                  </a:lnTo>
                  <a:lnTo>
                    <a:pt x="2505350" y="3102617"/>
                  </a:lnTo>
                  <a:lnTo>
                    <a:pt x="2716772" y="3018048"/>
                  </a:lnTo>
                  <a:lnTo>
                    <a:pt x="2912338" y="2922909"/>
                  </a:lnTo>
                  <a:lnTo>
                    <a:pt x="3070904" y="2822483"/>
                  </a:lnTo>
                  <a:lnTo>
                    <a:pt x="3282326" y="2653346"/>
                  </a:lnTo>
                  <a:lnTo>
                    <a:pt x="3414465" y="2521207"/>
                  </a:lnTo>
                  <a:lnTo>
                    <a:pt x="3573031" y="2325642"/>
                  </a:lnTo>
                  <a:lnTo>
                    <a:pt x="3715741" y="2087792"/>
                  </a:lnTo>
                  <a:lnTo>
                    <a:pt x="3800310" y="1923940"/>
                  </a:lnTo>
                  <a:lnTo>
                    <a:pt x="3869022" y="1717803"/>
                  </a:lnTo>
                  <a:lnTo>
                    <a:pt x="3927163" y="1458811"/>
                  </a:lnTo>
                  <a:lnTo>
                    <a:pt x="3953591" y="1257961"/>
                  </a:lnTo>
                  <a:lnTo>
                    <a:pt x="3953591" y="1035968"/>
                  </a:lnTo>
                  <a:lnTo>
                    <a:pt x="3943020" y="845688"/>
                  </a:lnTo>
                  <a:lnTo>
                    <a:pt x="3916592" y="708263"/>
                  </a:lnTo>
                  <a:lnTo>
                    <a:pt x="3879593" y="554983"/>
                  </a:lnTo>
                  <a:lnTo>
                    <a:pt x="3837309" y="428129"/>
                  </a:lnTo>
                  <a:lnTo>
                    <a:pt x="3789739" y="295991"/>
                  </a:lnTo>
                  <a:lnTo>
                    <a:pt x="3731598" y="179709"/>
                  </a:lnTo>
                  <a:lnTo>
                    <a:pt x="3673457" y="58141"/>
                  </a:lnTo>
                  <a:lnTo>
                    <a:pt x="3636458" y="0"/>
                  </a:lnTo>
                  <a:lnTo>
                    <a:pt x="3462035" y="10571"/>
                  </a:lnTo>
                  <a:lnTo>
                    <a:pt x="3319325" y="10571"/>
                  </a:lnTo>
                  <a:lnTo>
                    <a:pt x="3181901" y="15857"/>
                  </a:lnTo>
                  <a:lnTo>
                    <a:pt x="3076190" y="26428"/>
                  </a:lnTo>
                  <a:lnTo>
                    <a:pt x="2965193" y="36999"/>
                  </a:lnTo>
                  <a:lnTo>
                    <a:pt x="2864768" y="63427"/>
                  </a:lnTo>
                  <a:lnTo>
                    <a:pt x="2732629" y="84569"/>
                  </a:lnTo>
                  <a:lnTo>
                    <a:pt x="2595205" y="132139"/>
                  </a:lnTo>
                  <a:lnTo>
                    <a:pt x="2452495" y="184994"/>
                  </a:lnTo>
                  <a:lnTo>
                    <a:pt x="2267501" y="317133"/>
                  </a:lnTo>
                  <a:lnTo>
                    <a:pt x="2177646" y="406987"/>
                  </a:lnTo>
                  <a:lnTo>
                    <a:pt x="2087792" y="533840"/>
                  </a:lnTo>
                  <a:lnTo>
                    <a:pt x="2008509" y="687121"/>
                  </a:lnTo>
                  <a:lnTo>
                    <a:pt x="1939796" y="840402"/>
                  </a:lnTo>
                  <a:lnTo>
                    <a:pt x="1892227" y="951399"/>
                  </a:lnTo>
                  <a:lnTo>
                    <a:pt x="1855228" y="1057110"/>
                  </a:lnTo>
                  <a:lnTo>
                    <a:pt x="1807658" y="1152250"/>
                  </a:lnTo>
                  <a:lnTo>
                    <a:pt x="1760088" y="1257961"/>
                  </a:lnTo>
                  <a:lnTo>
                    <a:pt x="1712518" y="1353100"/>
                  </a:lnTo>
                  <a:lnTo>
                    <a:pt x="1654377" y="1458811"/>
                  </a:lnTo>
                  <a:lnTo>
                    <a:pt x="1606807" y="1538095"/>
                  </a:lnTo>
                  <a:lnTo>
                    <a:pt x="1538095" y="1612092"/>
                  </a:lnTo>
                  <a:lnTo>
                    <a:pt x="1469383" y="1680805"/>
                  </a:lnTo>
                  <a:lnTo>
                    <a:pt x="1374243" y="1749517"/>
                  </a:lnTo>
                  <a:lnTo>
                    <a:pt x="1273817" y="1802372"/>
                  </a:lnTo>
                  <a:lnTo>
                    <a:pt x="1152250" y="1865799"/>
                  </a:lnTo>
                  <a:lnTo>
                    <a:pt x="1067681" y="1892227"/>
                  </a:lnTo>
                  <a:lnTo>
                    <a:pt x="977827" y="1923940"/>
                  </a:lnTo>
                  <a:lnTo>
                    <a:pt x="861544" y="1955653"/>
                  </a:lnTo>
                  <a:lnTo>
                    <a:pt x="755833" y="1976795"/>
                  </a:lnTo>
                  <a:lnTo>
                    <a:pt x="639551" y="1997937"/>
                  </a:lnTo>
                  <a:lnTo>
                    <a:pt x="507413" y="2019080"/>
                  </a:lnTo>
                  <a:lnTo>
                    <a:pt x="375274" y="2024365"/>
                  </a:lnTo>
                  <a:lnTo>
                    <a:pt x="269563" y="2045507"/>
                  </a:lnTo>
                  <a:lnTo>
                    <a:pt x="184994" y="2050793"/>
                  </a:lnTo>
                  <a:lnTo>
                    <a:pt x="95140" y="2050793"/>
                  </a:lnTo>
                  <a:lnTo>
                    <a:pt x="0" y="2061364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495636" y="358612"/>
              <a:ext cx="1417710" cy="1417710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572965" y="693707"/>
              <a:ext cx="1237274" cy="695967"/>
            </a:xfrm>
            <a:custGeom>
              <a:avLst/>
              <a:gdLst>
                <a:gd name="connsiteX0" fmla="*/ 0 w 2084294"/>
                <a:gd name="connsiteY0" fmla="*/ 1035423 h 1035423"/>
                <a:gd name="connsiteX1" fmla="*/ 833717 w 2084294"/>
                <a:gd name="connsiteY1" fmla="*/ 847164 h 1035423"/>
                <a:gd name="connsiteX2" fmla="*/ 1304364 w 2084294"/>
                <a:gd name="connsiteY2" fmla="*/ 147917 h 1035423"/>
                <a:gd name="connsiteX3" fmla="*/ 2084294 w 2084294"/>
                <a:gd name="connsiteY3" fmla="*/ 0 h 103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4294" h="1035423">
                  <a:moveTo>
                    <a:pt x="0" y="1035423"/>
                  </a:moveTo>
                  <a:cubicBezTo>
                    <a:pt x="308161" y="1015252"/>
                    <a:pt x="616323" y="995082"/>
                    <a:pt x="833717" y="847164"/>
                  </a:cubicBezTo>
                  <a:cubicBezTo>
                    <a:pt x="1051111" y="699246"/>
                    <a:pt x="1095935" y="289111"/>
                    <a:pt x="1304364" y="147917"/>
                  </a:cubicBezTo>
                  <a:cubicBezTo>
                    <a:pt x="1512793" y="6723"/>
                    <a:pt x="1798543" y="3361"/>
                    <a:pt x="2084294" y="0"/>
                  </a:cubicBezTo>
                </a:path>
              </a:pathLst>
            </a:custGeom>
            <a:noFill/>
            <a:ln w="222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56507" y="1363897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S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52474" y="667931"/>
              <a:ext cx="154659" cy="169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lbertus MT" pitchFamily="18" charset="0"/>
                </a:rPr>
                <a:t>E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lbertus MT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939730">
              <a:off x="8712547" y="1021274"/>
              <a:ext cx="7733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endCxn id="16" idx="0"/>
            </p:cNvCxnSpPr>
            <p:nvPr/>
          </p:nvCxnSpPr>
          <p:spPr>
            <a:xfrm rot="5939730" flipH="1" flipV="1">
              <a:off x="8737741" y="1021771"/>
              <a:ext cx="51553" cy="28999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" name="Freeform 14"/>
            <p:cNvSpPr/>
            <p:nvPr/>
          </p:nvSpPr>
          <p:spPr>
            <a:xfrm rot="539730">
              <a:off x="8460774" y="959763"/>
              <a:ext cx="257765" cy="515531"/>
            </a:xfrm>
            <a:custGeom>
              <a:avLst/>
              <a:gdLst>
                <a:gd name="connsiteX0" fmla="*/ 723900 w 723900"/>
                <a:gd name="connsiteY0" fmla="*/ 0 h 1314450"/>
                <a:gd name="connsiteX1" fmla="*/ 152400 w 723900"/>
                <a:gd name="connsiteY1" fmla="*/ 600075 h 1314450"/>
                <a:gd name="connsiteX2" fmla="*/ 0 w 723900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900" h="1314450">
                  <a:moveTo>
                    <a:pt x="723900" y="0"/>
                  </a:moveTo>
                  <a:cubicBezTo>
                    <a:pt x="498475" y="190500"/>
                    <a:pt x="273050" y="381000"/>
                    <a:pt x="152400" y="600075"/>
                  </a:cubicBezTo>
                  <a:cubicBezTo>
                    <a:pt x="31750" y="819150"/>
                    <a:pt x="15875" y="1066800"/>
                    <a:pt x="0" y="131445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539730">
              <a:off x="8329553" y="977963"/>
              <a:ext cx="415110" cy="583194"/>
            </a:xfrm>
            <a:custGeom>
              <a:avLst/>
              <a:gdLst>
                <a:gd name="connsiteX0" fmla="*/ 1209675 w 1227137"/>
                <a:gd name="connsiteY0" fmla="*/ 0 h 1724025"/>
                <a:gd name="connsiteX1" fmla="*/ 1190625 w 1227137"/>
                <a:gd name="connsiteY1" fmla="*/ 571500 h 1724025"/>
                <a:gd name="connsiteX2" fmla="*/ 990600 w 1227137"/>
                <a:gd name="connsiteY2" fmla="*/ 1095375 h 1724025"/>
                <a:gd name="connsiteX3" fmla="*/ 676275 w 1227137"/>
                <a:gd name="connsiteY3" fmla="*/ 1447800 h 1724025"/>
                <a:gd name="connsiteX4" fmla="*/ 323850 w 1227137"/>
                <a:gd name="connsiteY4" fmla="*/ 1676400 h 1724025"/>
                <a:gd name="connsiteX5" fmla="*/ 0 w 1227137"/>
                <a:gd name="connsiteY5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7137" h="1724025">
                  <a:moveTo>
                    <a:pt x="1209675" y="0"/>
                  </a:moveTo>
                  <a:cubicBezTo>
                    <a:pt x="1218406" y="194469"/>
                    <a:pt x="1227137" y="388938"/>
                    <a:pt x="1190625" y="571500"/>
                  </a:cubicBezTo>
                  <a:cubicBezTo>
                    <a:pt x="1154113" y="754062"/>
                    <a:pt x="1076325" y="949325"/>
                    <a:pt x="990600" y="1095375"/>
                  </a:cubicBezTo>
                  <a:cubicBezTo>
                    <a:pt x="904875" y="1241425"/>
                    <a:pt x="787400" y="1350963"/>
                    <a:pt x="676275" y="1447800"/>
                  </a:cubicBezTo>
                  <a:cubicBezTo>
                    <a:pt x="565150" y="1544637"/>
                    <a:pt x="436563" y="1630363"/>
                    <a:pt x="323850" y="1676400"/>
                  </a:cubicBezTo>
                  <a:cubicBezTo>
                    <a:pt x="211138" y="1722438"/>
                    <a:pt x="105569" y="1723231"/>
                    <a:pt x="0" y="172402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539730">
              <a:off x="8277488" y="1539036"/>
              <a:ext cx="141771" cy="138549"/>
            </a:xfrm>
            <a:custGeom>
              <a:avLst/>
              <a:gdLst>
                <a:gd name="connsiteX0" fmla="*/ 419100 w 419100"/>
                <a:gd name="connsiteY0" fmla="*/ 0 h 409575"/>
                <a:gd name="connsiteX1" fmla="*/ 276225 w 419100"/>
                <a:gd name="connsiteY1" fmla="*/ 295275 h 409575"/>
                <a:gd name="connsiteX2" fmla="*/ 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419100" y="0"/>
                  </a:moveTo>
                  <a:cubicBezTo>
                    <a:pt x="382587" y="113506"/>
                    <a:pt x="346075" y="227013"/>
                    <a:pt x="276225" y="295275"/>
                  </a:cubicBezTo>
                  <a:cubicBezTo>
                    <a:pt x="206375" y="363537"/>
                    <a:pt x="103187" y="386556"/>
                    <a:pt x="0" y="40957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39730">
              <a:off x="8287854" y="1528772"/>
              <a:ext cx="38665" cy="61219"/>
            </a:xfrm>
            <a:custGeom>
              <a:avLst/>
              <a:gdLst>
                <a:gd name="connsiteX0" fmla="*/ 0 w 114300"/>
                <a:gd name="connsiteY0" fmla="*/ 0 h 152400"/>
                <a:gd name="connsiteX1" fmla="*/ 114300 w 114300"/>
                <a:gd name="connsiteY1" fmla="*/ 152400 h 152400"/>
                <a:gd name="connsiteX2" fmla="*/ 114300 w 114300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300" h="152400">
                  <a:moveTo>
                    <a:pt x="0" y="0"/>
                  </a:moveTo>
                  <a:lnTo>
                    <a:pt x="114300" y="152400"/>
                  </a:lnTo>
                  <a:lnTo>
                    <a:pt x="114300" y="15240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539730">
              <a:off x="8280225" y="1589391"/>
              <a:ext cx="35443" cy="77330"/>
            </a:xfrm>
            <a:custGeom>
              <a:avLst/>
              <a:gdLst>
                <a:gd name="connsiteX0" fmla="*/ 0 w 133350"/>
                <a:gd name="connsiteY0" fmla="*/ 247650 h 247650"/>
                <a:gd name="connsiteX1" fmla="*/ 133350 w 133350"/>
                <a:gd name="connsiteY1" fmla="*/ 0 h 247650"/>
                <a:gd name="connsiteX2" fmla="*/ 133350 w 133350"/>
                <a:gd name="connsiteY2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" h="247650">
                  <a:moveTo>
                    <a:pt x="0" y="247650"/>
                  </a:moveTo>
                  <a:lnTo>
                    <a:pt x="133350" y="0"/>
                  </a:lnTo>
                  <a:lnTo>
                    <a:pt x="133350" y="0"/>
                  </a:ln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16" idx="1"/>
            </p:cNvCxnSpPr>
            <p:nvPr/>
          </p:nvCxnSpPr>
          <p:spPr>
            <a:xfrm rot="539730">
              <a:off x="8736189" y="1202556"/>
              <a:ext cx="3222" cy="11599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8683944" y="1312344"/>
              <a:ext cx="48966" cy="574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22" name="Freeform 21"/>
            <p:cNvSpPr/>
            <p:nvPr/>
          </p:nvSpPr>
          <p:spPr>
            <a:xfrm rot="539730">
              <a:off x="8469123" y="1085608"/>
              <a:ext cx="128883" cy="148215"/>
            </a:xfrm>
            <a:custGeom>
              <a:avLst/>
              <a:gdLst>
                <a:gd name="connsiteX0" fmla="*/ 338137 w 338137"/>
                <a:gd name="connsiteY0" fmla="*/ 0 h 438150"/>
                <a:gd name="connsiteX1" fmla="*/ 42862 w 338137"/>
                <a:gd name="connsiteY1" fmla="*/ 228600 h 438150"/>
                <a:gd name="connsiteX2" fmla="*/ 80962 w 338137"/>
                <a:gd name="connsiteY2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137" h="438150">
                  <a:moveTo>
                    <a:pt x="338137" y="0"/>
                  </a:moveTo>
                  <a:cubicBezTo>
                    <a:pt x="211930" y="77787"/>
                    <a:pt x="85724" y="155575"/>
                    <a:pt x="42862" y="228600"/>
                  </a:cubicBezTo>
                  <a:cubicBezTo>
                    <a:pt x="0" y="301625"/>
                    <a:pt x="40481" y="369887"/>
                    <a:pt x="80962" y="438150"/>
                  </a:cubicBezTo>
                </a:path>
              </a:pathLst>
            </a:cu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539730">
              <a:off x="8662227" y="1141963"/>
              <a:ext cx="93440" cy="24703"/>
            </a:xfrm>
            <a:custGeom>
              <a:avLst/>
              <a:gdLst>
                <a:gd name="connsiteX0" fmla="*/ 0 w 276225"/>
                <a:gd name="connsiteY0" fmla="*/ 0 h 73025"/>
                <a:gd name="connsiteX1" fmla="*/ 133350 w 276225"/>
                <a:gd name="connsiteY1" fmla="*/ 66675 h 73025"/>
                <a:gd name="connsiteX2" fmla="*/ 276225 w 276225"/>
                <a:gd name="connsiteY2" fmla="*/ 3810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225" h="73025">
                  <a:moveTo>
                    <a:pt x="0" y="0"/>
                  </a:moveTo>
                  <a:cubicBezTo>
                    <a:pt x="43656" y="30162"/>
                    <a:pt x="87312" y="60325"/>
                    <a:pt x="133350" y="66675"/>
                  </a:cubicBezTo>
                  <a:cubicBezTo>
                    <a:pt x="179388" y="73025"/>
                    <a:pt x="227806" y="55562"/>
                    <a:pt x="276225" y="38100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 rot="539730">
              <a:off x="8688913" y="1077976"/>
              <a:ext cx="15466" cy="15466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939730">
              <a:off x="8540020" y="1439821"/>
              <a:ext cx="103106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rot="11339730">
              <a:off x="8524764" y="1470624"/>
              <a:ext cx="48331" cy="25777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headEnd type="none"/>
              <a:tailEnd type="none"/>
            </a:ln>
            <a:effectLst/>
          </p:spPr>
        </p:cxnSp>
        <p:grpSp>
          <p:nvGrpSpPr>
            <p:cNvPr id="3" name="Group 38"/>
            <p:cNvGrpSpPr/>
            <p:nvPr/>
          </p:nvGrpSpPr>
          <p:grpSpPr>
            <a:xfrm>
              <a:off x="7315199" y="152400"/>
              <a:ext cx="1237273" cy="1237275"/>
              <a:chOff x="1752600" y="762000"/>
              <a:chExt cx="3657600" cy="3657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971800" y="1981200"/>
                <a:ext cx="1295400" cy="1219200"/>
              </a:xfrm>
              <a:prstGeom prst="ellips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1"/>
              <p:cNvGrpSpPr>
                <a:grpSpLocks noChangeAspect="1"/>
              </p:cNvGrpSpPr>
              <p:nvPr/>
            </p:nvGrpSpPr>
            <p:grpSpPr>
              <a:xfrm>
                <a:off x="3429000" y="7620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4" name="Right Triangle 43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ight Triangle 44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5"/>
              <p:cNvGrpSpPr>
                <a:grpSpLocks noChangeAspect="1"/>
              </p:cNvGrpSpPr>
              <p:nvPr/>
            </p:nvGrpSpPr>
            <p:grpSpPr>
              <a:xfrm rot="16200000">
                <a:off x="24384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2" name="Right Triangle 26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ight Triangle 27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" name="Group 28"/>
              <p:cNvGrpSpPr>
                <a:grpSpLocks noChangeAspect="1"/>
              </p:cNvGrpSpPr>
              <p:nvPr/>
            </p:nvGrpSpPr>
            <p:grpSpPr>
              <a:xfrm rot="10800000">
                <a:off x="3429000" y="27432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40" name="Right Triangle 39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ight Triangle 40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7" name="Group 31"/>
              <p:cNvGrpSpPr>
                <a:grpSpLocks noChangeAspect="1"/>
              </p:cNvGrpSpPr>
              <p:nvPr/>
            </p:nvGrpSpPr>
            <p:grpSpPr>
              <a:xfrm rot="5400000">
                <a:off x="4419600" y="1752600"/>
                <a:ext cx="304800" cy="1676400"/>
                <a:chOff x="6934200" y="533400"/>
                <a:chExt cx="304800" cy="1676400"/>
              </a:xfrm>
            </p:grpSpPr>
            <p:sp>
              <p:nvSpPr>
                <p:cNvPr id="38" name="Right Triangle 37"/>
                <p:cNvSpPr/>
                <p:nvPr/>
              </p:nvSpPr>
              <p:spPr>
                <a:xfrm>
                  <a:off x="70866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ight Triangle 38"/>
                <p:cNvSpPr/>
                <p:nvPr/>
              </p:nvSpPr>
              <p:spPr>
                <a:xfrm>
                  <a:off x="6934200" y="533400"/>
                  <a:ext cx="152400" cy="1676400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3" name="Isosceles Triangle 32"/>
              <p:cNvSpPr>
                <a:spLocks noChangeAspect="1"/>
              </p:cNvSpPr>
              <p:nvPr/>
            </p:nvSpPr>
            <p:spPr>
              <a:xfrm rot="2700000">
                <a:off x="3845392" y="1940392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Isosceles Triangle 33"/>
              <p:cNvSpPr>
                <a:spLocks noChangeAspect="1"/>
              </p:cNvSpPr>
              <p:nvPr/>
            </p:nvSpPr>
            <p:spPr>
              <a:xfrm rot="8100000">
                <a:off x="3850808" y="25554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3500000">
                <a:off x="3165008" y="26316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8900000">
                <a:off x="3165008" y="1945808"/>
                <a:ext cx="152400" cy="609600"/>
              </a:xfrm>
              <a:prstGeom prst="triangle">
                <a:avLst/>
              </a:prstGeom>
              <a:solidFill>
                <a:srgbClr val="E2B22A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52800" y="2362200"/>
                <a:ext cx="457200" cy="457200"/>
              </a:xfrm>
              <a:prstGeom prst="ellipse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cxnSp>
        <p:nvCxnSpPr>
          <p:cNvPr id="47" name="Straight Connector 46"/>
          <p:cNvCxnSpPr/>
          <p:nvPr/>
        </p:nvCxnSpPr>
        <p:spPr>
          <a:xfrm>
            <a:off x="1447800" y="1219200"/>
            <a:ext cx="7315200" cy="0"/>
          </a:xfrm>
          <a:prstGeom prst="line">
            <a:avLst/>
          </a:prstGeom>
          <a:ln w="444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Workshop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>
          <a:xfrm>
            <a:off x="1143000" y="1676400"/>
            <a:ext cx="8001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Workshop phase</a:t>
            </a:r>
          </a:p>
          <a:p>
            <a:pPr lvl="1"/>
            <a:r>
              <a:rPr lang="en-US" dirty="0" smtClean="0"/>
              <a:t>Make primary decisions</a:t>
            </a:r>
          </a:p>
          <a:p>
            <a:pPr lvl="1"/>
            <a:r>
              <a:rPr lang="en-US" dirty="0" smtClean="0"/>
              <a:t>May review initial runs</a:t>
            </a:r>
          </a:p>
          <a:p>
            <a:r>
              <a:rPr lang="en-US" dirty="0" smtClean="0"/>
              <a:t>Follow-up via multiple webinars</a:t>
            </a:r>
          </a:p>
          <a:p>
            <a:r>
              <a:rPr lang="en-US" dirty="0" smtClean="0"/>
              <a:t>Trying to condense, but difficult for benchmarks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524</Words>
  <Application>Microsoft Office PowerPoint</Application>
  <PresentationFormat>On-screen Show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SEDAR  Process Overview</vt:lpstr>
      <vt:lpstr>Revision and Refinement</vt:lpstr>
      <vt:lpstr>Intent of 2010-11 Revisions</vt:lpstr>
      <vt:lpstr>Major Changes</vt:lpstr>
      <vt:lpstr>Some things tried in 2010</vt:lpstr>
      <vt:lpstr>Assessment Types</vt:lpstr>
      <vt:lpstr>Refining TORs</vt:lpstr>
      <vt:lpstr>Data Workshop</vt:lpstr>
      <vt:lpstr>Assessment Workshop</vt:lpstr>
      <vt:lpstr>Peer Review</vt:lpstr>
      <vt:lpstr>Assessment Prioritization</vt:lpstr>
      <vt:lpstr>Ongoing Issues</vt:lpstr>
      <vt:lpstr>THE CHALLENGE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SEDAR through the ages (title slide)</dc:title>
  <dc:creator>kari.fenske</dc:creator>
  <cp:lastModifiedBy>John Carmichael</cp:lastModifiedBy>
  <cp:revision>24</cp:revision>
  <dcterms:created xsi:type="dcterms:W3CDTF">2011-08-11T15:26:06Z</dcterms:created>
  <dcterms:modified xsi:type="dcterms:W3CDTF">2011-09-13T18:21:33Z</dcterms:modified>
</cp:coreProperties>
</file>