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8" r:id="rId2"/>
    <p:sldMasterId id="2147483670" r:id="rId3"/>
  </p:sldMasterIdLst>
  <p:notesMasterIdLst>
    <p:notesMasterId r:id="rId26"/>
  </p:notesMasterIdLst>
  <p:sldIdLst>
    <p:sldId id="256" r:id="rId4"/>
    <p:sldId id="257" r:id="rId5"/>
    <p:sldId id="258" r:id="rId6"/>
    <p:sldId id="270" r:id="rId7"/>
    <p:sldId id="261" r:id="rId8"/>
    <p:sldId id="262" r:id="rId9"/>
    <p:sldId id="272" r:id="rId10"/>
    <p:sldId id="273" r:id="rId11"/>
    <p:sldId id="274" r:id="rId12"/>
    <p:sldId id="275" r:id="rId13"/>
    <p:sldId id="263" r:id="rId14"/>
    <p:sldId id="276" r:id="rId15"/>
    <p:sldId id="277" r:id="rId16"/>
    <p:sldId id="278" r:id="rId17"/>
    <p:sldId id="264" r:id="rId18"/>
    <p:sldId id="269" r:id="rId19"/>
    <p:sldId id="271" r:id="rId20"/>
    <p:sldId id="260" r:id="rId21"/>
    <p:sldId id="265" r:id="rId22"/>
    <p:sldId id="266" r:id="rId23"/>
    <p:sldId id="26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16" autoAdjust="0"/>
    <p:restoredTop sz="94660"/>
  </p:normalViewPr>
  <p:slideViewPr>
    <p:cSldViewPr>
      <p:cViewPr varScale="1">
        <p:scale>
          <a:sx n="119" d="100"/>
          <a:sy n="119" d="100"/>
        </p:scale>
        <p:origin x="-18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3994E-B467-41F7-BD58-50F8206D804C}" type="datetimeFigureOut">
              <a:rPr lang="en-US" smtClean="0"/>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24F15-90A2-4E4E-962A-B98C73528493}" type="slidenum">
              <a:rPr lang="en-US" smtClean="0"/>
              <a:t>‹#›</a:t>
            </a:fld>
            <a:endParaRPr lang="en-US"/>
          </a:p>
        </p:txBody>
      </p:sp>
    </p:spTree>
    <p:extLst>
      <p:ext uri="{BB962C8B-B14F-4D97-AF65-F5344CB8AC3E}">
        <p14:creationId xmlns:p14="http://schemas.microsoft.com/office/powerpoint/2010/main" val="100954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1.	No additional federal funding required</a:t>
            </a:r>
          </a:p>
          <a:p>
            <a:pPr marL="0" indent="0">
              <a:buNone/>
            </a:pPr>
            <a:r>
              <a:rPr lang="en-US" sz="1200" dirty="0" smtClean="0"/>
              <a:t>2.	No additional federal staff required</a:t>
            </a:r>
          </a:p>
          <a:p>
            <a:pPr marL="0" indent="0">
              <a:buNone/>
            </a:pPr>
            <a:r>
              <a:rPr lang="en-US" sz="1200" dirty="0" smtClean="0"/>
              <a:t>3.	Flexibility to make timely program changes to adapt to implementation challenges or changing conditions</a:t>
            </a:r>
          </a:p>
          <a:p>
            <a:pPr marL="0" indent="0">
              <a:buNone/>
            </a:pPr>
            <a:r>
              <a:rPr lang="en-US" sz="1200" dirty="0" smtClean="0"/>
              <a:t>4.	Good back-up system</a:t>
            </a:r>
          </a:p>
          <a:p>
            <a:pPr marL="0" indent="0">
              <a:buNone/>
            </a:pPr>
            <a:r>
              <a:rPr lang="en-US" sz="1200" dirty="0" smtClean="0"/>
              <a:t>5.	Long-standing working relationships with states; SAFMC, SERO, SEFSC are all ACCSP member organizations</a:t>
            </a:r>
          </a:p>
          <a:p>
            <a:pPr marL="0" indent="0">
              <a:buNone/>
            </a:pPr>
            <a:r>
              <a:rPr lang="en-US" sz="1200" dirty="0" smtClean="0"/>
              <a:t>6.	ACCSP is already housing some for-hire data from the southeast, e.g. South Carolina pilot project and headboat survey</a:t>
            </a:r>
          </a:p>
          <a:p>
            <a:pPr marL="0" indent="0">
              <a:buNone/>
            </a:pPr>
            <a:r>
              <a:rPr lang="en-US" sz="1200" dirty="0" smtClean="0"/>
              <a:t>7.	ACCSP is transitioning to house vessel trip report data from NMFS-GARFO</a:t>
            </a:r>
          </a:p>
          <a:p>
            <a:pPr marL="0" indent="0">
              <a:buNone/>
            </a:pPr>
            <a:r>
              <a:rPr lang="en-US" sz="1200" dirty="0" smtClean="0"/>
              <a:t>8.	ACCSP is developing integrated fishery reporting and unique trip identifier capabilities in SAFIS</a:t>
            </a:r>
          </a:p>
          <a:p>
            <a:pPr marL="0" indent="0">
              <a:buNone/>
            </a:pPr>
            <a:r>
              <a:rPr lang="en-US" sz="1200" dirty="0" smtClean="0"/>
              <a:t>9.	Less frequent interruptions in service</a:t>
            </a:r>
          </a:p>
        </p:txBody>
      </p:sp>
      <p:sp>
        <p:nvSpPr>
          <p:cNvPr id="4" name="Slide Number Placeholder 3"/>
          <p:cNvSpPr>
            <a:spLocks noGrp="1"/>
          </p:cNvSpPr>
          <p:nvPr>
            <p:ph type="sldNum" sz="quarter" idx="10"/>
          </p:nvPr>
        </p:nvSpPr>
        <p:spPr/>
        <p:txBody>
          <a:bodyPr/>
          <a:lstStyle/>
          <a:p>
            <a:fld id="{D6324F15-90A2-4E4E-962A-B98C73528493}" type="slidenum">
              <a:rPr lang="en-US" smtClean="0"/>
              <a:t>4</a:t>
            </a:fld>
            <a:endParaRPr lang="en-US"/>
          </a:p>
        </p:txBody>
      </p:sp>
    </p:spTree>
    <p:extLst>
      <p:ext uri="{BB962C8B-B14F-4D97-AF65-F5344CB8AC3E}">
        <p14:creationId xmlns:p14="http://schemas.microsoft.com/office/powerpoint/2010/main" val="117765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SERO will issue regulations and have technical guidance online for standards for data transmission to meet ACCSP API requirements and data confidentiality standards.  White paper is in draft form.</a:t>
            </a:r>
            <a:endParaRPr lang="en-US" dirty="0"/>
          </a:p>
        </p:txBody>
      </p:sp>
      <p:sp>
        <p:nvSpPr>
          <p:cNvPr id="4" name="Slide Number Placeholder 3"/>
          <p:cNvSpPr>
            <a:spLocks noGrp="1"/>
          </p:cNvSpPr>
          <p:nvPr>
            <p:ph type="sldNum" sz="quarter" idx="10"/>
          </p:nvPr>
        </p:nvSpPr>
        <p:spPr/>
        <p:txBody>
          <a:bodyPr/>
          <a:lstStyle/>
          <a:p>
            <a:fld id="{D6324F15-90A2-4E4E-962A-B98C73528493}" type="slidenum">
              <a:rPr lang="en-US" smtClean="0"/>
              <a:t>5</a:t>
            </a:fld>
            <a:endParaRPr lang="en-US"/>
          </a:p>
        </p:txBody>
      </p:sp>
    </p:spTree>
    <p:extLst>
      <p:ext uri="{BB962C8B-B14F-4D97-AF65-F5344CB8AC3E}">
        <p14:creationId xmlns:p14="http://schemas.microsoft.com/office/powerpoint/2010/main" val="119929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draft white paper distributed to SEFSC/OST for review, with follow-up meeting scheduled.  MRIP consultants will help finalize statistical design.</a:t>
            </a:r>
            <a:endParaRPr lang="en-US" dirty="0"/>
          </a:p>
        </p:txBody>
      </p:sp>
      <p:sp>
        <p:nvSpPr>
          <p:cNvPr id="4" name="Slide Number Placeholder 3"/>
          <p:cNvSpPr>
            <a:spLocks noGrp="1"/>
          </p:cNvSpPr>
          <p:nvPr>
            <p:ph type="sldNum" sz="quarter" idx="10"/>
          </p:nvPr>
        </p:nvSpPr>
        <p:spPr/>
        <p:txBody>
          <a:bodyPr/>
          <a:lstStyle/>
          <a:p>
            <a:fld id="{D6324F15-90A2-4E4E-962A-B98C73528493}" type="slidenum">
              <a:rPr lang="en-US" smtClean="0"/>
              <a:t>6</a:t>
            </a:fld>
            <a:endParaRPr lang="en-US"/>
          </a:p>
        </p:txBody>
      </p:sp>
    </p:spTree>
    <p:extLst>
      <p:ext uri="{BB962C8B-B14F-4D97-AF65-F5344CB8AC3E}">
        <p14:creationId xmlns:p14="http://schemas.microsoft.com/office/powerpoint/2010/main" val="317379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draft white paper distributed to SEFSC/OST for review, with follow-up meeting scheduled.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6324F15-90A2-4E4E-962A-B98C73528493}" type="slidenum">
              <a:rPr lang="en-US" smtClean="0"/>
              <a:t>11</a:t>
            </a:fld>
            <a:endParaRPr lang="en-US"/>
          </a:p>
        </p:txBody>
      </p:sp>
    </p:spTree>
    <p:extLst>
      <p:ext uri="{BB962C8B-B14F-4D97-AF65-F5344CB8AC3E}">
        <p14:creationId xmlns:p14="http://schemas.microsoft.com/office/powerpoint/2010/main" val="88479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paper drafted, comments</a:t>
            </a:r>
            <a:r>
              <a:rPr lang="en-US" baseline="0" dirty="0" smtClean="0"/>
              <a:t> due mid-Feb.</a:t>
            </a:r>
            <a:endParaRPr lang="en-US" dirty="0"/>
          </a:p>
        </p:txBody>
      </p:sp>
      <p:sp>
        <p:nvSpPr>
          <p:cNvPr id="4" name="Slide Number Placeholder 3"/>
          <p:cNvSpPr>
            <a:spLocks noGrp="1"/>
          </p:cNvSpPr>
          <p:nvPr>
            <p:ph type="sldNum" sz="quarter" idx="10"/>
          </p:nvPr>
        </p:nvSpPr>
        <p:spPr/>
        <p:txBody>
          <a:bodyPr/>
          <a:lstStyle/>
          <a:p>
            <a:fld id="{D6324F15-90A2-4E4E-962A-B98C73528493}" type="slidenum">
              <a:rPr lang="en-US" smtClean="0"/>
              <a:t>13</a:t>
            </a:fld>
            <a:endParaRPr lang="en-US"/>
          </a:p>
        </p:txBody>
      </p:sp>
    </p:spTree>
    <p:extLst>
      <p:ext uri="{BB962C8B-B14F-4D97-AF65-F5344CB8AC3E}">
        <p14:creationId xmlns:p14="http://schemas.microsoft.com/office/powerpoint/2010/main" val="167064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BDF0C1-7535-414D-899B-AFCF2BA5C014}" type="datetimeFigureOut">
              <a:rPr lang="en-US" smtClean="0"/>
              <a:t>2/20/2018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6467DD-C234-4101-9C7D-7ABCBCAF7094}" type="slidenum">
              <a:rPr lang="en-US" smtClean="0"/>
              <a:t>‹#›</a:t>
            </a:fld>
            <a:endParaRPr lang="en-US"/>
          </a:p>
        </p:txBody>
      </p:sp>
    </p:spTree>
    <p:extLst>
      <p:ext uri="{BB962C8B-B14F-4D97-AF65-F5344CB8AC3E}">
        <p14:creationId xmlns:p14="http://schemas.microsoft.com/office/powerpoint/2010/main" val="9436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68375"/>
            <a:ext cx="5486400" cy="1470025"/>
          </a:xfrm>
        </p:spPr>
        <p:txBody>
          <a:bodyPr/>
          <a:lstStyle/>
          <a:p>
            <a:r>
              <a:rPr lang="en-US" dirty="0" smtClean="0"/>
              <a:t>Southeast For-Hire</a:t>
            </a:r>
            <a:br>
              <a:rPr lang="en-US" dirty="0" smtClean="0"/>
            </a:br>
            <a:r>
              <a:rPr lang="en-US" dirty="0" smtClean="0"/>
              <a:t>Integrated Electronic Reporting</a:t>
            </a:r>
            <a:endParaRPr lang="en-US" dirty="0"/>
          </a:p>
        </p:txBody>
      </p:sp>
      <p:sp>
        <p:nvSpPr>
          <p:cNvPr id="3" name="Subtitle 2"/>
          <p:cNvSpPr>
            <a:spLocks noGrp="1"/>
          </p:cNvSpPr>
          <p:nvPr>
            <p:ph type="subTitle" idx="1"/>
          </p:nvPr>
        </p:nvSpPr>
        <p:spPr>
          <a:xfrm>
            <a:off x="457200" y="3048000"/>
            <a:ext cx="1219200" cy="1752600"/>
          </a:xfrm>
        </p:spPr>
        <p:txBody>
          <a:bodyPr>
            <a:normAutofit fontScale="85000" lnSpcReduction="20000"/>
          </a:bodyPr>
          <a:lstStyle/>
          <a:p>
            <a:r>
              <a:rPr lang="en-US" dirty="0" smtClean="0"/>
              <a:t>Nick Farmer, Ph.D.</a:t>
            </a:r>
          </a:p>
          <a:p>
            <a:r>
              <a:rPr lang="en-US" dirty="0" smtClean="0"/>
              <a:t>Southeast Regional Office</a:t>
            </a:r>
            <a:endParaRPr lang="en-US" dirty="0"/>
          </a:p>
        </p:txBody>
      </p:sp>
      <p:pic>
        <p:nvPicPr>
          <p:cNvPr id="4" name="Picture 7" descr="C:\Users\nick.farmer\AppData\Local\Microsoft\Windows\Temporary Internet Files\Content.IE5\CYVQRQAM\2073251107_1d68d60707[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27257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nick.farmer\AppData\Local\Microsoft\Windows\Temporary Internet Files\Content.IE5\6ERBCND6\1024px-Clipboar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7971">
            <a:off x="1550988" y="911225"/>
            <a:ext cx="2414587"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ent Arrow 5"/>
          <p:cNvSpPr/>
          <p:nvPr/>
        </p:nvSpPr>
        <p:spPr>
          <a:xfrm flipV="1">
            <a:off x="2974975" y="3048000"/>
            <a:ext cx="3502025" cy="1687513"/>
          </a:xfrm>
          <a:prstGeom prst="bentArrow">
            <a:avLst>
              <a:gd name="adj1" fmla="val 17257"/>
              <a:gd name="adj2" fmla="val 25000"/>
              <a:gd name="adj3" fmla="val 32744"/>
              <a:gd name="adj4" fmla="val 43750"/>
            </a:avLst>
          </a:prstGeom>
          <a:gradFill flip="none" rotWithShape="1">
            <a:gsLst>
              <a:gs pos="0">
                <a:srgbClr val="FFF200"/>
              </a:gs>
              <a:gs pos="45000">
                <a:srgbClr val="FF7A00"/>
              </a:gs>
              <a:gs pos="70000">
                <a:srgbClr val="FF0300"/>
              </a:gs>
              <a:gs pos="100000">
                <a:srgbClr val="4D0808"/>
              </a:gs>
            </a:gsLst>
            <a:lin ang="0" scaled="1"/>
            <a:tileRect/>
          </a:gradFill>
          <a:ln>
            <a:no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7" name="TextBox 19"/>
          <p:cNvSpPr txBox="1">
            <a:spLocks noChangeArrowheads="1"/>
          </p:cNvSpPr>
          <p:nvPr/>
        </p:nvSpPr>
        <p:spPr bwMode="auto">
          <a:xfrm rot="-1360410">
            <a:off x="6543675" y="3155950"/>
            <a:ext cx="1482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Font typeface="Arial" charset="0"/>
              <a:defRPr sz="2400">
                <a:solidFill>
                  <a:schemeClr val="tx2"/>
                </a:solidFill>
                <a:latin typeface="Arial Narrow" pitchFamily="34" charset="0"/>
              </a:defRPr>
            </a:lvl1pPr>
            <a:lvl2pPr marL="742950" indent="-285750" eaLnBrk="0" hangingPunct="0">
              <a:spcBef>
                <a:spcPct val="20000"/>
              </a:spcBef>
              <a:buFont typeface="Arial" charset="0"/>
              <a:buChar char="•"/>
              <a:defRPr sz="3200">
                <a:solidFill>
                  <a:schemeClr val="tx2"/>
                </a:solidFill>
                <a:latin typeface="Arial Narrow" pitchFamily="34" charset="0"/>
              </a:defRPr>
            </a:lvl2pPr>
            <a:lvl3pPr marL="1143000" indent="-228600" eaLnBrk="0" hangingPunct="0">
              <a:spcBef>
                <a:spcPct val="20000"/>
              </a:spcBef>
              <a:buFont typeface="Arial" charset="0"/>
              <a:buChar char="•"/>
              <a:defRPr sz="2800">
                <a:solidFill>
                  <a:schemeClr val="tx2"/>
                </a:solidFill>
                <a:latin typeface="Arial Narrow" pitchFamily="34" charset="0"/>
              </a:defRPr>
            </a:lvl3pPr>
            <a:lvl4pPr marL="1600200" indent="-228600" eaLnBrk="0" hangingPunct="0">
              <a:spcBef>
                <a:spcPct val="20000"/>
              </a:spcBef>
              <a:buFont typeface="Arial" charset="0"/>
              <a:buChar char="•"/>
              <a:defRPr sz="2800">
                <a:solidFill>
                  <a:schemeClr val="tx2"/>
                </a:solidFill>
                <a:latin typeface="Arial Narrow" pitchFamily="34" charset="0"/>
              </a:defRPr>
            </a:lvl4pPr>
            <a:lvl5pPr marL="2057400" indent="-228600" eaLnBrk="0" hangingPunct="0">
              <a:spcBef>
                <a:spcPct val="20000"/>
              </a:spcBef>
              <a:buFont typeface="Arial" charset="0"/>
              <a:buChar char="•"/>
              <a:defRPr sz="2800">
                <a:solidFill>
                  <a:schemeClr val="tx2"/>
                </a:solidFill>
                <a:latin typeface="Arial Narrow" pitchFamily="34" charset="0"/>
              </a:defRPr>
            </a:lvl5pPr>
            <a:lvl6pPr marL="2514600" indent="-228600" eaLnBrk="0" fontAlgn="base" hangingPunct="0">
              <a:spcBef>
                <a:spcPct val="20000"/>
              </a:spcBef>
              <a:spcAft>
                <a:spcPct val="0"/>
              </a:spcAft>
              <a:buFont typeface="Arial" charset="0"/>
              <a:buChar char="•"/>
              <a:defRPr sz="2800">
                <a:solidFill>
                  <a:schemeClr val="tx2"/>
                </a:solidFill>
                <a:latin typeface="Arial Narrow" pitchFamily="34" charset="0"/>
              </a:defRPr>
            </a:lvl6pPr>
            <a:lvl7pPr marL="2971800" indent="-228600" eaLnBrk="0" fontAlgn="base" hangingPunct="0">
              <a:spcBef>
                <a:spcPct val="20000"/>
              </a:spcBef>
              <a:spcAft>
                <a:spcPct val="0"/>
              </a:spcAft>
              <a:buFont typeface="Arial" charset="0"/>
              <a:buChar char="•"/>
              <a:defRPr sz="2800">
                <a:solidFill>
                  <a:schemeClr val="tx2"/>
                </a:solidFill>
                <a:latin typeface="Arial Narrow" pitchFamily="34" charset="0"/>
              </a:defRPr>
            </a:lvl7pPr>
            <a:lvl8pPr marL="3429000" indent="-228600" eaLnBrk="0" fontAlgn="base" hangingPunct="0">
              <a:spcBef>
                <a:spcPct val="20000"/>
              </a:spcBef>
              <a:spcAft>
                <a:spcPct val="0"/>
              </a:spcAft>
              <a:buFont typeface="Arial" charset="0"/>
              <a:buChar char="•"/>
              <a:defRPr sz="2800">
                <a:solidFill>
                  <a:schemeClr val="tx2"/>
                </a:solidFill>
                <a:latin typeface="Arial Narrow" pitchFamily="34" charset="0"/>
              </a:defRPr>
            </a:lvl8pPr>
            <a:lvl9pPr marL="3886200" indent="-228600" eaLnBrk="0" fontAlgn="base" hangingPunct="0">
              <a:spcBef>
                <a:spcPct val="20000"/>
              </a:spcBef>
              <a:spcAft>
                <a:spcPct val="0"/>
              </a:spcAft>
              <a:buFont typeface="Arial" charset="0"/>
              <a:buChar char="•"/>
              <a:defRPr sz="2800">
                <a:solidFill>
                  <a:schemeClr val="tx2"/>
                </a:solidFill>
                <a:latin typeface="Arial Narrow" pitchFamily="34" charset="0"/>
              </a:defRPr>
            </a:lvl9pPr>
          </a:lstStyle>
          <a:p>
            <a:pPr algn="ctr" eaLnBrk="1" hangingPunct="1">
              <a:spcBef>
                <a:spcPct val="0"/>
              </a:spcBef>
              <a:buFontTx/>
              <a:buNone/>
            </a:pPr>
            <a:r>
              <a:rPr lang="en-US" altLang="en-US" sz="1800">
                <a:solidFill>
                  <a:schemeClr val="tx1"/>
                </a:solidFill>
                <a:latin typeface="Calibri" pitchFamily="34" charset="0"/>
              </a:rPr>
              <a:t>FOR-HIRE</a:t>
            </a:r>
          </a:p>
          <a:p>
            <a:pPr algn="ctr" eaLnBrk="1" hangingPunct="1">
              <a:spcBef>
                <a:spcPct val="0"/>
              </a:spcBef>
              <a:buFontTx/>
              <a:buNone/>
            </a:pPr>
            <a:r>
              <a:rPr lang="en-US" altLang="en-US" sz="1800">
                <a:solidFill>
                  <a:schemeClr val="tx1"/>
                </a:solidFill>
                <a:latin typeface="Calibri" pitchFamily="34" charset="0"/>
              </a:rPr>
              <a:t>LOGBOOK</a:t>
            </a:r>
          </a:p>
        </p:txBody>
      </p:sp>
      <p:sp>
        <p:nvSpPr>
          <p:cNvPr id="8" name="TextBox 7"/>
          <p:cNvSpPr txBox="1"/>
          <p:nvPr/>
        </p:nvSpPr>
        <p:spPr>
          <a:xfrm>
            <a:off x="3810000" y="4114800"/>
            <a:ext cx="1676400" cy="369332"/>
          </a:xfrm>
          <a:prstGeom prst="rect">
            <a:avLst/>
          </a:prstGeom>
          <a:noFill/>
        </p:spPr>
        <p:txBody>
          <a:bodyPr wrap="square" rtlCol="0">
            <a:spAutoFit/>
          </a:bodyPr>
          <a:lstStyle/>
          <a:p>
            <a:r>
              <a:rPr lang="en-US" b="1" dirty="0" smtClean="0"/>
              <a:t>SEFHIER</a:t>
            </a:r>
            <a:endParaRPr lang="en-US" b="1" dirty="0"/>
          </a:p>
        </p:txBody>
      </p:sp>
      <p:sp>
        <p:nvSpPr>
          <p:cNvPr id="9" name="TextBox 8"/>
          <p:cNvSpPr txBox="1"/>
          <p:nvPr/>
        </p:nvSpPr>
        <p:spPr>
          <a:xfrm>
            <a:off x="5181600" y="5943600"/>
            <a:ext cx="3962400" cy="923330"/>
          </a:xfrm>
          <a:prstGeom prst="rect">
            <a:avLst/>
          </a:prstGeom>
          <a:noFill/>
        </p:spPr>
        <p:txBody>
          <a:bodyPr wrap="square" rtlCol="0">
            <a:spAutoFit/>
          </a:bodyPr>
          <a:lstStyle/>
          <a:p>
            <a:pPr algn="r"/>
            <a:r>
              <a:rPr lang="en-US" dirty="0" smtClean="0"/>
              <a:t>South Atlantic</a:t>
            </a:r>
            <a:endParaRPr lang="en-US" dirty="0" smtClean="0"/>
          </a:p>
          <a:p>
            <a:pPr algn="r"/>
            <a:r>
              <a:rPr lang="en-US" dirty="0" smtClean="0"/>
              <a:t>Fishery Management Council</a:t>
            </a:r>
          </a:p>
          <a:p>
            <a:pPr algn="r"/>
            <a:r>
              <a:rPr lang="en-US" dirty="0" smtClean="0"/>
              <a:t>February 20</a:t>
            </a:r>
            <a:r>
              <a:rPr lang="en-US" dirty="0" smtClean="0"/>
              <a:t>, 2018</a:t>
            </a:r>
            <a:endParaRPr lang="en-US" dirty="0"/>
          </a:p>
        </p:txBody>
      </p:sp>
    </p:spTree>
    <p:extLst>
      <p:ext uri="{BB962C8B-B14F-4D97-AF65-F5344CB8AC3E}">
        <p14:creationId xmlns:p14="http://schemas.microsoft.com/office/powerpoint/2010/main" val="122892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 Calibration</a:t>
            </a:r>
            <a:endParaRPr lang="en-US" dirty="0"/>
          </a:p>
        </p:txBody>
      </p:sp>
      <p:sp>
        <p:nvSpPr>
          <p:cNvPr id="3" name="Content Placeholder 2"/>
          <p:cNvSpPr>
            <a:spLocks noGrp="1"/>
          </p:cNvSpPr>
          <p:nvPr>
            <p:ph idx="1"/>
          </p:nvPr>
        </p:nvSpPr>
        <p:spPr/>
        <p:txBody>
          <a:bodyPr>
            <a:normAutofit lnSpcReduction="10000"/>
          </a:bodyPr>
          <a:lstStyle/>
          <a:p>
            <a:r>
              <a:rPr lang="en-US" dirty="0" smtClean="0"/>
              <a:t>SEFHIER will need to run concurrently with existing surveys for a minimum of three years to allow calibration to existing surveys</a:t>
            </a:r>
          </a:p>
          <a:p>
            <a:r>
              <a:rPr lang="en-US" dirty="0" smtClean="0"/>
              <a:t>Failure to calibrate may reduce SEFHIER utility for stock assessments</a:t>
            </a:r>
          </a:p>
          <a:p>
            <a:r>
              <a:rPr lang="en-US" dirty="0" smtClean="0"/>
              <a:t>Calibration will require duplication of effort and additional expense for captains and samplers</a:t>
            </a:r>
          </a:p>
          <a:p>
            <a:r>
              <a:rPr lang="en-US" dirty="0" smtClean="0"/>
              <a:t>Partnerships with States will be critical design element</a:t>
            </a:r>
          </a:p>
          <a:p>
            <a:endParaRPr lang="en-US"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7868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Compliance/Enforcement (2 meetings)</a:t>
            </a:r>
            <a:endParaRPr lang="en-US" dirty="0"/>
          </a:p>
        </p:txBody>
      </p:sp>
      <p:sp>
        <p:nvSpPr>
          <p:cNvPr id="3" name="Content Placeholder 2"/>
          <p:cNvSpPr>
            <a:spLocks noGrp="1"/>
          </p:cNvSpPr>
          <p:nvPr>
            <p:ph idx="1"/>
          </p:nvPr>
        </p:nvSpPr>
        <p:spPr/>
        <p:txBody>
          <a:bodyPr>
            <a:normAutofit/>
          </a:bodyPr>
          <a:lstStyle/>
          <a:p>
            <a:r>
              <a:rPr lang="en-US" dirty="0" smtClean="0"/>
              <a:t>Timeliness – automated</a:t>
            </a:r>
          </a:p>
          <a:p>
            <a:r>
              <a:rPr lang="en-US" dirty="0" smtClean="0"/>
              <a:t>Non-reporting – </a:t>
            </a:r>
            <a:r>
              <a:rPr lang="en-US" dirty="0" smtClean="0"/>
              <a:t>partially automated</a:t>
            </a:r>
            <a:endParaRPr lang="en-US" dirty="0" smtClean="0"/>
          </a:p>
          <a:p>
            <a:pPr lvl="1"/>
            <a:r>
              <a:rPr lang="en-US" dirty="0" smtClean="0"/>
              <a:t>Cross-reference no-fishing reports and logbooks</a:t>
            </a:r>
            <a:endParaRPr lang="en-US" dirty="0" smtClean="0"/>
          </a:p>
          <a:p>
            <a:pPr lvl="1"/>
            <a:r>
              <a:rPr lang="en-US" dirty="0" smtClean="0"/>
              <a:t>Follow-up on </a:t>
            </a:r>
            <a:r>
              <a:rPr lang="en-US" dirty="0" smtClean="0"/>
              <a:t>intercepts not associated with </a:t>
            </a:r>
            <a:r>
              <a:rPr lang="en-US" dirty="0" smtClean="0"/>
              <a:t>eLogbook report</a:t>
            </a:r>
          </a:p>
          <a:p>
            <a:r>
              <a:rPr lang="en-US" dirty="0" smtClean="0"/>
              <a:t>Penalties (Delayed Permit Renewal, Summary Settlements)</a:t>
            </a:r>
          </a:p>
          <a:p>
            <a:r>
              <a:rPr lang="en-US" dirty="0" smtClean="0"/>
              <a:t>Rewards (List of Compliant Vessels?)</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spTree>
    <p:extLst>
      <p:ext uri="{BB962C8B-B14F-4D97-AF65-F5344CB8AC3E}">
        <p14:creationId xmlns:p14="http://schemas.microsoft.com/office/powerpoint/2010/main" val="390807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76014"/>
          </a:xfrm>
        </p:spPr>
        <p:txBody>
          <a:bodyPr/>
          <a:lstStyle/>
          <a:p>
            <a:r>
              <a:rPr lang="en-US" dirty="0" smtClean="0"/>
              <a:t>Compliance/Enforcement: Lessons Learned</a:t>
            </a:r>
            <a:endParaRPr lang="en-US" dirty="0"/>
          </a:p>
        </p:txBody>
      </p:sp>
      <p:sp>
        <p:nvSpPr>
          <p:cNvPr id="3" name="Content Placeholder 2"/>
          <p:cNvSpPr>
            <a:spLocks noGrp="1"/>
          </p:cNvSpPr>
          <p:nvPr>
            <p:ph idx="1"/>
          </p:nvPr>
        </p:nvSpPr>
        <p:spPr>
          <a:xfrm>
            <a:off x="457200" y="685800"/>
            <a:ext cx="8229600" cy="4666456"/>
          </a:xfrm>
        </p:spPr>
        <p:txBody>
          <a:bodyPr>
            <a:noAutofit/>
          </a:bodyPr>
          <a:lstStyle/>
          <a:p>
            <a:r>
              <a:rPr lang="en-US" sz="2000" dirty="0" smtClean="0"/>
              <a:t>Staff intensive</a:t>
            </a:r>
          </a:p>
          <a:p>
            <a:pPr lvl="1"/>
            <a:r>
              <a:rPr lang="en-US" sz="2000" dirty="0" smtClean="0"/>
              <a:t>Partner with states</a:t>
            </a:r>
          </a:p>
          <a:p>
            <a:pPr lvl="1"/>
            <a:r>
              <a:rPr lang="en-US" sz="2000" dirty="0"/>
              <a:t>I</a:t>
            </a:r>
            <a:r>
              <a:rPr lang="en-US" sz="2000" dirty="0" smtClean="0"/>
              <a:t>nclude all relevant federal offices (SFD, SEFSC, GC, OLE, Permits)</a:t>
            </a:r>
          </a:p>
          <a:p>
            <a:pPr lvl="1"/>
            <a:r>
              <a:rPr lang="en-US" sz="2000" dirty="0" smtClean="0"/>
              <a:t>Automate whenever possible</a:t>
            </a:r>
            <a:endParaRPr lang="en-US" sz="2000" dirty="0"/>
          </a:p>
          <a:p>
            <a:r>
              <a:rPr lang="en-US" sz="2000" dirty="0" smtClean="0"/>
              <a:t>Outreach: </a:t>
            </a:r>
          </a:p>
          <a:p>
            <a:pPr lvl="1"/>
            <a:r>
              <a:rPr lang="en-US" sz="2000" dirty="0" smtClean="0"/>
              <a:t>Early, often, and clear explanation of requirements and consequences</a:t>
            </a:r>
          </a:p>
          <a:p>
            <a:pPr lvl="1"/>
            <a:r>
              <a:rPr lang="en-US" sz="2000" dirty="0" smtClean="0"/>
              <a:t>Training </a:t>
            </a:r>
            <a:r>
              <a:rPr lang="en-US" sz="2000" dirty="0"/>
              <a:t>is needed for program implementation and </a:t>
            </a:r>
            <a:r>
              <a:rPr lang="en-US" sz="2000" dirty="0" smtClean="0"/>
              <a:t>compliance</a:t>
            </a:r>
          </a:p>
          <a:p>
            <a:pPr lvl="1"/>
            <a:r>
              <a:rPr lang="en-US" sz="2000" dirty="0" smtClean="0"/>
              <a:t>Phase-in may help implementation and compliance</a:t>
            </a:r>
            <a:endParaRPr lang="en-US" sz="2000" dirty="0"/>
          </a:p>
          <a:p>
            <a:pPr lvl="1"/>
            <a:r>
              <a:rPr lang="en-US" sz="2000" dirty="0" smtClean="0"/>
              <a:t>Good</a:t>
            </a:r>
            <a:r>
              <a:rPr lang="en-US" sz="2000" dirty="0"/>
              <a:t>, ongoing communication among staff, captains, and vessels owners is critical</a:t>
            </a:r>
          </a:p>
          <a:p>
            <a:r>
              <a:rPr lang="en-US" sz="2000" dirty="0" smtClean="0"/>
              <a:t>Compliance protocols should </a:t>
            </a:r>
            <a:r>
              <a:rPr lang="en-US" sz="2000" dirty="0"/>
              <a:t>be established from the start, including;</a:t>
            </a:r>
          </a:p>
          <a:p>
            <a:pPr lvl="1"/>
            <a:r>
              <a:rPr lang="en-US" sz="2000" dirty="0" smtClean="0"/>
              <a:t>Permit holds &amp; sanctions</a:t>
            </a:r>
            <a:endParaRPr lang="en-US" sz="2000" dirty="0"/>
          </a:p>
          <a:p>
            <a:pPr lvl="1"/>
            <a:r>
              <a:rPr lang="en-US" sz="2000" dirty="0" smtClean="0"/>
              <a:t>Permit </a:t>
            </a:r>
            <a:r>
              <a:rPr lang="en-US" sz="2000" dirty="0"/>
              <a:t>renewal </a:t>
            </a:r>
            <a:r>
              <a:rPr lang="en-US" sz="2000" dirty="0" smtClean="0"/>
              <a:t>is a somewhat ineffective compliance </a:t>
            </a:r>
            <a:r>
              <a:rPr lang="en-US" sz="2000" dirty="0"/>
              <a:t>point because reports may not be submitted until the permit is renewed.</a:t>
            </a:r>
          </a:p>
          <a:p>
            <a:pPr lvl="1"/>
            <a:r>
              <a:rPr lang="en-US" sz="2000" dirty="0" smtClean="0"/>
              <a:t>Coordinate </a:t>
            </a:r>
            <a:r>
              <a:rPr lang="en-US" sz="2000" dirty="0"/>
              <a:t>with GC and OLE to determine chain of custody / law enforcement </a:t>
            </a:r>
            <a:r>
              <a:rPr lang="en-US" sz="2000" dirty="0" smtClean="0"/>
              <a:t>requirements, especially where 3</a:t>
            </a:r>
            <a:r>
              <a:rPr lang="en-US" sz="2000" baseline="30000" dirty="0" smtClean="0"/>
              <a:t>rd</a:t>
            </a:r>
            <a:r>
              <a:rPr lang="en-US" sz="2000" dirty="0" smtClean="0"/>
              <a:t> party vendors involved</a:t>
            </a:r>
            <a:endParaRPr lang="en-US" sz="20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spTree>
    <p:extLst>
      <p:ext uri="{BB962C8B-B14F-4D97-AF65-F5344CB8AC3E}">
        <p14:creationId xmlns:p14="http://schemas.microsoft.com/office/powerpoint/2010/main" val="954570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Outreach/Education (1 meeting)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~3000 new participants in logbook program</a:t>
            </a:r>
          </a:p>
          <a:p>
            <a:r>
              <a:rPr lang="en-US" dirty="0" smtClean="0"/>
              <a:t>Outreach critical</a:t>
            </a:r>
          </a:p>
          <a:p>
            <a:pPr lvl="1"/>
            <a:r>
              <a:rPr lang="en-US" dirty="0" smtClean="0"/>
              <a:t>Permit owners</a:t>
            </a:r>
          </a:p>
          <a:p>
            <a:pPr lvl="2"/>
            <a:r>
              <a:rPr lang="en-US" dirty="0" smtClean="0"/>
              <a:t>Program requirements, especially WHY?</a:t>
            </a:r>
          </a:p>
          <a:p>
            <a:pPr lvl="2"/>
            <a:r>
              <a:rPr lang="en-US" dirty="0" smtClean="0"/>
              <a:t>Information sources</a:t>
            </a:r>
          </a:p>
          <a:p>
            <a:pPr lvl="2"/>
            <a:r>
              <a:rPr lang="en-US" dirty="0" smtClean="0"/>
              <a:t>Applications</a:t>
            </a:r>
          </a:p>
          <a:p>
            <a:pPr lvl="2"/>
            <a:r>
              <a:rPr lang="en-US" dirty="0" smtClean="0"/>
              <a:t>Personal use</a:t>
            </a:r>
          </a:p>
          <a:p>
            <a:pPr lvl="1"/>
            <a:r>
              <a:rPr lang="en-US" dirty="0" smtClean="0"/>
              <a:t>Data and Resource Managers</a:t>
            </a:r>
          </a:p>
          <a:p>
            <a:pPr lvl="1"/>
            <a:r>
              <a:rPr lang="en-US" dirty="0" smtClean="0"/>
              <a:t>Enforcement</a:t>
            </a:r>
          </a:p>
          <a:p>
            <a:pPr lvl="1"/>
            <a:r>
              <a:rPr lang="en-US" dirty="0" smtClean="0"/>
              <a:t>Dockside Agents</a:t>
            </a:r>
          </a:p>
          <a:p>
            <a:pPr lvl="2"/>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spTree>
    <p:extLst>
      <p:ext uri="{BB962C8B-B14F-4D97-AF65-F5344CB8AC3E}">
        <p14:creationId xmlns:p14="http://schemas.microsoft.com/office/powerpoint/2010/main" val="67973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Outreach/Education</a:t>
            </a:r>
            <a:endParaRPr lang="en-US" dirty="0"/>
          </a:p>
        </p:txBody>
      </p:sp>
      <p:sp>
        <p:nvSpPr>
          <p:cNvPr id="3" name="Content Placeholder 2"/>
          <p:cNvSpPr>
            <a:spLocks noGrp="1"/>
          </p:cNvSpPr>
          <p:nvPr>
            <p:ph idx="1"/>
          </p:nvPr>
        </p:nvSpPr>
        <p:spPr>
          <a:xfrm>
            <a:off x="457200" y="1207293"/>
            <a:ext cx="8229600" cy="5041107"/>
          </a:xfrm>
        </p:spPr>
        <p:txBody>
          <a:bodyPr>
            <a:normAutofit fontScale="92500" lnSpcReduction="10000"/>
          </a:bodyPr>
          <a:lstStyle/>
          <a:p>
            <a:pPr marL="514350" indent="-514350">
              <a:buFont typeface="+mj-lt"/>
              <a:buAutoNum type="arabicPeriod"/>
            </a:pPr>
            <a:r>
              <a:rPr lang="en-US" dirty="0" smtClean="0"/>
              <a:t>Workshops</a:t>
            </a:r>
          </a:p>
          <a:p>
            <a:pPr marL="514350" indent="-514350">
              <a:buFont typeface="+mj-lt"/>
              <a:buAutoNum type="arabicPeriod"/>
            </a:pPr>
            <a:r>
              <a:rPr lang="en-US" dirty="0" smtClean="0"/>
              <a:t>Webinars</a:t>
            </a:r>
          </a:p>
          <a:p>
            <a:pPr marL="514350" indent="-514350">
              <a:buFont typeface="+mj-lt"/>
              <a:buAutoNum type="arabicPeriod"/>
            </a:pPr>
            <a:r>
              <a:rPr lang="en-US" dirty="0" smtClean="0"/>
              <a:t>Letters/Emails</a:t>
            </a:r>
          </a:p>
          <a:p>
            <a:pPr marL="514350" indent="-514350">
              <a:buFont typeface="+mj-lt"/>
              <a:buAutoNum type="arabicPeriod"/>
            </a:pPr>
            <a:r>
              <a:rPr lang="en-US" dirty="0" smtClean="0"/>
              <a:t>Websites</a:t>
            </a:r>
          </a:p>
          <a:p>
            <a:pPr marL="514350" indent="-514350">
              <a:buFont typeface="+mj-lt"/>
              <a:buAutoNum type="arabicPeriod"/>
            </a:pPr>
            <a:r>
              <a:rPr lang="en-US" dirty="0" smtClean="0"/>
              <a:t>Print Media</a:t>
            </a:r>
          </a:p>
          <a:p>
            <a:pPr marL="514350" indent="-514350">
              <a:buFont typeface="+mj-lt"/>
              <a:buAutoNum type="arabicPeriod"/>
            </a:pPr>
            <a:r>
              <a:rPr lang="en-US" dirty="0" smtClean="0"/>
              <a:t>Social Media</a:t>
            </a:r>
          </a:p>
          <a:p>
            <a:pPr marL="514350" indent="-514350">
              <a:buFont typeface="+mj-lt"/>
              <a:buAutoNum type="arabicPeriod"/>
            </a:pPr>
            <a:r>
              <a:rPr lang="en-US" dirty="0" smtClean="0"/>
              <a:t>Industry Organizations</a:t>
            </a:r>
          </a:p>
          <a:p>
            <a:pPr marL="514350" indent="-514350">
              <a:buFont typeface="+mj-lt"/>
              <a:buAutoNum type="arabicPeriod"/>
            </a:pPr>
            <a:r>
              <a:rPr lang="en-US" dirty="0" smtClean="0"/>
              <a:t>Training Videos</a:t>
            </a:r>
          </a:p>
          <a:p>
            <a:pPr marL="514350" indent="-514350">
              <a:buFont typeface="+mj-lt"/>
              <a:buAutoNum type="arabicPeriod"/>
            </a:pPr>
            <a:r>
              <a:rPr lang="en-US" dirty="0" smtClean="0"/>
              <a:t>Early Adopters</a:t>
            </a:r>
          </a:p>
          <a:p>
            <a:pPr marL="514350" indent="-514350">
              <a:buFont typeface="+mj-lt"/>
              <a:buAutoNum type="arabicPeriod"/>
            </a:pPr>
            <a:r>
              <a:rPr lang="en-US" dirty="0" smtClean="0"/>
              <a:t>Dockside</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sp>
        <p:nvSpPr>
          <p:cNvPr id="5" name="TextBox 4"/>
          <p:cNvSpPr txBox="1"/>
          <p:nvPr/>
        </p:nvSpPr>
        <p:spPr>
          <a:xfrm>
            <a:off x="5181600" y="1371600"/>
            <a:ext cx="2895600" cy="3970318"/>
          </a:xfrm>
          <a:prstGeom prst="rect">
            <a:avLst/>
          </a:prstGeom>
          <a:noFill/>
        </p:spPr>
        <p:txBody>
          <a:bodyPr wrap="square" rtlCol="0">
            <a:spAutoFit/>
          </a:bodyPr>
          <a:lstStyle/>
          <a:p>
            <a:r>
              <a:rPr lang="en-US" sz="2800" dirty="0" smtClean="0"/>
              <a:t>A multi-pronged approach is necessary.  </a:t>
            </a:r>
          </a:p>
          <a:p>
            <a:endParaRPr lang="en-US" sz="2800" dirty="0"/>
          </a:p>
          <a:p>
            <a:r>
              <a:rPr lang="en-US" sz="2800" dirty="0" smtClean="0"/>
              <a:t>The best advocates for the program and the best trainers for participants are other fishermen.</a:t>
            </a:r>
            <a:endParaRPr lang="en-US" sz="2800" dirty="0"/>
          </a:p>
        </p:txBody>
      </p:sp>
    </p:spTree>
    <p:extLst>
      <p:ext uri="{BB962C8B-B14F-4D97-AF65-F5344CB8AC3E}">
        <p14:creationId xmlns:p14="http://schemas.microsoft.com/office/powerpoint/2010/main" val="350787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Management/Budget</a:t>
            </a:r>
            <a:endParaRPr lang="en-US" dirty="0"/>
          </a:p>
        </p:txBody>
      </p:sp>
      <p:sp>
        <p:nvSpPr>
          <p:cNvPr id="3" name="Content Placeholder 2"/>
          <p:cNvSpPr>
            <a:spLocks noGrp="1"/>
          </p:cNvSpPr>
          <p:nvPr>
            <p:ph idx="1"/>
          </p:nvPr>
        </p:nvSpPr>
        <p:spPr>
          <a:xfrm>
            <a:off x="457200" y="2057400"/>
            <a:ext cx="8229600" cy="3675856"/>
          </a:xfrm>
        </p:spPr>
        <p:txBody>
          <a:bodyPr>
            <a:normAutofit/>
          </a:bodyPr>
          <a:lstStyle/>
          <a:p>
            <a:r>
              <a:rPr lang="en-US" dirty="0" smtClean="0"/>
              <a:t>Meetings </a:t>
            </a:r>
            <a:r>
              <a:rPr lang="en-US" dirty="0"/>
              <a:t>will be scheduled after further progress is made in other subgroups</a:t>
            </a:r>
            <a:r>
              <a:rPr lang="en-US" dirty="0" smtClean="0"/>
              <a:t>.</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spTree>
    <p:extLst>
      <p:ext uri="{BB962C8B-B14F-4D97-AF65-F5344CB8AC3E}">
        <p14:creationId xmlns:p14="http://schemas.microsoft.com/office/powerpoint/2010/main" val="3908074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t>Questions?</a:t>
            </a:r>
            <a:endParaRPr lang="en-US" dirty="0"/>
          </a:p>
        </p:txBody>
      </p:sp>
      <p:sp>
        <p:nvSpPr>
          <p:cNvPr id="6" name="Text Placeholder 5"/>
          <p:cNvSpPr>
            <a:spLocks noGrp="1"/>
          </p:cNvSpPr>
          <p:nvPr>
            <p:ph type="body" idx="1"/>
          </p:nvPr>
        </p:nvSpPr>
        <p:spPr/>
        <p:txBody>
          <a:bodyPr/>
          <a:lstStyle/>
          <a:p>
            <a:r>
              <a:rPr lang="en-US" dirty="0" smtClean="0"/>
              <a:t>nick.farmer@noaa.gov</a:t>
            </a:r>
          </a:p>
          <a:p>
            <a:r>
              <a:rPr lang="en-US" dirty="0" smtClean="0"/>
              <a:t>727-551-5759</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spTree>
    <p:extLst>
      <p:ext uri="{BB962C8B-B14F-4D97-AF65-F5344CB8AC3E}">
        <p14:creationId xmlns:p14="http://schemas.microsoft.com/office/powerpoint/2010/main" val="3245547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Context</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Gulf Council and South Atlantic Council have </a:t>
            </a:r>
            <a:r>
              <a:rPr lang="en-US" dirty="0"/>
              <a:t>developed generic amendments to fishery management plans that would require electronic reporting of landings, effort, and economic data by federally permitted for-hire (charter and headboat) </a:t>
            </a:r>
            <a:r>
              <a:rPr lang="en-US" dirty="0" smtClean="0"/>
              <a:t>vessels.</a:t>
            </a:r>
          </a:p>
          <a:p>
            <a:endParaRPr lang="en-US" dirty="0"/>
          </a:p>
          <a:p>
            <a:r>
              <a:rPr lang="en-US" dirty="0" smtClean="0"/>
              <a:t>Gulf Amendment will require </a:t>
            </a:r>
            <a:r>
              <a:rPr lang="en-US" dirty="0"/>
              <a:t>all for-hire vessels with federal permits for the Gulf to declare a fishing trip before leaving port and submit an electronic report for each trip prior to the vessel offloading fish.  In addition, the amendment would require vessel operators to have National Marine Fisheries Service (NMFS) approved hardware/software with global positioning system (GPS) capabilities that, at a minimum, archives vessel position data to NMFS.  The GPS portion of the hardware would be permanently affixed to the vessel and turned on, unless an exemption is provided.  </a:t>
            </a:r>
            <a:endParaRPr lang="en-US" dirty="0" smtClean="0"/>
          </a:p>
          <a:p>
            <a:pPr lvl="1"/>
            <a:r>
              <a:rPr lang="en-US" dirty="0" smtClean="0"/>
              <a:t>Gulf </a:t>
            </a:r>
            <a:r>
              <a:rPr lang="en-US" dirty="0"/>
              <a:t>Charter/Headboat for Reef </a:t>
            </a:r>
            <a:r>
              <a:rPr lang="en-US" dirty="0" smtClean="0"/>
              <a:t>Fish</a:t>
            </a:r>
          </a:p>
          <a:p>
            <a:pPr lvl="1"/>
            <a:r>
              <a:rPr lang="en-US" dirty="0" smtClean="0"/>
              <a:t>Historical </a:t>
            </a:r>
            <a:r>
              <a:rPr lang="en-US" dirty="0"/>
              <a:t>Captain Gulf Charter/Headboat for Reef </a:t>
            </a:r>
            <a:r>
              <a:rPr lang="en-US" dirty="0" smtClean="0"/>
              <a:t>Fish</a:t>
            </a:r>
          </a:p>
          <a:p>
            <a:pPr lvl="1"/>
            <a:r>
              <a:rPr lang="en-US" dirty="0" smtClean="0"/>
              <a:t>Gulf </a:t>
            </a:r>
            <a:r>
              <a:rPr lang="en-US" dirty="0"/>
              <a:t>Charter/Headboat for Coastal Migratory Pelagic </a:t>
            </a:r>
            <a:r>
              <a:rPr lang="en-US" dirty="0" smtClean="0"/>
              <a:t>Species</a:t>
            </a:r>
          </a:p>
          <a:p>
            <a:pPr lvl="1"/>
            <a:r>
              <a:rPr lang="en-US" dirty="0" smtClean="0"/>
              <a:t>Historical </a:t>
            </a:r>
            <a:r>
              <a:rPr lang="en-US" dirty="0"/>
              <a:t>Captain Gulf Coastal Migratory Pelagic limited-access permits.</a:t>
            </a:r>
          </a:p>
          <a:p>
            <a:endParaRPr lang="en-US" dirty="0"/>
          </a:p>
          <a:p>
            <a:r>
              <a:rPr lang="en-US" dirty="0" smtClean="0"/>
              <a:t>South </a:t>
            </a:r>
            <a:r>
              <a:rPr lang="en-US" dirty="0"/>
              <a:t>Atlantic </a:t>
            </a:r>
            <a:r>
              <a:rPr lang="en-US" dirty="0" smtClean="0"/>
              <a:t>will require </a:t>
            </a:r>
            <a:r>
              <a:rPr lang="en-US" dirty="0"/>
              <a:t>charter vessels with a federal permit for the South Atlantic to submit electronic catch and effort reports weekly on a trip level, but has no declaration or landing notification requirements.  The amendment would also modify the electronic reporting timeline for </a:t>
            </a:r>
            <a:r>
              <a:rPr lang="en-US" dirty="0" err="1"/>
              <a:t>headboats</a:t>
            </a:r>
            <a:r>
              <a:rPr lang="en-US" dirty="0"/>
              <a:t>.  </a:t>
            </a:r>
            <a:endParaRPr lang="en-US" dirty="0" smtClean="0"/>
          </a:p>
          <a:p>
            <a:pPr lvl="1"/>
            <a:r>
              <a:rPr lang="en-US" dirty="0" smtClean="0"/>
              <a:t>South </a:t>
            </a:r>
            <a:r>
              <a:rPr lang="en-US" dirty="0"/>
              <a:t>Atlantic Charter/Headboat for </a:t>
            </a:r>
            <a:r>
              <a:rPr lang="en-US" dirty="0" smtClean="0"/>
              <a:t>Snapper-Grouper</a:t>
            </a:r>
          </a:p>
          <a:p>
            <a:pPr lvl="1"/>
            <a:r>
              <a:rPr lang="en-US" dirty="0" smtClean="0"/>
              <a:t>South </a:t>
            </a:r>
            <a:r>
              <a:rPr lang="en-US" dirty="0"/>
              <a:t>Atlantic Charter/Headboat for Coastal Migratory Pelagic Species </a:t>
            </a:r>
            <a:endParaRPr lang="en-US" dirty="0" smtClean="0"/>
          </a:p>
          <a:p>
            <a:pPr lvl="1"/>
            <a:r>
              <a:rPr lang="en-US" dirty="0" smtClean="0"/>
              <a:t>Atlantic </a:t>
            </a:r>
            <a:r>
              <a:rPr lang="en-US" dirty="0"/>
              <a:t>Dolphin/Wahoo open-access </a:t>
            </a:r>
            <a:r>
              <a:rPr lang="en-US" dirty="0" smtClean="0"/>
              <a:t>permits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spTree>
    <p:extLst>
      <p:ext uri="{BB962C8B-B14F-4D97-AF65-F5344CB8AC3E}">
        <p14:creationId xmlns:p14="http://schemas.microsoft.com/office/powerpoint/2010/main" val="2089915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76014"/>
          </a:xfrm>
        </p:spPr>
        <p:txBody>
          <a:bodyPr/>
          <a:lstStyle/>
          <a:p>
            <a:r>
              <a:rPr lang="en-US" dirty="0" smtClean="0"/>
              <a:t>Data Housing (2 Subgroup Meetings)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04283736"/>
              </p:ext>
            </p:extLst>
          </p:nvPr>
        </p:nvGraphicFramePr>
        <p:xfrm>
          <a:off x="1" y="685796"/>
          <a:ext cx="9144000" cy="6200322"/>
        </p:xfrm>
        <a:graphic>
          <a:graphicData uri="http://schemas.openxmlformats.org/drawingml/2006/table">
            <a:tbl>
              <a:tblPr>
                <a:tableStyleId>{5C22544A-7EE6-4342-B048-85BDC9FD1C3A}</a:tableStyleId>
              </a:tblPr>
              <a:tblGrid>
                <a:gridCol w="1219199"/>
                <a:gridCol w="2147547"/>
                <a:gridCol w="2888627"/>
                <a:gridCol w="2888627"/>
              </a:tblGrid>
              <a:tr h="88273">
                <a:tc>
                  <a:txBody>
                    <a:bodyPr/>
                    <a:lstStyle/>
                    <a:p>
                      <a:pPr algn="l" fontAlgn="ctr"/>
                      <a:r>
                        <a:rPr lang="en-US" sz="1400" b="1" u="none" strike="noStrike" dirty="0">
                          <a:effectLst/>
                        </a:rPr>
                        <a:t>Question / Issue</a:t>
                      </a:r>
                      <a:endParaRPr lang="en-US" sz="1400" b="1" i="0" u="none" strike="noStrike" dirty="0">
                        <a:solidFill>
                          <a:srgbClr val="000000"/>
                        </a:solidFill>
                        <a:effectLst/>
                        <a:latin typeface="Calibri"/>
                      </a:endParaRPr>
                    </a:p>
                  </a:txBody>
                  <a:tcPr marL="2147" marR="2147" marT="2147" marB="0" anchor="ctr">
                    <a:solidFill>
                      <a:schemeClr val="bg1">
                        <a:lumMod val="95000"/>
                      </a:schemeClr>
                    </a:solidFill>
                  </a:tcPr>
                </a:tc>
                <a:tc>
                  <a:txBody>
                    <a:bodyPr/>
                    <a:lstStyle/>
                    <a:p>
                      <a:pPr algn="l" fontAlgn="ctr"/>
                      <a:r>
                        <a:rPr lang="en-US" sz="1400" b="1" u="none" strike="noStrike">
                          <a:effectLst/>
                        </a:rPr>
                        <a:t>SERO</a:t>
                      </a:r>
                      <a:endParaRPr lang="en-US" sz="1400" b="1" i="0" u="none" strike="noStrike">
                        <a:solidFill>
                          <a:srgbClr val="000000"/>
                        </a:solidFill>
                        <a:effectLst/>
                        <a:latin typeface="Calibri"/>
                      </a:endParaRPr>
                    </a:p>
                  </a:txBody>
                  <a:tcPr marL="2147" marR="2147" marT="2147" marB="0" anchor="ctr">
                    <a:solidFill>
                      <a:schemeClr val="accent3">
                        <a:lumMod val="20000"/>
                        <a:lumOff val="80000"/>
                      </a:schemeClr>
                    </a:solidFill>
                  </a:tcPr>
                </a:tc>
                <a:tc>
                  <a:txBody>
                    <a:bodyPr/>
                    <a:lstStyle/>
                    <a:p>
                      <a:pPr algn="l" fontAlgn="ctr"/>
                      <a:r>
                        <a:rPr lang="en-US" sz="1400" b="1" u="none" strike="noStrike">
                          <a:effectLst/>
                        </a:rPr>
                        <a:t>SEFSC/ SRHS</a:t>
                      </a:r>
                      <a:endParaRPr lang="en-US" sz="1400" b="1" i="0" u="none" strike="noStrike">
                        <a:solidFill>
                          <a:srgbClr val="000000"/>
                        </a:solidFill>
                        <a:effectLst/>
                        <a:latin typeface="Calibri"/>
                      </a:endParaRPr>
                    </a:p>
                  </a:txBody>
                  <a:tcPr marL="2147" marR="2147" marT="2147" marB="0" anchor="ctr"/>
                </a:tc>
                <a:tc>
                  <a:txBody>
                    <a:bodyPr/>
                    <a:lstStyle/>
                    <a:p>
                      <a:pPr algn="l" fontAlgn="ctr"/>
                      <a:r>
                        <a:rPr lang="en-US" sz="1400" b="1" u="none" strike="noStrike" dirty="0">
                          <a:effectLst/>
                        </a:rPr>
                        <a:t>ACCSP</a:t>
                      </a:r>
                      <a:endParaRPr lang="en-US" sz="1400" b="1" i="0" u="none" strike="noStrike" dirty="0">
                        <a:solidFill>
                          <a:srgbClr val="000000"/>
                        </a:solidFill>
                        <a:effectLst/>
                        <a:latin typeface="Calibri"/>
                      </a:endParaRPr>
                    </a:p>
                  </a:txBody>
                  <a:tcPr marL="2147" marR="2147" marT="2147" marB="0" anchor="ctr">
                    <a:solidFill>
                      <a:srgbClr val="92D050"/>
                    </a:solidFill>
                  </a:tcPr>
                </a:tc>
              </a:tr>
              <a:tr h="302270">
                <a:tc>
                  <a:txBody>
                    <a:bodyPr/>
                    <a:lstStyle/>
                    <a:p>
                      <a:pPr algn="l" fontAlgn="ctr"/>
                      <a:r>
                        <a:rPr lang="en-US" sz="1400" u="none" strike="noStrike" dirty="0">
                          <a:effectLst/>
                        </a:rPr>
                        <a:t>What is the system currently housing?</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dirty="0">
                          <a:effectLst/>
                        </a:rPr>
                        <a:t>Data in support of all SERO online systems is stored in the Neptune database. SERO online systems include: Catch Shares Online System (CSOS), PIMS, and PIMS Online. Data includes vessel, permit, shares, allocation, VMS and historical data.</a:t>
                      </a:r>
                      <a:endParaRPr lang="en-US" sz="1400" b="0" i="0" u="none" strike="noStrike" dirty="0">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dirty="0">
                          <a:effectLst/>
                        </a:rPr>
                        <a:t>Most production data is stored on the SECPR Oracle instance. It includes our coastal and pelagic logbook systems, dealer landings database, commercial dockside sampling system, </a:t>
                      </a:r>
                      <a:r>
                        <a:rPr lang="en-US" sz="1400" u="none" strike="noStrike" dirty="0" err="1">
                          <a:effectLst/>
                        </a:rPr>
                        <a:t>wreckfish</a:t>
                      </a:r>
                      <a:r>
                        <a:rPr lang="en-US" sz="1400" u="none" strike="noStrike" dirty="0">
                          <a:effectLst/>
                        </a:rPr>
                        <a:t> logbook system, NDA system, vessel operating units, and others. SRHS data is housed in SEFSC in Miami, the </a:t>
                      </a:r>
                      <a:r>
                        <a:rPr lang="en-US" sz="1400" u="none" strike="noStrike" dirty="0" err="1">
                          <a:effectLst/>
                        </a:rPr>
                        <a:t>electronc</a:t>
                      </a:r>
                      <a:r>
                        <a:rPr lang="en-US" sz="1400" u="none" strike="noStrike" dirty="0">
                          <a:effectLst/>
                        </a:rPr>
                        <a:t> logbooks are currently collected through the </a:t>
                      </a:r>
                      <a:r>
                        <a:rPr lang="en-US" sz="1400" u="none" strike="noStrike" dirty="0" err="1">
                          <a:effectLst/>
                        </a:rPr>
                        <a:t>BlueFin</a:t>
                      </a:r>
                      <a:r>
                        <a:rPr lang="en-US" sz="1400" u="none" strike="noStrike" dirty="0">
                          <a:effectLst/>
                        </a:rPr>
                        <a:t> platform (web portal and mobile app).</a:t>
                      </a:r>
                      <a:endParaRPr lang="en-US" sz="1400" b="0" i="0" u="none" strike="noStrike" dirty="0">
                        <a:solidFill>
                          <a:srgbClr val="000000"/>
                        </a:solidFill>
                        <a:effectLst/>
                        <a:latin typeface="Arial"/>
                      </a:endParaRPr>
                    </a:p>
                  </a:txBody>
                  <a:tcPr marL="2147" marR="2147" marT="2147" marB="0" anchor="ctr"/>
                </a:tc>
                <a:tc>
                  <a:txBody>
                    <a:bodyPr/>
                    <a:lstStyle/>
                    <a:p>
                      <a:pPr algn="l" fontAlgn="ctr"/>
                      <a:r>
                        <a:rPr lang="en-US" sz="1400" u="none" strike="noStrike" dirty="0">
                          <a:effectLst/>
                        </a:rPr>
                        <a:t>Standard Atlantic Fisheries Information System (SAFIS) - Dealer data collection for all Atlantic Federal dealer and most state dealers, ~50% of state VTRs, For-Hire planned 1/1/18. Data Warehouse - </a:t>
                      </a:r>
                      <a:r>
                        <a:rPr lang="en-US" sz="1400" u="none" strike="noStrike" dirty="0" err="1">
                          <a:effectLst/>
                        </a:rPr>
                        <a:t>Comprensive</a:t>
                      </a:r>
                      <a:r>
                        <a:rPr lang="en-US" sz="1400" u="none" strike="noStrike" dirty="0">
                          <a:effectLst/>
                        </a:rPr>
                        <a:t> (of extant data)  to 1950 for dealer and trip reports, universal permit data, automated confidentiality.</a:t>
                      </a:r>
                      <a:endParaRPr lang="en-US" sz="1400" b="0" i="0" u="none" strike="noStrike" dirty="0">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a:effectLst/>
                        </a:rPr>
                        <a:t>Preferred data format</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Microsoft SQL Server</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Oracle.  Data can be loaded to the Oracle system in any basic format, csv, text, etc. eLog system data is exported to Oracle as JSON files.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Oracle 12c</a:t>
                      </a:r>
                      <a:endParaRPr lang="en-US" sz="1400" b="0" i="0" u="none" strike="noStrike" dirty="0">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a:effectLst/>
                        </a:rPr>
                        <a:t>Data storage format</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Microsoft SQL Server</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Oracle 12c</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Oracle 12c</a:t>
                      </a:r>
                      <a:endParaRPr lang="en-US" sz="1400" b="0" i="0" u="none" strike="noStrike" dirty="0">
                        <a:solidFill>
                          <a:srgbClr val="000000"/>
                        </a:solidFill>
                        <a:effectLst/>
                        <a:latin typeface="Arial"/>
                      </a:endParaRPr>
                    </a:p>
                  </a:txBody>
                  <a:tcPr marL="2147" marR="2147" marT="2147" marB="0" anchor="ctr">
                    <a:solidFill>
                      <a:srgbClr val="92D050"/>
                    </a:solidFill>
                  </a:tcPr>
                </a:tc>
              </a:tr>
              <a:tr h="173872">
                <a:tc>
                  <a:txBody>
                    <a:bodyPr/>
                    <a:lstStyle/>
                    <a:p>
                      <a:pPr algn="l" fontAlgn="ctr"/>
                      <a:r>
                        <a:rPr lang="en-US" sz="1400" u="none" strike="noStrike">
                          <a:effectLst/>
                        </a:rPr>
                        <a:t>Staffing requirements</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3 FTE</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3 FTE.  SRHS Beaufort staff dedicated to SRH eLog - 3 FTEs. Additionally, 11 port agents have limited SRH eLog responsiblities.  Currently SRH eLog is managed by BlueFin - staffing would be dependent on their needs to manage the additional vessels.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No additional staff needed</a:t>
                      </a:r>
                      <a:endParaRPr lang="en-US" sz="1400" b="0" i="0" u="none" strike="noStrike" dirty="0">
                        <a:solidFill>
                          <a:srgbClr val="000000"/>
                        </a:solidFill>
                        <a:effectLst/>
                        <a:latin typeface="Arial"/>
                      </a:endParaRPr>
                    </a:p>
                  </a:txBody>
                  <a:tcPr marL="2147" marR="2147" marT="2147" marB="0" anchor="ctr">
                    <a:solidFill>
                      <a:srgbClr val="92D050"/>
                    </a:solidFill>
                  </a:tcPr>
                </a:tc>
              </a:tr>
              <a:tr h="88273">
                <a:tc>
                  <a:txBody>
                    <a:bodyPr/>
                    <a:lstStyle/>
                    <a:p>
                      <a:pPr algn="l" fontAlgn="ctr"/>
                      <a:r>
                        <a:rPr lang="en-US" sz="1400" u="none" strike="noStrike">
                          <a:effectLst/>
                        </a:rPr>
                        <a:t>Budget</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Labor budget includes 3 FTE/year at a cost of $500K annually. Hardware, software and suport costs are roughly $60K annually.</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Approximately $600 annually</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No additional funding needed</a:t>
                      </a:r>
                      <a:endParaRPr lang="en-US" sz="1400" b="0" i="0" u="none" strike="noStrike" dirty="0">
                        <a:solidFill>
                          <a:srgbClr val="000000"/>
                        </a:solidFill>
                        <a:effectLst/>
                        <a:latin typeface="Arial"/>
                      </a:endParaRPr>
                    </a:p>
                  </a:txBody>
                  <a:tcPr marL="2147" marR="2147" marT="2147" marB="0" anchor="ctr">
                    <a:solidFill>
                      <a:srgbClr val="92D050"/>
                    </a:solidFill>
                  </a:tcPr>
                </a:tc>
              </a:tr>
            </a:tbl>
          </a:graphicData>
        </a:graphic>
      </p:graphicFrame>
    </p:spTree>
    <p:extLst>
      <p:ext uri="{BB962C8B-B14F-4D97-AF65-F5344CB8AC3E}">
        <p14:creationId xmlns:p14="http://schemas.microsoft.com/office/powerpoint/2010/main" val="3908074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76014"/>
          </a:xfrm>
        </p:spPr>
        <p:txBody>
          <a:bodyPr/>
          <a:lstStyle/>
          <a:p>
            <a:r>
              <a:rPr lang="en-US" dirty="0" smtClean="0"/>
              <a:t>Data Housing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0673851"/>
              </p:ext>
            </p:extLst>
          </p:nvPr>
        </p:nvGraphicFramePr>
        <p:xfrm>
          <a:off x="1" y="685796"/>
          <a:ext cx="9144000" cy="4922309"/>
        </p:xfrm>
        <a:graphic>
          <a:graphicData uri="http://schemas.openxmlformats.org/drawingml/2006/table">
            <a:tbl>
              <a:tblPr>
                <a:tableStyleId>{5C22544A-7EE6-4342-B048-85BDC9FD1C3A}</a:tableStyleId>
              </a:tblPr>
              <a:tblGrid>
                <a:gridCol w="1219199"/>
                <a:gridCol w="2147547"/>
                <a:gridCol w="2888627"/>
                <a:gridCol w="2888627"/>
              </a:tblGrid>
              <a:tr h="88273">
                <a:tc>
                  <a:txBody>
                    <a:bodyPr/>
                    <a:lstStyle/>
                    <a:p>
                      <a:pPr algn="l" fontAlgn="ctr"/>
                      <a:r>
                        <a:rPr lang="en-US" sz="1400" b="1" u="none" strike="noStrike" dirty="0">
                          <a:effectLst/>
                        </a:rPr>
                        <a:t>Question / Issue</a:t>
                      </a:r>
                      <a:endParaRPr lang="en-US" sz="1400" b="1" i="0" u="none" strike="noStrike" dirty="0">
                        <a:solidFill>
                          <a:srgbClr val="000000"/>
                        </a:solidFill>
                        <a:effectLst/>
                        <a:latin typeface="Calibri"/>
                      </a:endParaRPr>
                    </a:p>
                  </a:txBody>
                  <a:tcPr marL="2147" marR="2147" marT="2147" marB="0" anchor="ctr">
                    <a:solidFill>
                      <a:schemeClr val="bg1">
                        <a:lumMod val="95000"/>
                      </a:schemeClr>
                    </a:solidFill>
                  </a:tcPr>
                </a:tc>
                <a:tc>
                  <a:txBody>
                    <a:bodyPr/>
                    <a:lstStyle/>
                    <a:p>
                      <a:pPr algn="l" fontAlgn="ctr"/>
                      <a:r>
                        <a:rPr lang="en-US" sz="1400" b="1" u="none" strike="noStrike">
                          <a:effectLst/>
                        </a:rPr>
                        <a:t>SERO</a:t>
                      </a:r>
                      <a:endParaRPr lang="en-US" sz="1400" b="1" i="0" u="none" strike="noStrike">
                        <a:solidFill>
                          <a:srgbClr val="000000"/>
                        </a:solidFill>
                        <a:effectLst/>
                        <a:latin typeface="Calibri"/>
                      </a:endParaRPr>
                    </a:p>
                  </a:txBody>
                  <a:tcPr marL="2147" marR="2147" marT="2147" marB="0" anchor="ctr">
                    <a:solidFill>
                      <a:schemeClr val="accent3">
                        <a:lumMod val="20000"/>
                        <a:lumOff val="80000"/>
                      </a:schemeClr>
                    </a:solidFill>
                  </a:tcPr>
                </a:tc>
                <a:tc>
                  <a:txBody>
                    <a:bodyPr/>
                    <a:lstStyle/>
                    <a:p>
                      <a:pPr algn="l" fontAlgn="ctr"/>
                      <a:r>
                        <a:rPr lang="en-US" sz="1400" b="1" u="none" strike="noStrike">
                          <a:effectLst/>
                        </a:rPr>
                        <a:t>SEFSC/ SRHS</a:t>
                      </a:r>
                      <a:endParaRPr lang="en-US" sz="1400" b="1" i="0" u="none" strike="noStrike">
                        <a:solidFill>
                          <a:srgbClr val="000000"/>
                        </a:solidFill>
                        <a:effectLst/>
                        <a:latin typeface="Calibri"/>
                      </a:endParaRPr>
                    </a:p>
                  </a:txBody>
                  <a:tcPr marL="2147" marR="2147" marT="2147" marB="0" anchor="ctr"/>
                </a:tc>
                <a:tc>
                  <a:txBody>
                    <a:bodyPr/>
                    <a:lstStyle/>
                    <a:p>
                      <a:pPr algn="l" fontAlgn="ctr"/>
                      <a:r>
                        <a:rPr lang="en-US" sz="1400" b="1" u="none" strike="noStrike" dirty="0">
                          <a:effectLst/>
                        </a:rPr>
                        <a:t>ACCSP</a:t>
                      </a:r>
                      <a:endParaRPr lang="en-US" sz="1400" b="1" i="0" u="none" strike="noStrike" dirty="0">
                        <a:solidFill>
                          <a:srgbClr val="000000"/>
                        </a:solidFill>
                        <a:effectLst/>
                        <a:latin typeface="Calibri"/>
                      </a:endParaRPr>
                    </a:p>
                  </a:txBody>
                  <a:tcPr marL="2147" marR="2147" marT="2147" marB="0" anchor="ctr">
                    <a:solidFill>
                      <a:srgbClr val="92D050"/>
                    </a:solidFill>
                  </a:tcPr>
                </a:tc>
              </a:tr>
              <a:tr h="131073">
                <a:tc>
                  <a:txBody>
                    <a:bodyPr/>
                    <a:lstStyle/>
                    <a:p>
                      <a:pPr algn="l" fontAlgn="ctr"/>
                      <a:r>
                        <a:rPr lang="en-US" sz="1400" u="none" strike="noStrike" dirty="0">
                          <a:effectLst/>
                        </a:rPr>
                        <a:t>Available space for staff</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SERO has physical space for 3 FTE and hardware. </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Space is tight, would require coordination b/t Miami and Beaufort, could lease space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a:effectLst/>
                        </a:rPr>
                        <a:t>Server space availability</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SERO data systems are scalable so data capacity is not a concern.</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 96TB for VMS, 128 TB for land server</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 sufficient server space is available.   ACCSP server capacity recently upgraded</a:t>
                      </a:r>
                      <a:endParaRPr lang="en-US" sz="1400" b="0" i="0" u="none" strike="noStrike">
                        <a:solidFill>
                          <a:srgbClr val="000000"/>
                        </a:solidFill>
                        <a:effectLst/>
                        <a:latin typeface="Arial"/>
                      </a:endParaRPr>
                    </a:p>
                  </a:txBody>
                  <a:tcPr marL="2147" marR="2147" marT="2147" marB="0" anchor="ctr">
                    <a:solidFill>
                      <a:srgbClr val="92D050"/>
                    </a:solidFill>
                  </a:tcPr>
                </a:tc>
              </a:tr>
              <a:tr h="259471">
                <a:tc>
                  <a:txBody>
                    <a:bodyPr/>
                    <a:lstStyle/>
                    <a:p>
                      <a:pPr algn="l" fontAlgn="ctr"/>
                      <a:r>
                        <a:rPr lang="en-US" sz="1400" u="none" strike="noStrike">
                          <a:effectLst/>
                        </a:rPr>
                        <a:t>Hardware / Systems / Data Storage Requirements</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None. Existing systems are scalable.</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None. Existing systems are scalable.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None. Existing systems are scalable.</a:t>
                      </a:r>
                      <a:endParaRPr lang="en-US" sz="1400" b="0" i="0" u="none" strike="noStrike">
                        <a:solidFill>
                          <a:srgbClr val="000000"/>
                        </a:solidFill>
                        <a:effectLst/>
                        <a:latin typeface="Arial"/>
                      </a:endParaRPr>
                    </a:p>
                  </a:txBody>
                  <a:tcPr marL="2147" marR="2147" marT="2147" marB="0" anchor="ctr">
                    <a:solidFill>
                      <a:srgbClr val="92D050"/>
                    </a:solidFill>
                  </a:tcPr>
                </a:tc>
              </a:tr>
              <a:tr h="216671">
                <a:tc>
                  <a:txBody>
                    <a:bodyPr/>
                    <a:lstStyle/>
                    <a:p>
                      <a:pPr algn="l" fontAlgn="ctr"/>
                      <a:r>
                        <a:rPr lang="en-US" sz="1400" u="none" strike="noStrike">
                          <a:effectLst/>
                        </a:rPr>
                        <a:t>How to transmit data to end Users</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Federal end users can access the data directly. External users can access a subset of the data via web interfaces. Data can be provided via web services as requested.</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Daily updates once trip data are submitted</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Data products created as needed may include views and materialized views, many agencies direct connect using sql*net/odbc. Online query interface available to those who wish, data can be downloaded on demand through query interface. We services (API) are available or can be created as needed.</a:t>
                      </a:r>
                      <a:endParaRPr lang="en-US" sz="1400" b="0" i="0" u="none" strike="noStrike">
                        <a:solidFill>
                          <a:srgbClr val="000000"/>
                        </a:solidFill>
                        <a:effectLst/>
                        <a:latin typeface="Arial"/>
                      </a:endParaRPr>
                    </a:p>
                  </a:txBody>
                  <a:tcPr marL="2147" marR="2147" marT="2147" marB="0" anchor="ctr">
                    <a:solidFill>
                      <a:srgbClr val="92D050"/>
                    </a:solidFill>
                  </a:tcPr>
                </a:tc>
              </a:tr>
              <a:tr h="259471">
                <a:tc>
                  <a:txBody>
                    <a:bodyPr/>
                    <a:lstStyle/>
                    <a:p>
                      <a:pPr algn="l" fontAlgn="ctr"/>
                      <a:r>
                        <a:rPr lang="en-US" sz="1400" u="none" strike="noStrike">
                          <a:effectLst/>
                        </a:rPr>
                        <a:t>Ability to interact with MAFMC data system</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No current interactions but possible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Arial"/>
                      </a:endParaRPr>
                    </a:p>
                  </a:txBody>
                  <a:tcPr marL="2147" marR="2147" marT="2147" marB="0" anchor="ctr">
                    <a:solidFill>
                      <a:srgbClr val="92D050"/>
                    </a:solidFill>
                  </a:tcPr>
                </a:tc>
              </a:tr>
              <a:tr h="173872">
                <a:tc>
                  <a:txBody>
                    <a:bodyPr/>
                    <a:lstStyle/>
                    <a:p>
                      <a:pPr algn="l" fontAlgn="ctr"/>
                      <a:r>
                        <a:rPr lang="en-US" sz="1400" u="none" strike="noStrike">
                          <a:effectLst/>
                        </a:rPr>
                        <a:t>System ability with GOM, SATL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Arial"/>
                      </a:endParaRPr>
                    </a:p>
                  </a:txBody>
                  <a:tcPr marL="2147" marR="2147" marT="2147" marB="0" anchor="ctr">
                    <a:solidFill>
                      <a:srgbClr val="92D050"/>
                    </a:solidFill>
                  </a:tcPr>
                </a:tc>
              </a:tr>
            </a:tbl>
          </a:graphicData>
        </a:graphic>
      </p:graphicFrame>
    </p:spTree>
    <p:extLst>
      <p:ext uri="{BB962C8B-B14F-4D97-AF65-F5344CB8AC3E}">
        <p14:creationId xmlns:p14="http://schemas.microsoft.com/office/powerpoint/2010/main" val="30974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SEFHIER Structure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Implementation Team:</a:t>
            </a:r>
          </a:p>
          <a:p>
            <a:pPr lvl="1"/>
            <a:r>
              <a:rPr lang="en-US" dirty="0" smtClean="0"/>
              <a:t>53 individuals </a:t>
            </a:r>
            <a:r>
              <a:rPr lang="en-US" dirty="0"/>
              <a:t>representing Council staff (SAFMC, GMFMC, MAFMC), Gulf States MFC, ACCSP, HMS, SEFSC, NEFSC, GARFO, SERO, NOAA GC, HQ, </a:t>
            </a:r>
            <a:r>
              <a:rPr lang="en-US" dirty="0" smtClean="0"/>
              <a:t>MRIP, Strategic Planner</a:t>
            </a:r>
            <a:r>
              <a:rPr lang="en-US" dirty="0"/>
              <a:t/>
            </a:r>
            <a:br>
              <a:rPr lang="en-US" dirty="0"/>
            </a:br>
            <a:endParaRPr lang="en-US" dirty="0"/>
          </a:p>
          <a:p>
            <a:pPr marL="0" indent="0">
              <a:buNone/>
            </a:pPr>
            <a:r>
              <a:rPr lang="en-US" b="1" dirty="0" smtClean="0"/>
              <a:t>Subgroups:</a:t>
            </a:r>
            <a:endParaRPr lang="en-US" b="1" dirty="0"/>
          </a:p>
          <a:p>
            <a:pPr marL="914400" lvl="1" indent="-514350">
              <a:buFont typeface="+mj-lt"/>
              <a:buAutoNum type="arabicPeriod"/>
            </a:pPr>
            <a:r>
              <a:rPr lang="en-US" b="1" dirty="0"/>
              <a:t>Data </a:t>
            </a:r>
            <a:r>
              <a:rPr lang="en-US" b="1" dirty="0" smtClean="0"/>
              <a:t>Housing</a:t>
            </a:r>
          </a:p>
          <a:p>
            <a:pPr marL="914400" lvl="1" indent="-514350">
              <a:buFont typeface="+mj-lt"/>
              <a:buAutoNum type="arabicPeriod"/>
            </a:pPr>
            <a:r>
              <a:rPr lang="en-US" b="1" dirty="0" smtClean="0"/>
              <a:t>Minimum </a:t>
            </a:r>
            <a:r>
              <a:rPr lang="en-US" b="1" dirty="0"/>
              <a:t>Standards </a:t>
            </a:r>
            <a:endParaRPr lang="en-US" b="1" dirty="0" smtClean="0"/>
          </a:p>
          <a:p>
            <a:pPr marL="914400" lvl="1" indent="-514350">
              <a:buFont typeface="+mj-lt"/>
              <a:buAutoNum type="arabicPeriod"/>
            </a:pPr>
            <a:r>
              <a:rPr lang="en-US" b="1" dirty="0" smtClean="0"/>
              <a:t>Survey </a:t>
            </a:r>
            <a:r>
              <a:rPr lang="en-US" b="1" dirty="0"/>
              <a:t>Design </a:t>
            </a:r>
            <a:endParaRPr lang="en-US" b="1" dirty="0" smtClean="0"/>
          </a:p>
          <a:p>
            <a:pPr marL="914400" lvl="1" indent="-514350">
              <a:buFont typeface="+mj-lt"/>
              <a:buAutoNum type="arabicPeriod"/>
            </a:pPr>
            <a:r>
              <a:rPr lang="en-US" b="1" dirty="0" smtClean="0"/>
              <a:t>Compliance </a:t>
            </a:r>
            <a:r>
              <a:rPr lang="en-US" b="1" dirty="0"/>
              <a:t>Enforcement </a:t>
            </a:r>
            <a:endParaRPr lang="en-US" b="1" dirty="0" smtClean="0"/>
          </a:p>
          <a:p>
            <a:pPr marL="914400" lvl="1" indent="-514350">
              <a:buFont typeface="+mj-lt"/>
              <a:buAutoNum type="arabicPeriod"/>
            </a:pPr>
            <a:r>
              <a:rPr lang="en-US" b="1" dirty="0" smtClean="0"/>
              <a:t>Outreach </a:t>
            </a:r>
            <a:r>
              <a:rPr lang="en-US" b="1" dirty="0"/>
              <a:t>&amp; Education </a:t>
            </a:r>
            <a:endParaRPr lang="en-US" b="1" dirty="0" smtClean="0"/>
          </a:p>
          <a:p>
            <a:pPr marL="914400" lvl="1" indent="-514350">
              <a:buFont typeface="+mj-lt"/>
              <a:buAutoNum type="arabicPeriod"/>
            </a:pPr>
            <a:r>
              <a:rPr lang="en-US" b="1" dirty="0" smtClean="0"/>
              <a:t>Program </a:t>
            </a:r>
            <a:r>
              <a:rPr lang="en-US" b="1" dirty="0"/>
              <a:t>Management and </a:t>
            </a:r>
            <a:r>
              <a:rPr lang="en-US" b="1" dirty="0" smtClean="0"/>
              <a:t>Budget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Tree>
    <p:extLst>
      <p:ext uri="{BB962C8B-B14F-4D97-AF65-F5344CB8AC3E}">
        <p14:creationId xmlns:p14="http://schemas.microsoft.com/office/powerpoint/2010/main" val="407599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76014"/>
          </a:xfrm>
        </p:spPr>
        <p:txBody>
          <a:bodyPr/>
          <a:lstStyle/>
          <a:p>
            <a:r>
              <a:rPr lang="en-US" dirty="0" smtClean="0"/>
              <a:t>Data Housing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65969445"/>
              </p:ext>
            </p:extLst>
          </p:nvPr>
        </p:nvGraphicFramePr>
        <p:xfrm>
          <a:off x="1" y="685796"/>
          <a:ext cx="9144000" cy="5775749"/>
        </p:xfrm>
        <a:graphic>
          <a:graphicData uri="http://schemas.openxmlformats.org/drawingml/2006/table">
            <a:tbl>
              <a:tblPr>
                <a:tableStyleId>{5C22544A-7EE6-4342-B048-85BDC9FD1C3A}</a:tableStyleId>
              </a:tblPr>
              <a:tblGrid>
                <a:gridCol w="1219199"/>
                <a:gridCol w="2147547"/>
                <a:gridCol w="2888627"/>
                <a:gridCol w="2888627"/>
              </a:tblGrid>
              <a:tr h="88273">
                <a:tc>
                  <a:txBody>
                    <a:bodyPr/>
                    <a:lstStyle/>
                    <a:p>
                      <a:pPr algn="l" fontAlgn="ctr"/>
                      <a:r>
                        <a:rPr lang="en-US" sz="1400" b="1" u="none" strike="noStrike" dirty="0">
                          <a:effectLst/>
                        </a:rPr>
                        <a:t>Question / Issue</a:t>
                      </a:r>
                      <a:endParaRPr lang="en-US" sz="1400" b="1" i="0" u="none" strike="noStrike" dirty="0">
                        <a:solidFill>
                          <a:srgbClr val="000000"/>
                        </a:solidFill>
                        <a:effectLst/>
                        <a:latin typeface="Calibri"/>
                      </a:endParaRPr>
                    </a:p>
                  </a:txBody>
                  <a:tcPr marL="2147" marR="2147" marT="2147" marB="0" anchor="ctr">
                    <a:solidFill>
                      <a:schemeClr val="bg1">
                        <a:lumMod val="95000"/>
                      </a:schemeClr>
                    </a:solidFill>
                  </a:tcPr>
                </a:tc>
                <a:tc>
                  <a:txBody>
                    <a:bodyPr/>
                    <a:lstStyle/>
                    <a:p>
                      <a:pPr algn="l" fontAlgn="ctr"/>
                      <a:r>
                        <a:rPr lang="en-US" sz="1400" b="1" u="none" strike="noStrike">
                          <a:effectLst/>
                        </a:rPr>
                        <a:t>SERO</a:t>
                      </a:r>
                      <a:endParaRPr lang="en-US" sz="1400" b="1" i="0" u="none" strike="noStrike">
                        <a:solidFill>
                          <a:srgbClr val="000000"/>
                        </a:solidFill>
                        <a:effectLst/>
                        <a:latin typeface="Calibri"/>
                      </a:endParaRPr>
                    </a:p>
                  </a:txBody>
                  <a:tcPr marL="2147" marR="2147" marT="2147" marB="0" anchor="ctr">
                    <a:solidFill>
                      <a:schemeClr val="accent3">
                        <a:lumMod val="20000"/>
                        <a:lumOff val="80000"/>
                      </a:schemeClr>
                    </a:solidFill>
                  </a:tcPr>
                </a:tc>
                <a:tc>
                  <a:txBody>
                    <a:bodyPr/>
                    <a:lstStyle/>
                    <a:p>
                      <a:pPr algn="l" fontAlgn="ctr"/>
                      <a:r>
                        <a:rPr lang="en-US" sz="1400" b="1" u="none" strike="noStrike">
                          <a:effectLst/>
                        </a:rPr>
                        <a:t>SEFSC/ SRHS</a:t>
                      </a:r>
                      <a:endParaRPr lang="en-US" sz="1400" b="1" i="0" u="none" strike="noStrike">
                        <a:solidFill>
                          <a:srgbClr val="000000"/>
                        </a:solidFill>
                        <a:effectLst/>
                        <a:latin typeface="Calibri"/>
                      </a:endParaRPr>
                    </a:p>
                  </a:txBody>
                  <a:tcPr marL="2147" marR="2147" marT="2147" marB="0" anchor="ctr"/>
                </a:tc>
                <a:tc>
                  <a:txBody>
                    <a:bodyPr/>
                    <a:lstStyle/>
                    <a:p>
                      <a:pPr algn="l" fontAlgn="ctr"/>
                      <a:r>
                        <a:rPr lang="en-US" sz="1400" b="1" u="none" strike="noStrike" dirty="0">
                          <a:effectLst/>
                        </a:rPr>
                        <a:t>ACCSP</a:t>
                      </a:r>
                      <a:endParaRPr lang="en-US" sz="1400" b="1" i="0" u="none" strike="noStrike" dirty="0">
                        <a:solidFill>
                          <a:srgbClr val="000000"/>
                        </a:solidFill>
                        <a:effectLst/>
                        <a:latin typeface="Calibri"/>
                      </a:endParaRPr>
                    </a:p>
                  </a:txBody>
                  <a:tcPr marL="2147" marR="2147" marT="2147" marB="0" anchor="ctr">
                    <a:solidFill>
                      <a:srgbClr val="92D050"/>
                    </a:solidFill>
                  </a:tcPr>
                </a:tc>
              </a:tr>
              <a:tr h="259471">
                <a:tc>
                  <a:txBody>
                    <a:bodyPr/>
                    <a:lstStyle/>
                    <a:p>
                      <a:pPr algn="l" fontAlgn="ctr"/>
                      <a:r>
                        <a:rPr lang="en-US" sz="1400" u="none" strike="noStrike" dirty="0">
                          <a:effectLst/>
                        </a:rPr>
                        <a:t>How would system work with location data</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Position fix data is imported periodically from the primary VMS data source. The period is flexible and can be performed as often as required.</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Direct access to Vtrack.  Oracle can accept position data, the system would just need to be expanded- SRHS is currently looking to expand position data collection and have put in grants for the expansion as the GOM has required archived GPS points that we must begin to collect in the future.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  Location data would be another data source, could be brought in as other data sources are. </a:t>
                      </a:r>
                      <a:endParaRPr lang="en-US" sz="1400" b="0" i="0" u="none" strike="noStrike">
                        <a:solidFill>
                          <a:srgbClr val="000000"/>
                        </a:solidFill>
                        <a:effectLst/>
                        <a:latin typeface="Arial"/>
                      </a:endParaRPr>
                    </a:p>
                  </a:txBody>
                  <a:tcPr marL="2147" marR="2147" marT="2147" marB="0" anchor="ctr">
                    <a:solidFill>
                      <a:srgbClr val="92D050"/>
                    </a:solidFill>
                  </a:tcPr>
                </a:tc>
              </a:tr>
              <a:tr h="302270">
                <a:tc>
                  <a:txBody>
                    <a:bodyPr/>
                    <a:lstStyle/>
                    <a:p>
                      <a:pPr algn="l" fontAlgn="ctr"/>
                      <a:r>
                        <a:rPr lang="en-US" sz="1400" u="none" strike="noStrike">
                          <a:effectLst/>
                        </a:rPr>
                        <a:t>How would system link location and catch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Logbook data is not currently imported into Neptune. Logbook data would need to be imported and a linking table or key relationship established between the data.</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Use unique (vessel indicator) to link to catch record</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Use device serial number to link with vessel record and use pl/sql procedures to match records. </a:t>
                      </a:r>
                      <a:endParaRPr lang="en-US" sz="1400" b="0" i="0" u="none" strike="noStrike">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a:effectLst/>
                        </a:rPr>
                        <a:t>Flexibility to modify system</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Highly flexible. </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Highly flexible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Highly flexible</a:t>
                      </a:r>
                      <a:endParaRPr lang="en-US" sz="1400" b="0" i="0" u="none" strike="noStrike" dirty="0">
                        <a:solidFill>
                          <a:srgbClr val="000000"/>
                        </a:solidFill>
                        <a:effectLst/>
                        <a:latin typeface="Arial"/>
                      </a:endParaRPr>
                    </a:p>
                  </a:txBody>
                  <a:tcPr marL="2147" marR="2147" marT="2147" marB="0" anchor="ctr">
                    <a:solidFill>
                      <a:srgbClr val="92D050"/>
                    </a:solidFill>
                  </a:tcPr>
                </a:tc>
              </a:tr>
              <a:tr h="173872">
                <a:tc>
                  <a:txBody>
                    <a:bodyPr/>
                    <a:lstStyle/>
                    <a:p>
                      <a:pPr algn="l" fontAlgn="ctr"/>
                      <a:r>
                        <a:rPr lang="en-US" sz="1400" u="none" strike="noStrike">
                          <a:effectLst/>
                        </a:rPr>
                        <a:t>Time needed for system mods</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Most changes can be implemented in less than one week.</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Minor changes through approval process, major changes with discussion and approval process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Minor changes within days. New initiatives or substantive changes require coordination.</a:t>
                      </a:r>
                      <a:endParaRPr lang="en-US" sz="1400" b="0" i="0" u="none" strike="noStrike">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a:effectLst/>
                        </a:rPr>
                        <a:t>Built in QA/QC</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A QA/QC environment already exists. Data is prefreshed from production as needed.</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 Built in data entry and referntial integrity checks. Automated auditing processes in place, could be easily modified to perform additional checks.</a:t>
                      </a:r>
                      <a:endParaRPr lang="en-US" sz="1400" b="0" i="0" u="none" strike="noStrike">
                        <a:solidFill>
                          <a:srgbClr val="000000"/>
                        </a:solidFill>
                        <a:effectLst/>
                        <a:latin typeface="Arial"/>
                      </a:endParaRPr>
                    </a:p>
                  </a:txBody>
                  <a:tcPr marL="2147" marR="2147" marT="2147" marB="0" anchor="ctr">
                    <a:solidFill>
                      <a:srgbClr val="92D050"/>
                    </a:solidFill>
                  </a:tcPr>
                </a:tc>
              </a:tr>
              <a:tr h="345068">
                <a:tc>
                  <a:txBody>
                    <a:bodyPr/>
                    <a:lstStyle/>
                    <a:p>
                      <a:pPr algn="l" fontAlgn="ctr"/>
                      <a:r>
                        <a:rPr lang="en-US" sz="1400" u="none" strike="noStrike">
                          <a:effectLst/>
                        </a:rPr>
                        <a:t>How would permit database be linked? Is a direct link needed?</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N/A</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Direct data link in place to SEFSC copy of permits. Software does automatic imports when needed. </a:t>
                      </a:r>
                      <a:endParaRPr lang="en-US" sz="1400" b="0" i="0" u="none" strike="noStrike" dirty="0">
                        <a:solidFill>
                          <a:srgbClr val="000000"/>
                        </a:solidFill>
                        <a:effectLst/>
                        <a:latin typeface="Arial"/>
                      </a:endParaRPr>
                    </a:p>
                  </a:txBody>
                  <a:tcPr marL="2147" marR="2147" marT="2147" marB="0" anchor="ctr">
                    <a:solidFill>
                      <a:srgbClr val="92D050"/>
                    </a:solidFill>
                  </a:tcPr>
                </a:tc>
              </a:tr>
            </a:tbl>
          </a:graphicData>
        </a:graphic>
      </p:graphicFrame>
    </p:spTree>
    <p:extLst>
      <p:ext uri="{BB962C8B-B14F-4D97-AF65-F5344CB8AC3E}">
        <p14:creationId xmlns:p14="http://schemas.microsoft.com/office/powerpoint/2010/main" val="399279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76014"/>
          </a:xfrm>
        </p:spPr>
        <p:txBody>
          <a:bodyPr/>
          <a:lstStyle/>
          <a:p>
            <a:r>
              <a:rPr lang="en-US" dirty="0" smtClean="0"/>
              <a:t>Data Housing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26078030"/>
              </p:ext>
            </p:extLst>
          </p:nvPr>
        </p:nvGraphicFramePr>
        <p:xfrm>
          <a:off x="1" y="685796"/>
          <a:ext cx="9144000" cy="5991256"/>
        </p:xfrm>
        <a:graphic>
          <a:graphicData uri="http://schemas.openxmlformats.org/drawingml/2006/table">
            <a:tbl>
              <a:tblPr>
                <a:tableStyleId>{5C22544A-7EE6-4342-B048-85BDC9FD1C3A}</a:tableStyleId>
              </a:tblPr>
              <a:tblGrid>
                <a:gridCol w="1219199"/>
                <a:gridCol w="2147547"/>
                <a:gridCol w="2888627"/>
                <a:gridCol w="2888627"/>
              </a:tblGrid>
              <a:tr h="88273">
                <a:tc>
                  <a:txBody>
                    <a:bodyPr/>
                    <a:lstStyle/>
                    <a:p>
                      <a:pPr algn="l" fontAlgn="ctr"/>
                      <a:r>
                        <a:rPr lang="en-US" sz="1400" b="1" u="none" strike="noStrike" dirty="0">
                          <a:effectLst/>
                        </a:rPr>
                        <a:t>Question / Issue</a:t>
                      </a:r>
                      <a:endParaRPr lang="en-US" sz="1400" b="1" i="0" u="none" strike="noStrike" dirty="0">
                        <a:solidFill>
                          <a:srgbClr val="000000"/>
                        </a:solidFill>
                        <a:effectLst/>
                        <a:latin typeface="Calibri"/>
                      </a:endParaRPr>
                    </a:p>
                  </a:txBody>
                  <a:tcPr marL="2147" marR="2147" marT="2147" marB="0" anchor="ctr">
                    <a:solidFill>
                      <a:schemeClr val="bg1">
                        <a:lumMod val="95000"/>
                      </a:schemeClr>
                    </a:solidFill>
                  </a:tcPr>
                </a:tc>
                <a:tc>
                  <a:txBody>
                    <a:bodyPr/>
                    <a:lstStyle/>
                    <a:p>
                      <a:pPr algn="l" fontAlgn="ctr"/>
                      <a:r>
                        <a:rPr lang="en-US" sz="1400" b="1" u="none" strike="noStrike">
                          <a:effectLst/>
                        </a:rPr>
                        <a:t>SERO</a:t>
                      </a:r>
                      <a:endParaRPr lang="en-US" sz="1400" b="1" i="0" u="none" strike="noStrike">
                        <a:solidFill>
                          <a:srgbClr val="000000"/>
                        </a:solidFill>
                        <a:effectLst/>
                        <a:latin typeface="Calibri"/>
                      </a:endParaRPr>
                    </a:p>
                  </a:txBody>
                  <a:tcPr marL="2147" marR="2147" marT="2147" marB="0" anchor="ctr">
                    <a:solidFill>
                      <a:schemeClr val="accent3">
                        <a:lumMod val="20000"/>
                        <a:lumOff val="80000"/>
                      </a:schemeClr>
                    </a:solidFill>
                  </a:tcPr>
                </a:tc>
                <a:tc>
                  <a:txBody>
                    <a:bodyPr/>
                    <a:lstStyle/>
                    <a:p>
                      <a:pPr algn="l" fontAlgn="ctr"/>
                      <a:r>
                        <a:rPr lang="en-US" sz="1400" b="1" u="none" strike="noStrike">
                          <a:effectLst/>
                        </a:rPr>
                        <a:t>SEFSC/ SRHS</a:t>
                      </a:r>
                      <a:endParaRPr lang="en-US" sz="1400" b="1" i="0" u="none" strike="noStrike">
                        <a:solidFill>
                          <a:srgbClr val="000000"/>
                        </a:solidFill>
                        <a:effectLst/>
                        <a:latin typeface="Calibri"/>
                      </a:endParaRPr>
                    </a:p>
                  </a:txBody>
                  <a:tcPr marL="2147" marR="2147" marT="2147" marB="0" anchor="ctr"/>
                </a:tc>
                <a:tc>
                  <a:txBody>
                    <a:bodyPr/>
                    <a:lstStyle/>
                    <a:p>
                      <a:pPr algn="l" fontAlgn="ctr"/>
                      <a:r>
                        <a:rPr lang="en-US" sz="1400" b="1" u="none" strike="noStrike" dirty="0">
                          <a:effectLst/>
                        </a:rPr>
                        <a:t>ACCSP</a:t>
                      </a:r>
                      <a:endParaRPr lang="en-US" sz="1400" b="1" i="0" u="none" strike="noStrike" dirty="0">
                        <a:solidFill>
                          <a:srgbClr val="000000"/>
                        </a:solidFill>
                        <a:effectLst/>
                        <a:latin typeface="Calibri"/>
                      </a:endParaRPr>
                    </a:p>
                  </a:txBody>
                  <a:tcPr marL="2147" marR="2147" marT="2147" marB="0" anchor="ctr">
                    <a:solidFill>
                      <a:srgbClr val="92D050"/>
                    </a:solidFill>
                  </a:tcPr>
                </a:tc>
              </a:tr>
              <a:tr h="173872">
                <a:tc>
                  <a:txBody>
                    <a:bodyPr/>
                    <a:lstStyle/>
                    <a:p>
                      <a:pPr algn="l" fontAlgn="ctr"/>
                      <a:r>
                        <a:rPr lang="en-US" sz="1400" u="none" strike="noStrike" dirty="0">
                          <a:effectLst/>
                        </a:rPr>
                        <a:t>How do others access data</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Federal end users can access the data directly. External users can access a subset of the data via web interfaces. Data can be provided via web services as requested.</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Data sharing agreement</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Direct access to database with permission, other access possible, automatic downloads of appropriate data daily, online query interface designed to be easily customized. </a:t>
                      </a:r>
                      <a:endParaRPr lang="en-US" sz="1400" b="0" i="0" u="none" strike="noStrike" dirty="0">
                        <a:solidFill>
                          <a:srgbClr val="000000"/>
                        </a:solidFill>
                        <a:effectLst/>
                        <a:latin typeface="Arial"/>
                      </a:endParaRPr>
                    </a:p>
                  </a:txBody>
                  <a:tcPr marL="2147" marR="2147" marT="2147" marB="0" anchor="ctr">
                    <a:solidFill>
                      <a:srgbClr val="92D050"/>
                    </a:solidFill>
                  </a:tcPr>
                </a:tc>
              </a:tr>
              <a:tr h="173872">
                <a:tc>
                  <a:txBody>
                    <a:bodyPr/>
                    <a:lstStyle/>
                    <a:p>
                      <a:pPr algn="l" fontAlgn="ctr"/>
                      <a:r>
                        <a:rPr lang="en-US" sz="1400" u="none" strike="noStrike">
                          <a:effectLst/>
                        </a:rPr>
                        <a:t>Can fishermen view their own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This functionality could easily be developed in the existing CSOS application.</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We are building this ability along with our modifications to support commercial electronic logbooks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 with fishermen's ID which is given when a fishermen registers with SAFIS</a:t>
                      </a:r>
                      <a:endParaRPr lang="en-US" sz="1400" b="0" i="0" u="none" strike="noStrike">
                        <a:solidFill>
                          <a:srgbClr val="000000"/>
                        </a:solidFill>
                        <a:effectLst/>
                        <a:latin typeface="Arial"/>
                      </a:endParaRPr>
                    </a:p>
                  </a:txBody>
                  <a:tcPr marL="2147" marR="2147" marT="2147" marB="0" anchor="ctr">
                    <a:solidFill>
                      <a:srgbClr val="92D050"/>
                    </a:solidFill>
                  </a:tcPr>
                </a:tc>
              </a:tr>
              <a:tr h="216671">
                <a:tc>
                  <a:txBody>
                    <a:bodyPr/>
                    <a:lstStyle/>
                    <a:p>
                      <a:pPr algn="l" fontAlgn="ctr"/>
                      <a:r>
                        <a:rPr lang="en-US" sz="1400" u="none" strike="noStrike">
                          <a:effectLst/>
                        </a:rPr>
                        <a:t>Can fishermen revise their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 </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 we are building this ability along with our modifications to support commercial electronic logbooks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 eTrips tool revises entries, also on-line tool can be used.</a:t>
                      </a:r>
                      <a:endParaRPr lang="en-US" sz="1400" b="0" i="0" u="none" strike="noStrike">
                        <a:solidFill>
                          <a:srgbClr val="000000"/>
                        </a:solidFill>
                        <a:effectLst/>
                        <a:latin typeface="Arial"/>
                      </a:endParaRPr>
                    </a:p>
                  </a:txBody>
                  <a:tcPr marL="2147" marR="2147" marT="2147" marB="0" anchor="ctr">
                    <a:solidFill>
                      <a:srgbClr val="92D050"/>
                    </a:solidFill>
                  </a:tcPr>
                </a:tc>
              </a:tr>
              <a:tr h="473466">
                <a:tc>
                  <a:txBody>
                    <a:bodyPr/>
                    <a:lstStyle/>
                    <a:p>
                      <a:pPr algn="l" fontAlgn="ctr"/>
                      <a:r>
                        <a:rPr lang="en-US" sz="1400" u="none" strike="noStrike">
                          <a:effectLst/>
                        </a:rPr>
                        <a:t>For revised data, are old data stored and are old data propagated through the system</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 </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New systems contain versioning software to track changes.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 </a:t>
                      </a:r>
                      <a:endParaRPr lang="en-US" sz="1400" b="0" i="0" u="none" strike="noStrike">
                        <a:solidFill>
                          <a:srgbClr val="000000"/>
                        </a:solidFill>
                        <a:effectLst/>
                        <a:latin typeface="Arial"/>
                      </a:endParaRPr>
                    </a:p>
                  </a:txBody>
                  <a:tcPr marL="2147" marR="2147" marT="2147" marB="0" anchor="ctr">
                    <a:solidFill>
                      <a:srgbClr val="92D050"/>
                    </a:solidFill>
                  </a:tcPr>
                </a:tc>
              </a:tr>
              <a:tr h="216671">
                <a:tc>
                  <a:txBody>
                    <a:bodyPr/>
                    <a:lstStyle/>
                    <a:p>
                      <a:pPr algn="l" fontAlgn="ctr"/>
                      <a:r>
                        <a:rPr lang="en-US" sz="1400" u="none" strike="noStrike">
                          <a:effectLst/>
                        </a:rPr>
                        <a:t>Support services, including 24/7 support</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support is provided via SERO personnel during working hours and a call service after hours.</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Working hours only</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24/7 support desk</a:t>
                      </a:r>
                      <a:endParaRPr lang="en-US" sz="1400" b="0" i="0" u="none" strike="noStrike">
                        <a:solidFill>
                          <a:srgbClr val="000000"/>
                        </a:solidFill>
                        <a:effectLst/>
                        <a:latin typeface="Arial"/>
                      </a:endParaRPr>
                    </a:p>
                  </a:txBody>
                  <a:tcPr marL="2147" marR="2147" marT="2147" marB="0" anchor="ctr">
                    <a:solidFill>
                      <a:srgbClr val="92D050"/>
                    </a:solidFill>
                  </a:tcPr>
                </a:tc>
              </a:tr>
              <a:tr h="216671">
                <a:tc>
                  <a:txBody>
                    <a:bodyPr/>
                    <a:lstStyle/>
                    <a:p>
                      <a:pPr algn="l" fontAlgn="ctr"/>
                      <a:r>
                        <a:rPr lang="en-US" sz="1400" u="none" strike="noStrike">
                          <a:effectLst/>
                        </a:rPr>
                        <a:t>Can system accommodate HMS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Yes. Neptune already houses a subset of HMS data.</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Yes. All HMS dealer data processed through SAFIS.  A strong working relationship has been established with HMS.</a:t>
                      </a:r>
                      <a:endParaRPr lang="en-US" sz="1400" b="0" i="0" u="none" strike="noStrike" dirty="0">
                        <a:solidFill>
                          <a:srgbClr val="000000"/>
                        </a:solidFill>
                        <a:effectLst/>
                        <a:latin typeface="Arial"/>
                      </a:endParaRPr>
                    </a:p>
                  </a:txBody>
                  <a:tcPr marL="2147" marR="2147" marT="2147" marB="0" anchor="ctr">
                    <a:solidFill>
                      <a:srgbClr val="92D050"/>
                    </a:solidFill>
                  </a:tcPr>
                </a:tc>
              </a:tr>
              <a:tr h="259471">
                <a:tc>
                  <a:txBody>
                    <a:bodyPr/>
                    <a:lstStyle/>
                    <a:p>
                      <a:pPr algn="l" fontAlgn="ctr"/>
                      <a:r>
                        <a:rPr lang="en-US" sz="1400" u="none" strike="noStrike">
                          <a:effectLst/>
                        </a:rPr>
                        <a:t>System ability to integrate MATL, GULF, SATL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Yes</a:t>
                      </a:r>
                      <a:endParaRPr lang="en-US" sz="1400" b="0" i="0" u="none" strike="noStrike" dirty="0">
                        <a:solidFill>
                          <a:srgbClr val="000000"/>
                        </a:solidFill>
                        <a:effectLst/>
                        <a:latin typeface="Arial"/>
                      </a:endParaRPr>
                    </a:p>
                  </a:txBody>
                  <a:tcPr marL="2147" marR="2147" marT="2147" marB="0" anchor="ctr">
                    <a:solidFill>
                      <a:srgbClr val="92D050"/>
                    </a:solidFill>
                  </a:tcPr>
                </a:tc>
              </a:tr>
            </a:tbl>
          </a:graphicData>
        </a:graphic>
      </p:graphicFrame>
    </p:spTree>
    <p:extLst>
      <p:ext uri="{BB962C8B-B14F-4D97-AF65-F5344CB8AC3E}">
        <p14:creationId xmlns:p14="http://schemas.microsoft.com/office/powerpoint/2010/main" val="245888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76014"/>
          </a:xfrm>
        </p:spPr>
        <p:txBody>
          <a:bodyPr/>
          <a:lstStyle/>
          <a:p>
            <a:r>
              <a:rPr lang="en-US" dirty="0" smtClean="0"/>
              <a:t>Data Housing</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5608188"/>
              </p:ext>
            </p:extLst>
          </p:nvPr>
        </p:nvGraphicFramePr>
        <p:xfrm>
          <a:off x="1" y="685796"/>
          <a:ext cx="9144000" cy="1928828"/>
        </p:xfrm>
        <a:graphic>
          <a:graphicData uri="http://schemas.openxmlformats.org/drawingml/2006/table">
            <a:tbl>
              <a:tblPr>
                <a:tableStyleId>{5C22544A-7EE6-4342-B048-85BDC9FD1C3A}</a:tableStyleId>
              </a:tblPr>
              <a:tblGrid>
                <a:gridCol w="1219199"/>
                <a:gridCol w="2147547"/>
                <a:gridCol w="2888627"/>
                <a:gridCol w="2888627"/>
              </a:tblGrid>
              <a:tr h="88273">
                <a:tc>
                  <a:txBody>
                    <a:bodyPr/>
                    <a:lstStyle/>
                    <a:p>
                      <a:pPr algn="l" fontAlgn="ctr"/>
                      <a:r>
                        <a:rPr lang="en-US" sz="1400" b="1" u="none" strike="noStrike" dirty="0">
                          <a:effectLst/>
                        </a:rPr>
                        <a:t>Question / Issue</a:t>
                      </a:r>
                      <a:endParaRPr lang="en-US" sz="1400" b="1" i="0" u="none" strike="noStrike" dirty="0">
                        <a:solidFill>
                          <a:srgbClr val="000000"/>
                        </a:solidFill>
                        <a:effectLst/>
                        <a:latin typeface="Calibri"/>
                      </a:endParaRPr>
                    </a:p>
                  </a:txBody>
                  <a:tcPr marL="2147" marR="2147" marT="2147" marB="0" anchor="ctr">
                    <a:solidFill>
                      <a:schemeClr val="bg1">
                        <a:lumMod val="95000"/>
                      </a:schemeClr>
                    </a:solidFill>
                  </a:tcPr>
                </a:tc>
                <a:tc>
                  <a:txBody>
                    <a:bodyPr/>
                    <a:lstStyle/>
                    <a:p>
                      <a:pPr algn="l" fontAlgn="ctr"/>
                      <a:r>
                        <a:rPr lang="en-US" sz="1400" b="1" u="none" strike="noStrike">
                          <a:effectLst/>
                        </a:rPr>
                        <a:t>SERO</a:t>
                      </a:r>
                      <a:endParaRPr lang="en-US" sz="1400" b="1" i="0" u="none" strike="noStrike">
                        <a:solidFill>
                          <a:srgbClr val="000000"/>
                        </a:solidFill>
                        <a:effectLst/>
                        <a:latin typeface="Calibri"/>
                      </a:endParaRPr>
                    </a:p>
                  </a:txBody>
                  <a:tcPr marL="2147" marR="2147" marT="2147" marB="0" anchor="ctr">
                    <a:solidFill>
                      <a:schemeClr val="accent3">
                        <a:lumMod val="20000"/>
                        <a:lumOff val="80000"/>
                      </a:schemeClr>
                    </a:solidFill>
                  </a:tcPr>
                </a:tc>
                <a:tc>
                  <a:txBody>
                    <a:bodyPr/>
                    <a:lstStyle/>
                    <a:p>
                      <a:pPr algn="l" fontAlgn="ctr"/>
                      <a:r>
                        <a:rPr lang="en-US" sz="1400" b="1" u="none" strike="noStrike">
                          <a:effectLst/>
                        </a:rPr>
                        <a:t>SEFSC/ SRHS</a:t>
                      </a:r>
                      <a:endParaRPr lang="en-US" sz="1400" b="1" i="0" u="none" strike="noStrike">
                        <a:solidFill>
                          <a:srgbClr val="000000"/>
                        </a:solidFill>
                        <a:effectLst/>
                        <a:latin typeface="Calibri"/>
                      </a:endParaRPr>
                    </a:p>
                  </a:txBody>
                  <a:tcPr marL="2147" marR="2147" marT="2147" marB="0" anchor="ctr"/>
                </a:tc>
                <a:tc>
                  <a:txBody>
                    <a:bodyPr/>
                    <a:lstStyle/>
                    <a:p>
                      <a:pPr algn="l" fontAlgn="ctr"/>
                      <a:r>
                        <a:rPr lang="en-US" sz="1400" b="1" u="none" strike="noStrike" dirty="0">
                          <a:effectLst/>
                        </a:rPr>
                        <a:t>ACCSP</a:t>
                      </a:r>
                      <a:endParaRPr lang="en-US" sz="1400" b="1" i="0" u="none" strike="noStrike" dirty="0">
                        <a:solidFill>
                          <a:srgbClr val="000000"/>
                        </a:solidFill>
                        <a:effectLst/>
                        <a:latin typeface="Calibri"/>
                      </a:endParaRPr>
                    </a:p>
                  </a:txBody>
                  <a:tcPr marL="2147" marR="2147" marT="2147" marB="0" anchor="ctr">
                    <a:solidFill>
                      <a:srgbClr val="92D050"/>
                    </a:solidFill>
                  </a:tcPr>
                </a:tc>
              </a:tr>
              <a:tr h="259471">
                <a:tc>
                  <a:txBody>
                    <a:bodyPr/>
                    <a:lstStyle/>
                    <a:p>
                      <a:pPr algn="l" fontAlgn="ctr"/>
                      <a:r>
                        <a:rPr lang="en-US" sz="1400" u="none" strike="noStrike" dirty="0">
                          <a:effectLst/>
                        </a:rPr>
                        <a:t>Delays in delivering data to stock assessments</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No</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No</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No</a:t>
                      </a:r>
                      <a:endParaRPr lang="en-US" sz="1400" b="0" i="0" u="none" strike="noStrike">
                        <a:solidFill>
                          <a:srgbClr val="000000"/>
                        </a:solidFill>
                        <a:effectLst/>
                        <a:latin typeface="Arial"/>
                      </a:endParaRPr>
                    </a:p>
                  </a:txBody>
                  <a:tcPr marL="2147" marR="2147" marT="2147" marB="0" anchor="ctr">
                    <a:solidFill>
                      <a:srgbClr val="92D050"/>
                    </a:solidFill>
                  </a:tcPr>
                </a:tc>
              </a:tr>
              <a:tr h="88273">
                <a:tc>
                  <a:txBody>
                    <a:bodyPr/>
                    <a:lstStyle/>
                    <a:p>
                      <a:pPr algn="l" fontAlgn="ctr"/>
                      <a:r>
                        <a:rPr lang="en-US" sz="1400" u="none" strike="noStrike">
                          <a:effectLst/>
                        </a:rPr>
                        <a:t>Access to VMS Data</a:t>
                      </a:r>
                      <a:endParaRPr lang="en-US" sz="1400" b="0" i="0" u="none" strike="noStrike">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a:effectLst/>
                        </a:rPr>
                        <a:t>Yes</a:t>
                      </a:r>
                      <a:endParaRPr lang="en-US" sz="1400" b="0" i="0" u="none" strike="noStrike">
                        <a:solidFill>
                          <a:srgbClr val="000000"/>
                        </a:solidFill>
                        <a:effectLst/>
                        <a:latin typeface="Arial"/>
                      </a:endParaRPr>
                    </a:p>
                  </a:txBody>
                  <a:tcPr marL="2147" marR="2147" marT="2147" marB="0" anchor="ctr">
                    <a:solidFill>
                      <a:srgbClr val="92D050"/>
                    </a:solidFill>
                  </a:tcPr>
                </a:tc>
              </a:tr>
              <a:tr h="131073">
                <a:tc>
                  <a:txBody>
                    <a:bodyPr/>
                    <a:lstStyle/>
                    <a:p>
                      <a:pPr algn="l" fontAlgn="ctr"/>
                      <a:r>
                        <a:rPr lang="en-US" sz="1400" u="none" strike="noStrike" dirty="0">
                          <a:effectLst/>
                        </a:rPr>
                        <a:t>Database Interruptions</a:t>
                      </a:r>
                      <a:endParaRPr lang="en-US" sz="1400" b="0" i="0" u="none" strike="noStrike" dirty="0">
                        <a:solidFill>
                          <a:srgbClr val="000000"/>
                        </a:solidFill>
                        <a:effectLst/>
                        <a:latin typeface="Arial"/>
                      </a:endParaRPr>
                    </a:p>
                  </a:txBody>
                  <a:tcPr marL="2147" marR="2147" marT="2147" marB="0" anchor="ctr">
                    <a:solidFill>
                      <a:schemeClr val="bg1">
                        <a:lumMod val="95000"/>
                      </a:schemeClr>
                    </a:solidFill>
                  </a:tcPr>
                </a:tc>
                <a:tc>
                  <a:txBody>
                    <a:bodyPr/>
                    <a:lstStyle/>
                    <a:p>
                      <a:pPr algn="l" fontAlgn="ctr"/>
                      <a:r>
                        <a:rPr lang="en-US" sz="1400" u="none" strike="noStrike" dirty="0">
                          <a:effectLst/>
                        </a:rPr>
                        <a:t>Some</a:t>
                      </a:r>
                      <a:endParaRPr lang="en-US" sz="1400" b="0" i="0" u="none" strike="noStrike" dirty="0">
                        <a:solidFill>
                          <a:srgbClr val="000000"/>
                        </a:solidFill>
                        <a:effectLst/>
                        <a:latin typeface="Arial"/>
                      </a:endParaRPr>
                    </a:p>
                  </a:txBody>
                  <a:tcPr marL="2147" marR="2147" marT="2147" marB="0" anchor="ctr">
                    <a:solidFill>
                      <a:schemeClr val="accent3">
                        <a:lumMod val="20000"/>
                        <a:lumOff val="80000"/>
                      </a:schemeClr>
                    </a:solidFill>
                  </a:tcPr>
                </a:tc>
                <a:tc>
                  <a:txBody>
                    <a:bodyPr/>
                    <a:lstStyle/>
                    <a:p>
                      <a:pPr algn="l" fontAlgn="ctr"/>
                      <a:r>
                        <a:rPr lang="en-US" sz="1400" u="none" strike="noStrike">
                          <a:effectLst/>
                        </a:rPr>
                        <a:t>Some</a:t>
                      </a:r>
                      <a:endParaRPr lang="en-US" sz="1400" b="0" i="0" u="none" strike="noStrike">
                        <a:solidFill>
                          <a:srgbClr val="000000"/>
                        </a:solidFill>
                        <a:effectLst/>
                        <a:latin typeface="Arial"/>
                      </a:endParaRPr>
                    </a:p>
                  </a:txBody>
                  <a:tcPr marL="2147" marR="2147" marT="2147" marB="0" anchor="ctr"/>
                </a:tc>
                <a:tc>
                  <a:txBody>
                    <a:bodyPr/>
                    <a:lstStyle/>
                    <a:p>
                      <a:pPr algn="l" fontAlgn="ctr"/>
                      <a:r>
                        <a:rPr lang="en-US" sz="1400" u="none" strike="noStrike" dirty="0">
                          <a:effectLst/>
                        </a:rPr>
                        <a:t>Very Few</a:t>
                      </a:r>
                      <a:endParaRPr lang="en-US" sz="1400" b="0" i="0" u="none" strike="noStrike" dirty="0">
                        <a:solidFill>
                          <a:srgbClr val="000000"/>
                        </a:solidFill>
                        <a:effectLst/>
                        <a:latin typeface="Arial"/>
                      </a:endParaRPr>
                    </a:p>
                  </a:txBody>
                  <a:tcPr marL="2147" marR="2147" marT="2147" marB="0" anchor="ctr">
                    <a:solidFill>
                      <a:srgbClr val="92D050"/>
                    </a:solidFill>
                  </a:tcPr>
                </a:tc>
              </a:tr>
            </a:tbl>
          </a:graphicData>
        </a:graphic>
      </p:graphicFrame>
    </p:spTree>
    <p:extLst>
      <p:ext uri="{BB962C8B-B14F-4D97-AF65-F5344CB8AC3E}">
        <p14:creationId xmlns:p14="http://schemas.microsoft.com/office/powerpoint/2010/main" val="229435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Team Meetings</a:t>
            </a:r>
            <a:endParaRPr lang="en-US" dirty="0"/>
          </a:p>
        </p:txBody>
      </p:sp>
      <p:sp>
        <p:nvSpPr>
          <p:cNvPr id="3" name="Content Placeholder 2"/>
          <p:cNvSpPr>
            <a:spLocks noGrp="1"/>
          </p:cNvSpPr>
          <p:nvPr>
            <p:ph idx="1"/>
          </p:nvPr>
        </p:nvSpPr>
        <p:spPr>
          <a:xfrm>
            <a:off x="457200" y="1207293"/>
            <a:ext cx="8229600" cy="4736307"/>
          </a:xfrm>
        </p:spPr>
        <p:txBody>
          <a:bodyPr>
            <a:normAutofit fontScale="70000" lnSpcReduction="20000"/>
          </a:bodyPr>
          <a:lstStyle/>
          <a:p>
            <a:r>
              <a:rPr lang="en-US" dirty="0" smtClean="0"/>
              <a:t>Information gathering, group discussion</a:t>
            </a:r>
          </a:p>
          <a:p>
            <a:r>
              <a:rPr lang="en-US" dirty="0" smtClean="0"/>
              <a:t>Presentations:</a:t>
            </a:r>
          </a:p>
          <a:p>
            <a:pPr marL="971550" lvl="1" indent="-514350">
              <a:buFont typeface="+mj-lt"/>
              <a:buAutoNum type="arabicPeriod"/>
            </a:pPr>
            <a:r>
              <a:rPr lang="en-US" dirty="0" smtClean="0"/>
              <a:t>National Overview of ER</a:t>
            </a:r>
          </a:p>
          <a:p>
            <a:pPr marL="971550" lvl="1" indent="-514350">
              <a:buFont typeface="+mj-lt"/>
              <a:buAutoNum type="arabicPeriod"/>
            </a:pPr>
            <a:r>
              <a:rPr lang="en-US" dirty="0" err="1" smtClean="0"/>
              <a:t>iSnapper</a:t>
            </a:r>
            <a:endParaRPr lang="en-US" dirty="0" smtClean="0"/>
          </a:p>
          <a:p>
            <a:pPr marL="971550" lvl="1" indent="-514350">
              <a:buFont typeface="+mj-lt"/>
              <a:buAutoNum type="arabicPeriod"/>
            </a:pPr>
            <a:r>
              <a:rPr lang="en-US" dirty="0" smtClean="0"/>
              <a:t>LGL TX </a:t>
            </a:r>
            <a:r>
              <a:rPr lang="en-US" dirty="0" err="1" smtClean="0"/>
              <a:t>Charterboat</a:t>
            </a:r>
            <a:endParaRPr lang="en-US" dirty="0" smtClean="0"/>
          </a:p>
          <a:p>
            <a:pPr marL="971550" lvl="1" indent="-514350">
              <a:buFont typeface="+mj-lt"/>
              <a:buAutoNum type="arabicPeriod"/>
            </a:pPr>
            <a:r>
              <a:rPr lang="en-US" dirty="0" smtClean="0"/>
              <a:t>CLS America</a:t>
            </a:r>
          </a:p>
          <a:p>
            <a:pPr marL="971550" lvl="1" indent="-514350">
              <a:buFont typeface="+mj-lt"/>
              <a:buAutoNum type="arabicPeriod"/>
            </a:pPr>
            <a:r>
              <a:rPr lang="en-US" dirty="0" smtClean="0"/>
              <a:t>ACCSP </a:t>
            </a:r>
            <a:r>
              <a:rPr lang="en-US" dirty="0" err="1" smtClean="0"/>
              <a:t>eTrips</a:t>
            </a:r>
            <a:endParaRPr lang="en-US" dirty="0" smtClean="0"/>
          </a:p>
          <a:p>
            <a:pPr marL="971550" lvl="1" indent="-514350">
              <a:buFont typeface="+mj-lt"/>
              <a:buAutoNum type="arabicPeriod"/>
            </a:pPr>
            <a:r>
              <a:rPr lang="en-US" dirty="0" smtClean="0"/>
              <a:t>SAFMC Pilot</a:t>
            </a:r>
          </a:p>
          <a:p>
            <a:pPr marL="971550" lvl="1" indent="-514350">
              <a:buFont typeface="+mj-lt"/>
              <a:buAutoNum type="arabicPeriod"/>
            </a:pPr>
            <a:r>
              <a:rPr lang="en-US" dirty="0" smtClean="0"/>
              <a:t>SEFSC Shrimp </a:t>
            </a:r>
            <a:r>
              <a:rPr lang="en-US" dirty="0" err="1" smtClean="0"/>
              <a:t>eLB</a:t>
            </a:r>
            <a:endParaRPr lang="en-US" dirty="0" smtClean="0"/>
          </a:p>
          <a:p>
            <a:pPr marL="971550" lvl="1" indent="-514350">
              <a:buFont typeface="+mj-lt"/>
              <a:buAutoNum type="arabicPeriod"/>
            </a:pPr>
            <a:r>
              <a:rPr lang="en-US" dirty="0" smtClean="0"/>
              <a:t>GARFO </a:t>
            </a:r>
            <a:r>
              <a:rPr lang="en-US" dirty="0" err="1" smtClean="0"/>
              <a:t>eVTR</a:t>
            </a:r>
            <a:endParaRPr lang="en-US" dirty="0" smtClean="0"/>
          </a:p>
          <a:p>
            <a:pPr marL="971550" lvl="1" indent="-514350">
              <a:buFont typeface="+mj-lt"/>
              <a:buAutoNum type="arabicPeriod"/>
            </a:pPr>
            <a:r>
              <a:rPr lang="en-US" dirty="0" smtClean="0"/>
              <a:t>HMS </a:t>
            </a:r>
            <a:r>
              <a:rPr lang="en-US" dirty="0" err="1" smtClean="0"/>
              <a:t>eDealer</a:t>
            </a:r>
            <a:endParaRPr lang="en-US" dirty="0" smtClean="0"/>
          </a:p>
          <a:p>
            <a:pPr marL="971550" lvl="1" indent="-514350">
              <a:buFont typeface="+mj-lt"/>
              <a:buAutoNum type="arabicPeriod"/>
            </a:pPr>
            <a:r>
              <a:rPr lang="en-US" dirty="0" smtClean="0"/>
              <a:t>HMS </a:t>
            </a:r>
            <a:r>
              <a:rPr lang="en-US" dirty="0" err="1" smtClean="0"/>
              <a:t>recReporting</a:t>
            </a:r>
            <a:endParaRPr lang="en-US" dirty="0" smtClean="0"/>
          </a:p>
          <a:p>
            <a:pPr marL="971550" lvl="1" indent="-514350">
              <a:buFont typeface="+mj-lt"/>
              <a:buAutoNum type="arabicPeriod"/>
            </a:pPr>
            <a:r>
              <a:rPr lang="en-US" dirty="0"/>
              <a:t>For-Hire Electronic Logbook Pilot Study in the Gulf of </a:t>
            </a:r>
            <a:r>
              <a:rPr lang="en-US" dirty="0" smtClean="0"/>
              <a:t>Mexico</a:t>
            </a:r>
          </a:p>
          <a:p>
            <a:pPr marL="971550" lvl="1" indent="-514350">
              <a:buFont typeface="+mj-lt"/>
              <a:buAutoNum type="arabicPeriod"/>
            </a:pPr>
            <a:r>
              <a:rPr lang="en-US" dirty="0" smtClean="0"/>
              <a:t>SCDNR </a:t>
            </a:r>
            <a:r>
              <a:rPr lang="en-US" dirty="0" err="1" smtClean="0"/>
              <a:t>Charterboat</a:t>
            </a:r>
            <a:r>
              <a:rPr lang="en-US" dirty="0" smtClean="0"/>
              <a:t> </a:t>
            </a:r>
            <a:r>
              <a:rPr lang="en-US" dirty="0"/>
              <a:t>Logbook </a:t>
            </a:r>
            <a:r>
              <a:rPr lang="en-US" dirty="0" smtClean="0"/>
              <a:t>Reporting </a:t>
            </a:r>
            <a:r>
              <a:rPr lang="en-US" dirty="0"/>
              <a:t>Program</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spTree>
    <p:extLst>
      <p:ext uri="{BB962C8B-B14F-4D97-AF65-F5344CB8AC3E}">
        <p14:creationId xmlns:p14="http://schemas.microsoft.com/office/powerpoint/2010/main" val="353989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76014"/>
          </a:xfrm>
        </p:spPr>
        <p:txBody>
          <a:bodyPr>
            <a:normAutofit/>
          </a:bodyPr>
          <a:lstStyle/>
          <a:p>
            <a:r>
              <a:rPr lang="en-US" dirty="0" smtClean="0"/>
              <a:t>Data Housing (2 meetings)</a:t>
            </a:r>
            <a:endParaRPr lang="en-US" dirty="0"/>
          </a:p>
        </p:txBody>
      </p:sp>
      <p:sp>
        <p:nvSpPr>
          <p:cNvPr id="3" name="Content Placeholder 2"/>
          <p:cNvSpPr>
            <a:spLocks noGrp="1"/>
          </p:cNvSpPr>
          <p:nvPr>
            <p:ph idx="1"/>
          </p:nvPr>
        </p:nvSpPr>
        <p:spPr>
          <a:xfrm>
            <a:off x="457200" y="932004"/>
            <a:ext cx="8229600" cy="4971256"/>
          </a:xfrm>
        </p:spPr>
        <p:txBody>
          <a:bodyPr>
            <a:noAutofit/>
          </a:bodyPr>
          <a:lstStyle/>
          <a:p>
            <a:pPr marL="457200" lvl="0" indent="-457200">
              <a:buFont typeface="+mj-lt"/>
              <a:buAutoNum type="arabicPeriod"/>
            </a:pPr>
            <a:r>
              <a:rPr lang="en-US" dirty="0" smtClean="0"/>
              <a:t>Access</a:t>
            </a:r>
            <a:endParaRPr lang="en-US" dirty="0"/>
          </a:p>
          <a:p>
            <a:pPr marL="457200" lvl="0" indent="-457200">
              <a:buFont typeface="+mj-lt"/>
              <a:buAutoNum type="arabicPeriod"/>
            </a:pPr>
            <a:r>
              <a:rPr lang="en-US" dirty="0" smtClean="0"/>
              <a:t>Minimum Standards / API</a:t>
            </a:r>
            <a:endParaRPr lang="en-US" dirty="0"/>
          </a:p>
          <a:p>
            <a:pPr marL="457200" lvl="0" indent="-457200">
              <a:buFont typeface="+mj-lt"/>
              <a:buAutoNum type="arabicPeriod"/>
            </a:pPr>
            <a:r>
              <a:rPr lang="en-US" dirty="0" smtClean="0"/>
              <a:t>Adaptability</a:t>
            </a:r>
            <a:endParaRPr lang="en-US" dirty="0"/>
          </a:p>
          <a:p>
            <a:pPr marL="457200" lvl="0" indent="-457200">
              <a:buFont typeface="+mj-lt"/>
              <a:buAutoNum type="arabicPeriod"/>
            </a:pPr>
            <a:r>
              <a:rPr lang="en-US" dirty="0"/>
              <a:t>Integration </a:t>
            </a:r>
            <a:r>
              <a:rPr lang="en-US" dirty="0" smtClean="0"/>
              <a:t>with other data streams</a:t>
            </a:r>
            <a:endParaRPr lang="en-US" dirty="0"/>
          </a:p>
          <a:p>
            <a:pPr marL="457200" lvl="0" indent="-457200">
              <a:buFont typeface="+mj-lt"/>
              <a:buAutoNum type="arabicPeriod"/>
            </a:pPr>
            <a:r>
              <a:rPr lang="en-US" dirty="0"/>
              <a:t>Staffing </a:t>
            </a:r>
            <a:r>
              <a:rPr lang="en-US" dirty="0" smtClean="0"/>
              <a:t>needs</a:t>
            </a:r>
          </a:p>
          <a:p>
            <a:pPr marL="457200" lvl="0" indent="-457200">
              <a:buFont typeface="+mj-lt"/>
              <a:buAutoNum type="arabicPeriod"/>
            </a:pPr>
            <a:r>
              <a:rPr lang="en-US" dirty="0" smtClean="0"/>
              <a:t>Funding needs</a:t>
            </a:r>
          </a:p>
          <a:p>
            <a:pPr marL="457200" lvl="0" indent="-457200">
              <a:buFont typeface="+mj-lt"/>
              <a:buAutoNum type="arabicPeriod"/>
            </a:pPr>
            <a:endParaRPr lang="en-US" dirty="0"/>
          </a:p>
          <a:p>
            <a:pPr marL="0" lvl="0" indent="0">
              <a:buNone/>
            </a:pPr>
            <a:r>
              <a:rPr lang="en-US" dirty="0" smtClean="0"/>
              <a:t>SELECTED:</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00600"/>
            <a:ext cx="3456495"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09600" y="3886199"/>
            <a:ext cx="8229600" cy="19994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val="386225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Standards (1 meeting)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Focused </a:t>
            </a:r>
            <a:r>
              <a:rPr lang="en-US" dirty="0"/>
              <a:t>on minimum standards for data transmission from user to agency.  </a:t>
            </a:r>
            <a:endParaRPr lang="en-US" dirty="0" smtClean="0"/>
          </a:p>
          <a:p>
            <a:r>
              <a:rPr lang="en-US" dirty="0" smtClean="0"/>
              <a:t>SEFHIER</a:t>
            </a:r>
            <a:r>
              <a:rPr lang="en-US" dirty="0"/>
              <a:t> will </a:t>
            </a:r>
            <a:r>
              <a:rPr lang="en-US" dirty="0" smtClean="0"/>
              <a:t>generate:</a:t>
            </a:r>
          </a:p>
          <a:p>
            <a:pPr marL="971550" lvl="1" indent="-514350">
              <a:buFont typeface="+mj-lt"/>
              <a:buAutoNum type="arabicPeriod"/>
            </a:pPr>
            <a:r>
              <a:rPr lang="en-US" dirty="0"/>
              <a:t>White Paper on Location </a:t>
            </a:r>
            <a:r>
              <a:rPr lang="en-US" dirty="0" smtClean="0"/>
              <a:t>Devices (drafted)</a:t>
            </a:r>
            <a:endParaRPr lang="en-US" dirty="0"/>
          </a:p>
          <a:p>
            <a:pPr marL="971550" lvl="1" indent="-514350">
              <a:buFont typeface="+mj-lt"/>
              <a:buAutoNum type="arabicPeriod"/>
            </a:pPr>
            <a:r>
              <a:rPr lang="en-US" dirty="0" smtClean="0"/>
              <a:t>Codified Regulations (drafted)</a:t>
            </a:r>
          </a:p>
          <a:p>
            <a:pPr marL="971550" lvl="1" indent="-514350">
              <a:buFont typeface="+mj-lt"/>
              <a:buAutoNum type="arabicPeriod"/>
            </a:pPr>
            <a:r>
              <a:rPr lang="en-US" dirty="0" smtClean="0"/>
              <a:t>Technical Guidance Document (for SERO site)</a:t>
            </a:r>
          </a:p>
          <a:p>
            <a:pPr marL="971550" lvl="1" indent="-514350">
              <a:buFont typeface="+mj-lt"/>
              <a:buAutoNum type="arabicPeriod"/>
            </a:pPr>
            <a:r>
              <a:rPr lang="en-US" dirty="0" smtClean="0"/>
              <a:t>Type Approval List </a:t>
            </a:r>
            <a:r>
              <a:rPr lang="en-US" dirty="0"/>
              <a:t>for </a:t>
            </a:r>
            <a:r>
              <a:rPr lang="en-US" dirty="0" smtClean="0"/>
              <a:t>hardware</a:t>
            </a:r>
            <a:r>
              <a:rPr lang="en-US" dirty="0"/>
              <a:t>  </a:t>
            </a:r>
            <a:endParaRPr lang="en-US" dirty="0" smtClean="0"/>
          </a:p>
          <a:p>
            <a:r>
              <a:rPr lang="en-US" dirty="0" smtClean="0"/>
              <a:t>These </a:t>
            </a:r>
            <a:r>
              <a:rPr lang="en-US" dirty="0"/>
              <a:t>will borrow heavily from work already accomplished in other regions</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spTree>
    <p:extLst>
      <p:ext uri="{BB962C8B-B14F-4D97-AF65-F5344CB8AC3E}">
        <p14:creationId xmlns:p14="http://schemas.microsoft.com/office/powerpoint/2010/main" val="390807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 (4 meetings)</a:t>
            </a:r>
            <a:endParaRPr lang="en-US" dirty="0"/>
          </a:p>
        </p:txBody>
      </p:sp>
      <p:sp>
        <p:nvSpPr>
          <p:cNvPr id="3" name="Content Placeholder 2"/>
          <p:cNvSpPr>
            <a:spLocks noGrp="1"/>
          </p:cNvSpPr>
          <p:nvPr>
            <p:ph idx="1"/>
          </p:nvPr>
        </p:nvSpPr>
        <p:spPr>
          <a:xfrm>
            <a:off x="457200" y="1207293"/>
            <a:ext cx="8229600" cy="4888707"/>
          </a:xfrm>
        </p:spPr>
        <p:txBody>
          <a:bodyPr>
            <a:normAutofit fontScale="92500" lnSpcReduction="10000"/>
          </a:bodyPr>
          <a:lstStyle/>
          <a:p>
            <a:pPr marL="57150" indent="0">
              <a:buNone/>
            </a:pPr>
            <a:r>
              <a:rPr lang="en-US" dirty="0" smtClean="0"/>
              <a:t>Goals: </a:t>
            </a:r>
          </a:p>
          <a:p>
            <a:pPr lvl="1"/>
            <a:r>
              <a:rPr lang="en-US" dirty="0" smtClean="0"/>
              <a:t>Provide data that are more robust and timely than those delivered by the MRIP Charter Survey</a:t>
            </a:r>
          </a:p>
          <a:p>
            <a:pPr lvl="1"/>
            <a:r>
              <a:rPr lang="en-US" dirty="0" smtClean="0"/>
              <a:t>Integrate with existing programs (SRHS, HMS, MRIP, etc.)</a:t>
            </a:r>
          </a:p>
          <a:p>
            <a:pPr marL="57150" indent="0">
              <a:buNone/>
            </a:pPr>
            <a:r>
              <a:rPr lang="en-US" dirty="0" smtClean="0"/>
              <a:t>General categories:</a:t>
            </a:r>
          </a:p>
          <a:p>
            <a:pPr marL="971550" lvl="1" indent="-514350">
              <a:buFont typeface="+mj-lt"/>
              <a:buAutoNum type="arabicPeriod"/>
            </a:pPr>
            <a:r>
              <a:rPr lang="en-US" dirty="0" smtClean="0"/>
              <a:t>Elements</a:t>
            </a:r>
          </a:p>
          <a:p>
            <a:pPr marL="971550" lvl="1" indent="-514350">
              <a:buFont typeface="+mj-lt"/>
              <a:buAutoNum type="arabicPeriod"/>
            </a:pPr>
            <a:r>
              <a:rPr lang="en-US" dirty="0" smtClean="0"/>
              <a:t>Validation</a:t>
            </a:r>
          </a:p>
          <a:p>
            <a:pPr marL="971550" lvl="1" indent="-514350">
              <a:buFont typeface="+mj-lt"/>
              <a:buAutoNum type="arabicPeriod"/>
            </a:pPr>
            <a:r>
              <a:rPr lang="en-US" dirty="0" smtClean="0"/>
              <a:t>Integration</a:t>
            </a:r>
          </a:p>
          <a:p>
            <a:pPr marL="971550" lvl="1" indent="-514350">
              <a:buFont typeface="+mj-lt"/>
              <a:buAutoNum type="arabicPeriod"/>
            </a:pPr>
            <a:r>
              <a:rPr lang="en-US" dirty="0" smtClean="0"/>
              <a:t>Calibration</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390807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 Elements</a:t>
            </a:r>
            <a:endParaRPr lang="en-US" dirty="0"/>
          </a:p>
        </p:txBody>
      </p:sp>
      <p:sp>
        <p:nvSpPr>
          <p:cNvPr id="3" name="Content Placeholder 2"/>
          <p:cNvSpPr>
            <a:spLocks noGrp="1"/>
          </p:cNvSpPr>
          <p:nvPr>
            <p:ph idx="1"/>
          </p:nvPr>
        </p:nvSpPr>
        <p:spPr/>
        <p:txBody>
          <a:bodyPr/>
          <a:lstStyle/>
          <a:p>
            <a:r>
              <a:rPr lang="en-US" dirty="0" smtClean="0"/>
              <a:t>Consistency with fields collected by other surveys</a:t>
            </a:r>
          </a:p>
          <a:p>
            <a:r>
              <a:rPr lang="en-US" dirty="0" smtClean="0"/>
              <a:t>Quick to complete</a:t>
            </a:r>
          </a:p>
          <a:p>
            <a:r>
              <a:rPr lang="en-US" dirty="0" smtClean="0"/>
              <a:t>Critical elements only</a:t>
            </a:r>
          </a:p>
          <a:p>
            <a:r>
              <a:rPr lang="en-US" dirty="0" smtClean="0"/>
              <a:t>Dynamic elements every trip, more static elements via occasional random selection</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371507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76014"/>
          </a:xfrm>
        </p:spPr>
        <p:txBody>
          <a:bodyPr/>
          <a:lstStyle/>
          <a:p>
            <a:r>
              <a:rPr lang="en-US" dirty="0" smtClean="0"/>
              <a:t>Survey Design: Validation</a:t>
            </a:r>
            <a:endParaRPr lang="en-US" dirty="0"/>
          </a:p>
        </p:txBody>
      </p:sp>
      <p:sp>
        <p:nvSpPr>
          <p:cNvPr id="3" name="Content Placeholder 2"/>
          <p:cNvSpPr>
            <a:spLocks noGrp="1"/>
          </p:cNvSpPr>
          <p:nvPr>
            <p:ph idx="1"/>
          </p:nvPr>
        </p:nvSpPr>
        <p:spPr>
          <a:xfrm>
            <a:off x="457200" y="978693"/>
            <a:ext cx="8458200" cy="4525963"/>
          </a:xfrm>
        </p:spPr>
        <p:txBody>
          <a:bodyPr>
            <a:noAutofit/>
          </a:bodyPr>
          <a:lstStyle/>
          <a:p>
            <a:r>
              <a:rPr lang="en-US" dirty="0" smtClean="0"/>
              <a:t>Self-reported data must be validated to be useful</a:t>
            </a:r>
          </a:p>
          <a:p>
            <a:r>
              <a:rPr lang="en-US" dirty="0" smtClean="0"/>
              <a:t>Dockside validation to verify catch and effort must be independent of vessel trip reports</a:t>
            </a:r>
          </a:p>
          <a:p>
            <a:r>
              <a:rPr lang="en-US" dirty="0" smtClean="0"/>
              <a:t>Dockside biological sampling to get length and weight data, age data (otoliths), and reproductive parameters (gonads)</a:t>
            </a:r>
          </a:p>
          <a:p>
            <a:r>
              <a:rPr lang="en-US" dirty="0" smtClean="0"/>
              <a:t>At-sea validation sampling would be useful for validating discards but is burdensome and expensive</a:t>
            </a:r>
          </a:p>
          <a:p>
            <a:r>
              <a:rPr lang="en-US" dirty="0" smtClean="0"/>
              <a:t>Compliance monitoring to estimate non-reporting rates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spTree>
    <p:extLst>
      <p:ext uri="{BB962C8B-B14F-4D97-AF65-F5344CB8AC3E}">
        <p14:creationId xmlns:p14="http://schemas.microsoft.com/office/powerpoint/2010/main" val="211191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 Integration</a:t>
            </a:r>
            <a:endParaRPr lang="en-US" dirty="0"/>
          </a:p>
        </p:txBody>
      </p:sp>
      <p:sp>
        <p:nvSpPr>
          <p:cNvPr id="3" name="Content Placeholder 2"/>
          <p:cNvSpPr>
            <a:spLocks noGrp="1"/>
          </p:cNvSpPr>
          <p:nvPr>
            <p:ph idx="1"/>
          </p:nvPr>
        </p:nvSpPr>
        <p:spPr/>
        <p:txBody>
          <a:bodyPr/>
          <a:lstStyle/>
          <a:p>
            <a:r>
              <a:rPr lang="en-US" dirty="0" smtClean="0"/>
              <a:t>Consistency between regions and across programs to reduce angler burden and streamline data collection</a:t>
            </a:r>
          </a:p>
          <a:p>
            <a:r>
              <a:rPr lang="en-US" dirty="0" smtClean="0"/>
              <a:t>Avoid double-counting and duplication of effort</a:t>
            </a:r>
          </a:p>
          <a:p>
            <a:r>
              <a:rPr lang="en-US" dirty="0" smtClean="0"/>
              <a:t>Coordinate with existing surveys including LA and TX, if possible</a:t>
            </a:r>
          </a:p>
          <a:p>
            <a:r>
              <a:rPr lang="en-US" dirty="0" smtClean="0"/>
              <a:t>Trip Management System is critical design element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2094602049"/>
      </p:ext>
    </p:extLst>
  </p:cSld>
  <p:clrMapOvr>
    <a:masterClrMapping/>
  </p:clrMapOvr>
</p:sld>
</file>

<file path=ppt/theme/theme1.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noaa_fisheries_presentation_template_final</Template>
  <TotalTime>274</TotalTime>
  <Words>2225</Words>
  <Application>Microsoft Office PowerPoint</Application>
  <PresentationFormat>On-screen Show (4:3)</PresentationFormat>
  <Paragraphs>318</Paragraphs>
  <Slides>22</Slides>
  <Notes>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NOAA Title Options</vt:lpstr>
      <vt:lpstr>NOAA Fisheries Content Slides</vt:lpstr>
      <vt:lpstr>NOAA Divider Slides</vt:lpstr>
      <vt:lpstr>Southeast For-Hire Integrated Electronic Reporting</vt:lpstr>
      <vt:lpstr>SEFHIER Structure</vt:lpstr>
      <vt:lpstr>Implementation Team Meetings</vt:lpstr>
      <vt:lpstr>Data Housing (2 meetings)</vt:lpstr>
      <vt:lpstr>Minimum Standards (1 meeting)</vt:lpstr>
      <vt:lpstr>Survey Design (4 meetings)</vt:lpstr>
      <vt:lpstr>Survey Design: Elements</vt:lpstr>
      <vt:lpstr>Survey Design: Validation</vt:lpstr>
      <vt:lpstr>Survey Design: Integration</vt:lpstr>
      <vt:lpstr>Survey Design: Calibration</vt:lpstr>
      <vt:lpstr>Compliance/Enforcement (2 meetings)</vt:lpstr>
      <vt:lpstr>Compliance/Enforcement: Lessons Learned</vt:lpstr>
      <vt:lpstr>Outreach/Education (1 meeting)</vt:lpstr>
      <vt:lpstr>Outreach/Education</vt:lpstr>
      <vt:lpstr>Program Management/Budget</vt:lpstr>
      <vt:lpstr>Questions?</vt:lpstr>
      <vt:lpstr>Regulatory Context</vt:lpstr>
      <vt:lpstr>Data Housing (2 Subgroup Meetings)</vt:lpstr>
      <vt:lpstr>Data Housing</vt:lpstr>
      <vt:lpstr>Data Housing</vt:lpstr>
      <vt:lpstr>Data Housing</vt:lpstr>
      <vt:lpstr>Data Housing</vt:lpstr>
    </vt:vector>
  </TitlesOfParts>
  <Company>SERO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For-Hire Integrated Electronic Reporting</dc:title>
  <dc:creator>NickFarmer</dc:creator>
  <cp:lastModifiedBy>NickFarmer</cp:lastModifiedBy>
  <cp:revision>28</cp:revision>
  <dcterms:created xsi:type="dcterms:W3CDTF">2017-10-16T17:52:33Z</dcterms:created>
  <dcterms:modified xsi:type="dcterms:W3CDTF">2018-02-20T14:38:38Z</dcterms:modified>
</cp:coreProperties>
</file>