
<file path=[Content_Types].xml><?xml version="1.0" encoding="utf-8"?>
<Types xmlns="http://schemas.openxmlformats.org/package/2006/content-types">
  <Default Extension="png" ContentType="image/png"/>
  <Override PartName="/docProps/core.xml" ContentType="application/vnd.openxmlformats-package.core-properties+xml"/>
  <Override PartName="/ppt/slides/slide6.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viewProps.xml" ContentType="application/vnd.openxmlformats-officedocument.presentationml.viewProps+xml"/>
  <Override PartName="/docProps/app.xml" ContentType="application/vnd.openxmlformats-officedocument.extended-properties+xml"/>
  <Override PartName="/ppt/slides/slide7.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10.xml" ContentType="application/vnd.openxmlformats-officedocument.presentationml.slideLayout+xml"/>
  <Default Extension="rels" ContentType="application/vnd.openxmlformats-package.relationships+xml"/>
  <Default Extension="jpeg" ContentType="image/jpeg"/>
  <Override PartName="/ppt/slides/slide8.xml" ContentType="application/vnd.openxmlformats-officedocument.presentationml.slide+xml"/>
  <Override PartName="/ppt/slideLayouts/slideLayout9.xml" ContentType="application/vnd.openxmlformats-officedocument.presentationml.slideLayout+xml"/>
  <Override PartName="/ppt/tableStyles.xml" ContentType="application/vnd.openxmlformats-officedocument.presentationml.tableStyles+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0" r:id="rId1"/>
  </p:sldMasterIdLst>
  <p:notesMasterIdLst>
    <p:notesMasterId r:id="rId10"/>
  </p:notesMasterIdLst>
  <p:sldIdLst>
    <p:sldId id="287" r:id="rId2"/>
    <p:sldId id="272" r:id="rId3"/>
    <p:sldId id="288" r:id="rId4"/>
    <p:sldId id="289" r:id="rId5"/>
    <p:sldId id="290" r:id="rId6"/>
    <p:sldId id="291" r:id="rId7"/>
    <p:sldId id="292" r:id="rId8"/>
    <p:sldId id="293" r:id="rId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ferSingleView="1">
    <p:restoredLeft sz="15620"/>
    <p:restoredTop sz="93719" autoAdjust="0"/>
  </p:normalViewPr>
  <p:slideViewPr>
    <p:cSldViewPr>
      <p:cViewPr varScale="1">
        <p:scale>
          <a:sx n="133" d="100"/>
          <a:sy n="133" d="100"/>
        </p:scale>
        <p:origin x="-16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Arial" charset="0"/>
                <a:ea typeface="+mn-ea"/>
                <a:cs typeface="+mn-cs"/>
              </a:defRPr>
            </a:lvl1pPr>
          </a:lstStyle>
          <a:p>
            <a:pPr>
              <a:defRPr/>
            </a:pPr>
            <a:fld id="{A69609D9-A587-4A6A-BB18-8AC68AC1355D}" type="datetimeFigureOut">
              <a:rPr lang="en-US"/>
              <a:pPr>
                <a:defRPr/>
              </a:pPr>
              <a:t>6/16/11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atin typeface="Arial" charset="0"/>
                <a:ea typeface="+mn-ea"/>
                <a:cs typeface="+mn-cs"/>
              </a:defRPr>
            </a:lvl1pPr>
          </a:lstStyle>
          <a:p>
            <a:pPr>
              <a:defRPr/>
            </a:pPr>
            <a:fld id="{79688754-C479-4781-83A5-367DFE749E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685800" y="5257800"/>
            <a:ext cx="3733800" cy="304800"/>
          </a:xfrm>
          <a:prstGeom prst="rect">
            <a:avLst/>
          </a:prstGeom>
          <a:noFill/>
          <a:ln w="9525">
            <a:noFill/>
            <a:miter lim="800000"/>
            <a:headEnd/>
            <a:tailEnd/>
          </a:ln>
        </p:spPr>
        <p:txBody>
          <a:bodyPr>
            <a:spAutoFit/>
          </a:bodyPr>
          <a:lstStyle/>
          <a:p>
            <a:pPr eaLnBrk="0" hangingPunct="0">
              <a:spcBef>
                <a:spcPct val="50000"/>
              </a:spcBef>
              <a:defRPr/>
            </a:pPr>
            <a:fld id="{CEC87062-1A4C-4A1A-BB66-FFE86ED6117B}" type="datetime4">
              <a:rPr lang="en-US" sz="1400">
                <a:solidFill>
                  <a:schemeClr val="bg1"/>
                </a:solidFill>
                <a:latin typeface="Arial" pitchFamily="34" charset="0"/>
                <a:ea typeface="+mn-ea"/>
                <a:cs typeface="+mn-cs"/>
              </a:rPr>
              <a:pPr eaLnBrk="0" hangingPunct="0">
                <a:spcBef>
                  <a:spcPct val="50000"/>
                </a:spcBef>
                <a:defRPr/>
              </a:pPr>
              <a:t>June 16, 2011</a:t>
            </a:fld>
            <a:endParaRPr lang="en-US" sz="1400">
              <a:solidFill>
                <a:schemeClr val="bg1"/>
              </a:solidFill>
              <a:latin typeface="Arial" pitchFamily="34" charset="0"/>
              <a:ea typeface="+mn-ea"/>
              <a:cs typeface="+mn-cs"/>
            </a:endParaRPr>
          </a:p>
        </p:txBody>
      </p:sp>
      <p:sp>
        <p:nvSpPr>
          <p:cNvPr id="5122"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1143000"/>
            <a:ext cx="60198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2362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533400" y="2362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
          <p:cNvSpPr>
            <a:spLocks noGrp="1" noChangeArrowheads="1"/>
          </p:cNvSpPr>
          <p:nvPr>
            <p:ph type="title"/>
          </p:nvPr>
        </p:nvSpPr>
        <p:spPr bwMode="auto">
          <a:xfrm>
            <a:off x="2286000" y="1143000"/>
            <a:ext cx="6019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8" name="Text Box 14"/>
          <p:cNvSpPr txBox="1">
            <a:spLocks noChangeArrowheads="1"/>
          </p:cNvSpPr>
          <p:nvPr/>
        </p:nvSpPr>
        <p:spPr bwMode="auto">
          <a:xfrm>
            <a:off x="8610600" y="6477000"/>
            <a:ext cx="762000" cy="274638"/>
          </a:xfrm>
          <a:prstGeom prst="rect">
            <a:avLst/>
          </a:prstGeom>
          <a:noFill/>
          <a:ln w="9525">
            <a:noFill/>
            <a:miter lim="800000"/>
            <a:headEnd/>
            <a:tailEnd/>
          </a:ln>
        </p:spPr>
        <p:txBody>
          <a:bodyPr>
            <a:spAutoFit/>
          </a:bodyPr>
          <a:lstStyle/>
          <a:p>
            <a:pPr eaLnBrk="0" hangingPunct="0">
              <a:spcBef>
                <a:spcPct val="50000"/>
              </a:spcBef>
              <a:defRPr/>
            </a:pPr>
            <a:fld id="{5D69329E-AD8D-4E80-A925-10AD7DA569CD}" type="slidenum">
              <a:rPr lang="en-US" sz="1200">
                <a:latin typeface="Arial" pitchFamily="34" charset="0"/>
                <a:ea typeface="+mn-ea"/>
                <a:cs typeface="+mn-cs"/>
              </a:rPr>
              <a:pPr eaLnBrk="0" hangingPunct="0">
                <a:spcBef>
                  <a:spcPct val="50000"/>
                </a:spcBef>
                <a:defRPr/>
              </a:pPr>
              <a:t>‹#›</a:t>
            </a:fld>
            <a:endParaRPr lang="en-US" sz="1200">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 id="2147483806" r:id="rId12"/>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pitchFamily="34" charset="0"/>
          <a:ea typeface="ヒラギノ角ゴ Pro W3"/>
          <a:cs typeface="ヒラギノ角ゴ Pro W3"/>
        </a:defRPr>
      </a:lvl2pPr>
      <a:lvl3pPr algn="l" rtl="0" eaLnBrk="0" fontAlgn="base" hangingPunct="0">
        <a:spcBef>
          <a:spcPct val="0"/>
        </a:spcBef>
        <a:spcAft>
          <a:spcPct val="0"/>
        </a:spcAft>
        <a:defRPr sz="2400">
          <a:solidFill>
            <a:schemeClr val="tx2"/>
          </a:solidFill>
          <a:latin typeface="Arial Black" pitchFamily="34" charset="0"/>
          <a:ea typeface="ヒラギノ角ゴ Pro W3"/>
          <a:cs typeface="ヒラギノ角ゴ Pro W3"/>
        </a:defRPr>
      </a:lvl3pPr>
      <a:lvl4pPr algn="l" rtl="0" eaLnBrk="0" fontAlgn="base" hangingPunct="0">
        <a:spcBef>
          <a:spcPct val="0"/>
        </a:spcBef>
        <a:spcAft>
          <a:spcPct val="0"/>
        </a:spcAft>
        <a:defRPr sz="2400">
          <a:solidFill>
            <a:schemeClr val="tx2"/>
          </a:solidFill>
          <a:latin typeface="Arial Black" pitchFamily="34" charset="0"/>
          <a:ea typeface="ヒラギノ角ゴ Pro W3"/>
          <a:cs typeface="ヒラギノ角ゴ Pro W3"/>
        </a:defRPr>
      </a:lvl4pPr>
      <a:lvl5pPr algn="l" rtl="0" eaLnBrk="0" fontAlgn="base" hangingPunct="0">
        <a:spcBef>
          <a:spcPct val="0"/>
        </a:spcBef>
        <a:spcAft>
          <a:spcPct val="0"/>
        </a:spcAft>
        <a:defRPr sz="2400">
          <a:solidFill>
            <a:schemeClr val="tx2"/>
          </a:solidFill>
          <a:latin typeface="Arial Black" pitchFamily="34" charset="0"/>
          <a:ea typeface="ヒラギノ角ゴ Pro W3"/>
          <a:cs typeface="ヒラギノ角ゴ Pro W3"/>
        </a:defRPr>
      </a:lvl5pPr>
      <a:lvl6pPr marL="457200" algn="l" rtl="0" eaLnBrk="1" fontAlgn="base" hangingPunct="1">
        <a:spcBef>
          <a:spcPct val="0"/>
        </a:spcBef>
        <a:spcAft>
          <a:spcPct val="0"/>
        </a:spcAft>
        <a:defRPr sz="2400">
          <a:solidFill>
            <a:schemeClr val="tx2"/>
          </a:solidFill>
          <a:latin typeface="Arial Black" pitchFamily="34" charset="0"/>
          <a:ea typeface="ヒラギノ角ゴ Pro W3"/>
          <a:cs typeface="ヒラギノ角ゴ Pro W3"/>
        </a:defRPr>
      </a:lvl6pPr>
      <a:lvl7pPr marL="914400" algn="l" rtl="0" eaLnBrk="1" fontAlgn="base" hangingPunct="1">
        <a:spcBef>
          <a:spcPct val="0"/>
        </a:spcBef>
        <a:spcAft>
          <a:spcPct val="0"/>
        </a:spcAft>
        <a:defRPr sz="2400">
          <a:solidFill>
            <a:schemeClr val="tx2"/>
          </a:solidFill>
          <a:latin typeface="Arial Black" pitchFamily="34" charset="0"/>
          <a:ea typeface="ヒラギノ角ゴ Pro W3"/>
          <a:cs typeface="ヒラギノ角ゴ Pro W3"/>
        </a:defRPr>
      </a:lvl7pPr>
      <a:lvl8pPr marL="1371600" algn="l" rtl="0" eaLnBrk="1" fontAlgn="base" hangingPunct="1">
        <a:spcBef>
          <a:spcPct val="0"/>
        </a:spcBef>
        <a:spcAft>
          <a:spcPct val="0"/>
        </a:spcAft>
        <a:defRPr sz="2400">
          <a:solidFill>
            <a:schemeClr val="tx2"/>
          </a:solidFill>
          <a:latin typeface="Arial Black" pitchFamily="34" charset="0"/>
          <a:ea typeface="ヒラギノ角ゴ Pro W3"/>
          <a:cs typeface="ヒラギノ角ゴ Pro W3"/>
        </a:defRPr>
      </a:lvl8pPr>
      <a:lvl9pPr marL="1828800" algn="l" rtl="0" eaLnBrk="1" fontAlgn="base" hangingPunct="1">
        <a:spcBef>
          <a:spcPct val="0"/>
        </a:spcBef>
        <a:spcAft>
          <a:spcPct val="0"/>
        </a:spcAft>
        <a:defRPr sz="2400">
          <a:solidFill>
            <a:schemeClr val="tx2"/>
          </a:solidFill>
          <a:latin typeface="Arial Black" pitchFamily="34" charset="0"/>
          <a:ea typeface="ヒラギノ角ゴ Pro W3"/>
          <a:cs typeface="ヒラギノ角ゴ Pro W3"/>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eaLnBrk="1" fontAlgn="base" hangingPunct="1">
        <a:spcBef>
          <a:spcPct val="20000"/>
        </a:spcBef>
        <a:spcAft>
          <a:spcPct val="0"/>
        </a:spcAft>
        <a:buChar char="»"/>
        <a:defRPr>
          <a:solidFill>
            <a:schemeClr val="tx1"/>
          </a:solidFill>
          <a:latin typeface="+mn-lt"/>
          <a:ea typeface="+mn-ea"/>
          <a:cs typeface="+mn-cs"/>
        </a:defRPr>
      </a:lvl6pPr>
      <a:lvl7pPr marL="2971800" indent="-228600" algn="l" rtl="0" eaLnBrk="1" fontAlgn="base" hangingPunct="1">
        <a:spcBef>
          <a:spcPct val="20000"/>
        </a:spcBef>
        <a:spcAft>
          <a:spcPct val="0"/>
        </a:spcAft>
        <a:buChar char="»"/>
        <a:defRPr>
          <a:solidFill>
            <a:schemeClr val="tx1"/>
          </a:solidFill>
          <a:latin typeface="+mn-lt"/>
          <a:ea typeface="+mn-ea"/>
          <a:cs typeface="+mn-cs"/>
        </a:defRPr>
      </a:lvl7pPr>
      <a:lvl8pPr marL="3429000" indent="-228600" algn="l" rtl="0" eaLnBrk="1" fontAlgn="base" hangingPunct="1">
        <a:spcBef>
          <a:spcPct val="20000"/>
        </a:spcBef>
        <a:spcAft>
          <a:spcPct val="0"/>
        </a:spcAft>
        <a:buChar char="»"/>
        <a:defRPr>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0.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3.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3.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609600" y="2667000"/>
            <a:ext cx="8001000" cy="1068388"/>
          </a:xfrm>
          <a:prstGeom prst="rect">
            <a:avLst/>
          </a:prstGeom>
          <a:noFill/>
          <a:ln w="9525">
            <a:noFill/>
            <a:miter lim="800000"/>
            <a:headEnd/>
            <a:tailEnd/>
          </a:ln>
        </p:spPr>
        <p:txBody>
          <a:bodyPr>
            <a:prstTxWarp prst="textNoShape">
              <a:avLst/>
            </a:prstTxWarp>
            <a:spAutoFit/>
          </a:bodyPr>
          <a:lstStyle/>
          <a:p>
            <a:r>
              <a:rPr lang="en-US" sz="3600" b="1">
                <a:solidFill>
                  <a:srgbClr val="FFFF00"/>
                </a:solidFill>
              </a:rPr>
              <a:t>Southeast Fisheries Science Center</a:t>
            </a:r>
          </a:p>
          <a:p>
            <a:r>
              <a:rPr lang="en-US" sz="2800" b="1">
                <a:solidFill>
                  <a:srgbClr val="FFFF00"/>
                </a:solidFill>
              </a:rPr>
              <a:t>SAFMC Update – June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extBox 6"/>
          <p:cNvSpPr txBox="1">
            <a:spLocks noChangeArrowheads="1"/>
          </p:cNvSpPr>
          <p:nvPr/>
        </p:nvSpPr>
        <p:spPr bwMode="auto">
          <a:xfrm>
            <a:off x="533400" y="2133600"/>
            <a:ext cx="8305800" cy="4054475"/>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sz="2000" b="1"/>
              <a:t> The 2010 estimated headboat landings and angler days for the South Atlantic and Gulf of Mexico completed in March 15, 2011. </a:t>
            </a:r>
          </a:p>
          <a:p>
            <a:pPr>
              <a:buFont typeface="Arial" charset="0"/>
              <a:buChar char="•"/>
            </a:pPr>
            <a:endParaRPr lang="en-US" sz="2000" b="1"/>
          </a:p>
          <a:p>
            <a:pPr>
              <a:buFont typeface="Arial" charset="0"/>
              <a:buChar char="•"/>
            </a:pPr>
            <a:r>
              <a:rPr lang="en-US" sz="2000" b="1"/>
              <a:t> Headboat Survey staff participated in SEDAR 25 Data Workshop.  Headboat data will be used to create index of abundance for black sea bass but not for tilefish (due to limited HB data). </a:t>
            </a:r>
          </a:p>
          <a:p>
            <a:r>
              <a:rPr lang="en-US" sz="2000" b="1"/>
              <a:t>	</a:t>
            </a:r>
          </a:p>
          <a:p>
            <a:pPr>
              <a:buFont typeface="Arial" charset="0"/>
              <a:buChar char="•"/>
            </a:pPr>
            <a:r>
              <a:rPr lang="en-US" sz="2000" b="1"/>
              <a:t> Analysis of MRIP Electronic Logbook Reporting Pilot study completed. Final report in review; will be available by June, 2011. </a:t>
            </a:r>
          </a:p>
          <a:p>
            <a:r>
              <a:rPr lang="en-US" sz="2000" b="1"/>
              <a:t> </a:t>
            </a:r>
          </a:p>
          <a:p>
            <a:pPr>
              <a:buFont typeface="Arial" charset="0"/>
              <a:buChar char="•"/>
            </a:pPr>
            <a:r>
              <a:rPr lang="en-US" sz="2000" b="1"/>
              <a:t> Results of MRIP Pilot study to be used to plan and develop strategy for full implementation of HB electronic logbook reporting.  </a:t>
            </a:r>
          </a:p>
        </p:txBody>
      </p:sp>
      <p:sp>
        <p:nvSpPr>
          <p:cNvPr id="45058" name="TextBox 2"/>
          <p:cNvSpPr txBox="1">
            <a:spLocks noChangeArrowheads="1"/>
          </p:cNvSpPr>
          <p:nvPr/>
        </p:nvSpPr>
        <p:spPr bwMode="auto">
          <a:xfrm>
            <a:off x="2057400" y="1295400"/>
            <a:ext cx="6705600" cy="396875"/>
          </a:xfrm>
          <a:prstGeom prst="rect">
            <a:avLst/>
          </a:prstGeom>
          <a:noFill/>
          <a:ln w="9525">
            <a:noFill/>
            <a:miter lim="800000"/>
            <a:headEnd/>
            <a:tailEnd/>
          </a:ln>
        </p:spPr>
        <p:txBody>
          <a:bodyPr>
            <a:prstTxWarp prst="textNoShape">
              <a:avLst/>
            </a:prstTxWarp>
            <a:spAutoFit/>
          </a:bodyPr>
          <a:lstStyle/>
          <a:p>
            <a:r>
              <a:rPr lang="en-US" sz="2000" b="1">
                <a:solidFill>
                  <a:srgbClr val="C00000"/>
                </a:solidFill>
              </a:rPr>
              <a:t>HEADBOAT SURVEY &amp; MRIP PILOT STUDY UPDATE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3" descr="AW (63).JPG"/>
          <p:cNvPicPr>
            <a:picLocks noChangeAspect="1"/>
          </p:cNvPicPr>
          <p:nvPr/>
        </p:nvPicPr>
        <p:blipFill>
          <a:blip r:embed="rId2">
            <a:lum bright="28000" contrast="-20000"/>
          </a:blip>
          <a:srcRect/>
          <a:stretch>
            <a:fillRect/>
          </a:stretch>
        </p:blipFill>
        <p:spPr bwMode="auto">
          <a:xfrm>
            <a:off x="-66675" y="0"/>
            <a:ext cx="9210675" cy="6858000"/>
          </a:xfrm>
          <a:prstGeom prst="rect">
            <a:avLst/>
          </a:prstGeom>
          <a:noFill/>
          <a:ln w="9525">
            <a:noFill/>
            <a:miter lim="800000"/>
            <a:headEnd/>
            <a:tailEnd/>
          </a:ln>
        </p:spPr>
      </p:pic>
      <p:sp>
        <p:nvSpPr>
          <p:cNvPr id="2" name="Title 1"/>
          <p:cNvSpPr>
            <a:spLocks noGrp="1"/>
          </p:cNvSpPr>
          <p:nvPr>
            <p:ph type="ctrTitle" idx="4294967295"/>
          </p:nvPr>
        </p:nvSpPr>
        <p:spPr>
          <a:xfrm>
            <a:off x="609600" y="381000"/>
            <a:ext cx="7772400" cy="1143000"/>
          </a:xfrm>
        </p:spPr>
        <p:txBody>
          <a:bodyPr>
            <a:normAutofit/>
          </a:bodyPr>
          <a:lstStyle/>
          <a:p>
            <a:pPr eaLnBrk="1" hangingPunct="1"/>
            <a:r>
              <a:rPr lang="en-US" sz="2000" b="1">
                <a:effectLst>
                  <a:outerShdw blurRad="38100" dist="38100" dir="2700000" algn="tl">
                    <a:srgbClr val="DDDDDD"/>
                  </a:outerShdw>
                </a:effectLst>
                <a:latin typeface="Cambria" charset="0"/>
              </a:rPr>
              <a:t>Southeast </a:t>
            </a:r>
            <a:r>
              <a:rPr lang="en-US" b="1">
                <a:effectLst>
                  <a:outerShdw blurRad="38100" dist="38100" dir="2700000" algn="tl">
                    <a:srgbClr val="DDDDDD"/>
                  </a:outerShdw>
                </a:effectLst>
                <a:latin typeface="Cambria" charset="0"/>
              </a:rPr>
              <a:t>Fishery-Independent</a:t>
            </a:r>
            <a:r>
              <a:rPr lang="en-US" sz="2000" b="1">
                <a:effectLst>
                  <a:outerShdw blurRad="38100" dist="38100" dir="2700000" algn="tl">
                    <a:srgbClr val="DDDDDD"/>
                  </a:outerShdw>
                </a:effectLst>
                <a:latin typeface="Cambria" charset="0"/>
              </a:rPr>
              <a:t> Survey (SEFIS)</a:t>
            </a:r>
          </a:p>
        </p:txBody>
      </p:sp>
      <p:sp>
        <p:nvSpPr>
          <p:cNvPr id="3" name="Subtitle 2"/>
          <p:cNvSpPr>
            <a:spLocks noGrp="1"/>
          </p:cNvSpPr>
          <p:nvPr>
            <p:ph type="subTitle" idx="4294967295"/>
          </p:nvPr>
        </p:nvSpPr>
        <p:spPr>
          <a:xfrm>
            <a:off x="533400" y="1981200"/>
            <a:ext cx="4038600" cy="4267200"/>
          </a:xfrm>
        </p:spPr>
        <p:txBody>
          <a:bodyPr>
            <a:normAutofit/>
          </a:bodyPr>
          <a:lstStyle/>
          <a:p>
            <a:pPr marL="0" indent="0" eaLnBrk="1" hangingPunct="1"/>
            <a:r>
              <a:rPr lang="en-US" sz="1800" b="1">
                <a:effectLst>
                  <a:outerShdw blurRad="38100" dist="38100" dir="2700000" algn="tl">
                    <a:srgbClr val="DDDDDD"/>
                  </a:outerShdw>
                </a:effectLst>
              </a:rPr>
              <a:t>Created in 2010 in response to:</a:t>
            </a:r>
          </a:p>
          <a:p>
            <a:pPr marL="628650" lvl="1" indent="-171450" eaLnBrk="1" hangingPunct="1">
              <a:buFont typeface="Arial" charset="0"/>
              <a:buChar char="•"/>
            </a:pPr>
            <a:r>
              <a:rPr lang="en-US" sz="1800" b="1">
                <a:effectLst>
                  <a:outerShdw blurRad="38100" dist="38100" dir="2700000" algn="tl">
                    <a:srgbClr val="DDDDDD"/>
                  </a:outerShdw>
                </a:effectLst>
              </a:rPr>
              <a:t>Need to strengthen inputs to stock assessments</a:t>
            </a:r>
          </a:p>
          <a:p>
            <a:pPr marL="628650" lvl="1" indent="-171450" eaLnBrk="1" hangingPunct="1">
              <a:buFont typeface="Arial" charset="0"/>
              <a:buChar char="•"/>
            </a:pPr>
            <a:r>
              <a:rPr lang="en-US" sz="1800" b="1">
                <a:effectLst>
                  <a:outerShdw blurRad="38100" dist="38100" dir="2700000" algn="tl">
                    <a:srgbClr val="DDDDDD"/>
                  </a:outerShdw>
                </a:effectLst>
              </a:rPr>
              <a:t>Reductions in fishery-dependent data</a:t>
            </a:r>
          </a:p>
          <a:p>
            <a:pPr marL="628650" lvl="1" indent="-171450" eaLnBrk="1" hangingPunct="1">
              <a:buFont typeface="Arial" charset="0"/>
              <a:buChar char="•"/>
            </a:pPr>
            <a:r>
              <a:rPr lang="en-US" sz="1800" b="1">
                <a:effectLst>
                  <a:outerShdw blurRad="38100" dist="38100" dir="2700000" algn="tl">
                    <a:srgbClr val="DDDDDD"/>
                  </a:outerShdw>
                </a:effectLst>
              </a:rPr>
              <a:t>Incomplete spatial coverage of MARMAP</a:t>
            </a:r>
          </a:p>
          <a:p>
            <a:pPr marL="628650" lvl="1" indent="-171450" eaLnBrk="1" hangingPunct="1">
              <a:buFont typeface="Arial" charset="0"/>
              <a:buChar char="•"/>
            </a:pPr>
            <a:r>
              <a:rPr lang="en-US" sz="1800" b="1">
                <a:effectLst>
                  <a:outerShdw blurRad="38100" dist="38100" dir="2700000" algn="tl">
                    <a:srgbClr val="DDDDDD"/>
                  </a:outerShdw>
                </a:effectLst>
              </a:rPr>
              <a:t>Trap selectivity issues</a:t>
            </a:r>
          </a:p>
          <a:p>
            <a:pPr marL="628650" lvl="1" indent="-171450" eaLnBrk="1" hangingPunct="1">
              <a:buFontTx/>
              <a:buNone/>
            </a:pPr>
            <a:endParaRPr lang="en-US" sz="2000">
              <a:solidFill>
                <a:srgbClr val="898989"/>
              </a:solidFill>
            </a:endParaRPr>
          </a:p>
        </p:txBody>
      </p:sp>
      <p:pic>
        <p:nvPicPr>
          <p:cNvPr id="110597" name="Picture 2" descr="C:\Documents and Settings\nate.bacheler\My Documents\My Pictures\NancyFoster2010\NF 2010 leg 3\Andrew's Pics\AW (45).JPG"/>
          <p:cNvPicPr>
            <a:picLocks noChangeAspect="1" noChangeArrowheads="1"/>
          </p:cNvPicPr>
          <p:nvPr/>
        </p:nvPicPr>
        <p:blipFill>
          <a:blip r:embed="rId3"/>
          <a:srcRect/>
          <a:stretch>
            <a:fillRect/>
          </a:stretch>
        </p:blipFill>
        <p:spPr bwMode="auto">
          <a:xfrm>
            <a:off x="6923088" y="1233488"/>
            <a:ext cx="1982787" cy="2736850"/>
          </a:xfrm>
          <a:prstGeom prst="rect">
            <a:avLst/>
          </a:prstGeom>
          <a:noFill/>
          <a:ln w="9525">
            <a:noFill/>
            <a:miter lim="800000"/>
            <a:headEnd/>
            <a:tailEnd/>
          </a:ln>
        </p:spPr>
      </p:pic>
      <p:pic>
        <p:nvPicPr>
          <p:cNvPr id="110598" name="Picture 3" descr="IMGP2576.JPG"/>
          <p:cNvPicPr>
            <a:picLocks noChangeAspect="1" noChangeArrowheads="1"/>
          </p:cNvPicPr>
          <p:nvPr/>
        </p:nvPicPr>
        <p:blipFill>
          <a:blip r:embed="rId4"/>
          <a:srcRect/>
          <a:stretch>
            <a:fillRect/>
          </a:stretch>
        </p:blipFill>
        <p:spPr bwMode="auto">
          <a:xfrm>
            <a:off x="4851400" y="4027488"/>
            <a:ext cx="2003425" cy="2678112"/>
          </a:xfrm>
          <a:prstGeom prst="rect">
            <a:avLst/>
          </a:prstGeom>
          <a:noFill/>
          <a:ln w="9525">
            <a:noFill/>
            <a:miter lim="800000"/>
            <a:headEnd/>
            <a:tailEnd/>
          </a:ln>
        </p:spPr>
      </p:pic>
      <p:pic>
        <p:nvPicPr>
          <p:cNvPr id="110599" name="Picture 1" descr="C:\Documents and Settings\nate.bacheler\My Documents\My Pictures\NancyFoster2010\NF 2010 leg 3\Patrick's Pics\PA150138.JPG"/>
          <p:cNvPicPr>
            <a:picLocks noChangeAspect="1" noChangeArrowheads="1"/>
          </p:cNvPicPr>
          <p:nvPr/>
        </p:nvPicPr>
        <p:blipFill>
          <a:blip r:embed="rId5"/>
          <a:srcRect/>
          <a:stretch>
            <a:fillRect/>
          </a:stretch>
        </p:blipFill>
        <p:spPr bwMode="auto">
          <a:xfrm>
            <a:off x="4860925" y="1227138"/>
            <a:ext cx="2001838" cy="2740025"/>
          </a:xfrm>
          <a:prstGeom prst="rect">
            <a:avLst/>
          </a:prstGeom>
          <a:noFill/>
          <a:ln w="9525">
            <a:noFill/>
            <a:miter lim="800000"/>
            <a:headEnd/>
            <a:tailEnd/>
          </a:ln>
        </p:spPr>
      </p:pic>
      <p:pic>
        <p:nvPicPr>
          <p:cNvPr id="110600" name="Picture 7" descr="PA150419.JPG"/>
          <p:cNvPicPr>
            <a:picLocks noChangeAspect="1"/>
          </p:cNvPicPr>
          <p:nvPr/>
        </p:nvPicPr>
        <p:blipFill>
          <a:blip r:embed="rId6"/>
          <a:srcRect/>
          <a:stretch>
            <a:fillRect/>
          </a:stretch>
        </p:blipFill>
        <p:spPr bwMode="auto">
          <a:xfrm>
            <a:off x="6918325" y="4041775"/>
            <a:ext cx="1997075" cy="2663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18" name="Picture 9" descr="AW (63).JPG"/>
          <p:cNvPicPr>
            <a:picLocks noChangeAspect="1"/>
          </p:cNvPicPr>
          <p:nvPr/>
        </p:nvPicPr>
        <p:blipFill>
          <a:blip r:embed="rId2">
            <a:lum bright="28000" contrast="-20000"/>
          </a:blip>
          <a:srcRect/>
          <a:stretch>
            <a:fillRect/>
          </a:stretch>
        </p:blipFill>
        <p:spPr bwMode="auto">
          <a:xfrm>
            <a:off x="0" y="0"/>
            <a:ext cx="9210675" cy="6858000"/>
          </a:xfrm>
          <a:prstGeom prst="rect">
            <a:avLst/>
          </a:prstGeom>
          <a:noFill/>
          <a:ln w="9525">
            <a:noFill/>
            <a:miter lim="800000"/>
            <a:headEnd/>
            <a:tailEnd/>
          </a:ln>
        </p:spPr>
      </p:pic>
      <p:sp>
        <p:nvSpPr>
          <p:cNvPr id="2" name="Title 1"/>
          <p:cNvSpPr>
            <a:spLocks noGrp="1"/>
          </p:cNvSpPr>
          <p:nvPr>
            <p:ph type="title" idx="4294967295"/>
          </p:nvPr>
        </p:nvSpPr>
        <p:spPr>
          <a:xfrm>
            <a:off x="457200" y="152400"/>
            <a:ext cx="8229600" cy="1143000"/>
          </a:xfrm>
        </p:spPr>
        <p:txBody>
          <a:bodyPr>
            <a:normAutofit/>
          </a:bodyPr>
          <a:lstStyle/>
          <a:p>
            <a:pPr eaLnBrk="1" hangingPunct="1"/>
            <a:r>
              <a:rPr lang="en-US" b="1">
                <a:effectLst>
                  <a:outerShdw blurRad="38100" dist="38100" dir="2700000" algn="tl">
                    <a:srgbClr val="DDDDDD"/>
                  </a:outerShdw>
                </a:effectLst>
                <a:latin typeface="Cambria" charset="0"/>
              </a:rPr>
              <a:t>Objectives of SEFIS</a:t>
            </a:r>
          </a:p>
        </p:txBody>
      </p:sp>
      <p:sp>
        <p:nvSpPr>
          <p:cNvPr id="3" name="Content Placeholder 2"/>
          <p:cNvSpPr>
            <a:spLocks noGrp="1"/>
          </p:cNvSpPr>
          <p:nvPr>
            <p:ph idx="4294967295"/>
          </p:nvPr>
        </p:nvSpPr>
        <p:spPr>
          <a:xfrm>
            <a:off x="152400" y="1447800"/>
            <a:ext cx="5410200" cy="5257800"/>
          </a:xfrm>
        </p:spPr>
        <p:txBody>
          <a:bodyPr>
            <a:normAutofit/>
          </a:bodyPr>
          <a:lstStyle/>
          <a:p>
            <a:pPr marL="514350" indent="-514350" eaLnBrk="1" hangingPunct="1">
              <a:lnSpc>
                <a:spcPct val="80000"/>
              </a:lnSpc>
              <a:buFont typeface="Calibri" charset="0"/>
              <a:buChar char="•"/>
            </a:pPr>
            <a:r>
              <a:rPr lang="en-US" sz="1800" b="1">
                <a:effectLst>
                  <a:outerShdw blurRad="38100" dist="38100" dir="2700000" algn="tl">
                    <a:srgbClr val="DDDDDD"/>
                  </a:outerShdw>
                </a:effectLst>
              </a:rPr>
              <a:t>Increase spatial footprint and sample sizes of fishery-independent surveys in US South Atlantic</a:t>
            </a:r>
          </a:p>
          <a:p>
            <a:pPr marL="514350" indent="-514350" eaLnBrk="1" hangingPunct="1">
              <a:lnSpc>
                <a:spcPct val="80000"/>
              </a:lnSpc>
              <a:buFont typeface="Calibri" charset="0"/>
              <a:buChar char="•"/>
            </a:pPr>
            <a:endParaRPr lang="en-US" sz="1800" b="1">
              <a:effectLst>
                <a:outerShdw blurRad="38100" dist="38100" dir="2700000" algn="tl">
                  <a:srgbClr val="DDDDDD"/>
                </a:outerShdw>
              </a:effectLst>
            </a:endParaRPr>
          </a:p>
          <a:p>
            <a:pPr marL="514350" indent="-514350" eaLnBrk="1" hangingPunct="1">
              <a:lnSpc>
                <a:spcPct val="80000"/>
              </a:lnSpc>
              <a:buFont typeface="Calibri" charset="0"/>
              <a:buChar char="•"/>
            </a:pPr>
            <a:r>
              <a:rPr lang="en-US" sz="1800" b="1">
                <a:effectLst>
                  <a:outerShdw blurRad="38100" dist="38100" dir="2700000" algn="tl">
                    <a:srgbClr val="DDDDDD"/>
                  </a:outerShdw>
                </a:effectLst>
              </a:rPr>
              <a:t>Implement video cameras as a survey gear to address trap selectivity and develop indices of abundance</a:t>
            </a:r>
          </a:p>
          <a:p>
            <a:pPr marL="514350" indent="-514350" eaLnBrk="1" hangingPunct="1">
              <a:lnSpc>
                <a:spcPct val="80000"/>
              </a:lnSpc>
              <a:buFont typeface="Calibri" charset="0"/>
              <a:buChar char="•"/>
            </a:pPr>
            <a:endParaRPr lang="en-US" sz="1800" b="1">
              <a:effectLst>
                <a:outerShdw blurRad="38100" dist="38100" dir="2700000" algn="tl">
                  <a:srgbClr val="DDDDDD"/>
                </a:outerShdw>
              </a:effectLst>
            </a:endParaRPr>
          </a:p>
          <a:p>
            <a:pPr marL="514350" indent="-514350" eaLnBrk="1" hangingPunct="1">
              <a:lnSpc>
                <a:spcPct val="80000"/>
              </a:lnSpc>
              <a:buFont typeface="Calibri" charset="0"/>
              <a:buChar char="•"/>
            </a:pPr>
            <a:r>
              <a:rPr lang="en-US" sz="1800" b="1">
                <a:effectLst>
                  <a:outerShdw blurRad="38100" dist="38100" dir="2700000" algn="tl">
                    <a:srgbClr val="DDDDDD"/>
                  </a:outerShdw>
                </a:effectLst>
              </a:rPr>
              <a:t>Map hardbottom habitats to improve survey design</a:t>
            </a:r>
          </a:p>
          <a:p>
            <a:pPr marL="514350" indent="-514350" eaLnBrk="1" hangingPunct="1">
              <a:lnSpc>
                <a:spcPct val="80000"/>
              </a:lnSpc>
              <a:buFont typeface="Calibri" charset="0"/>
              <a:buChar char="•"/>
            </a:pPr>
            <a:endParaRPr lang="en-US" sz="1800" b="1">
              <a:effectLst>
                <a:outerShdw blurRad="38100" dist="38100" dir="2700000" algn="tl">
                  <a:srgbClr val="DDDDDD"/>
                </a:outerShdw>
              </a:effectLst>
            </a:endParaRPr>
          </a:p>
          <a:p>
            <a:pPr marL="514350" indent="-514350" eaLnBrk="1" hangingPunct="1">
              <a:lnSpc>
                <a:spcPct val="80000"/>
              </a:lnSpc>
              <a:buFont typeface="Calibri" charset="0"/>
              <a:buChar char="•"/>
            </a:pPr>
            <a:r>
              <a:rPr lang="en-US" sz="1800" b="1">
                <a:effectLst>
                  <a:outerShdw blurRad="38100" dist="38100" dir="2700000" algn="tl">
                    <a:srgbClr val="DDDDDD"/>
                  </a:outerShdw>
                </a:effectLst>
              </a:rPr>
              <a:t>Applied research to inform survey methods and address management issues</a:t>
            </a:r>
            <a:endParaRPr lang="en-US" sz="1900"/>
          </a:p>
        </p:txBody>
      </p:sp>
      <p:pic>
        <p:nvPicPr>
          <p:cNvPr id="111621" name="Picture 0" descr="IMGP2557.JPG"/>
          <p:cNvPicPr>
            <a:picLocks noChangeAspect="1" noChangeArrowheads="1"/>
          </p:cNvPicPr>
          <p:nvPr/>
        </p:nvPicPr>
        <p:blipFill>
          <a:blip r:embed="rId3"/>
          <a:srcRect/>
          <a:stretch>
            <a:fillRect/>
          </a:stretch>
        </p:blipFill>
        <p:spPr bwMode="auto">
          <a:xfrm>
            <a:off x="5486400" y="1371600"/>
            <a:ext cx="3454400" cy="2590800"/>
          </a:xfrm>
          <a:prstGeom prst="rect">
            <a:avLst/>
          </a:prstGeom>
          <a:noFill/>
          <a:ln w="9525">
            <a:noFill/>
            <a:miter lim="800000"/>
            <a:headEnd/>
            <a:tailEnd/>
          </a:ln>
        </p:spPr>
      </p:pic>
      <p:pic>
        <p:nvPicPr>
          <p:cNvPr id="111622" name="Picture 8" descr="AW (71).JPG"/>
          <p:cNvPicPr>
            <a:picLocks noChangeAspect="1"/>
          </p:cNvPicPr>
          <p:nvPr/>
        </p:nvPicPr>
        <p:blipFill>
          <a:blip r:embed="rId4"/>
          <a:srcRect/>
          <a:stretch>
            <a:fillRect/>
          </a:stretch>
        </p:blipFill>
        <p:spPr bwMode="auto">
          <a:xfrm>
            <a:off x="5486400" y="4038600"/>
            <a:ext cx="3454400" cy="2590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3" descr="AW (63).JPG"/>
          <p:cNvPicPr>
            <a:picLocks noChangeAspect="1"/>
          </p:cNvPicPr>
          <p:nvPr/>
        </p:nvPicPr>
        <p:blipFill>
          <a:blip r:embed="rId2">
            <a:lum bright="28000" contrast="-20000"/>
          </a:blip>
          <a:srcRect/>
          <a:stretch>
            <a:fillRect/>
          </a:stretch>
        </p:blipFill>
        <p:spPr bwMode="auto">
          <a:xfrm>
            <a:off x="0" y="0"/>
            <a:ext cx="9212263" cy="6858000"/>
          </a:xfrm>
          <a:prstGeom prst="rect">
            <a:avLst/>
          </a:prstGeom>
          <a:noFill/>
          <a:ln w="9525">
            <a:noFill/>
            <a:miter lim="800000"/>
            <a:headEnd/>
            <a:tailEnd/>
          </a:ln>
        </p:spPr>
      </p:pic>
      <p:sp>
        <p:nvSpPr>
          <p:cNvPr id="2" name="Title 1"/>
          <p:cNvSpPr>
            <a:spLocks noGrp="1"/>
          </p:cNvSpPr>
          <p:nvPr>
            <p:ph type="title" idx="4294967295"/>
          </p:nvPr>
        </p:nvSpPr>
        <p:spPr>
          <a:xfrm>
            <a:off x="457200" y="152400"/>
            <a:ext cx="8229600" cy="1143000"/>
          </a:xfrm>
        </p:spPr>
        <p:txBody>
          <a:bodyPr>
            <a:normAutofit/>
          </a:bodyPr>
          <a:lstStyle/>
          <a:p>
            <a:pPr eaLnBrk="1" hangingPunct="1"/>
            <a:r>
              <a:rPr lang="en-US" b="1">
                <a:effectLst>
                  <a:outerShdw blurRad="38100" dist="38100" dir="2700000" algn="tl">
                    <a:srgbClr val="DDDDDD"/>
                  </a:outerShdw>
                </a:effectLst>
                <a:latin typeface="Cambria" charset="0"/>
              </a:rPr>
              <a:t>SEFIS sampling approach</a:t>
            </a:r>
          </a:p>
        </p:txBody>
      </p:sp>
      <p:sp>
        <p:nvSpPr>
          <p:cNvPr id="3" name="Content Placeholder 2"/>
          <p:cNvSpPr>
            <a:spLocks noGrp="1"/>
          </p:cNvSpPr>
          <p:nvPr>
            <p:ph idx="4294967295"/>
          </p:nvPr>
        </p:nvSpPr>
        <p:spPr>
          <a:xfrm>
            <a:off x="457200" y="2209800"/>
            <a:ext cx="4391025" cy="3325813"/>
          </a:xfrm>
        </p:spPr>
        <p:txBody>
          <a:bodyPr>
            <a:normAutofit/>
          </a:bodyPr>
          <a:lstStyle/>
          <a:p>
            <a:pPr marL="457200" indent="-457200" eaLnBrk="1" hangingPunct="1">
              <a:lnSpc>
                <a:spcPct val="90000"/>
              </a:lnSpc>
              <a:buFontTx/>
              <a:buChar char="•"/>
            </a:pPr>
            <a:r>
              <a:rPr lang="en-US" sz="2000" b="1">
                <a:effectLst>
                  <a:outerShdw blurRad="38100" dist="38100" dir="2700000" algn="tl">
                    <a:srgbClr val="DDDDDD"/>
                  </a:outerShdw>
                </a:effectLst>
              </a:rPr>
              <a:t>Chevron traps</a:t>
            </a:r>
          </a:p>
          <a:p>
            <a:pPr marL="457200" indent="-457200" eaLnBrk="1" hangingPunct="1">
              <a:lnSpc>
                <a:spcPct val="90000"/>
              </a:lnSpc>
              <a:buFontTx/>
              <a:buChar char="•"/>
            </a:pPr>
            <a:endParaRPr lang="en-US" sz="2000" b="1">
              <a:effectLst>
                <a:outerShdw blurRad="38100" dist="38100" dir="2700000" algn="tl">
                  <a:srgbClr val="DDDDDD"/>
                </a:outerShdw>
              </a:effectLst>
            </a:endParaRPr>
          </a:p>
          <a:p>
            <a:pPr marL="457200" indent="-457200" eaLnBrk="1" hangingPunct="1">
              <a:lnSpc>
                <a:spcPct val="90000"/>
              </a:lnSpc>
              <a:buFontTx/>
              <a:buChar char="•"/>
            </a:pPr>
            <a:r>
              <a:rPr lang="en-US" sz="2000" b="1">
                <a:effectLst>
                  <a:outerShdw blurRad="38100" dist="38100" dir="2700000" algn="tl">
                    <a:srgbClr val="DDDDDD"/>
                  </a:outerShdw>
                </a:effectLst>
              </a:rPr>
              <a:t>Video cameras affixed to traps</a:t>
            </a:r>
          </a:p>
          <a:p>
            <a:pPr marL="457200" indent="-457200" eaLnBrk="1" hangingPunct="1">
              <a:lnSpc>
                <a:spcPct val="90000"/>
              </a:lnSpc>
              <a:buFontTx/>
              <a:buChar char="•"/>
            </a:pPr>
            <a:endParaRPr lang="en-US" sz="2000" b="1">
              <a:effectLst>
                <a:outerShdw blurRad="38100" dist="38100" dir="2700000" algn="tl">
                  <a:srgbClr val="DDDDDD"/>
                </a:outerShdw>
              </a:effectLst>
            </a:endParaRPr>
          </a:p>
          <a:p>
            <a:pPr marL="457200" indent="-457200" eaLnBrk="1" hangingPunct="1">
              <a:lnSpc>
                <a:spcPct val="90000"/>
              </a:lnSpc>
              <a:buFontTx/>
              <a:buChar char="•"/>
            </a:pPr>
            <a:r>
              <a:rPr lang="en-US" sz="2000" b="1">
                <a:effectLst>
                  <a:outerShdw blurRad="38100" dist="38100" dir="2700000" algn="tl">
                    <a:srgbClr val="DDDDDD"/>
                  </a:outerShdw>
                </a:effectLst>
              </a:rPr>
              <a:t>Multibeam mapping (expands sampling universe)</a:t>
            </a:r>
          </a:p>
          <a:p>
            <a:pPr marL="457200" indent="-457200" eaLnBrk="1" hangingPunct="1">
              <a:lnSpc>
                <a:spcPct val="90000"/>
              </a:lnSpc>
              <a:buFontTx/>
              <a:buChar char="•"/>
            </a:pPr>
            <a:endParaRPr lang="en-US" sz="2000" b="1">
              <a:effectLst>
                <a:outerShdw blurRad="38100" dist="38100" dir="2700000" algn="tl">
                  <a:srgbClr val="DDDDDD"/>
                </a:outerShdw>
              </a:effectLst>
            </a:endParaRPr>
          </a:p>
          <a:p>
            <a:pPr marL="457200" indent="-457200" eaLnBrk="1" hangingPunct="1">
              <a:lnSpc>
                <a:spcPct val="90000"/>
              </a:lnSpc>
              <a:buFontTx/>
              <a:buChar char="•"/>
            </a:pPr>
            <a:r>
              <a:rPr lang="en-US" sz="2000" b="1">
                <a:effectLst>
                  <a:outerShdw blurRad="38100" dist="38100" dir="2700000" algn="tl">
                    <a:srgbClr val="DDDDDD"/>
                  </a:outerShdw>
                </a:effectLst>
              </a:rPr>
              <a:t>Directed ROV, longline and fisheries sonar efforts</a:t>
            </a:r>
            <a:endParaRPr lang="en-US" sz="1800" b="1">
              <a:effectLst>
                <a:outerShdw blurRad="38100" dist="38100" dir="2700000" algn="tl">
                  <a:srgbClr val="DDDDDD"/>
                </a:outerShdw>
              </a:effectLst>
            </a:endParaRPr>
          </a:p>
        </p:txBody>
      </p:sp>
      <p:pic>
        <p:nvPicPr>
          <p:cNvPr id="112645" name="Picture 4" descr="AW (43).JPG"/>
          <p:cNvPicPr>
            <a:picLocks noChangeAspect="1"/>
          </p:cNvPicPr>
          <p:nvPr/>
        </p:nvPicPr>
        <p:blipFill>
          <a:blip r:embed="rId3"/>
          <a:srcRect/>
          <a:stretch>
            <a:fillRect/>
          </a:stretch>
        </p:blipFill>
        <p:spPr bwMode="auto">
          <a:xfrm>
            <a:off x="5638800" y="4248150"/>
            <a:ext cx="3276600" cy="2457450"/>
          </a:xfrm>
          <a:prstGeom prst="rect">
            <a:avLst/>
          </a:prstGeom>
          <a:noFill/>
          <a:ln w="9525">
            <a:noFill/>
            <a:miter lim="800000"/>
            <a:headEnd/>
            <a:tailEnd/>
          </a:ln>
        </p:spPr>
      </p:pic>
      <p:pic>
        <p:nvPicPr>
          <p:cNvPr id="112646" name="Picture 5" descr="PA150422.JPG"/>
          <p:cNvPicPr>
            <a:picLocks noChangeAspect="1"/>
          </p:cNvPicPr>
          <p:nvPr/>
        </p:nvPicPr>
        <p:blipFill>
          <a:blip r:embed="rId4"/>
          <a:srcRect/>
          <a:stretch>
            <a:fillRect/>
          </a:stretch>
        </p:blipFill>
        <p:spPr bwMode="auto">
          <a:xfrm>
            <a:off x="5638800" y="1304925"/>
            <a:ext cx="3276600" cy="2867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3" descr="AW (63).JPG"/>
          <p:cNvPicPr>
            <a:picLocks noChangeAspect="1"/>
          </p:cNvPicPr>
          <p:nvPr/>
        </p:nvPicPr>
        <p:blipFill>
          <a:blip r:embed="rId2">
            <a:lum bright="28000" contrast="-20000"/>
          </a:blip>
          <a:srcRect/>
          <a:stretch>
            <a:fillRect/>
          </a:stretch>
        </p:blipFill>
        <p:spPr bwMode="auto">
          <a:xfrm>
            <a:off x="-66675" y="0"/>
            <a:ext cx="9210675" cy="6858000"/>
          </a:xfrm>
          <a:prstGeom prst="rect">
            <a:avLst/>
          </a:prstGeom>
          <a:noFill/>
          <a:ln w="9525">
            <a:noFill/>
            <a:miter lim="800000"/>
            <a:headEnd/>
            <a:tailEnd/>
          </a:ln>
        </p:spPr>
      </p:pic>
      <p:sp>
        <p:nvSpPr>
          <p:cNvPr id="2" name="Title 1"/>
          <p:cNvSpPr>
            <a:spLocks noGrp="1"/>
          </p:cNvSpPr>
          <p:nvPr>
            <p:ph type="title" idx="4294967295"/>
          </p:nvPr>
        </p:nvSpPr>
        <p:spPr>
          <a:xfrm>
            <a:off x="457200" y="152400"/>
            <a:ext cx="8229600" cy="1143000"/>
          </a:xfrm>
        </p:spPr>
        <p:txBody>
          <a:bodyPr>
            <a:normAutofit/>
          </a:bodyPr>
          <a:lstStyle/>
          <a:p>
            <a:pPr eaLnBrk="1" hangingPunct="1"/>
            <a:r>
              <a:rPr lang="en-US" b="1">
                <a:effectLst>
                  <a:outerShdw blurRad="38100" dist="38100" dir="2700000" algn="tl">
                    <a:srgbClr val="DDDDDD"/>
                  </a:outerShdw>
                </a:effectLst>
                <a:latin typeface="Cambria" charset="0"/>
              </a:rPr>
              <a:t>2010 Results</a:t>
            </a:r>
          </a:p>
        </p:txBody>
      </p:sp>
      <p:sp>
        <p:nvSpPr>
          <p:cNvPr id="3" name="Content Placeholder 2"/>
          <p:cNvSpPr>
            <a:spLocks noGrp="1"/>
          </p:cNvSpPr>
          <p:nvPr>
            <p:ph idx="4294967295"/>
          </p:nvPr>
        </p:nvSpPr>
        <p:spPr>
          <a:xfrm>
            <a:off x="76200" y="1447800"/>
            <a:ext cx="4343400" cy="5181600"/>
          </a:xfrm>
        </p:spPr>
        <p:txBody>
          <a:bodyPr>
            <a:normAutofit/>
          </a:bodyPr>
          <a:lstStyle/>
          <a:p>
            <a:pPr eaLnBrk="1" hangingPunct="1">
              <a:buFontTx/>
              <a:buChar char="•"/>
            </a:pPr>
            <a:r>
              <a:rPr lang="en-US" sz="2000" b="1">
                <a:effectLst>
                  <a:outerShdw blurRad="38100" dist="38100" dir="2700000" algn="tl">
                    <a:srgbClr val="DDDDDD"/>
                  </a:outerShdw>
                </a:effectLst>
              </a:rPr>
              <a:t>63 days at-sea</a:t>
            </a:r>
          </a:p>
          <a:p>
            <a:pPr eaLnBrk="1" hangingPunct="1">
              <a:buFontTx/>
              <a:buChar char="•"/>
            </a:pPr>
            <a:r>
              <a:rPr lang="en-US" sz="2000" b="1">
                <a:effectLst>
                  <a:outerShdw blurRad="38100" dist="38100" dir="2700000" algn="tl">
                    <a:srgbClr val="DDDDDD"/>
                  </a:outerShdw>
                </a:effectLst>
              </a:rPr>
              <a:t>480 traps deployed (&gt;97% affixed with cameras)</a:t>
            </a:r>
          </a:p>
          <a:p>
            <a:pPr eaLnBrk="1" hangingPunct="1">
              <a:buFontTx/>
              <a:buChar char="•"/>
            </a:pPr>
            <a:r>
              <a:rPr lang="en-US" sz="2000" b="1">
                <a:effectLst>
                  <a:outerShdw blurRad="38100" dist="38100" dir="2700000" algn="tl">
                    <a:srgbClr val="DDDDDD"/>
                  </a:outerShdw>
                </a:effectLst>
              </a:rPr>
              <a:t>37 areas mapped (377 km</a:t>
            </a:r>
            <a:r>
              <a:rPr lang="en-US" sz="2000" b="1" baseline="30000">
                <a:effectLst>
                  <a:outerShdw blurRad="38100" dist="38100" dir="2700000" algn="tl">
                    <a:srgbClr val="DDDDDD"/>
                  </a:outerShdw>
                </a:effectLst>
              </a:rPr>
              <a:t>2</a:t>
            </a:r>
            <a:r>
              <a:rPr lang="en-US" sz="2000" b="1">
                <a:effectLst>
                  <a:outerShdw blurRad="38100" dist="38100" dir="2700000" algn="tl">
                    <a:srgbClr val="DDDDDD"/>
                  </a:outerShdw>
                </a:effectLst>
              </a:rPr>
              <a:t>) with multibeam sonar</a:t>
            </a:r>
          </a:p>
          <a:p>
            <a:pPr eaLnBrk="1" hangingPunct="1">
              <a:buFontTx/>
              <a:buChar char="•"/>
            </a:pPr>
            <a:r>
              <a:rPr lang="en-US" sz="2000" b="1">
                <a:effectLst>
                  <a:outerShdw blurRad="38100" dist="38100" dir="2700000" algn="tl">
                    <a:srgbClr val="DDDDDD"/>
                  </a:outerShdw>
                </a:effectLst>
              </a:rPr>
              <a:t>200 hours of split-beam sonar surveys</a:t>
            </a:r>
          </a:p>
          <a:p>
            <a:pPr eaLnBrk="1" hangingPunct="1">
              <a:buFontTx/>
              <a:buChar char="•"/>
            </a:pPr>
            <a:r>
              <a:rPr lang="en-US" sz="2000" b="1">
                <a:effectLst>
                  <a:outerShdw blurRad="38100" dist="38100" dir="2700000" algn="tl">
                    <a:srgbClr val="DDDDDD"/>
                  </a:outerShdw>
                </a:effectLst>
              </a:rPr>
              <a:t>32 ROV dives</a:t>
            </a:r>
          </a:p>
          <a:p>
            <a:pPr eaLnBrk="1" hangingPunct="1">
              <a:buFontTx/>
              <a:buChar char="•"/>
            </a:pPr>
            <a:endParaRPr lang="en-US" sz="2000" b="1">
              <a:solidFill>
                <a:srgbClr val="632523"/>
              </a:solidFill>
              <a:effectLst>
                <a:outerShdw blurRad="38100" dist="38100" dir="2700000" algn="tl">
                  <a:srgbClr val="DDDDDD"/>
                </a:outerShdw>
              </a:effectLst>
            </a:endParaRPr>
          </a:p>
          <a:p>
            <a:pPr eaLnBrk="1" hangingPunct="1">
              <a:buFontTx/>
              <a:buChar char="•"/>
            </a:pPr>
            <a:endParaRPr lang="en-US" sz="2000"/>
          </a:p>
        </p:txBody>
      </p:sp>
      <p:pic>
        <p:nvPicPr>
          <p:cNvPr id="113669" name="Picture 0" descr="SEFIS Sampling Effort 2010.jpg"/>
          <p:cNvPicPr>
            <a:picLocks noChangeAspect="1" noChangeArrowheads="1"/>
          </p:cNvPicPr>
          <p:nvPr/>
        </p:nvPicPr>
        <p:blipFill>
          <a:blip r:embed="rId3"/>
          <a:srcRect/>
          <a:stretch>
            <a:fillRect/>
          </a:stretch>
        </p:blipFill>
        <p:spPr bwMode="auto">
          <a:xfrm>
            <a:off x="4471988" y="817563"/>
            <a:ext cx="4549775" cy="58880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3" descr="AW (63).JPG"/>
          <p:cNvPicPr>
            <a:picLocks noChangeAspect="1"/>
          </p:cNvPicPr>
          <p:nvPr/>
        </p:nvPicPr>
        <p:blipFill>
          <a:blip r:embed="rId2">
            <a:lum bright="28000" contrast="-20000"/>
          </a:blip>
          <a:srcRect/>
          <a:stretch>
            <a:fillRect/>
          </a:stretch>
        </p:blipFill>
        <p:spPr bwMode="auto">
          <a:xfrm>
            <a:off x="-66675" y="0"/>
            <a:ext cx="9210675" cy="6858000"/>
          </a:xfrm>
          <a:prstGeom prst="rect">
            <a:avLst/>
          </a:prstGeom>
          <a:noFill/>
          <a:ln w="9525">
            <a:noFill/>
            <a:miter lim="800000"/>
            <a:headEnd/>
            <a:tailEnd/>
          </a:ln>
        </p:spPr>
      </p:pic>
      <p:sp>
        <p:nvSpPr>
          <p:cNvPr id="2" name="Title 1"/>
          <p:cNvSpPr>
            <a:spLocks noGrp="1"/>
          </p:cNvSpPr>
          <p:nvPr>
            <p:ph type="title" idx="4294967295"/>
          </p:nvPr>
        </p:nvSpPr>
        <p:spPr>
          <a:xfrm>
            <a:off x="228600" y="0"/>
            <a:ext cx="8229600" cy="1143000"/>
          </a:xfrm>
        </p:spPr>
        <p:txBody>
          <a:bodyPr>
            <a:normAutofit/>
          </a:bodyPr>
          <a:lstStyle/>
          <a:p>
            <a:pPr eaLnBrk="1" hangingPunct="1"/>
            <a:r>
              <a:rPr lang="en-US" b="1">
                <a:effectLst>
                  <a:outerShdw blurRad="38100" dist="38100" dir="2700000" algn="tl">
                    <a:srgbClr val="DDDDDD"/>
                  </a:outerShdw>
                </a:effectLst>
                <a:latin typeface="Cambria" charset="0"/>
              </a:rPr>
              <a:t>2011 Plans and Progress</a:t>
            </a:r>
          </a:p>
        </p:txBody>
      </p:sp>
      <p:sp>
        <p:nvSpPr>
          <p:cNvPr id="3" name="Content Placeholder 2"/>
          <p:cNvSpPr>
            <a:spLocks noGrp="1"/>
          </p:cNvSpPr>
          <p:nvPr>
            <p:ph idx="4294967295"/>
          </p:nvPr>
        </p:nvSpPr>
        <p:spPr>
          <a:xfrm>
            <a:off x="0" y="1447800"/>
            <a:ext cx="4724400" cy="5334000"/>
          </a:xfrm>
        </p:spPr>
        <p:txBody>
          <a:bodyPr>
            <a:normAutofit/>
          </a:bodyPr>
          <a:lstStyle/>
          <a:p>
            <a:pPr eaLnBrk="1" hangingPunct="1">
              <a:buFontTx/>
              <a:buChar char="•"/>
            </a:pPr>
            <a:r>
              <a:rPr lang="en-US" sz="2000" b="1">
                <a:effectLst>
                  <a:outerShdw blurRad="38100" dist="38100" dir="2700000" algn="tl">
                    <a:srgbClr val="DDDDDD"/>
                  </a:outerShdw>
                </a:effectLst>
              </a:rPr>
              <a:t>12 days at sea on NOAA ship </a:t>
            </a:r>
            <a:r>
              <a:rPr lang="en-US" sz="2000" b="1" i="1">
                <a:effectLst>
                  <a:outerShdw blurRad="38100" dist="38100" dir="2700000" algn="tl">
                    <a:srgbClr val="DDDDDD"/>
                  </a:outerShdw>
                </a:effectLst>
              </a:rPr>
              <a:t>Pisces</a:t>
            </a:r>
            <a:r>
              <a:rPr lang="en-US" sz="2000" b="1">
                <a:effectLst>
                  <a:outerShdw blurRad="38100" dist="38100" dir="2700000" algn="tl">
                    <a:srgbClr val="DDDDDD"/>
                  </a:outerShdw>
                </a:effectLst>
              </a:rPr>
              <a:t> completed in Florida during May</a:t>
            </a:r>
          </a:p>
          <a:p>
            <a:pPr lvl="1" eaLnBrk="1" hangingPunct="1"/>
            <a:r>
              <a:rPr lang="en-US" sz="2000" b="1">
                <a:effectLst>
                  <a:outerShdw blurRad="38100" dist="38100" dir="2700000" algn="tl">
                    <a:srgbClr val="DDDDDD"/>
                  </a:outerShdw>
                </a:effectLst>
              </a:rPr>
              <a:t>130 trap/video samples </a:t>
            </a:r>
          </a:p>
          <a:p>
            <a:pPr lvl="1" eaLnBrk="1" hangingPunct="1"/>
            <a:r>
              <a:rPr lang="en-US" sz="2000" b="1">
                <a:effectLst>
                  <a:outerShdw blurRad="38100" dist="38100" dir="2700000" algn="tl">
                    <a:srgbClr val="DDDDDD"/>
                  </a:outerShdw>
                </a:effectLst>
              </a:rPr>
              <a:t>21 areas mapped with multibeam</a:t>
            </a:r>
          </a:p>
          <a:p>
            <a:pPr eaLnBrk="1" hangingPunct="1">
              <a:buFontTx/>
              <a:buChar char="•"/>
            </a:pPr>
            <a:r>
              <a:rPr lang="en-US" sz="2000" b="1" u="sng">
                <a:effectLst>
                  <a:outerShdw blurRad="38100" dist="38100" dir="2700000" algn="tl">
                    <a:srgbClr val="DDDDDD"/>
                  </a:outerShdw>
                </a:effectLst>
              </a:rPr>
              <a:t>&gt;</a:t>
            </a:r>
            <a:r>
              <a:rPr lang="en-US" sz="2000" b="1">
                <a:effectLst>
                  <a:outerShdw blurRad="38100" dist="38100" dir="2700000" algn="tl">
                    <a:srgbClr val="DDDDDD"/>
                  </a:outerShdw>
                </a:effectLst>
              </a:rPr>
              <a:t> 42 days at sea planned on </a:t>
            </a:r>
            <a:r>
              <a:rPr lang="en-US" sz="2000" b="1" i="1">
                <a:effectLst>
                  <a:outerShdw blurRad="38100" dist="38100" dir="2700000" algn="tl">
                    <a:srgbClr val="DDDDDD"/>
                  </a:outerShdw>
                </a:effectLst>
              </a:rPr>
              <a:t>R/V Savannah </a:t>
            </a:r>
            <a:r>
              <a:rPr lang="en-US" sz="2000" b="1">
                <a:effectLst>
                  <a:outerShdw blurRad="38100" dist="38100" dir="2700000" algn="tl">
                    <a:srgbClr val="DDDDDD"/>
                  </a:outerShdw>
                </a:effectLst>
              </a:rPr>
              <a:t>in June – September</a:t>
            </a:r>
          </a:p>
          <a:p>
            <a:pPr eaLnBrk="1" hangingPunct="1">
              <a:buFontTx/>
              <a:buChar char="•"/>
            </a:pPr>
            <a:r>
              <a:rPr lang="en-US" sz="2000" b="1">
                <a:effectLst>
                  <a:outerShdw blurRad="38100" dist="38100" dir="2700000" algn="tl">
                    <a:srgbClr val="DDDDDD"/>
                  </a:outerShdw>
                </a:effectLst>
              </a:rPr>
              <a:t>Video surveys now system-wide</a:t>
            </a:r>
          </a:p>
          <a:p>
            <a:pPr eaLnBrk="1" hangingPunct="1">
              <a:buFontTx/>
              <a:buChar char="•"/>
            </a:pPr>
            <a:r>
              <a:rPr lang="en-US" sz="2000" b="1" u="sng">
                <a:effectLst>
                  <a:outerShdw blurRad="38100" dist="38100" dir="2700000" algn="tl">
                    <a:srgbClr val="DDDDDD"/>
                  </a:outerShdw>
                </a:effectLst>
              </a:rPr>
              <a:t>&gt;</a:t>
            </a:r>
            <a:r>
              <a:rPr lang="en-US" sz="2000" b="1">
                <a:effectLst>
                  <a:outerShdw blurRad="38100" dist="38100" dir="2700000" algn="tl">
                    <a:srgbClr val="DDDDDD"/>
                  </a:outerShdw>
                </a:effectLst>
              </a:rPr>
              <a:t> 800 trap/video samples likely (from SEFIS and MARMAP sampling combined) each year between NC and FL</a:t>
            </a:r>
          </a:p>
        </p:txBody>
      </p:sp>
      <p:pic>
        <p:nvPicPr>
          <p:cNvPr id="114693" name="Picture 5" descr="Pisces_006.JPG"/>
          <p:cNvPicPr>
            <a:picLocks noChangeAspect="1"/>
          </p:cNvPicPr>
          <p:nvPr/>
        </p:nvPicPr>
        <p:blipFill>
          <a:blip r:embed="rId3"/>
          <a:srcRect/>
          <a:stretch>
            <a:fillRect/>
          </a:stretch>
        </p:blipFill>
        <p:spPr bwMode="auto">
          <a:xfrm>
            <a:off x="4953000" y="1066800"/>
            <a:ext cx="4078288" cy="2730500"/>
          </a:xfrm>
          <a:prstGeom prst="rect">
            <a:avLst/>
          </a:prstGeom>
          <a:noFill/>
          <a:ln w="9525">
            <a:noFill/>
            <a:miter lim="800000"/>
            <a:headEnd/>
            <a:tailEnd/>
          </a:ln>
        </p:spPr>
      </p:pic>
      <p:pic>
        <p:nvPicPr>
          <p:cNvPr id="114694" name="Picture 6" descr="DSC00212.JPG"/>
          <p:cNvPicPr>
            <a:picLocks noChangeAspect="1"/>
          </p:cNvPicPr>
          <p:nvPr/>
        </p:nvPicPr>
        <p:blipFill>
          <a:blip r:embed="rId4"/>
          <a:srcRect/>
          <a:stretch>
            <a:fillRect/>
          </a:stretch>
        </p:blipFill>
        <p:spPr bwMode="auto">
          <a:xfrm>
            <a:off x="4953000" y="3810000"/>
            <a:ext cx="4038600" cy="30289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3" descr="AW (63).JPG"/>
          <p:cNvPicPr>
            <a:picLocks noChangeAspect="1"/>
          </p:cNvPicPr>
          <p:nvPr/>
        </p:nvPicPr>
        <p:blipFill>
          <a:blip r:embed="rId2">
            <a:lum bright="28000" contrast="-20000"/>
          </a:blip>
          <a:srcRect/>
          <a:stretch>
            <a:fillRect/>
          </a:stretch>
        </p:blipFill>
        <p:spPr bwMode="auto">
          <a:xfrm>
            <a:off x="-66675" y="0"/>
            <a:ext cx="9210675" cy="6858000"/>
          </a:xfrm>
          <a:prstGeom prst="rect">
            <a:avLst/>
          </a:prstGeom>
          <a:noFill/>
          <a:ln w="9525">
            <a:noFill/>
            <a:miter lim="800000"/>
            <a:headEnd/>
            <a:tailEnd/>
          </a:ln>
        </p:spPr>
      </p:pic>
      <p:sp>
        <p:nvSpPr>
          <p:cNvPr id="2" name="Title 1"/>
          <p:cNvSpPr>
            <a:spLocks noGrp="1"/>
          </p:cNvSpPr>
          <p:nvPr>
            <p:ph type="title" idx="4294967295"/>
          </p:nvPr>
        </p:nvSpPr>
        <p:spPr>
          <a:xfrm>
            <a:off x="228600" y="0"/>
            <a:ext cx="8229600" cy="1143000"/>
          </a:xfrm>
        </p:spPr>
        <p:txBody>
          <a:bodyPr>
            <a:normAutofit/>
          </a:bodyPr>
          <a:lstStyle/>
          <a:p>
            <a:pPr eaLnBrk="1" hangingPunct="1"/>
            <a:r>
              <a:rPr lang="en-US" b="1">
                <a:effectLst>
                  <a:outerShdw blurRad="38100" dist="38100" dir="2700000" algn="tl">
                    <a:srgbClr val="DDDDDD"/>
                  </a:outerShdw>
                </a:effectLst>
                <a:latin typeface="Cambria" charset="0"/>
              </a:rPr>
              <a:t>Realized and anticipated results</a:t>
            </a:r>
          </a:p>
        </p:txBody>
      </p:sp>
      <p:sp>
        <p:nvSpPr>
          <p:cNvPr id="3" name="Content Placeholder 2"/>
          <p:cNvSpPr>
            <a:spLocks noGrp="1"/>
          </p:cNvSpPr>
          <p:nvPr>
            <p:ph idx="4294967295"/>
          </p:nvPr>
        </p:nvSpPr>
        <p:spPr>
          <a:xfrm>
            <a:off x="0" y="1143000"/>
            <a:ext cx="4724400" cy="5334000"/>
          </a:xfrm>
        </p:spPr>
        <p:txBody>
          <a:bodyPr>
            <a:normAutofit/>
          </a:bodyPr>
          <a:lstStyle/>
          <a:p>
            <a:pPr eaLnBrk="1" hangingPunct="1">
              <a:lnSpc>
                <a:spcPct val="90000"/>
              </a:lnSpc>
              <a:buFontTx/>
              <a:buChar char="•"/>
            </a:pPr>
            <a:r>
              <a:rPr lang="en-US" sz="1800" b="1">
                <a:effectLst>
                  <a:outerShdw blurRad="38100" dist="38100" dir="2700000" algn="tl">
                    <a:srgbClr val="DDDDDD"/>
                  </a:outerShdw>
                </a:effectLst>
              </a:rPr>
              <a:t>100% increase in annual survey sample sizes over historical (solely MARMAP) levels</a:t>
            </a:r>
          </a:p>
          <a:p>
            <a:pPr lvl="1" eaLnBrk="1" hangingPunct="1">
              <a:lnSpc>
                <a:spcPct val="90000"/>
              </a:lnSpc>
            </a:pPr>
            <a:r>
              <a:rPr lang="en-US" sz="1600" b="1">
                <a:effectLst>
                  <a:outerShdw blurRad="38100" dist="38100" dir="2700000" algn="tl">
                    <a:srgbClr val="DDDDDD"/>
                  </a:outerShdw>
                </a:effectLst>
              </a:rPr>
              <a:t>Improved trap-based abundance indices due to increased survey sample size and spatial footprint</a:t>
            </a:r>
          </a:p>
          <a:p>
            <a:pPr lvl="1" eaLnBrk="1" hangingPunct="1">
              <a:lnSpc>
                <a:spcPct val="90000"/>
              </a:lnSpc>
            </a:pPr>
            <a:r>
              <a:rPr lang="en-US" sz="1600" b="1">
                <a:effectLst>
                  <a:outerShdw blurRad="38100" dist="38100" dir="2700000" algn="tl">
                    <a:srgbClr val="DDDDDD"/>
                  </a:outerShdw>
                </a:effectLst>
              </a:rPr>
              <a:t>Improved size-at-age and sex ratio information due to increase trap-based biological collections (otoliths and gonads)</a:t>
            </a:r>
          </a:p>
          <a:p>
            <a:pPr eaLnBrk="1" hangingPunct="1">
              <a:lnSpc>
                <a:spcPct val="90000"/>
              </a:lnSpc>
              <a:buFontTx/>
              <a:buChar char="•"/>
            </a:pPr>
            <a:r>
              <a:rPr lang="en-US" sz="1800" b="1">
                <a:effectLst>
                  <a:outerShdw blurRad="38100" dist="38100" dir="2700000" algn="tl">
                    <a:srgbClr val="DDDDDD"/>
                  </a:outerShdw>
                </a:effectLst>
              </a:rPr>
              <a:t>Establishment  of video-based abundance indices (more precise than trap-based) for use in future assessments</a:t>
            </a:r>
          </a:p>
          <a:p>
            <a:pPr eaLnBrk="1" hangingPunct="1">
              <a:lnSpc>
                <a:spcPct val="90000"/>
              </a:lnSpc>
              <a:buFontTx/>
              <a:buChar char="•"/>
            </a:pPr>
            <a:r>
              <a:rPr lang="en-US" sz="1800" b="1">
                <a:effectLst>
                  <a:outerShdw blurRad="38100" dist="38100" dir="2700000" algn="tl">
                    <a:srgbClr val="DDDDDD"/>
                  </a:outerShdw>
                </a:effectLst>
              </a:rPr>
              <a:t>Improved knowledge of hardbottom distribution (via mapping) = improved survey design</a:t>
            </a:r>
          </a:p>
        </p:txBody>
      </p:sp>
      <p:pic>
        <p:nvPicPr>
          <p:cNvPr id="115717" name="Picture 5" descr="Pisces_006.JPG"/>
          <p:cNvPicPr>
            <a:picLocks noChangeAspect="1"/>
          </p:cNvPicPr>
          <p:nvPr/>
        </p:nvPicPr>
        <p:blipFill>
          <a:blip r:embed="rId3"/>
          <a:srcRect/>
          <a:stretch>
            <a:fillRect/>
          </a:stretch>
        </p:blipFill>
        <p:spPr bwMode="auto">
          <a:xfrm>
            <a:off x="4953000" y="1066800"/>
            <a:ext cx="4078288" cy="2730500"/>
          </a:xfrm>
          <a:prstGeom prst="rect">
            <a:avLst/>
          </a:prstGeom>
          <a:noFill/>
          <a:ln w="9525">
            <a:noFill/>
            <a:miter lim="800000"/>
            <a:headEnd/>
            <a:tailEnd/>
          </a:ln>
        </p:spPr>
      </p:pic>
      <p:pic>
        <p:nvPicPr>
          <p:cNvPr id="115718" name="Picture 6" descr="DSC00212.JPG"/>
          <p:cNvPicPr>
            <a:picLocks noChangeAspect="1"/>
          </p:cNvPicPr>
          <p:nvPr/>
        </p:nvPicPr>
        <p:blipFill>
          <a:blip r:embed="rId4"/>
          <a:srcRect/>
          <a:stretch>
            <a:fillRect/>
          </a:stretch>
        </p:blipFill>
        <p:spPr bwMode="auto">
          <a:xfrm>
            <a:off x="4953000" y="3810000"/>
            <a:ext cx="4038600" cy="30289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Blank Presentation">
      <a:majorFont>
        <a:latin typeface="Arial Black"/>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noaaf_template</Template>
  <TotalTime>1551</TotalTime>
  <Words>363</Words>
  <Application>Microsoft Office PowerPoint</Application>
  <PresentationFormat>On-screen Show (4:3)</PresentationFormat>
  <Paragraphs>51</Paragraphs>
  <Slides>8</Slides>
  <Notes>0</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8</vt:i4>
      </vt:variant>
    </vt:vector>
  </HeadingPairs>
  <TitlesOfParts>
    <vt:vector size="15" baseType="lpstr">
      <vt:lpstr>Arial</vt:lpstr>
      <vt:lpstr>ヒラギノ角ゴ Pro W3</vt:lpstr>
      <vt:lpstr>Arial Black</vt:lpstr>
      <vt:lpstr>Calibri</vt:lpstr>
      <vt:lpstr>ＭＳ Ｐゴシック</vt:lpstr>
      <vt:lpstr>Cambria</vt:lpstr>
      <vt:lpstr>Blank Presentation</vt:lpstr>
      <vt:lpstr>PowerPoint Presentation</vt:lpstr>
      <vt:lpstr>PowerPoint Presentation</vt:lpstr>
      <vt:lpstr>Southeast Fishery-Independent Survey (SEFIS)</vt:lpstr>
      <vt:lpstr>Objectives of SEFIS</vt:lpstr>
      <vt:lpstr>SEFIS sampling approach</vt:lpstr>
      <vt:lpstr>2010 Results</vt:lpstr>
      <vt:lpstr>2011 Plans and Progress</vt:lpstr>
      <vt:lpstr>Realized and anticipated results</vt:lpstr>
    </vt:vector>
  </TitlesOfParts>
  <Company>NOAA-SEFSC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Tomas Jamir</dc:creator>
  <cp:lastModifiedBy>NOAA  NMFS</cp:lastModifiedBy>
  <cp:revision>118</cp:revision>
  <dcterms:created xsi:type="dcterms:W3CDTF">2010-12-07T20:15:53Z</dcterms:created>
  <dcterms:modified xsi:type="dcterms:W3CDTF">2011-06-16T11:31:21Z</dcterms:modified>
</cp:coreProperties>
</file>