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sldIdLst>
    <p:sldId id="256" r:id="rId3"/>
    <p:sldId id="257" r:id="rId4"/>
    <p:sldId id="260" r:id="rId5"/>
    <p:sldId id="261" r:id="rId6"/>
    <p:sldId id="262" r:id="rId7"/>
    <p:sldId id="264" r:id="rId8"/>
    <p:sldId id="273" r:id="rId9"/>
    <p:sldId id="274" r:id="rId10"/>
    <p:sldId id="27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2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7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92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71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4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35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43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73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3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4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1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3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9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9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962400" y="-7144"/>
            <a:ext cx="5181600" cy="6636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5D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E5723A-CA41-4110-B7FF-EC20EC4516DE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0DC218-56E3-45EA-915E-CC497B799837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9477"/>
            <a:ext cx="1349789" cy="134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7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400" b="1" kern="1200">
          <a:ln>
            <a:noFill/>
          </a:ln>
          <a:solidFill>
            <a:schemeClr val="tx1"/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Tx/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Tx/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-9144" y="6019800"/>
            <a:ext cx="9165336" cy="883920"/>
            <a:chOff x="-9144" y="6019800"/>
            <a:chExt cx="9165336" cy="88392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10800000">
              <a:off x="383" y="6327194"/>
              <a:ext cx="5182893" cy="5399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10800000">
              <a:off x="-9144" y="6019800"/>
              <a:ext cx="9165336" cy="84734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rgbClr val="005A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323900" y="6595943"/>
              <a:ext cx="37926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bg1"/>
                  </a:solidFill>
                  <a:latin typeface="Cambria" pitchFamily="18" charset="0"/>
                </a:rPr>
                <a:t>South Atlantic Fishery Management Council</a:t>
              </a:r>
              <a:endParaRPr lang="en-US" sz="1400" b="1" i="1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1891" y="6444324"/>
              <a:ext cx="760773" cy="38315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16998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Technical Subcommittee for </a:t>
            </a:r>
            <a:r>
              <a:rPr lang="en-US" dirty="0" err="1" smtClean="0"/>
              <a:t>Charterboat</a:t>
            </a:r>
            <a:r>
              <a:rPr lang="en-US" dirty="0" smtClean="0"/>
              <a:t> Logbooks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r>
              <a:rPr lang="en-US" dirty="0" smtClean="0"/>
              <a:t>Update from May 28-29 Meeting in Tampa, FL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0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 anchor="t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Electronic logbooks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Census, state and federal vessels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Mandatory</a:t>
            </a:r>
            <a:r>
              <a:rPr lang="en-US" dirty="0"/>
              <a:t>, Trip-level </a:t>
            </a:r>
            <a:r>
              <a:rPr lang="en-US" dirty="0" smtClean="0"/>
              <a:t>reports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Submitted </a:t>
            </a:r>
            <a:r>
              <a:rPr lang="en-US" dirty="0" smtClean="0"/>
              <a:t>weekly, with non-fishing reports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Validation and calibration as key </a:t>
            </a:r>
            <a:r>
              <a:rPr lang="en-US" dirty="0" smtClean="0"/>
              <a:t>components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Appropriate AMs</a:t>
            </a:r>
            <a:endParaRPr lang="en-US" dirty="0" smtClean="0"/>
          </a:p>
          <a:p>
            <a:r>
              <a:rPr lang="en-US" dirty="0" smtClean="0"/>
              <a:t>Minimize reporting burden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All </a:t>
            </a:r>
            <a:r>
              <a:rPr lang="en-US" dirty="0" smtClean="0"/>
              <a:t>data managed </a:t>
            </a:r>
            <a:r>
              <a:rPr lang="en-US" dirty="0" smtClean="0"/>
              <a:t>centrally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Reduce/eliminate paper reporting</a:t>
            </a:r>
            <a:endParaRPr lang="en-US" dirty="0" smtClean="0"/>
          </a:p>
          <a:p>
            <a:r>
              <a:rPr lang="en-US" dirty="0" smtClean="0"/>
              <a:t>Program </a:t>
            </a:r>
            <a:r>
              <a:rPr lang="en-US" dirty="0" smtClean="0"/>
              <a:t>coordination/development </a:t>
            </a:r>
            <a:r>
              <a:rPr lang="en-US" dirty="0" smtClean="0"/>
              <a:t>through a cooperative effort </a:t>
            </a:r>
            <a:r>
              <a:rPr lang="en-US" dirty="0" smtClean="0"/>
              <a:t>(MRIP, SERO, SEFSC, HMS, states, ACCSP, </a:t>
            </a:r>
            <a:r>
              <a:rPr lang="en-US" dirty="0" err="1" smtClean="0"/>
              <a:t>GulfFIN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98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Meeting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Gregg Bray – GSMFC (attended first day only)</a:t>
            </a:r>
          </a:p>
          <a:p>
            <a:r>
              <a:rPr lang="en-US" dirty="0" smtClean="0"/>
              <a:t>Ken Brennan – SEFSC (Headboat Logbooks)</a:t>
            </a:r>
          </a:p>
          <a:p>
            <a:r>
              <a:rPr lang="en-US" dirty="0" smtClean="0"/>
              <a:t>Mike </a:t>
            </a:r>
            <a:r>
              <a:rPr lang="en-US" dirty="0" err="1" smtClean="0"/>
              <a:t>Cahall</a:t>
            </a:r>
            <a:r>
              <a:rPr lang="en-US" dirty="0" smtClean="0"/>
              <a:t> – ACCSP</a:t>
            </a:r>
          </a:p>
          <a:p>
            <a:r>
              <a:rPr lang="en-US" dirty="0" smtClean="0"/>
              <a:t>Mike Errigo – SAFMC</a:t>
            </a:r>
          </a:p>
          <a:p>
            <a:r>
              <a:rPr lang="en-US" dirty="0" smtClean="0"/>
              <a:t>Mark Fisher – TPWD (unable to attend due to travel issues)</a:t>
            </a:r>
          </a:p>
          <a:p>
            <a:r>
              <a:rPr lang="en-US" dirty="0" smtClean="0"/>
              <a:t>John Froeschke – GMFMC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Hiltz</a:t>
            </a:r>
            <a:r>
              <a:rPr lang="en-US" dirty="0" smtClean="0"/>
              <a:t> – SCDNR</a:t>
            </a:r>
          </a:p>
          <a:p>
            <a:r>
              <a:rPr lang="en-US" dirty="0" smtClean="0"/>
              <a:t>Doug Mumford – NCDENR</a:t>
            </a:r>
          </a:p>
          <a:p>
            <a:r>
              <a:rPr lang="en-US" dirty="0" smtClean="0"/>
              <a:t>Ron </a:t>
            </a:r>
            <a:r>
              <a:rPr lang="en-US" dirty="0" err="1" smtClean="0"/>
              <a:t>Salz</a:t>
            </a:r>
            <a:r>
              <a:rPr lang="en-US" dirty="0" smtClean="0"/>
              <a:t> – MRIP</a:t>
            </a:r>
          </a:p>
          <a:p>
            <a:r>
              <a:rPr lang="en-US" dirty="0" smtClean="0"/>
              <a:t>Beverly </a:t>
            </a:r>
            <a:r>
              <a:rPr lang="en-US" dirty="0" err="1" smtClean="0"/>
              <a:t>Sauls</a:t>
            </a:r>
            <a:r>
              <a:rPr lang="en-US" dirty="0" smtClean="0"/>
              <a:t> – FWC</a:t>
            </a:r>
          </a:p>
          <a:p>
            <a:r>
              <a:rPr lang="en-US" dirty="0" smtClean="0"/>
              <a:t>George Silva – HMS</a:t>
            </a:r>
          </a:p>
          <a:p>
            <a:r>
              <a:rPr lang="en-US" dirty="0" smtClean="0"/>
              <a:t>Andy </a:t>
            </a:r>
            <a:r>
              <a:rPr lang="en-US" dirty="0" err="1" smtClean="0"/>
              <a:t>Strelcheck</a:t>
            </a:r>
            <a:r>
              <a:rPr lang="en-US" dirty="0" smtClean="0"/>
              <a:t> – SERO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6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 anchor="t"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Census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Procedure to adjust for non-reporting and misreporting </a:t>
            </a:r>
          </a:p>
          <a:p>
            <a:r>
              <a:rPr lang="en-US" dirty="0" smtClean="0"/>
              <a:t>Mandatory reporting </a:t>
            </a:r>
          </a:p>
          <a:p>
            <a:r>
              <a:rPr lang="en-US" dirty="0"/>
              <a:t>T</a:t>
            </a:r>
            <a:r>
              <a:rPr lang="en-US" dirty="0" smtClean="0"/>
              <a:t>rip-level reports with weekly submission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Including non-fishing trip reports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Weekly logbook submission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Flexible enough to accommodate more frequent submissions than weekly, if necessary</a:t>
            </a:r>
          </a:p>
        </p:txBody>
      </p:sp>
    </p:spTree>
    <p:extLst>
      <p:ext uri="{BB962C8B-B14F-4D97-AF65-F5344CB8AC3E}">
        <p14:creationId xmlns:p14="http://schemas.microsoft.com/office/powerpoint/2010/main" val="425854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Multi-faceted approach utilizing a number of platforms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Minimum standards developed in collaboration with </a:t>
            </a:r>
            <a:r>
              <a:rPr lang="en-US" dirty="0" err="1" smtClean="0"/>
              <a:t>GulfFIN</a:t>
            </a:r>
            <a:r>
              <a:rPr lang="en-US" dirty="0" smtClean="0"/>
              <a:t> and ACCSP</a:t>
            </a:r>
          </a:p>
          <a:p>
            <a:r>
              <a:rPr lang="en-US" dirty="0" smtClean="0"/>
              <a:t>Recommended data collection process: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/>
              <a:t>Logbook data collected via authorized web or phone application;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Data </a:t>
            </a:r>
            <a:r>
              <a:rPr lang="en-US" dirty="0"/>
              <a:t>submitted to ACCSP or </a:t>
            </a:r>
            <a:r>
              <a:rPr lang="en-US" dirty="0" err="1"/>
              <a:t>GulfFIN</a:t>
            </a:r>
            <a:r>
              <a:rPr lang="en-US" dirty="0"/>
              <a:t>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Data </a:t>
            </a:r>
            <a:r>
              <a:rPr lang="en-US" dirty="0"/>
              <a:t>integrated by ACCSP or </a:t>
            </a:r>
            <a:r>
              <a:rPr lang="en-US" dirty="0" err="1"/>
              <a:t>GulfFIN</a:t>
            </a:r>
            <a:r>
              <a:rPr lang="en-US" dirty="0"/>
              <a:t> into single composite data set;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Composite </a:t>
            </a:r>
            <a:r>
              <a:rPr lang="en-US" dirty="0"/>
              <a:t>data set distributed to appropriate agencies for analyses and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47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 anchor="t"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Recommend MRIP certified methodology</a:t>
            </a:r>
          </a:p>
          <a:p>
            <a:r>
              <a:rPr lang="en-US" dirty="0" smtClean="0"/>
              <a:t>Minimum requirements: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Gulf MRIP </a:t>
            </a:r>
            <a:r>
              <a:rPr lang="en-US" dirty="0" smtClean="0"/>
              <a:t>charter logbook pilot study </a:t>
            </a:r>
            <a:r>
              <a:rPr lang="en-US" dirty="0" smtClean="0"/>
              <a:t>methodologies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Dockside validation of catch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Dockside validation of vessel activity</a:t>
            </a:r>
            <a:endParaRPr lang="en-US" dirty="0" smtClean="0"/>
          </a:p>
          <a:p>
            <a:r>
              <a:rPr lang="en-US" dirty="0" smtClean="0"/>
              <a:t>Additional elements recommended: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At-sea observer coverage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Fine-scale discard data, depths of capture, area fished, release mortality</a:t>
            </a:r>
          </a:p>
          <a:p>
            <a:r>
              <a:rPr lang="en-US" dirty="0" smtClean="0"/>
              <a:t>Elements to consider: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VMS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Hale-out, hale-in</a:t>
            </a:r>
          </a:p>
        </p:txBody>
      </p:sp>
    </p:spTree>
    <p:extLst>
      <p:ext uri="{BB962C8B-B14F-4D97-AF65-F5344CB8AC3E}">
        <p14:creationId xmlns:p14="http://schemas.microsoft.com/office/powerpoint/2010/main" val="247048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Similar AMs and reporting </a:t>
            </a:r>
            <a:r>
              <a:rPr lang="en-US" dirty="0" err="1" smtClean="0"/>
              <a:t>Reqs</a:t>
            </a:r>
            <a:r>
              <a:rPr lang="en-US" dirty="0" smtClean="0"/>
              <a:t> as was implemented for </a:t>
            </a:r>
            <a:r>
              <a:rPr lang="en-US" dirty="0" err="1" smtClean="0"/>
              <a:t>Comm</a:t>
            </a:r>
            <a:r>
              <a:rPr lang="en-US" dirty="0" smtClean="0"/>
              <a:t> dealers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Delinquent reports need to be received before a subsequent for-hire trip could be made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Consult with OLE and NOAA GC for appropriate AMs</a:t>
            </a:r>
            <a:endParaRPr lang="en-US" dirty="0" smtClean="0"/>
          </a:p>
          <a:p>
            <a:r>
              <a:rPr lang="en-US" dirty="0" smtClean="0"/>
              <a:t>Should run concurrently with current survey for at least 3 years for calibration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Not used for management until calibration is developed</a:t>
            </a:r>
            <a:endParaRPr lang="en-US" dirty="0" smtClean="0"/>
          </a:p>
          <a:p>
            <a:r>
              <a:rPr lang="en-US" dirty="0" smtClean="0"/>
              <a:t>Should include state vessels</a:t>
            </a:r>
            <a:endParaRPr lang="en-US" dirty="0" smtClean="0"/>
          </a:p>
          <a:p>
            <a:r>
              <a:rPr lang="en-US" dirty="0" err="1"/>
              <a:t>GulfFIN</a:t>
            </a:r>
            <a:r>
              <a:rPr lang="en-US" dirty="0"/>
              <a:t> and </a:t>
            </a:r>
            <a:r>
              <a:rPr lang="en-US" dirty="0" smtClean="0"/>
              <a:t>ACCSP work </a:t>
            </a:r>
            <a:r>
              <a:rPr lang="en-US" dirty="0"/>
              <a:t>jointly with end users (i.e., MRIP, SERO, SEFSC, HMS, and state agencies) </a:t>
            </a:r>
            <a:r>
              <a:rPr lang="en-US" dirty="0" smtClean="0"/>
              <a:t>to coordinate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7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8229600" cy="1143000"/>
          </a:xfrm>
        </p:spPr>
        <p:txBody>
          <a:bodyPr anchor="t"/>
          <a:lstStyle/>
          <a:p>
            <a:r>
              <a:rPr lang="en-US" dirty="0" smtClean="0"/>
              <a:t>Budgetary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Temporary increase in funding during calibration</a:t>
            </a:r>
          </a:p>
          <a:p>
            <a:r>
              <a:rPr lang="en-US" dirty="0" smtClean="0"/>
              <a:t>Start-up costs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Implementation/roll out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Outreach/education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Additional infrastructure and personnel</a:t>
            </a:r>
          </a:p>
          <a:p>
            <a:r>
              <a:rPr lang="en-US" dirty="0" smtClean="0"/>
              <a:t>Possible increase ongoing </a:t>
            </a:r>
            <a:r>
              <a:rPr lang="en-US" dirty="0" smtClean="0"/>
              <a:t>costs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Maintenance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Validation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Compliance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Dock-side sampling (can use MRIP intercepts and validation for some of this)</a:t>
            </a:r>
          </a:p>
          <a:p>
            <a:r>
              <a:rPr lang="en-US" dirty="0" smtClean="0"/>
              <a:t>Need to develop an estimate of cost </a:t>
            </a:r>
            <a:r>
              <a:rPr lang="en-US" dirty="0" smtClean="0"/>
              <a:t>in relation to current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6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 anchor="t"/>
          <a:lstStyle/>
          <a:p>
            <a:r>
              <a:rPr lang="en-US" dirty="0" smtClean="0"/>
              <a:t>Council Decision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 or only federally permitted </a:t>
            </a:r>
            <a:r>
              <a:rPr lang="en-US" dirty="0" smtClean="0"/>
              <a:t>vessels</a:t>
            </a:r>
            <a:endParaRPr lang="en-US" dirty="0"/>
          </a:p>
          <a:p>
            <a:r>
              <a:rPr lang="en-US" dirty="0" smtClean="0"/>
              <a:t>Vision </a:t>
            </a:r>
            <a:r>
              <a:rPr lang="en-US" dirty="0"/>
              <a:t>of accountability measures for ensuring data timeliness and </a:t>
            </a:r>
            <a:r>
              <a:rPr lang="en-US" dirty="0" smtClean="0"/>
              <a:t>accuracy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What range </a:t>
            </a:r>
            <a:r>
              <a:rPr lang="en-US" dirty="0"/>
              <a:t>(type, magnitude, range) of accountability should be </a:t>
            </a:r>
            <a:r>
              <a:rPr lang="en-US" dirty="0" smtClean="0"/>
              <a:t>considered?</a:t>
            </a:r>
            <a:endParaRPr lang="en-US" dirty="0"/>
          </a:p>
          <a:p>
            <a:r>
              <a:rPr lang="en-US" dirty="0" smtClean="0"/>
              <a:t>Should </a:t>
            </a:r>
            <a:r>
              <a:rPr lang="en-US" dirty="0"/>
              <a:t>there be different reporting options for those who do not have </a:t>
            </a:r>
            <a:r>
              <a:rPr lang="en-US" dirty="0" smtClean="0"/>
              <a:t>internet access </a:t>
            </a:r>
            <a:r>
              <a:rPr lang="en-US" dirty="0"/>
              <a:t>for </a:t>
            </a:r>
            <a:r>
              <a:rPr lang="en-US" dirty="0" smtClean="0"/>
              <a:t>reporting?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Allow paper reporting with agency entry of </a:t>
            </a:r>
            <a:r>
              <a:rPr lang="en-US" dirty="0" smtClean="0"/>
              <a:t>data?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Should paper reporting require an additional fee on the permit to </a:t>
            </a:r>
            <a:r>
              <a:rPr lang="en-US" dirty="0" smtClean="0"/>
              <a:t>mitigate agency costs?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0366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Council 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states regulations currently incompatible with mandatory electronic </a:t>
            </a:r>
            <a:r>
              <a:rPr lang="en-US" dirty="0" smtClean="0"/>
              <a:t>reporting</a:t>
            </a:r>
            <a:endParaRPr lang="en-US" dirty="0"/>
          </a:p>
          <a:p>
            <a:r>
              <a:rPr lang="en-US" dirty="0" smtClean="0"/>
              <a:t>Should </a:t>
            </a:r>
            <a:r>
              <a:rPr lang="en-US" dirty="0"/>
              <a:t>the system be able to accommodate future needs such as VMS with </a:t>
            </a:r>
            <a:r>
              <a:rPr lang="en-US" dirty="0" smtClean="0"/>
              <a:t>hale-out, hale-in </a:t>
            </a:r>
            <a:r>
              <a:rPr lang="en-US" dirty="0"/>
              <a:t>requirements to improve catch and effort </a:t>
            </a:r>
            <a:r>
              <a:rPr lang="en-US" dirty="0" smtClean="0"/>
              <a:t>information?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49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FMC_template6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FMC_run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SAFMC_template6</Template>
  <TotalTime>371</TotalTime>
  <Words>538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</vt:lpstr>
      <vt:lpstr>Constantia</vt:lpstr>
      <vt:lpstr>Courier New</vt:lpstr>
      <vt:lpstr>Wingdings 2</vt:lpstr>
      <vt:lpstr>SAFMC_template6</vt:lpstr>
      <vt:lpstr>SAFMC_running</vt:lpstr>
      <vt:lpstr>Technical Subcommittee for Charterboat Logbooks</vt:lpstr>
      <vt:lpstr>Meeting Participants</vt:lpstr>
      <vt:lpstr>Recommendations</vt:lpstr>
      <vt:lpstr>Recommendations</vt:lpstr>
      <vt:lpstr>Validation</vt:lpstr>
      <vt:lpstr>Recommendations</vt:lpstr>
      <vt:lpstr>Budgetary Considerations</vt:lpstr>
      <vt:lpstr>Council Decision Points</vt:lpstr>
      <vt:lpstr>Council Decision Points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Subcommittee for Charterboat Logbooks</dc:title>
  <dc:creator>Mike Errigo</dc:creator>
  <cp:lastModifiedBy>Michael Errigo</cp:lastModifiedBy>
  <cp:revision>40</cp:revision>
  <dcterms:created xsi:type="dcterms:W3CDTF">2014-06-02T16:23:41Z</dcterms:created>
  <dcterms:modified xsi:type="dcterms:W3CDTF">2014-09-16T14:05:22Z</dcterms:modified>
</cp:coreProperties>
</file>