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  <p:sldMasterId id="2147483686" r:id="rId4"/>
    <p:sldMasterId id="2147483689" r:id="rId5"/>
  </p:sldMasterIdLst>
  <p:notesMasterIdLst>
    <p:notesMasterId r:id="rId71"/>
  </p:notesMasterIdLst>
  <p:handoutMasterIdLst>
    <p:handoutMasterId r:id="rId72"/>
  </p:handoutMasterIdLst>
  <p:sldIdLst>
    <p:sldId id="259" r:id="rId6"/>
    <p:sldId id="270" r:id="rId7"/>
    <p:sldId id="294" r:id="rId8"/>
    <p:sldId id="282" r:id="rId9"/>
    <p:sldId id="310" r:id="rId10"/>
    <p:sldId id="295" r:id="rId11"/>
    <p:sldId id="341" r:id="rId12"/>
    <p:sldId id="342" r:id="rId13"/>
    <p:sldId id="335" r:id="rId14"/>
    <p:sldId id="332" r:id="rId15"/>
    <p:sldId id="333" r:id="rId16"/>
    <p:sldId id="334" r:id="rId17"/>
    <p:sldId id="271" r:id="rId18"/>
    <p:sldId id="296" r:id="rId19"/>
    <p:sldId id="339" r:id="rId20"/>
    <p:sldId id="336" r:id="rId21"/>
    <p:sldId id="338" r:id="rId22"/>
    <p:sldId id="279" r:id="rId23"/>
    <p:sldId id="267" r:id="rId24"/>
    <p:sldId id="284" r:id="rId25"/>
    <p:sldId id="340" r:id="rId26"/>
    <p:sldId id="287" r:id="rId27"/>
    <p:sldId id="311" r:id="rId28"/>
    <p:sldId id="313" r:id="rId29"/>
    <p:sldId id="314" r:id="rId30"/>
    <p:sldId id="315" r:id="rId31"/>
    <p:sldId id="316" r:id="rId32"/>
    <p:sldId id="317" r:id="rId33"/>
    <p:sldId id="318" r:id="rId34"/>
    <p:sldId id="323" r:id="rId35"/>
    <p:sldId id="324" r:id="rId36"/>
    <p:sldId id="325" r:id="rId37"/>
    <p:sldId id="326" r:id="rId38"/>
    <p:sldId id="320" r:id="rId39"/>
    <p:sldId id="321" r:id="rId40"/>
    <p:sldId id="299" r:id="rId41"/>
    <p:sldId id="292" r:id="rId42"/>
    <p:sldId id="300" r:id="rId43"/>
    <p:sldId id="291" r:id="rId44"/>
    <p:sldId id="301" r:id="rId45"/>
    <p:sldId id="293" r:id="rId46"/>
    <p:sldId id="305" r:id="rId47"/>
    <p:sldId id="303" r:id="rId48"/>
    <p:sldId id="304" r:id="rId49"/>
    <p:sldId id="312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8" r:id="rId62"/>
    <p:sldId id="307" r:id="rId63"/>
    <p:sldId id="306" r:id="rId64"/>
    <p:sldId id="328" r:id="rId65"/>
    <p:sldId id="329" r:id="rId66"/>
    <p:sldId id="355" r:id="rId67"/>
    <p:sldId id="357" r:id="rId68"/>
    <p:sldId id="356" r:id="rId69"/>
    <p:sldId id="309" r:id="rId7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1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378" y="-158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ssessments\SEDAR%2036\Data\S36-S4-comparis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S36</c:v>
          </c:tx>
          <c:xVal>
            <c:numRef>
              <c:f>'Life history'!$A$3:$A$27</c:f>
              <c:numCache>
                <c:formatCode>0.0</c:formatCode>
                <c:ptCount val="25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  <c:pt idx="8">
                  <c:v>9.5</c:v>
                </c:pt>
                <c:pt idx="9">
                  <c:v>10.5</c:v>
                </c:pt>
                <c:pt idx="10">
                  <c:v>11.5</c:v>
                </c:pt>
                <c:pt idx="11">
                  <c:v>12.5</c:v>
                </c:pt>
                <c:pt idx="12">
                  <c:v>13.5</c:v>
                </c:pt>
                <c:pt idx="13">
                  <c:v>14.5</c:v>
                </c:pt>
                <c:pt idx="14">
                  <c:v>15.5</c:v>
                </c:pt>
                <c:pt idx="15">
                  <c:v>16.5</c:v>
                </c:pt>
                <c:pt idx="16">
                  <c:v>17.5</c:v>
                </c:pt>
                <c:pt idx="17">
                  <c:v>18.5</c:v>
                </c:pt>
                <c:pt idx="18">
                  <c:v>19.5</c:v>
                </c:pt>
                <c:pt idx="19">
                  <c:v>20.5</c:v>
                </c:pt>
                <c:pt idx="20">
                  <c:v>21.5</c:v>
                </c:pt>
                <c:pt idx="21">
                  <c:v>22.5</c:v>
                </c:pt>
                <c:pt idx="22">
                  <c:v>23.5</c:v>
                </c:pt>
                <c:pt idx="23">
                  <c:v>24.5</c:v>
                </c:pt>
                <c:pt idx="24">
                  <c:v>25.5</c:v>
                </c:pt>
              </c:numCache>
            </c:numRef>
          </c:xVal>
          <c:yVal>
            <c:numRef>
              <c:f>'Life history'!$B$3:$B$27</c:f>
              <c:numCache>
                <c:formatCode>0.0</c:formatCode>
                <c:ptCount val="25"/>
                <c:pt idx="0">
                  <c:v>358.63611817188041</c:v>
                </c:pt>
                <c:pt idx="1">
                  <c:v>421.78221954271044</c:v>
                </c:pt>
                <c:pt idx="2">
                  <c:v>479.28027395245437</c:v>
                </c:pt>
                <c:pt idx="3">
                  <c:v>531.63546594587592</c:v>
                </c:pt>
                <c:pt idx="4">
                  <c:v>579.30779428475466</c:v>
                </c:pt>
                <c:pt idx="5">
                  <c:v>622.71611355011873</c:v>
                </c:pt>
                <c:pt idx="6">
                  <c:v>662.24181424695371</c:v>
                </c:pt>
                <c:pt idx="7">
                  <c:v>698.23217374521573</c:v>
                </c:pt>
                <c:pt idx="8">
                  <c:v>731.00340749889983</c:v>
                </c:pt>
                <c:pt idx="9">
                  <c:v>760.84344735152979</c:v>
                </c:pt>
                <c:pt idx="10">
                  <c:v>788.01447133857835</c:v>
                </c:pt>
                <c:pt idx="11">
                  <c:v>812.75520721396015</c:v>
                </c:pt>
                <c:pt idx="12">
                  <c:v>835.28302993963882</c:v>
                </c:pt>
                <c:pt idx="13">
                  <c:v>855.79587156714263</c:v>
                </c:pt>
                <c:pt idx="14">
                  <c:v>874.47396029142158</c:v>
                </c:pt>
                <c:pt idx="15">
                  <c:v>891.48140395657742</c:v>
                </c:pt>
                <c:pt idx="16">
                  <c:v>906.96763192633</c:v>
                </c:pt>
                <c:pt idx="17">
                  <c:v>921.06870798765999</c:v>
                </c:pt>
                <c:pt idx="18">
                  <c:v>933.90852582295133</c:v>
                </c:pt>
                <c:pt idx="19">
                  <c:v>945.59989755418871</c:v>
                </c:pt>
                <c:pt idx="20">
                  <c:v>956.24554492328764</c:v>
                </c:pt>
                <c:pt idx="21">
                  <c:v>965.93900181717845</c:v>
                </c:pt>
                <c:pt idx="22">
                  <c:v>974.7654360673364</c:v>
                </c:pt>
                <c:pt idx="23">
                  <c:v>982.80239774418249</c:v>
                </c:pt>
                <c:pt idx="24">
                  <c:v>990.12050052095651</c:v>
                </c:pt>
              </c:numCache>
            </c:numRef>
          </c:yVal>
          <c:smooth val="0"/>
        </c:ser>
        <c:ser>
          <c:idx val="1"/>
          <c:order val="1"/>
          <c:tx>
            <c:v>S4</c:v>
          </c:tx>
          <c:xVal>
            <c:numRef>
              <c:f>'Life history'!$A$3:$A$27</c:f>
              <c:numCache>
                <c:formatCode>0.0</c:formatCode>
                <c:ptCount val="25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  <c:pt idx="8">
                  <c:v>9.5</c:v>
                </c:pt>
                <c:pt idx="9">
                  <c:v>10.5</c:v>
                </c:pt>
                <c:pt idx="10">
                  <c:v>11.5</c:v>
                </c:pt>
                <c:pt idx="11">
                  <c:v>12.5</c:v>
                </c:pt>
                <c:pt idx="12">
                  <c:v>13.5</c:v>
                </c:pt>
                <c:pt idx="13">
                  <c:v>14.5</c:v>
                </c:pt>
                <c:pt idx="14">
                  <c:v>15.5</c:v>
                </c:pt>
                <c:pt idx="15">
                  <c:v>16.5</c:v>
                </c:pt>
                <c:pt idx="16">
                  <c:v>17.5</c:v>
                </c:pt>
                <c:pt idx="17">
                  <c:v>18.5</c:v>
                </c:pt>
                <c:pt idx="18">
                  <c:v>19.5</c:v>
                </c:pt>
                <c:pt idx="19">
                  <c:v>20.5</c:v>
                </c:pt>
                <c:pt idx="20">
                  <c:v>21.5</c:v>
                </c:pt>
                <c:pt idx="21">
                  <c:v>22.5</c:v>
                </c:pt>
                <c:pt idx="22">
                  <c:v>23.5</c:v>
                </c:pt>
                <c:pt idx="23">
                  <c:v>24.5</c:v>
                </c:pt>
                <c:pt idx="24">
                  <c:v>25.5</c:v>
                </c:pt>
              </c:numCache>
            </c:numRef>
          </c:xVal>
          <c:yVal>
            <c:numRef>
              <c:f>'Life history'!$G$3:$G$27</c:f>
              <c:numCache>
                <c:formatCode>General</c:formatCode>
                <c:ptCount val="25"/>
                <c:pt idx="0">
                  <c:v>221.1</c:v>
                </c:pt>
                <c:pt idx="1">
                  <c:v>311.7</c:v>
                </c:pt>
                <c:pt idx="2">
                  <c:v>391.2</c:v>
                </c:pt>
                <c:pt idx="3">
                  <c:v>461</c:v>
                </c:pt>
                <c:pt idx="4">
                  <c:v>522.1</c:v>
                </c:pt>
                <c:pt idx="5">
                  <c:v>575.79999999999995</c:v>
                </c:pt>
                <c:pt idx="6">
                  <c:v>622.9</c:v>
                </c:pt>
                <c:pt idx="7">
                  <c:v>664.2</c:v>
                </c:pt>
                <c:pt idx="8">
                  <c:v>700.4</c:v>
                </c:pt>
                <c:pt idx="9">
                  <c:v>732.2</c:v>
                </c:pt>
                <c:pt idx="10">
                  <c:v>760</c:v>
                </c:pt>
                <c:pt idx="11">
                  <c:v>784.5</c:v>
                </c:pt>
                <c:pt idx="12">
                  <c:v>805.9</c:v>
                </c:pt>
                <c:pt idx="13">
                  <c:v>824.8</c:v>
                </c:pt>
                <c:pt idx="14">
                  <c:v>841.3</c:v>
                </c:pt>
                <c:pt idx="15">
                  <c:v>855.7</c:v>
                </c:pt>
                <c:pt idx="16">
                  <c:v>868.5</c:v>
                </c:pt>
                <c:pt idx="17">
                  <c:v>879.6</c:v>
                </c:pt>
                <c:pt idx="18">
                  <c:v>889.4</c:v>
                </c:pt>
                <c:pt idx="19">
                  <c:v>897.9</c:v>
                </c:pt>
                <c:pt idx="20">
                  <c:v>905.5</c:v>
                </c:pt>
                <c:pt idx="21">
                  <c:v>912.1</c:v>
                </c:pt>
                <c:pt idx="22">
                  <c:v>917.8</c:v>
                </c:pt>
                <c:pt idx="23">
                  <c:v>922.9</c:v>
                </c:pt>
                <c:pt idx="24">
                  <c:v>927.4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618560"/>
        <c:axId val="93620480"/>
      </c:scatterChart>
      <c:valAx>
        <c:axId val="93618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93620480"/>
        <c:crosses val="autoZero"/>
        <c:crossBetween val="midCat"/>
      </c:valAx>
      <c:valAx>
        <c:axId val="93620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length (mm)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9361856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S36 fem mature</c:v>
          </c:tx>
          <c:xVal>
            <c:numRef>
              <c:f>'Life history'!$A$3:$A$27</c:f>
              <c:numCache>
                <c:formatCode>0.0</c:formatCode>
                <c:ptCount val="25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  <c:pt idx="8">
                  <c:v>9.5</c:v>
                </c:pt>
                <c:pt idx="9">
                  <c:v>10.5</c:v>
                </c:pt>
                <c:pt idx="10">
                  <c:v>11.5</c:v>
                </c:pt>
                <c:pt idx="11">
                  <c:v>12.5</c:v>
                </c:pt>
                <c:pt idx="12">
                  <c:v>13.5</c:v>
                </c:pt>
                <c:pt idx="13">
                  <c:v>14.5</c:v>
                </c:pt>
                <c:pt idx="14">
                  <c:v>15.5</c:v>
                </c:pt>
                <c:pt idx="15">
                  <c:v>16.5</c:v>
                </c:pt>
                <c:pt idx="16">
                  <c:v>17.5</c:v>
                </c:pt>
                <c:pt idx="17">
                  <c:v>18.5</c:v>
                </c:pt>
                <c:pt idx="18">
                  <c:v>19.5</c:v>
                </c:pt>
                <c:pt idx="19">
                  <c:v>20.5</c:v>
                </c:pt>
                <c:pt idx="20">
                  <c:v>21.5</c:v>
                </c:pt>
                <c:pt idx="21">
                  <c:v>22.5</c:v>
                </c:pt>
                <c:pt idx="22">
                  <c:v>23.5</c:v>
                </c:pt>
                <c:pt idx="23">
                  <c:v>24.5</c:v>
                </c:pt>
                <c:pt idx="24">
                  <c:v>25.5</c:v>
                </c:pt>
              </c:numCache>
            </c:numRef>
          </c:xVal>
          <c:yVal>
            <c:numRef>
              <c:f>'Life history'!$D$3:$D$27</c:f>
              <c:numCache>
                <c:formatCode>0.000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0.1328835616037555</c:v>
                </c:pt>
                <c:pt idx="3">
                  <c:v>0.23881267971614137</c:v>
                </c:pt>
                <c:pt idx="4">
                  <c:v>0.39109780168958502</c:v>
                </c:pt>
                <c:pt idx="5">
                  <c:v>0.56802556051978403</c:v>
                </c:pt>
                <c:pt idx="6">
                  <c:v>0.72914717389386829</c:v>
                </c:pt>
                <c:pt idx="7">
                  <c:v>0.84642076872454697</c:v>
                </c:pt>
                <c:pt idx="8">
                  <c:v>0.91858687627540236</c:v>
                </c:pt>
                <c:pt idx="9">
                  <c:v>0.95850492678128929</c:v>
                </c:pt>
                <c:pt idx="10">
                  <c:v>0.97929180202250932</c:v>
                </c:pt>
                <c:pt idx="11">
                  <c:v>0.98977659948766483</c:v>
                </c:pt>
                <c:pt idx="12">
                  <c:v>0.99498003644816757</c:v>
                </c:pt>
                <c:pt idx="13">
                  <c:v>0.99754164139463919</c:v>
                </c:pt>
                <c:pt idx="14">
                  <c:v>0.99879768094632249</c:v>
                </c:pt>
                <c:pt idx="15">
                  <c:v>0.99941235516670113</c:v>
                </c:pt>
                <c:pt idx="16">
                  <c:v>0.99971287335503278</c:v>
                </c:pt>
                <c:pt idx="17">
                  <c:v>0.999859729839919</c:v>
                </c:pt>
                <c:pt idx="18">
                  <c:v>0.99993147887893241</c:v>
                </c:pt>
                <c:pt idx="19">
                  <c:v>0.99996652907717731</c:v>
                </c:pt>
                <c:pt idx="20">
                  <c:v>0.99998365055080529</c:v>
                </c:pt>
                <c:pt idx="21">
                  <c:v>0.99999201389966974</c:v>
                </c:pt>
                <c:pt idx="22">
                  <c:v>0.99999609910249143</c:v>
                </c:pt>
                <c:pt idx="23">
                  <c:v>0.99999809456819433</c:v>
                </c:pt>
                <c:pt idx="24">
                  <c:v>0.99999906927401916</c:v>
                </c:pt>
              </c:numCache>
            </c:numRef>
          </c:yVal>
          <c:smooth val="0"/>
        </c:ser>
        <c:ser>
          <c:idx val="1"/>
          <c:order val="1"/>
          <c:tx>
            <c:v>S36 prop male</c:v>
          </c:tx>
          <c:xVal>
            <c:numRef>
              <c:f>'Life history'!$A$3:$A$27</c:f>
              <c:numCache>
                <c:formatCode>0.0</c:formatCode>
                <c:ptCount val="25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  <c:pt idx="8">
                  <c:v>9.5</c:v>
                </c:pt>
                <c:pt idx="9">
                  <c:v>10.5</c:v>
                </c:pt>
                <c:pt idx="10">
                  <c:v>11.5</c:v>
                </c:pt>
                <c:pt idx="11">
                  <c:v>12.5</c:v>
                </c:pt>
                <c:pt idx="12">
                  <c:v>13.5</c:v>
                </c:pt>
                <c:pt idx="13">
                  <c:v>14.5</c:v>
                </c:pt>
                <c:pt idx="14">
                  <c:v>15.5</c:v>
                </c:pt>
                <c:pt idx="15">
                  <c:v>16.5</c:v>
                </c:pt>
                <c:pt idx="16">
                  <c:v>17.5</c:v>
                </c:pt>
                <c:pt idx="17">
                  <c:v>18.5</c:v>
                </c:pt>
                <c:pt idx="18">
                  <c:v>19.5</c:v>
                </c:pt>
                <c:pt idx="19">
                  <c:v>20.5</c:v>
                </c:pt>
                <c:pt idx="20">
                  <c:v>21.5</c:v>
                </c:pt>
                <c:pt idx="21">
                  <c:v>22.5</c:v>
                </c:pt>
                <c:pt idx="22">
                  <c:v>23.5</c:v>
                </c:pt>
                <c:pt idx="23">
                  <c:v>24.5</c:v>
                </c:pt>
                <c:pt idx="24">
                  <c:v>25.5</c:v>
                </c:pt>
              </c:numCache>
            </c:numRef>
          </c:xVal>
          <c:yVal>
            <c:numRef>
              <c:f>'Life history'!$E$3:$E$27</c:f>
              <c:numCache>
                <c:formatCode>0.000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2.2252663958106687E-2</c:v>
                </c:pt>
                <c:pt idx="5">
                  <c:v>3.2759522108433026E-2</c:v>
                </c:pt>
                <c:pt idx="6">
                  <c:v>4.7055473892255263E-2</c:v>
                </c:pt>
                <c:pt idx="7">
                  <c:v>6.5969433564912722E-2</c:v>
                </c:pt>
                <c:pt idx="8">
                  <c:v>9.0301614837257183E-2</c:v>
                </c:pt>
                <c:pt idx="9">
                  <c:v>0.12073910571800602</c:v>
                </c:pt>
                <c:pt idx="10">
                  <c:v>0.15776161853656914</c:v>
                </c:pt>
                <c:pt idx="11">
                  <c:v>0.20154932419388219</c:v>
                </c:pt>
                <c:pt idx="12">
                  <c:v>0.25190724095221978</c:v>
                </c:pt>
                <c:pt idx="13">
                  <c:v>0.30822075125719639</c:v>
                </c:pt>
                <c:pt idx="14">
                  <c:v>0.36945391969257024</c:v>
                </c:pt>
                <c:pt idx="15">
                  <c:v>0.43419652302769735</c:v>
                </c:pt>
                <c:pt idx="16">
                  <c:v>0.50075798987670539</c:v>
                </c:pt>
                <c:pt idx="17">
                  <c:v>0.56729831381977491</c:v>
                </c:pt>
                <c:pt idx="18">
                  <c:v>0.63197924128624605</c:v>
                </c:pt>
                <c:pt idx="19">
                  <c:v>0.69311521946983135</c:v>
                </c:pt>
                <c:pt idx="20">
                  <c:v>0.74930363511759746</c:v>
                </c:pt>
                <c:pt idx="21">
                  <c:v>0.79951777118103595</c:v>
                </c:pt>
                <c:pt idx="22">
                  <c:v>0.84315272113951423</c:v>
                </c:pt>
                <c:pt idx="23">
                  <c:v>0.88002264466371449</c:v>
                </c:pt>
                <c:pt idx="24">
                  <c:v>0.97332316074759584</c:v>
                </c:pt>
              </c:numCache>
            </c:numRef>
          </c:yVal>
          <c:smooth val="0"/>
        </c:ser>
        <c:ser>
          <c:idx val="2"/>
          <c:order val="2"/>
          <c:tx>
            <c:v>S4 fem mature</c:v>
          </c:tx>
          <c:xVal>
            <c:numRef>
              <c:f>'Life history'!$A$3:$A$27</c:f>
              <c:numCache>
                <c:formatCode>0.0</c:formatCode>
                <c:ptCount val="25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  <c:pt idx="8">
                  <c:v>9.5</c:v>
                </c:pt>
                <c:pt idx="9">
                  <c:v>10.5</c:v>
                </c:pt>
                <c:pt idx="10">
                  <c:v>11.5</c:v>
                </c:pt>
                <c:pt idx="11">
                  <c:v>12.5</c:v>
                </c:pt>
                <c:pt idx="12">
                  <c:v>13.5</c:v>
                </c:pt>
                <c:pt idx="13">
                  <c:v>14.5</c:v>
                </c:pt>
                <c:pt idx="14">
                  <c:v>15.5</c:v>
                </c:pt>
                <c:pt idx="15">
                  <c:v>16.5</c:v>
                </c:pt>
                <c:pt idx="16">
                  <c:v>17.5</c:v>
                </c:pt>
                <c:pt idx="17">
                  <c:v>18.5</c:v>
                </c:pt>
                <c:pt idx="18">
                  <c:v>19.5</c:v>
                </c:pt>
                <c:pt idx="19">
                  <c:v>20.5</c:v>
                </c:pt>
                <c:pt idx="20">
                  <c:v>21.5</c:v>
                </c:pt>
                <c:pt idx="21">
                  <c:v>22.5</c:v>
                </c:pt>
                <c:pt idx="22">
                  <c:v>23.5</c:v>
                </c:pt>
                <c:pt idx="23">
                  <c:v>24.5</c:v>
                </c:pt>
                <c:pt idx="24">
                  <c:v>25.5</c:v>
                </c:pt>
              </c:numCache>
            </c:numRef>
          </c:xVal>
          <c:yVal>
            <c:numRef>
              <c:f>'Life history'!$I$3:$I$27</c:f>
              <c:numCache>
                <c:formatCode>0.000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0.04</c:v>
                </c:pt>
                <c:pt idx="4">
                  <c:v>0.24</c:v>
                </c:pt>
                <c:pt idx="5">
                  <c:v>0.69</c:v>
                </c:pt>
                <c:pt idx="6">
                  <c:v>0.94</c:v>
                </c:pt>
                <c:pt idx="7">
                  <c:v>0.99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v>S4 prop male</c:v>
          </c:tx>
          <c:xVal>
            <c:numRef>
              <c:f>'Life history'!$A$3:$A$27</c:f>
              <c:numCache>
                <c:formatCode>0.0</c:formatCode>
                <c:ptCount val="25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  <c:pt idx="8">
                  <c:v>9.5</c:v>
                </c:pt>
                <c:pt idx="9">
                  <c:v>10.5</c:v>
                </c:pt>
                <c:pt idx="10">
                  <c:v>11.5</c:v>
                </c:pt>
                <c:pt idx="11">
                  <c:v>12.5</c:v>
                </c:pt>
                <c:pt idx="12">
                  <c:v>13.5</c:v>
                </c:pt>
                <c:pt idx="13">
                  <c:v>14.5</c:v>
                </c:pt>
                <c:pt idx="14">
                  <c:v>15.5</c:v>
                </c:pt>
                <c:pt idx="15">
                  <c:v>16.5</c:v>
                </c:pt>
                <c:pt idx="16">
                  <c:v>17.5</c:v>
                </c:pt>
                <c:pt idx="17">
                  <c:v>18.5</c:v>
                </c:pt>
                <c:pt idx="18">
                  <c:v>19.5</c:v>
                </c:pt>
                <c:pt idx="19">
                  <c:v>20.5</c:v>
                </c:pt>
                <c:pt idx="20">
                  <c:v>21.5</c:v>
                </c:pt>
                <c:pt idx="21">
                  <c:v>22.5</c:v>
                </c:pt>
                <c:pt idx="22">
                  <c:v>23.5</c:v>
                </c:pt>
                <c:pt idx="23">
                  <c:v>24.5</c:v>
                </c:pt>
                <c:pt idx="24">
                  <c:v>25.5</c:v>
                </c:pt>
              </c:numCache>
            </c:numRef>
          </c:xVal>
          <c:yVal>
            <c:numRef>
              <c:f>'Life history'!$J$3:$J$27</c:f>
              <c:numCache>
                <c:formatCode>0.000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1.0000000000000009E-2</c:v>
                </c:pt>
                <c:pt idx="4">
                  <c:v>1.0000000000000009E-2</c:v>
                </c:pt>
                <c:pt idx="5">
                  <c:v>1.0000000000000009E-2</c:v>
                </c:pt>
                <c:pt idx="6">
                  <c:v>1.0000000000000009E-2</c:v>
                </c:pt>
                <c:pt idx="7">
                  <c:v>2.0000000000000018E-2</c:v>
                </c:pt>
                <c:pt idx="8">
                  <c:v>2.0000000000000018E-2</c:v>
                </c:pt>
                <c:pt idx="9">
                  <c:v>3.0000000000000027E-2</c:v>
                </c:pt>
                <c:pt idx="10">
                  <c:v>5.0000000000000044E-2</c:v>
                </c:pt>
                <c:pt idx="11">
                  <c:v>6.0000000000000053E-2</c:v>
                </c:pt>
                <c:pt idx="12">
                  <c:v>7.999999999999996E-2</c:v>
                </c:pt>
                <c:pt idx="13">
                  <c:v>0.10999999999999999</c:v>
                </c:pt>
                <c:pt idx="14">
                  <c:v>0.15000000000000002</c:v>
                </c:pt>
                <c:pt idx="15">
                  <c:v>0.18999999999999995</c:v>
                </c:pt>
                <c:pt idx="16">
                  <c:v>0.25</c:v>
                </c:pt>
                <c:pt idx="17">
                  <c:v>0.31000000000000005</c:v>
                </c:pt>
                <c:pt idx="18">
                  <c:v>0.38</c:v>
                </c:pt>
                <c:pt idx="19">
                  <c:v>0.45999999999999996</c:v>
                </c:pt>
                <c:pt idx="20">
                  <c:v>0.54</c:v>
                </c:pt>
                <c:pt idx="21">
                  <c:v>0.62</c:v>
                </c:pt>
                <c:pt idx="22">
                  <c:v>0.69</c:v>
                </c:pt>
                <c:pt idx="23">
                  <c:v>0.76</c:v>
                </c:pt>
                <c:pt idx="24">
                  <c:v>0.81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46368"/>
        <c:axId val="66356736"/>
      </c:scatterChart>
      <c:valAx>
        <c:axId val="66346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66356736"/>
        <c:crosses val="autoZero"/>
        <c:crossBetween val="midCat"/>
      </c:valAx>
      <c:valAx>
        <c:axId val="66356736"/>
        <c:scaling>
          <c:orientation val="minMax"/>
          <c:max val="1.100000000000000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66346368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S36 (scaled Charnov)</c:v>
          </c:tx>
          <c:xVal>
            <c:numRef>
              <c:f>'Life history'!$A$3:$A$27</c:f>
              <c:numCache>
                <c:formatCode>0.0</c:formatCode>
                <c:ptCount val="25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  <c:pt idx="8">
                  <c:v>9.5</c:v>
                </c:pt>
                <c:pt idx="9">
                  <c:v>10.5</c:v>
                </c:pt>
                <c:pt idx="10">
                  <c:v>11.5</c:v>
                </c:pt>
                <c:pt idx="11">
                  <c:v>12.5</c:v>
                </c:pt>
                <c:pt idx="12">
                  <c:v>13.5</c:v>
                </c:pt>
                <c:pt idx="13">
                  <c:v>14.5</c:v>
                </c:pt>
                <c:pt idx="14">
                  <c:v>15.5</c:v>
                </c:pt>
                <c:pt idx="15">
                  <c:v>16.5</c:v>
                </c:pt>
                <c:pt idx="16">
                  <c:v>17.5</c:v>
                </c:pt>
                <c:pt idx="17">
                  <c:v>18.5</c:v>
                </c:pt>
                <c:pt idx="18">
                  <c:v>19.5</c:v>
                </c:pt>
                <c:pt idx="19">
                  <c:v>20.5</c:v>
                </c:pt>
                <c:pt idx="20">
                  <c:v>21.5</c:v>
                </c:pt>
                <c:pt idx="21">
                  <c:v>22.5</c:v>
                </c:pt>
                <c:pt idx="22">
                  <c:v>23.5</c:v>
                </c:pt>
                <c:pt idx="23">
                  <c:v>24.5</c:v>
                </c:pt>
                <c:pt idx="24">
                  <c:v>25.5</c:v>
                </c:pt>
              </c:numCache>
            </c:numRef>
          </c:xVal>
          <c:yVal>
            <c:numRef>
              <c:f>'Life history'!$F$3:$F$27</c:f>
              <c:numCache>
                <c:formatCode>0.000</c:formatCode>
                <c:ptCount val="25"/>
                <c:pt idx="0">
                  <c:v>0.43868389537791919</c:v>
                </c:pt>
                <c:pt idx="1">
                  <c:v>0.34395397045323689</c:v>
                </c:pt>
                <c:pt idx="2">
                  <c:v>0.28395426533410273</c:v>
                </c:pt>
                <c:pt idx="3">
                  <c:v>0.24305905817206219</c:v>
                </c:pt>
                <c:pt idx="4">
                  <c:v>0.21368235986881501</c:v>
                </c:pt>
                <c:pt idx="5">
                  <c:v>0.19173331152809758</c:v>
                </c:pt>
                <c:pt idx="6">
                  <c:v>0.17482672846161335</c:v>
                </c:pt>
                <c:pt idx="7">
                  <c:v>0.16148528109739299</c:v>
                </c:pt>
                <c:pt idx="8">
                  <c:v>0.15074871777729534</c:v>
                </c:pt>
                <c:pt idx="9">
                  <c:v>0.14196777370490798</c:v>
                </c:pt>
                <c:pt idx="10">
                  <c:v>0.13468878625719469</c:v>
                </c:pt>
                <c:pt idx="11">
                  <c:v>0.1285858227316137</c:v>
                </c:pt>
                <c:pt idx="12">
                  <c:v>0.12341906209196747</c:v>
                </c:pt>
                <c:pt idx="13">
                  <c:v>0.11900835394017428</c:v>
                </c:pt>
                <c:pt idx="14">
                  <c:v>0.11521589724832543</c:v>
                </c:pt>
                <c:pt idx="15">
                  <c:v>0.11193458576199927</c:v>
                </c:pt>
                <c:pt idx="16">
                  <c:v>0.10907997926768134</c:v>
                </c:pt>
                <c:pt idx="17">
                  <c:v>0.10658465576657659</c:v>
                </c:pt>
                <c:pt idx="18">
                  <c:v>0.10439416349607214</c:v>
                </c:pt>
                <c:pt idx="19">
                  <c:v>0.10246407037693871</c:v>
                </c:pt>
                <c:pt idx="20">
                  <c:v>0.10075778036874826</c:v>
                </c:pt>
                <c:pt idx="21">
                  <c:v>9.92448948569776E-2</c:v>
                </c:pt>
                <c:pt idx="22">
                  <c:v>9.7899967365918009E-2</c:v>
                </c:pt>
                <c:pt idx="23">
                  <c:v>9.6701546119844745E-2</c:v>
                </c:pt>
                <c:pt idx="24">
                  <c:v>9.5631429984943339E-2</c:v>
                </c:pt>
              </c:numCache>
            </c:numRef>
          </c:yVal>
          <c:smooth val="0"/>
        </c:ser>
        <c:ser>
          <c:idx val="1"/>
          <c:order val="1"/>
          <c:tx>
            <c:v>S4 (scaled Lorenzen)</c:v>
          </c:tx>
          <c:xVal>
            <c:numRef>
              <c:f>'Life history'!$A$3:$A$27</c:f>
              <c:numCache>
                <c:formatCode>0.0</c:formatCode>
                <c:ptCount val="25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  <c:pt idx="8">
                  <c:v>9.5</c:v>
                </c:pt>
                <c:pt idx="9">
                  <c:v>10.5</c:v>
                </c:pt>
                <c:pt idx="10">
                  <c:v>11.5</c:v>
                </c:pt>
                <c:pt idx="11">
                  <c:v>12.5</c:v>
                </c:pt>
                <c:pt idx="12">
                  <c:v>13.5</c:v>
                </c:pt>
                <c:pt idx="13">
                  <c:v>14.5</c:v>
                </c:pt>
                <c:pt idx="14">
                  <c:v>15.5</c:v>
                </c:pt>
                <c:pt idx="15">
                  <c:v>16.5</c:v>
                </c:pt>
                <c:pt idx="16">
                  <c:v>17.5</c:v>
                </c:pt>
                <c:pt idx="17">
                  <c:v>18.5</c:v>
                </c:pt>
                <c:pt idx="18">
                  <c:v>19.5</c:v>
                </c:pt>
                <c:pt idx="19">
                  <c:v>20.5</c:v>
                </c:pt>
                <c:pt idx="20">
                  <c:v>21.5</c:v>
                </c:pt>
                <c:pt idx="21">
                  <c:v>22.5</c:v>
                </c:pt>
                <c:pt idx="22">
                  <c:v>23.5</c:v>
                </c:pt>
                <c:pt idx="23">
                  <c:v>24.5</c:v>
                </c:pt>
                <c:pt idx="24">
                  <c:v>25.5</c:v>
                </c:pt>
              </c:numCache>
            </c:numRef>
          </c:xVal>
          <c:yVal>
            <c:numRef>
              <c:f>'Life history'!$K$3:$K$27</c:f>
              <c:numCache>
                <c:formatCode>0.000</c:formatCode>
                <c:ptCount val="25"/>
                <c:pt idx="0">
                  <c:v>0.28999999999999998</c:v>
                </c:pt>
                <c:pt idx="1">
                  <c:v>0.22</c:v>
                </c:pt>
                <c:pt idx="2">
                  <c:v>0.18</c:v>
                </c:pt>
                <c:pt idx="3">
                  <c:v>0.16</c:v>
                </c:pt>
                <c:pt idx="4">
                  <c:v>0.14000000000000001</c:v>
                </c:pt>
                <c:pt idx="5">
                  <c:v>0.13</c:v>
                </c:pt>
                <c:pt idx="6">
                  <c:v>0.12</c:v>
                </c:pt>
                <c:pt idx="7">
                  <c:v>0.11</c:v>
                </c:pt>
                <c:pt idx="8">
                  <c:v>0.11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0.09</c:v>
                </c:pt>
                <c:pt idx="14">
                  <c:v>0.09</c:v>
                </c:pt>
                <c:pt idx="15">
                  <c:v>0.09</c:v>
                </c:pt>
                <c:pt idx="16">
                  <c:v>0.09</c:v>
                </c:pt>
                <c:pt idx="17">
                  <c:v>0.09</c:v>
                </c:pt>
                <c:pt idx="18">
                  <c:v>0.09</c:v>
                </c:pt>
                <c:pt idx="19">
                  <c:v>0.09</c:v>
                </c:pt>
                <c:pt idx="20">
                  <c:v>0.09</c:v>
                </c:pt>
                <c:pt idx="21">
                  <c:v>0.09</c:v>
                </c:pt>
                <c:pt idx="22">
                  <c:v>0.09</c:v>
                </c:pt>
                <c:pt idx="23">
                  <c:v>0.09</c:v>
                </c:pt>
                <c:pt idx="24">
                  <c:v>0.09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34080"/>
        <c:axId val="95136000"/>
      </c:scatterChart>
      <c:valAx>
        <c:axId val="9513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95136000"/>
        <c:crosses val="autoZero"/>
        <c:crossBetween val="midCat"/>
      </c:valAx>
      <c:valAx>
        <c:axId val="95136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Natural mortality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9513408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MM cvt</c:v>
          </c:tx>
          <c:xVal>
            <c:numRef>
              <c:f>Indices!$A$11:$A$45</c:f>
              <c:numCache>
                <c:formatCode>General</c:formatCode>
                <c:ptCount val="35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</c:numCache>
            </c:numRef>
          </c:xVal>
          <c:yVal>
            <c:numRef>
              <c:f>Indices!$B$11:$B$45</c:f>
              <c:numCache>
                <c:formatCode>General</c:formatCode>
                <c:ptCount val="35"/>
                <c:pt idx="18" formatCode="0.00">
                  <c:v>0.69724929895898602</c:v>
                </c:pt>
                <c:pt idx="19" formatCode="0.00">
                  <c:v>1.04466342802582</c:v>
                </c:pt>
                <c:pt idx="20" formatCode="0.00">
                  <c:v>0.59033823943589103</c:v>
                </c:pt>
                <c:pt idx="21" formatCode="0.00">
                  <c:v>1.36199810816594</c:v>
                </c:pt>
                <c:pt idx="22" formatCode="0.00">
                  <c:v>0.136626469931937</c:v>
                </c:pt>
                <c:pt idx="23" formatCode="0.00">
                  <c:v>2.04300402000049</c:v>
                </c:pt>
                <c:pt idx="24" formatCode="0.00">
                  <c:v>3.4960367791450699</c:v>
                </c:pt>
                <c:pt idx="25" formatCode="0.00">
                  <c:v>1.0967426125547199</c:v>
                </c:pt>
                <c:pt idx="26" formatCode="0.00">
                  <c:v>0.69223473665742297</c:v>
                </c:pt>
                <c:pt idx="27" formatCode="0.00">
                  <c:v>1.36432150023382</c:v>
                </c:pt>
                <c:pt idx="28" formatCode="0.00">
                  <c:v>0.76804809492201298</c:v>
                </c:pt>
                <c:pt idx="29" formatCode="0.00">
                  <c:v>0.89207234822181403</c:v>
                </c:pt>
                <c:pt idx="30" formatCode="0.00">
                  <c:v>0.14867310604860801</c:v>
                </c:pt>
                <c:pt idx="31" formatCode="0.00">
                  <c:v>0.43092367352544397</c:v>
                </c:pt>
                <c:pt idx="32" formatCode="0.00">
                  <c:v>0.74668200088870895</c:v>
                </c:pt>
                <c:pt idx="33" formatCode="0.00">
                  <c:v>0.45615553082245502</c:v>
                </c:pt>
                <c:pt idx="34" formatCode="0.00">
                  <c:v>1.0342300524608601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Indices!$D$10</c:f>
              <c:strCache>
                <c:ptCount val="1"/>
                <c:pt idx="0">
                  <c:v>HB</c:v>
                </c:pt>
              </c:strCache>
            </c:strRef>
          </c:tx>
          <c:xVal>
            <c:numRef>
              <c:f>Indices!$A$11:$A$45</c:f>
              <c:numCache>
                <c:formatCode>General</c:formatCode>
                <c:ptCount val="35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</c:numCache>
            </c:numRef>
          </c:xVal>
          <c:yVal>
            <c:numRef>
              <c:f>Indices!$D$11:$D$45</c:f>
              <c:numCache>
                <c:formatCode>0.00</c:formatCode>
                <c:ptCount val="35"/>
                <c:pt idx="0">
                  <c:v>1.580549687</c:v>
                </c:pt>
                <c:pt idx="1">
                  <c:v>1.221094423</c:v>
                </c:pt>
                <c:pt idx="2">
                  <c:v>2.3799941549999999</c:v>
                </c:pt>
                <c:pt idx="3">
                  <c:v>2.1790349789999999</c:v>
                </c:pt>
                <c:pt idx="4">
                  <c:v>0.96762639800000005</c:v>
                </c:pt>
                <c:pt idx="5">
                  <c:v>1.2581561569999999</c:v>
                </c:pt>
                <c:pt idx="6">
                  <c:v>0.85183254900000005</c:v>
                </c:pt>
                <c:pt idx="7">
                  <c:v>0.84044845899999998</c:v>
                </c:pt>
                <c:pt idx="8">
                  <c:v>0.86676632399999998</c:v>
                </c:pt>
                <c:pt idx="9">
                  <c:v>1.1677469920000001</c:v>
                </c:pt>
                <c:pt idx="10">
                  <c:v>1.113472918</c:v>
                </c:pt>
                <c:pt idx="11">
                  <c:v>1.386843805</c:v>
                </c:pt>
                <c:pt idx="12">
                  <c:v>0.93439875699999997</c:v>
                </c:pt>
                <c:pt idx="13">
                  <c:v>1.019218368</c:v>
                </c:pt>
                <c:pt idx="14">
                  <c:v>0.68284159899999997</c:v>
                </c:pt>
                <c:pt idx="15">
                  <c:v>0.48739021399999999</c:v>
                </c:pt>
                <c:pt idx="16">
                  <c:v>0.56604931800000002</c:v>
                </c:pt>
                <c:pt idx="17">
                  <c:v>0.76677223900000002</c:v>
                </c:pt>
                <c:pt idx="18">
                  <c:v>0.95634223100000004</c:v>
                </c:pt>
                <c:pt idx="19">
                  <c:v>0.74871996100000004</c:v>
                </c:pt>
                <c:pt idx="20">
                  <c:v>0.72153665600000005</c:v>
                </c:pt>
                <c:pt idx="21">
                  <c:v>0.79988775999999995</c:v>
                </c:pt>
                <c:pt idx="22">
                  <c:v>0.74916059000000002</c:v>
                </c:pt>
                <c:pt idx="23">
                  <c:v>0.91752663499999998</c:v>
                </c:pt>
                <c:pt idx="24">
                  <c:v>1.084610785</c:v>
                </c:pt>
                <c:pt idx="25">
                  <c:v>1.3638692429999999</c:v>
                </c:pt>
                <c:pt idx="26">
                  <c:v>0.54234068700000004</c:v>
                </c:pt>
                <c:pt idx="27">
                  <c:v>0.63803299199999997</c:v>
                </c:pt>
                <c:pt idx="28">
                  <c:v>0.96430807500000004</c:v>
                </c:pt>
                <c:pt idx="29">
                  <c:v>0.91267777999999999</c:v>
                </c:pt>
                <c:pt idx="30">
                  <c:v>0.53692135799999996</c:v>
                </c:pt>
                <c:pt idx="31">
                  <c:v>0.94013994099999998</c:v>
                </c:pt>
                <c:pt idx="32">
                  <c:v>0.85368796599999996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Indices!$E$10</c:f>
              <c:strCache>
                <c:ptCount val="1"/>
                <c:pt idx="0">
                  <c:v>CommHL</c:v>
                </c:pt>
              </c:strCache>
            </c:strRef>
          </c:tx>
          <c:xVal>
            <c:numRef>
              <c:f>Indices!$A$11:$A$45</c:f>
              <c:numCache>
                <c:formatCode>General</c:formatCode>
                <c:ptCount val="35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</c:numCache>
            </c:numRef>
          </c:xVal>
          <c:yVal>
            <c:numRef>
              <c:f>Indices!$E$11:$E$45</c:f>
              <c:numCache>
                <c:formatCode>General</c:formatCode>
                <c:ptCount val="35"/>
                <c:pt idx="15" formatCode="0.00">
                  <c:v>0.767260753765454</c:v>
                </c:pt>
                <c:pt idx="16" formatCode="0.00">
                  <c:v>0.66213240747311097</c:v>
                </c:pt>
                <c:pt idx="17" formatCode="0.00">
                  <c:v>0.69859466776553203</c:v>
                </c:pt>
                <c:pt idx="18" formatCode="0.00">
                  <c:v>0.82084687682586099</c:v>
                </c:pt>
                <c:pt idx="19" formatCode="0.00">
                  <c:v>0.96023021577364998</c:v>
                </c:pt>
                <c:pt idx="20" formatCode="0.00">
                  <c:v>1.036601061274</c:v>
                </c:pt>
                <c:pt idx="21" formatCode="0.00">
                  <c:v>1.4008511135547099</c:v>
                </c:pt>
                <c:pt idx="22" formatCode="0.00">
                  <c:v>1.0498209968102401</c:v>
                </c:pt>
                <c:pt idx="23" formatCode="0.00">
                  <c:v>0.93881367183939401</c:v>
                </c:pt>
                <c:pt idx="24" formatCode="0.00">
                  <c:v>0.92938878802575697</c:v>
                </c:pt>
                <c:pt idx="25" formatCode="0.00">
                  <c:v>1.1587890203126401</c:v>
                </c:pt>
                <c:pt idx="26" formatCode="0.00">
                  <c:v>1.34046649099047</c:v>
                </c:pt>
                <c:pt idx="27" formatCode="0.00">
                  <c:v>1.2362039355891801</c:v>
                </c:pt>
              </c:numCache>
            </c:numRef>
          </c:yVal>
          <c:smooth val="0"/>
        </c:ser>
        <c:ser>
          <c:idx val="3"/>
          <c:order val="3"/>
          <c:tx>
            <c:v>MM vll</c:v>
          </c:tx>
          <c:xVal>
            <c:numRef>
              <c:f>Indices!$A$29:$A$44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xVal>
          <c:yVal>
            <c:numRef>
              <c:f>Indices!$C$29:$C$44</c:f>
              <c:numCache>
                <c:formatCode>0.00</c:formatCode>
                <c:ptCount val="16"/>
                <c:pt idx="0">
                  <c:v>0.46629621586904502</c:v>
                </c:pt>
                <c:pt idx="1">
                  <c:v>0.69817271720768603</c:v>
                </c:pt>
                <c:pt idx="2">
                  <c:v>0.67670412610625597</c:v>
                </c:pt>
                <c:pt idx="3">
                  <c:v>0.92601029317172401</c:v>
                </c:pt>
                <c:pt idx="4">
                  <c:v>0.69590313459111397</c:v>
                </c:pt>
                <c:pt idx="5">
                  <c:v>0.99540738540695495</c:v>
                </c:pt>
                <c:pt idx="6">
                  <c:v>1.3827485162004201</c:v>
                </c:pt>
                <c:pt idx="7">
                  <c:v>0.96999041387038099</c:v>
                </c:pt>
                <c:pt idx="8">
                  <c:v>0.42289834516964397</c:v>
                </c:pt>
                <c:pt idx="9">
                  <c:v>1.0114835023050399</c:v>
                </c:pt>
                <c:pt idx="10">
                  <c:v>0.67206182827459904</c:v>
                </c:pt>
                <c:pt idx="11">
                  <c:v>1.3524284233371899</c:v>
                </c:pt>
                <c:pt idx="12">
                  <c:v>1.7816279658157701</c:v>
                </c:pt>
                <c:pt idx="13">
                  <c:v>2.2396938007478102</c:v>
                </c:pt>
                <c:pt idx="14">
                  <c:v>0.92932448675567503</c:v>
                </c:pt>
                <c:pt idx="15">
                  <c:v>0.77924884517068005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91328"/>
        <c:axId val="100292864"/>
      </c:scatterChart>
      <c:valAx>
        <c:axId val="10029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292864"/>
        <c:crosses val="autoZero"/>
        <c:crossBetween val="midCat"/>
      </c:valAx>
      <c:valAx>
        <c:axId val="10029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291328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19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1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3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2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55393" y="1141666"/>
            <a:ext cx="3988339" cy="1398472"/>
          </a:xfrm>
        </p:spPr>
        <p:txBody>
          <a:bodyPr/>
          <a:lstStyle/>
          <a:p>
            <a:r>
              <a:rPr lang="en-US" dirty="0" smtClean="0"/>
              <a:t>Snowy grouper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22580" y="3442449"/>
            <a:ext cx="5484812" cy="1224439"/>
          </a:xfrm>
        </p:spPr>
        <p:txBody>
          <a:bodyPr/>
          <a:lstStyle/>
          <a:p>
            <a:r>
              <a:rPr lang="en-US" dirty="0" smtClean="0"/>
              <a:t>SEDAR36 Standard </a:t>
            </a:r>
            <a:r>
              <a:rPr lang="en-US" dirty="0"/>
              <a:t>A</a:t>
            </a:r>
            <a:r>
              <a:rPr lang="en-US" dirty="0" smtClean="0"/>
              <a:t>ssessment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Southeast Fisheries Science Center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958920" y="4270398"/>
            <a:ext cx="5484812" cy="577850"/>
          </a:xfrm>
        </p:spPr>
        <p:txBody>
          <a:bodyPr/>
          <a:lstStyle/>
          <a:p>
            <a:r>
              <a:rPr lang="en-US" dirty="0" smtClean="0"/>
              <a:t>April 30, 2014</a:t>
            </a:r>
            <a:endParaRPr lang="en-US" dirty="0"/>
          </a:p>
        </p:txBody>
      </p:sp>
      <p:pic>
        <p:nvPicPr>
          <p:cNvPr id="1026" name="Picture 2" descr="C:\Assessments\SEDAR 36\Report-corrected-Jan2014\Figs\0snowy_grou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44" y="1852059"/>
            <a:ext cx="3040447" cy="15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S4/S36 life-history comparison: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64829"/>
              </p:ext>
            </p:extLst>
          </p:nvPr>
        </p:nvGraphicFramePr>
        <p:xfrm>
          <a:off x="381000" y="1206500"/>
          <a:ext cx="8305800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23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S4/S36 life-history comparison: </a:t>
            </a:r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140744"/>
              </p:ext>
            </p:extLst>
          </p:nvPr>
        </p:nvGraphicFramePr>
        <p:xfrm>
          <a:off x="228600" y="1206500"/>
          <a:ext cx="861060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97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281"/>
            <a:ext cx="8229600" cy="676014"/>
          </a:xfrm>
        </p:spPr>
        <p:txBody>
          <a:bodyPr>
            <a:normAutofit fontScale="90000"/>
          </a:bodyPr>
          <a:lstStyle/>
          <a:p>
            <a:r>
              <a:rPr lang="en-US" dirty="0"/>
              <a:t>S4/S36 life-history comparison: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 at age (scaled to M=0.12)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065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3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data fit by the assessment </a:t>
            </a:r>
            <a:br>
              <a:rPr lang="en-US" dirty="0" smtClean="0"/>
            </a:br>
            <a:r>
              <a:rPr lang="en-US" sz="2000" dirty="0" smtClean="0"/>
              <a:t>Note: terminal </a:t>
            </a:r>
            <a:r>
              <a:rPr lang="en-US" sz="2000" dirty="0" err="1" smtClean="0"/>
              <a:t>yr</a:t>
            </a:r>
            <a:r>
              <a:rPr lang="en-US" sz="2000" dirty="0" smtClean="0"/>
              <a:t> of SEDAR4 was 2002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1477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Removals: Landings + Dead discards (discard M=100%)</a:t>
            </a:r>
            <a:endParaRPr lang="en-US" sz="2800" dirty="0"/>
          </a:p>
          <a:p>
            <a:pPr lvl="1"/>
            <a:r>
              <a:rPr lang="en-US" sz="2400" dirty="0" smtClean="0"/>
              <a:t>Commercial </a:t>
            </a:r>
            <a:r>
              <a:rPr lang="en-US" sz="2400" dirty="0" err="1" smtClean="0"/>
              <a:t>handline</a:t>
            </a:r>
            <a:r>
              <a:rPr lang="en-US" sz="2400" dirty="0" smtClean="0"/>
              <a:t> (1974</a:t>
            </a:r>
            <a:r>
              <a:rPr lang="en-US" sz="2400" dirty="0" smtClean="0">
                <a:latin typeface="Times New Roman"/>
                <a:cs typeface="Times New Roman"/>
              </a:rPr>
              <a:t>–</a:t>
            </a:r>
            <a:r>
              <a:rPr lang="en-US" sz="2400" dirty="0" smtClean="0"/>
              <a:t>2012, 1000 </a:t>
            </a:r>
            <a:r>
              <a:rPr lang="en-US" sz="2400" dirty="0" err="1" smtClean="0"/>
              <a:t>lb</a:t>
            </a:r>
            <a:r>
              <a:rPr lang="en-US" sz="2400" dirty="0" smtClean="0"/>
              <a:t> whole weight)</a:t>
            </a:r>
          </a:p>
          <a:p>
            <a:pPr lvl="1"/>
            <a:r>
              <a:rPr lang="en-US" sz="2400" dirty="0" smtClean="0"/>
              <a:t>Commercial </a:t>
            </a:r>
            <a:r>
              <a:rPr lang="en-US" sz="2400" dirty="0" err="1" smtClean="0"/>
              <a:t>longline</a:t>
            </a:r>
            <a:r>
              <a:rPr lang="en-US" sz="2400" dirty="0" smtClean="0"/>
              <a:t> (1978</a:t>
            </a:r>
            <a:r>
              <a:rPr lang="en-US" sz="2400" dirty="0" smtClean="0">
                <a:latin typeface="Times New Roman"/>
                <a:cs typeface="Times New Roman"/>
              </a:rPr>
              <a:t>–</a:t>
            </a:r>
            <a:r>
              <a:rPr lang="en-US" sz="2400" dirty="0" smtClean="0"/>
              <a:t>2012, </a:t>
            </a:r>
            <a:r>
              <a:rPr lang="en-US" sz="2400" dirty="0"/>
              <a:t>1000 </a:t>
            </a:r>
            <a:r>
              <a:rPr lang="en-US" sz="2400" dirty="0" err="1"/>
              <a:t>lb</a:t>
            </a:r>
            <a:r>
              <a:rPr lang="en-US" sz="2400" dirty="0"/>
              <a:t> </a:t>
            </a:r>
            <a:r>
              <a:rPr lang="en-US" sz="2400" dirty="0" smtClean="0"/>
              <a:t>whole </a:t>
            </a:r>
            <a:r>
              <a:rPr lang="en-US" sz="2400" dirty="0"/>
              <a:t>weight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Recreational </a:t>
            </a:r>
            <a:r>
              <a:rPr lang="en-US" sz="2400" dirty="0"/>
              <a:t>(</a:t>
            </a:r>
            <a:r>
              <a:rPr lang="en-US" sz="2400" dirty="0" smtClean="0"/>
              <a:t>1974</a:t>
            </a:r>
            <a:r>
              <a:rPr lang="en-US" sz="2400" dirty="0" smtClean="0">
                <a:latin typeface="Times New Roman"/>
                <a:cs typeface="Times New Roman"/>
              </a:rPr>
              <a:t>–</a:t>
            </a:r>
            <a:r>
              <a:rPr lang="en-US" sz="2400" dirty="0" smtClean="0"/>
              <a:t>2012, </a:t>
            </a:r>
            <a:r>
              <a:rPr lang="en-US" sz="2400" dirty="0"/>
              <a:t>1000 </a:t>
            </a:r>
            <a:r>
              <a:rPr lang="en-US" sz="2400" dirty="0" smtClean="0"/>
              <a:t>fish)</a:t>
            </a:r>
            <a:endParaRPr lang="en-US" sz="2400" dirty="0"/>
          </a:p>
          <a:p>
            <a:r>
              <a:rPr lang="en-US" sz="2800" dirty="0" smtClean="0"/>
              <a:t>Indices of abundance</a:t>
            </a:r>
          </a:p>
          <a:p>
            <a:pPr lvl="1"/>
            <a:r>
              <a:rPr lang="en-US" sz="2400" dirty="0" smtClean="0"/>
              <a:t>MARMAP chevron trap </a:t>
            </a:r>
            <a:r>
              <a:rPr lang="en-US" sz="2400" dirty="0"/>
              <a:t>(</a:t>
            </a:r>
            <a:r>
              <a:rPr lang="en-US" sz="2400" dirty="0" smtClean="0"/>
              <a:t>1996</a:t>
            </a:r>
            <a:r>
              <a:rPr lang="en-US" sz="2400" dirty="0" smtClean="0">
                <a:cs typeface="Times New Roman"/>
              </a:rPr>
              <a:t>–</a:t>
            </a:r>
            <a:r>
              <a:rPr lang="en-US" sz="2400" dirty="0" smtClean="0"/>
              <a:t>2012)</a:t>
            </a:r>
          </a:p>
          <a:p>
            <a:pPr lvl="1"/>
            <a:r>
              <a:rPr lang="en-US" sz="2400" dirty="0" smtClean="0"/>
              <a:t>MARMAP vertical longline (1996</a:t>
            </a:r>
            <a:r>
              <a:rPr lang="en-US" sz="2400" dirty="0" smtClean="0">
                <a:cs typeface="Times New Roman"/>
              </a:rPr>
              <a:t>–</a:t>
            </a:r>
            <a:r>
              <a:rPr lang="en-US" sz="2400" dirty="0" smtClean="0"/>
              <a:t>2011)</a:t>
            </a:r>
          </a:p>
          <a:p>
            <a:pPr lvl="1"/>
            <a:r>
              <a:rPr lang="en-US" sz="2400" dirty="0" smtClean="0"/>
              <a:t>Recreational </a:t>
            </a:r>
            <a:r>
              <a:rPr lang="en-US" sz="2400" dirty="0"/>
              <a:t>headboat (</a:t>
            </a:r>
            <a:r>
              <a:rPr lang="en-US" sz="2400" dirty="0" smtClean="0"/>
              <a:t>1978</a:t>
            </a:r>
            <a:r>
              <a:rPr lang="en-US" sz="2400" dirty="0" smtClean="0">
                <a:cs typeface="Times New Roman"/>
              </a:rPr>
              <a:t>–</a:t>
            </a:r>
            <a:r>
              <a:rPr lang="en-US" sz="2400" dirty="0" smtClean="0"/>
              <a:t>2010)</a:t>
            </a:r>
            <a:endParaRPr lang="en-US" sz="2400" dirty="0"/>
          </a:p>
          <a:p>
            <a:pPr lvl="1"/>
            <a:r>
              <a:rPr lang="en-US" sz="2400" dirty="0" smtClean="0"/>
              <a:t>Commercial handline (1993</a:t>
            </a:r>
            <a:r>
              <a:rPr lang="en-US" sz="2400" dirty="0" smtClean="0">
                <a:cs typeface="Times New Roman"/>
              </a:rPr>
              <a:t>–</a:t>
            </a:r>
            <a:r>
              <a:rPr lang="en-US" sz="2400" dirty="0" smtClean="0"/>
              <a:t>2010) [Sensitivity run only]</a:t>
            </a:r>
          </a:p>
          <a:p>
            <a:r>
              <a:rPr lang="en-US" dirty="0"/>
              <a:t>	</a:t>
            </a:r>
            <a:r>
              <a:rPr lang="en-US" sz="2800" dirty="0" smtClean="0"/>
              <a:t>Age and length comps </a:t>
            </a:r>
          </a:p>
          <a:p>
            <a:pPr lvl="1"/>
            <a:r>
              <a:rPr lang="en-US" sz="2400" dirty="0" smtClean="0"/>
              <a:t>Available from each fleet and survey, but not in all years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Landings and discard mortalities (in numbers)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5842"/>
            <a:ext cx="4445542" cy="444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54" y="1673157"/>
            <a:ext cx="4552546" cy="455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8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SEDAR 36 – indices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065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34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SEDAR 36 – </a:t>
            </a:r>
            <a:r>
              <a:rPr lang="en-US" dirty="0" smtClean="0"/>
              <a:t>age and length compositions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Landings: Ages and lengths</a:t>
            </a:r>
          </a:p>
          <a:p>
            <a:pPr lvl="1"/>
            <a:r>
              <a:rPr lang="en-US" sz="2400" dirty="0"/>
              <a:t>Commercial handline </a:t>
            </a:r>
          </a:p>
          <a:p>
            <a:pPr lvl="1"/>
            <a:r>
              <a:rPr lang="en-US" sz="2400" dirty="0"/>
              <a:t>Commercial </a:t>
            </a:r>
            <a:r>
              <a:rPr lang="en-US" sz="2400" dirty="0" smtClean="0"/>
              <a:t>longline </a:t>
            </a:r>
            <a:endParaRPr lang="en-US" sz="2400" dirty="0"/>
          </a:p>
          <a:p>
            <a:pPr lvl="1"/>
            <a:r>
              <a:rPr lang="en-US" sz="2400" dirty="0"/>
              <a:t>Combined headboat and general </a:t>
            </a:r>
            <a:r>
              <a:rPr lang="en-US" sz="2400" dirty="0" smtClean="0"/>
              <a:t>recreational (S4 had only HB comp data)</a:t>
            </a:r>
            <a:endParaRPr lang="en-US" sz="2400" dirty="0"/>
          </a:p>
          <a:p>
            <a:r>
              <a:rPr lang="en-US" dirty="0"/>
              <a:t>Discards: none</a:t>
            </a:r>
          </a:p>
          <a:p>
            <a:endParaRPr lang="en-US" dirty="0" smtClean="0"/>
          </a:p>
          <a:p>
            <a:r>
              <a:rPr lang="en-US" dirty="0" err="1" smtClean="0"/>
              <a:t>Nfish</a:t>
            </a:r>
            <a:r>
              <a:rPr lang="en-US" dirty="0" smtClean="0"/>
              <a:t>&gt;25 criterion used in S4 and retained here, however </a:t>
            </a:r>
            <a:r>
              <a:rPr lang="en-US" dirty="0" err="1" smtClean="0"/>
              <a:t>Ntrips</a:t>
            </a:r>
            <a:r>
              <a:rPr lang="en-US" dirty="0" smtClean="0"/>
              <a:t> used to represent sample </a:t>
            </a:r>
            <a:r>
              <a:rPr lang="en-US" dirty="0" smtClean="0"/>
              <a:t>size in S36</a:t>
            </a:r>
            <a:endParaRPr lang="en-US" dirty="0" smtClean="0"/>
          </a:p>
          <a:p>
            <a:r>
              <a:rPr lang="en-US" dirty="0" smtClean="0"/>
              <a:t>Age comps given priority over length comps in years of overlap for a given fleet</a:t>
            </a:r>
          </a:p>
          <a:p>
            <a:r>
              <a:rPr lang="en-US" dirty="0" smtClean="0"/>
              <a:t>MARMAP age comps used instead of length comps (these age comps not available for S4)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635839"/>
              </p:ext>
            </p:extLst>
          </p:nvPr>
        </p:nvGraphicFramePr>
        <p:xfrm>
          <a:off x="33196" y="1371606"/>
          <a:ext cx="8946341" cy="4739730"/>
        </p:xfrm>
        <a:graphic>
          <a:graphicData uri="http://schemas.openxmlformats.org/drawingml/2006/table">
            <a:tbl>
              <a:tblPr/>
              <a:tblGrid>
                <a:gridCol w="620850"/>
                <a:gridCol w="178443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  <a:gridCol w="214396"/>
              </a:tblGrid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Removals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C.hl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klb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B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A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F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7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6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0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6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4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3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597"/>
                    </a:solidFill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C.ll (klb)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C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F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0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1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F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B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7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7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6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F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68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E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74"/>
                    </a:solidFill>
                  </a:tcPr>
                </a:tc>
              </a:tr>
              <a:tr h="29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 (1000s)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5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6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3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4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6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E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5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3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9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C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9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1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5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1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5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8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FD1"/>
                    </a:solidFill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Indices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A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B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3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A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C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9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5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5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1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0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B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E"/>
                    </a:solidFill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C.HL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C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7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A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5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comps </a:t>
                      </a:r>
                      <a:r>
                        <a:rPr lang="en-U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(N&gt;25)</a:t>
                      </a:r>
                      <a:endParaRPr lang="en-US" sz="9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C.hl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C.ll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 vll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 cvt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 comps </a:t>
                      </a:r>
                      <a:r>
                        <a:rPr lang="en-U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(N&gt;25, </a:t>
                      </a:r>
                      <a:r>
                        <a:rPr lang="en-US" sz="900" b="0" i="0" u="sng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priority to ages</a:t>
                      </a:r>
                      <a:r>
                        <a:rPr lang="en-U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9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0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C.hl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820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C.ll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 </a:t>
                      </a:r>
                      <a:r>
                        <a:rPr lang="en-US" sz="900" b="0" i="0" u="none" strike="sng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 </a:t>
                      </a:r>
                      <a:r>
                        <a:rPr lang="en-US" sz="900" b="0" i="0" u="none" strike="sng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909" marR="1909" marT="19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6014"/>
          </a:xfrm>
        </p:spPr>
        <p:txBody>
          <a:bodyPr/>
          <a:lstStyle/>
          <a:p>
            <a:r>
              <a:rPr lang="en-US" dirty="0" smtClean="0"/>
              <a:t>S36 data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MRFSS and MRIP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2163" y="5318038"/>
            <a:ext cx="289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generated by MRIP website</a:t>
            </a:r>
            <a:endParaRPr lang="en-US" dirty="0"/>
          </a:p>
        </p:txBody>
      </p:sp>
      <p:sp>
        <p:nvSpPr>
          <p:cNvPr id="3" name="AutoShape 2" descr="http://www.st.nmfs.noaa.gov/SASStoredProcess/do?_sessionid=A57AD000-C732-11E3-8001-363835303132&amp;_program=replay&amp;_entry=APSWORK.TCAT0315.SGPane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methods and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Assessments\SEDAR 36\Report-corrected-Jan2014\Figs\0snowy_grou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95" y="1415622"/>
            <a:ext cx="3040447" cy="15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7744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</a:p>
          <a:p>
            <a:r>
              <a:rPr lang="en-US" sz="2800" dirty="0" smtClean="0"/>
              <a:t>Data</a:t>
            </a:r>
          </a:p>
          <a:p>
            <a:pPr lvl="1"/>
            <a:r>
              <a:rPr lang="en-US" sz="2800" dirty="0" smtClean="0"/>
              <a:t>Review of data sources from SEDAR4</a:t>
            </a:r>
          </a:p>
          <a:p>
            <a:pPr lvl="1"/>
            <a:r>
              <a:rPr lang="en-US" sz="2800" dirty="0" smtClean="0"/>
              <a:t>Updates/modifications</a:t>
            </a:r>
          </a:p>
          <a:p>
            <a:r>
              <a:rPr lang="en-US" sz="2800" dirty="0" smtClean="0"/>
              <a:t>Assessment methods and results</a:t>
            </a:r>
          </a:p>
          <a:p>
            <a:pPr lvl="1"/>
            <a:r>
              <a:rPr lang="en-US" sz="2800" dirty="0" smtClean="0"/>
              <a:t>Review of SEDAR4 model</a:t>
            </a:r>
          </a:p>
          <a:p>
            <a:pPr lvl="1"/>
            <a:r>
              <a:rPr lang="en-US" sz="2800" dirty="0" smtClean="0"/>
              <a:t>Modifications in this update</a:t>
            </a:r>
          </a:p>
          <a:p>
            <a:pPr lvl="1"/>
            <a:r>
              <a:rPr lang="en-US" sz="2800" dirty="0" smtClean="0"/>
              <a:t>Results</a:t>
            </a:r>
          </a:p>
          <a:p>
            <a:r>
              <a:rPr lang="en-US" sz="2800" dirty="0" smtClean="0"/>
              <a:t>Projections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BAM: same basic model as in SEDAR4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69" y="1315782"/>
            <a:ext cx="8738571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Catch-age formulation, fit to data using maximum likelihood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 err="1" smtClean="0"/>
              <a:t>Beverton</a:t>
            </a:r>
            <a:r>
              <a:rPr lang="en-US" sz="2800" dirty="0" smtClean="0"/>
              <a:t>-Holt </a:t>
            </a:r>
            <a:r>
              <a:rPr lang="en-US" sz="2800" dirty="0" err="1" smtClean="0"/>
              <a:t>spawner</a:t>
            </a:r>
            <a:r>
              <a:rPr lang="en-US" sz="2800" dirty="0" smtClean="0"/>
              <a:t> recruit model, with lognormal error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S4 used sum of squares error; S36 uses max likelihood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Age-based </a:t>
            </a:r>
            <a:r>
              <a:rPr lang="en-US" sz="2800" dirty="0"/>
              <a:t>natural </a:t>
            </a:r>
            <a:r>
              <a:rPr lang="en-US" sz="2800" dirty="0" smtClean="0"/>
              <a:t>mortality</a:t>
            </a: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Age-based </a:t>
            </a:r>
            <a:r>
              <a:rPr lang="en-US" sz="2800" dirty="0" err="1" smtClean="0"/>
              <a:t>selectivities</a:t>
            </a:r>
            <a:endParaRPr lang="en-US" sz="2800" dirty="0" smtClean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Although there were no size limits, recreational selectivity varied across time periods (as in SEDAR4)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Baranov </a:t>
            </a:r>
            <a:r>
              <a:rPr lang="en-US" sz="2800" dirty="0"/>
              <a:t>catch </a:t>
            </a:r>
            <a:r>
              <a:rPr lang="en-US" sz="2800" dirty="0" smtClean="0"/>
              <a:t>equation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Spawning stock based on total mature biomass (</a:t>
            </a:r>
            <a:r>
              <a:rPr lang="en-US" sz="2800" dirty="0" err="1" smtClean="0"/>
              <a:t>males+females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9193"/>
            <a:ext cx="8458200" cy="6760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Assessment models: SEDARS 4 and 36 comparison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058549"/>
              </p:ext>
            </p:extLst>
          </p:nvPr>
        </p:nvGraphicFramePr>
        <p:xfrm>
          <a:off x="97275" y="725571"/>
          <a:ext cx="8968904" cy="604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4452"/>
                <a:gridCol w="4484452"/>
              </a:tblGrid>
              <a:tr h="421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S36</a:t>
                      </a:r>
                      <a:endParaRPr lang="en-US" dirty="0"/>
                    </a:p>
                  </a:txBody>
                  <a:tcPr/>
                </a:tc>
              </a:tr>
              <a:tr h="421918">
                <a:tc>
                  <a:txBody>
                    <a:bodyPr/>
                    <a:lstStyle/>
                    <a:p>
                      <a:r>
                        <a:rPr lang="en-US" dirty="0" smtClean="0"/>
                        <a:t>Stat.</a:t>
                      </a:r>
                      <a:r>
                        <a:rPr lang="en-US" baseline="0" dirty="0" smtClean="0"/>
                        <a:t> catch-age model – early version </a:t>
                      </a:r>
                      <a:r>
                        <a:rPr lang="en-US" dirty="0" smtClean="0"/>
                        <a:t>BAM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Stat.</a:t>
                      </a:r>
                      <a:r>
                        <a:rPr lang="en-US" baseline="0" dirty="0" smtClean="0"/>
                        <a:t> catch-age model – </a:t>
                      </a:r>
                      <a:r>
                        <a:rPr lang="en-US" dirty="0" smtClean="0"/>
                        <a:t>modern version BAM</a:t>
                      </a:r>
                      <a:endParaRPr lang="en-US" dirty="0"/>
                    </a:p>
                  </a:txBody>
                  <a:tcPr/>
                </a:tc>
              </a:tr>
              <a:tr h="421918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through </a:t>
                      </a:r>
                      <a:r>
                        <a:rPr lang="en-US" dirty="0" err="1" smtClean="0"/>
                        <a:t>monte-carlo</a:t>
                      </a:r>
                      <a:r>
                        <a:rPr lang="en-US" dirty="0" smtClean="0"/>
                        <a:t> bootstrap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Uncertainty through </a:t>
                      </a:r>
                      <a:r>
                        <a:rPr lang="en-US" dirty="0" err="1" smtClean="0"/>
                        <a:t>monte-carlo</a:t>
                      </a:r>
                      <a:r>
                        <a:rPr lang="en-US" dirty="0" smtClean="0"/>
                        <a:t> bootstrap</a:t>
                      </a:r>
                    </a:p>
                  </a:txBody>
                  <a:tcPr/>
                </a:tc>
              </a:tr>
              <a:tr h="421918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 period: 1962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dirty="0" smtClean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Assessment period: 1974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dirty="0" smtClean="0"/>
                        <a:t>2012</a:t>
                      </a:r>
                    </a:p>
                  </a:txBody>
                  <a:tcPr/>
                </a:tc>
              </a:tr>
              <a:tr h="421918"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modeled: 0 – 35+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modeled: 1 – 25+</a:t>
                      </a:r>
                      <a:endParaRPr lang="en-US" dirty="0" smtClean="0"/>
                    </a:p>
                  </a:txBody>
                  <a:tcPr/>
                </a:tc>
              </a:tr>
              <a:tr h="4219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fitted in comp data: 0 – 35+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Ages</a:t>
                      </a:r>
                      <a:r>
                        <a:rPr lang="en-US" baseline="0" dirty="0" smtClean="0"/>
                        <a:t> fitted in comp data: 1 – 14+</a:t>
                      </a:r>
                      <a:endParaRPr lang="en-US" dirty="0" smtClean="0"/>
                    </a:p>
                  </a:txBody>
                  <a:tcPr/>
                </a:tc>
              </a:tr>
              <a:tr h="4219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Nfish</a:t>
                      </a:r>
                      <a:r>
                        <a:rPr lang="en-US" dirty="0" smtClean="0"/>
                        <a:t>&gt;25 criterion for inclusion in comps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Nfish</a:t>
                      </a:r>
                      <a:r>
                        <a:rPr lang="en-US" dirty="0" smtClean="0"/>
                        <a:t>&gt;25.</a:t>
                      </a:r>
                      <a:r>
                        <a:rPr lang="en-US" baseline="0" dirty="0" smtClean="0"/>
                        <a:t>  Also, Ntrips≥5, as in </a:t>
                      </a:r>
                      <a:r>
                        <a:rPr lang="en-US" baseline="0" dirty="0" smtClean="0"/>
                        <a:t>SEDAR32</a:t>
                      </a:r>
                      <a:endParaRPr lang="en-US" dirty="0" smtClean="0"/>
                    </a:p>
                  </a:txBody>
                  <a:tcPr/>
                </a:tc>
              </a:tr>
              <a:tr h="421918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bias correction in estimation of benchmarks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Bias</a:t>
                      </a:r>
                      <a:r>
                        <a:rPr lang="en-US" baseline="0" dirty="0" smtClean="0"/>
                        <a:t> correction in estimation of benchmarks</a:t>
                      </a:r>
                      <a:endParaRPr lang="en-US" dirty="0"/>
                    </a:p>
                  </a:txBody>
                  <a:tcPr/>
                </a:tc>
              </a:tr>
              <a:tr h="421918">
                <a:tc>
                  <a:txBody>
                    <a:bodyPr/>
                    <a:lstStyle/>
                    <a:p>
                      <a:r>
                        <a:rPr lang="en-US" dirty="0" smtClean="0"/>
                        <a:t>Steepness</a:t>
                      </a:r>
                      <a:r>
                        <a:rPr lang="en-US" baseline="0" dirty="0" smtClean="0"/>
                        <a:t> fix at h=0.7; lognormal </a:t>
                      </a:r>
                      <a:r>
                        <a:rPr lang="en-US" baseline="0" dirty="0" err="1" smtClean="0"/>
                        <a:t>distn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Steepness</a:t>
                      </a:r>
                      <a:r>
                        <a:rPr lang="en-US" baseline="0" dirty="0" smtClean="0"/>
                        <a:t> fixed at h=0.84; beta </a:t>
                      </a:r>
                      <a:r>
                        <a:rPr lang="en-US" baseline="0" dirty="0" err="1" smtClean="0"/>
                        <a:t>distn</a:t>
                      </a:r>
                      <a:endParaRPr lang="en-US" dirty="0" smtClean="0"/>
                    </a:p>
                  </a:txBody>
                  <a:tcPr/>
                </a:tc>
              </a:tr>
              <a:tr h="421918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F output: Sum of full F’s by fleet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F output: Apical F</a:t>
                      </a:r>
                      <a:endParaRPr lang="en-US" dirty="0" smtClean="0"/>
                    </a:p>
                  </a:txBody>
                  <a:tcPr/>
                </a:tc>
              </a:tr>
              <a:tr h="421918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Initialization (1961):</a:t>
                      </a:r>
                      <a:r>
                        <a:rPr lang="en-US" baseline="0" dirty="0" smtClean="0"/>
                        <a:t> Equilibrium age structure at 90% </a:t>
                      </a:r>
                      <a:r>
                        <a:rPr lang="en-US" baseline="0" dirty="0" err="1" smtClean="0"/>
                        <a:t>unfished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Initialization (1974): Age structure estimated</a:t>
                      </a:r>
                      <a:endParaRPr lang="en-US" dirty="0"/>
                    </a:p>
                  </a:txBody>
                  <a:tcPr/>
                </a:tc>
              </a:tr>
              <a:tr h="4219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Selectivities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flat-topped for </a:t>
                      </a:r>
                      <a:r>
                        <a:rPr lang="en-US" baseline="0" dirty="0" err="1" smtClean="0"/>
                        <a:t>comm</a:t>
                      </a:r>
                      <a:r>
                        <a:rPr lang="en-US" baseline="0" dirty="0" smtClean="0"/>
                        <a:t> longline gear (</a:t>
                      </a:r>
                      <a:r>
                        <a:rPr lang="en-US" baseline="0" dirty="0" err="1" smtClean="0"/>
                        <a:t>comm</a:t>
                      </a:r>
                      <a:r>
                        <a:rPr lang="en-US" baseline="0" dirty="0" smtClean="0"/>
                        <a:t> LL); dome-shaped for others (MM </a:t>
                      </a:r>
                      <a:r>
                        <a:rPr lang="en-US" baseline="0" dirty="0" err="1" smtClean="0"/>
                        <a:t>vll</a:t>
                      </a:r>
                      <a:r>
                        <a:rPr lang="en-US" baseline="0" dirty="0" smtClean="0"/>
                        <a:t>, MM </a:t>
                      </a:r>
                      <a:r>
                        <a:rPr lang="en-US" baseline="0" dirty="0" err="1" smtClean="0"/>
                        <a:t>cvt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comm</a:t>
                      </a:r>
                      <a:r>
                        <a:rPr lang="en-US" baseline="0" dirty="0" smtClean="0"/>
                        <a:t> HL, recreational); descending limb of HB </a:t>
                      </a:r>
                      <a:r>
                        <a:rPr lang="en-US" baseline="0" dirty="0" err="1" smtClean="0"/>
                        <a:t>selex</a:t>
                      </a:r>
                      <a:r>
                        <a:rPr lang="en-US" baseline="0" dirty="0" smtClean="0"/>
                        <a:t> changed linearly 1977-1991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Selectivities</a:t>
                      </a:r>
                      <a:r>
                        <a:rPr lang="en-US" baseline="0" dirty="0" smtClean="0"/>
                        <a:t> same as S4, except: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baseline="0" dirty="0" smtClean="0"/>
                        <a:t>MM </a:t>
                      </a:r>
                      <a:r>
                        <a:rPr lang="en-US" baseline="0" dirty="0" err="1" smtClean="0"/>
                        <a:t>vll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comm</a:t>
                      </a:r>
                      <a:r>
                        <a:rPr lang="en-US" baseline="0" dirty="0" smtClean="0"/>
                        <a:t> HL are flat-topped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baseline="0" dirty="0" smtClean="0"/>
                        <a:t>Rec </a:t>
                      </a:r>
                      <a:r>
                        <a:rPr lang="en-US" baseline="0" dirty="0" err="1" smtClean="0"/>
                        <a:t>selex</a:t>
                      </a:r>
                      <a:r>
                        <a:rPr lang="en-US" baseline="0" dirty="0" smtClean="0"/>
                        <a:t> varies as time blocks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baseline="0" dirty="0" smtClean="0"/>
                        <a:t>More stable function for dome-shaped </a:t>
                      </a:r>
                      <a:r>
                        <a:rPr lang="en-US" baseline="0" dirty="0" err="1" smtClean="0"/>
                        <a:t>selex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6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Effects of modifications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50" y="902991"/>
            <a:ext cx="4883285" cy="590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91" y="0"/>
            <a:ext cx="573721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7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1" y="-1"/>
            <a:ext cx="5657850" cy="686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35" y="0"/>
            <a:ext cx="544986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07" y="0"/>
            <a:ext cx="544069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-1"/>
            <a:ext cx="5419725" cy="684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0"/>
            <a:ext cx="5581650" cy="686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 base run – </a:t>
            </a:r>
            <a:br>
              <a:rPr lang="en-US" dirty="0" smtClean="0"/>
            </a:br>
            <a:r>
              <a:rPr lang="en-US" dirty="0" smtClean="0"/>
              <a:t>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47" y="0"/>
            <a:ext cx="54315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Assessments\SEDAR 36\Report-corrected-Jan2014\Figs\0snowy_grou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57" y="1443538"/>
            <a:ext cx="3040447" cy="15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54" y="1086069"/>
            <a:ext cx="6576170" cy="526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1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8" y="1133214"/>
            <a:ext cx="6589739" cy="522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1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30" y="1133214"/>
            <a:ext cx="6473922" cy="522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1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65" y="1089624"/>
            <a:ext cx="6731785" cy="52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1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4" y="1080584"/>
            <a:ext cx="6420056" cy="527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fits to data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4" y="1128892"/>
            <a:ext cx="6709086" cy="522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SSB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1009650"/>
            <a:ext cx="753427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</a:t>
            </a:r>
            <a:r>
              <a:rPr lang="en-US" dirty="0"/>
              <a:t>base run – R</a:t>
            </a:r>
            <a:r>
              <a:rPr lang="en-US" dirty="0" smtClean="0"/>
              <a:t>ecruitment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81" y="1133214"/>
            <a:ext cx="3852357" cy="568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</a:t>
            </a:r>
            <a:r>
              <a:rPr lang="en-US" dirty="0" err="1" smtClean="0"/>
              <a:t>Spawner</a:t>
            </a:r>
            <a:r>
              <a:rPr lang="en-US" dirty="0" smtClean="0"/>
              <a:t>-recruit curve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74" y="1258072"/>
            <a:ext cx="7159452" cy="488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4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base run – Fishing mortality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905000"/>
            <a:ext cx="4737099" cy="355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71686"/>
            <a:ext cx="4514851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384007"/>
          </a:xfrm>
        </p:spPr>
        <p:txBody>
          <a:bodyPr/>
          <a:lstStyle/>
          <a:p>
            <a:r>
              <a:rPr lang="en-US" sz="2400" dirty="0"/>
              <a:t>This is </a:t>
            </a:r>
            <a:r>
              <a:rPr lang="en-US" sz="2400" dirty="0" smtClean="0"/>
              <a:t>a “standard </a:t>
            </a:r>
            <a:r>
              <a:rPr lang="en-US" sz="2400" dirty="0"/>
              <a:t>assessment” under the current SEDAR definition</a:t>
            </a:r>
          </a:p>
          <a:p>
            <a:pPr lvl="1"/>
            <a:r>
              <a:rPr lang="en-US" sz="2400" dirty="0"/>
              <a:t>New data sources were </a:t>
            </a:r>
            <a:r>
              <a:rPr lang="en-US" sz="2400" dirty="0" smtClean="0"/>
              <a:t>considered</a:t>
            </a:r>
          </a:p>
          <a:p>
            <a:pPr lvl="1"/>
            <a:r>
              <a:rPr lang="en-US" sz="2400" dirty="0" smtClean="0"/>
              <a:t>Assessment Panel met through a series of webinars</a:t>
            </a:r>
          </a:p>
          <a:p>
            <a:pPr lvl="1"/>
            <a:r>
              <a:rPr lang="en-US" sz="2400" dirty="0" smtClean="0"/>
              <a:t>SEDAR32 </a:t>
            </a:r>
            <a:r>
              <a:rPr lang="en-US" sz="2400" dirty="0" smtClean="0"/>
              <a:t>was concurrent, </a:t>
            </a:r>
            <a:r>
              <a:rPr lang="en-US" sz="2400" dirty="0" smtClean="0"/>
              <a:t>so decisions on data and methodology followed SEDAR32 whenever that made sense </a:t>
            </a:r>
            <a:endParaRPr lang="en-US" sz="2400" dirty="0"/>
          </a:p>
          <a:p>
            <a:pPr lvl="1"/>
            <a:r>
              <a:rPr lang="en-US" sz="2400" dirty="0"/>
              <a:t>SSC conducts the review  </a:t>
            </a:r>
          </a:p>
          <a:p>
            <a:endParaRPr lang="en-US" sz="2400" dirty="0" smtClean="0"/>
          </a:p>
          <a:p>
            <a:r>
              <a:rPr lang="en-US" sz="2400" dirty="0" smtClean="0"/>
              <a:t>Goals </a:t>
            </a:r>
            <a:r>
              <a:rPr lang="en-US" sz="2400" dirty="0"/>
              <a:t>of this </a:t>
            </a:r>
            <a:r>
              <a:rPr lang="en-US" sz="2400" dirty="0" smtClean="0"/>
              <a:t>standard assessment </a:t>
            </a:r>
            <a:endParaRPr lang="en-US" sz="2400" dirty="0"/>
          </a:p>
          <a:p>
            <a:pPr lvl="1"/>
            <a:r>
              <a:rPr lang="en-US" sz="2400" dirty="0"/>
              <a:t>Update </a:t>
            </a:r>
            <a:r>
              <a:rPr lang="en-US" sz="2400" dirty="0" smtClean="0"/>
              <a:t>and improve the data and primary model from SEDAR4</a:t>
            </a:r>
          </a:p>
          <a:p>
            <a:pPr lvl="1"/>
            <a:r>
              <a:rPr lang="en-US" sz="2400" dirty="0" smtClean="0"/>
              <a:t>Guiding principle: Fidelity </a:t>
            </a:r>
            <a:r>
              <a:rPr lang="en-US" sz="2400" dirty="0"/>
              <a:t>to </a:t>
            </a:r>
            <a:r>
              <a:rPr lang="en-US" sz="2400" dirty="0" smtClean="0"/>
              <a:t>SEDAR4 was the default, but was trumped where modification was considered an improvement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Uncertainty – Combined Monte Carlo and 			Bootstrap (MCB)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48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dirty="0" smtClean="0"/>
              <a:t>n=4000 </a:t>
            </a:r>
            <a:r>
              <a:rPr lang="en-US" dirty="0"/>
              <a:t>MCB trials attempted; </a:t>
            </a:r>
            <a:r>
              <a:rPr lang="en-US" dirty="0" smtClean="0"/>
              <a:t>n=3950 retained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Bootstrap </a:t>
            </a:r>
            <a:r>
              <a:rPr lang="en-US" dirty="0" smtClean="0"/>
              <a:t>components:</a:t>
            </a:r>
            <a:endParaRPr lang="en-US" dirty="0"/>
          </a:p>
          <a:p>
            <a:pPr lvl="1">
              <a:buFontTx/>
              <a:buChar char="•"/>
            </a:pPr>
            <a:r>
              <a:rPr lang="en-US" dirty="0"/>
              <a:t>Lognormal likelihood components (landings</a:t>
            </a:r>
            <a:r>
              <a:rPr lang="en-US" dirty="0" smtClean="0"/>
              <a:t>, discards, </a:t>
            </a:r>
            <a:r>
              <a:rPr lang="en-US" dirty="0"/>
              <a:t>indices): a parametric bootstrap to original data, with CVs as applied in the fitting procedure </a:t>
            </a:r>
          </a:p>
          <a:p>
            <a:pPr lvl="1">
              <a:buFontTx/>
              <a:buChar char="•"/>
            </a:pPr>
            <a:r>
              <a:rPr lang="en-US" dirty="0"/>
              <a:t>Multinomial likelihood components (length, age comps): resample </a:t>
            </a:r>
            <a:r>
              <a:rPr lang="en-US" dirty="0" err="1"/>
              <a:t>Nfish</a:t>
            </a:r>
            <a:r>
              <a:rPr lang="en-US" dirty="0"/>
              <a:t> and assign them to bins with probabilities equal to those from original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MCB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kern="0" dirty="0"/>
              <a:t>Monte Carlo </a:t>
            </a:r>
            <a:r>
              <a:rPr lang="en-US" kern="0" dirty="0" smtClean="0"/>
              <a:t>components:</a:t>
            </a:r>
            <a:endParaRPr lang="en-US" kern="0" dirty="0"/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en-US" sz="2800" kern="0" dirty="0"/>
              <a:t>M: drawn from a </a:t>
            </a:r>
            <a:r>
              <a:rPr lang="en-US" sz="2800" kern="0" dirty="0" smtClean="0"/>
              <a:t>uniform </a:t>
            </a:r>
            <a:r>
              <a:rPr lang="en-US" sz="2800" kern="0" dirty="0"/>
              <a:t>distribution, with mean equal to base </a:t>
            </a:r>
            <a:r>
              <a:rPr lang="en-US" sz="2800" kern="0" dirty="0" smtClean="0"/>
              <a:t>value (0.12), and bounds </a:t>
            </a:r>
            <a:r>
              <a:rPr lang="en-US" sz="2800" kern="0" dirty="0"/>
              <a:t>[</a:t>
            </a:r>
            <a:r>
              <a:rPr lang="en-US" sz="2800" kern="0" dirty="0" smtClean="0"/>
              <a:t>0.08, 0.16].  Chosen value scales age-based </a:t>
            </a:r>
            <a:r>
              <a:rPr lang="en-US" sz="2800" kern="0" dirty="0" err="1" smtClean="0"/>
              <a:t>Charnov</a:t>
            </a:r>
            <a:r>
              <a:rPr lang="en-US" sz="2800" kern="0" dirty="0" smtClean="0"/>
              <a:t> M.</a:t>
            </a:r>
            <a:endParaRPr lang="en-US" sz="2800" kern="0" dirty="0"/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en-US" sz="2800" kern="0" dirty="0" smtClean="0"/>
              <a:t>Steepness: drawn from a truncated beta distribution with expected value of 0.84 and bounds [0.32, 0.99]</a:t>
            </a:r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en-US" sz="2800" kern="0" dirty="0" err="1" smtClean="0"/>
              <a:t>Finit</a:t>
            </a:r>
            <a:r>
              <a:rPr lang="en-US" sz="2800" kern="0" dirty="0" smtClean="0"/>
              <a:t>: drawn from a uniform distribution, with mean equal to </a:t>
            </a:r>
            <a:r>
              <a:rPr lang="en-US" sz="2800" kern="0" dirty="0" err="1" smtClean="0"/>
              <a:t>Finit</a:t>
            </a:r>
            <a:r>
              <a:rPr lang="en-US" sz="2800" kern="0" dirty="0" smtClean="0"/>
              <a:t>=0.03 and bounds at ±50% [0.015, 0.045]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MCB – uncertainty in benchmarks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59906" y="1410510"/>
            <a:ext cx="16962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Solid=MLE (base)</a:t>
            </a:r>
          </a:p>
          <a:p>
            <a:r>
              <a:rPr lang="en-US" dirty="0" smtClean="0"/>
              <a:t>Dash=Median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3" y="1133214"/>
            <a:ext cx="6448213" cy="522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2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MCB – stock and fishery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304179"/>
            <a:ext cx="5443589" cy="486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8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MCB – stock and fishery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278003"/>
            <a:ext cx="5777434" cy="518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2509" y="4268429"/>
            <a:ext cx="27687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~76% of distribution </a:t>
            </a:r>
          </a:p>
          <a:p>
            <a:r>
              <a:rPr lang="en-US" dirty="0" smtClean="0"/>
              <a:t>below 1.0 (i.e., not overfishing)</a:t>
            </a:r>
            <a:endParaRPr lang="en-US" dirty="0"/>
          </a:p>
        </p:txBody>
      </p:sp>
      <p:cxnSp>
        <p:nvCxnSpPr>
          <p:cNvPr id="11" name="Straight Connector 10"/>
          <p:cNvCxnSpPr>
            <a:stCxn id="8" idx="1"/>
          </p:cNvCxnSpPr>
          <p:nvPr/>
        </p:nvCxnSpPr>
        <p:spPr>
          <a:xfrm flipH="1">
            <a:off x="3307979" y="4591595"/>
            <a:ext cx="2974530" cy="799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3311" y="3402078"/>
            <a:ext cx="26949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~89% of distribution </a:t>
            </a:r>
          </a:p>
          <a:p>
            <a:r>
              <a:rPr lang="en-US" dirty="0" smtClean="0"/>
              <a:t>below 1.0 (i.e., not recovered)</a:t>
            </a:r>
            <a:endParaRPr lang="en-US" dirty="0"/>
          </a:p>
        </p:txBody>
      </p: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798280" y="2790825"/>
            <a:ext cx="400394" cy="934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54918" y="1410794"/>
            <a:ext cx="16962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Solid=MLE (base)</a:t>
            </a:r>
          </a:p>
          <a:p>
            <a:r>
              <a:rPr lang="en-US" dirty="0" smtClean="0"/>
              <a:t>Dash=Median</a:t>
            </a:r>
          </a:p>
        </p:txBody>
      </p:sp>
    </p:spTree>
    <p:extLst>
      <p:ext uri="{BB962C8B-B14F-4D97-AF65-F5344CB8AC3E}">
        <p14:creationId xmlns:p14="http://schemas.microsoft.com/office/powerpoint/2010/main" val="13789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 results – Management quantities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08" y="1151547"/>
            <a:ext cx="6209067" cy="49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0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runs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382000" cy="511730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Age-dependent natural mortality scaled to high (M=0.16) or low (M=0.08) values</a:t>
            </a:r>
          </a:p>
          <a:p>
            <a:r>
              <a:rPr lang="en-US" dirty="0" smtClean="0"/>
              <a:t>Steepness at higher (0.94) or lower (0.74) values than base (0.84)</a:t>
            </a:r>
          </a:p>
          <a:p>
            <a:r>
              <a:rPr lang="en-US" dirty="0" err="1" smtClean="0"/>
              <a:t>Finit</a:t>
            </a:r>
            <a:r>
              <a:rPr lang="en-US" dirty="0" smtClean="0"/>
              <a:t> at upper (0.03+50%) and lower (0.03―50%) values of range</a:t>
            </a:r>
          </a:p>
          <a:p>
            <a:r>
              <a:rPr lang="en-US" dirty="0" smtClean="0"/>
              <a:t>Population initialized with equilibrium age structure</a:t>
            </a:r>
          </a:p>
          <a:p>
            <a:r>
              <a:rPr lang="en-US" dirty="0" smtClean="0"/>
              <a:t>Include commercial handline index</a:t>
            </a:r>
          </a:p>
          <a:p>
            <a:r>
              <a:rPr lang="en-US" dirty="0" smtClean="0"/>
              <a:t>Up-weight indices at 2X, 4X, and 8X the base weights</a:t>
            </a:r>
          </a:p>
          <a:p>
            <a:r>
              <a:rPr lang="en-US" dirty="0" smtClean="0"/>
              <a:t>Recreational selectivity constant through time (no time blocks)</a:t>
            </a:r>
          </a:p>
          <a:p>
            <a:r>
              <a:rPr lang="en-US" dirty="0" smtClean="0"/>
              <a:t>Two commercial selectivity blocks (1974-2006; 2007-2012)</a:t>
            </a:r>
          </a:p>
          <a:p>
            <a:r>
              <a:rPr lang="en-US" dirty="0" smtClean="0"/>
              <a:t>Drop commercial age comps prior to 2007 </a:t>
            </a:r>
          </a:p>
          <a:p>
            <a:r>
              <a:rPr lang="en-US" dirty="0" smtClean="0"/>
              <a:t>S4 configuration (continuity run), with the following features: </a:t>
            </a:r>
          </a:p>
          <a:p>
            <a:pPr lvl="1"/>
            <a:r>
              <a:rPr lang="en-US" sz="2900" dirty="0" smtClean="0"/>
              <a:t>Dome-shaped commercial handline selectivity</a:t>
            </a:r>
          </a:p>
          <a:p>
            <a:pPr lvl="1"/>
            <a:r>
              <a:rPr lang="en-US" sz="2900" dirty="0" smtClean="0"/>
              <a:t>Scaled </a:t>
            </a:r>
            <a:r>
              <a:rPr lang="en-US" sz="2900" dirty="0" err="1"/>
              <a:t>L</a:t>
            </a:r>
            <a:r>
              <a:rPr lang="en-US" sz="2900" dirty="0" err="1" smtClean="0"/>
              <a:t>orenzen</a:t>
            </a:r>
            <a:r>
              <a:rPr lang="en-US" sz="2900" dirty="0" smtClean="0"/>
              <a:t> mortality vector</a:t>
            </a:r>
          </a:p>
          <a:p>
            <a:pPr lvl="1"/>
            <a:r>
              <a:rPr lang="en-US" sz="2900" dirty="0" smtClean="0"/>
              <a:t>Old life-history information (growth, maturity, sex ratio)</a:t>
            </a:r>
          </a:p>
          <a:p>
            <a:pPr lvl="1"/>
            <a:r>
              <a:rPr lang="en-US" sz="2900" dirty="0" smtClean="0"/>
              <a:t>Steepness=0.7</a:t>
            </a:r>
          </a:p>
          <a:p>
            <a:r>
              <a:rPr lang="en-US" dirty="0" smtClean="0"/>
              <a:t>Female-only SSB </a:t>
            </a:r>
          </a:p>
          <a:p>
            <a:r>
              <a:rPr lang="en-US" dirty="0" smtClean="0"/>
              <a:t>Male-only SSB </a:t>
            </a:r>
          </a:p>
          <a:p>
            <a:r>
              <a:rPr lang="en-US" dirty="0" smtClean="0"/>
              <a:t>Retrospective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mortality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0"/>
            <a:ext cx="4297559" cy="6766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698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Steepness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0"/>
            <a:ext cx="4297559" cy="6766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35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0"/>
            <a:ext cx="4297556" cy="6766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11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summary SEDAR4 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Overfishing: F2002/</a:t>
            </a:r>
            <a:r>
              <a:rPr lang="en-US" dirty="0" err="1" smtClean="0"/>
              <a:t>Fmsy</a:t>
            </a:r>
            <a:r>
              <a:rPr lang="en-US" dirty="0" smtClean="0"/>
              <a:t>=3.04</a:t>
            </a:r>
          </a:p>
          <a:p>
            <a:r>
              <a:rPr lang="en-US" dirty="0"/>
              <a:t>O</a:t>
            </a:r>
            <a:r>
              <a:rPr lang="en-US" dirty="0" smtClean="0"/>
              <a:t>verfished: SSB2003/MSST=0.21</a:t>
            </a:r>
          </a:p>
          <a:p>
            <a:r>
              <a:rPr lang="en-US" dirty="0" smtClean="0"/>
              <a:t>SEDAR4 used the definition of MSST=75%SSBmsy</a:t>
            </a:r>
          </a:p>
          <a:p>
            <a:r>
              <a:rPr lang="en-US" dirty="0" smtClean="0"/>
              <a:t>Based on SEDAR4, snowy grouper is under a rebuilding plan, with terminal year 2039</a:t>
            </a:r>
          </a:p>
          <a:p>
            <a:pPr lvl="1"/>
            <a:r>
              <a:rPr lang="en-US" dirty="0" smtClean="0"/>
              <a:t>Thus, the relevant biomass benchmark for SEDAR36 is </a:t>
            </a:r>
            <a:r>
              <a:rPr lang="en-US" dirty="0" err="1" smtClean="0"/>
              <a:t>SSBmsy</a:t>
            </a:r>
            <a:r>
              <a:rPr lang="en-US" dirty="0" smtClean="0"/>
              <a:t> (the target for rebuilding) rather than MSST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0"/>
            <a:ext cx="4297559" cy="6766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342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0"/>
            <a:ext cx="4297559" cy="6766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14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Selectivities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comp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0"/>
            <a:ext cx="4297556" cy="6766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486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0"/>
            <a:ext cx="4297559" cy="6766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363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SSB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0"/>
            <a:ext cx="4297559" cy="6766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55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sensitivity runs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23620"/>
            <a:ext cx="4800600" cy="57607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155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Retrospective 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-1"/>
            <a:ext cx="4297559" cy="6766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088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Assessments\SEDAR 36\Report-corrected-Jan2014\Figs\0snowy_grou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57" y="1443538"/>
            <a:ext cx="3040447" cy="15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0696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Carry forward uncertainties from MCB runs</a:t>
            </a:r>
          </a:p>
          <a:p>
            <a:pPr lvl="1"/>
            <a:r>
              <a:rPr lang="en-US" sz="2600" dirty="0" smtClean="0"/>
              <a:t>Uncertainties in initial (2013) abundance at age, </a:t>
            </a:r>
            <a:r>
              <a:rPr lang="en-US" sz="2600" dirty="0" err="1" smtClean="0"/>
              <a:t>spawner</a:t>
            </a:r>
            <a:r>
              <a:rPr lang="en-US" sz="2600" dirty="0" smtClean="0"/>
              <a:t>-recruit function, natural mortality, </a:t>
            </a:r>
            <a:r>
              <a:rPr lang="en-US" sz="2600" dirty="0" err="1" smtClean="0"/>
              <a:t>selectivities</a:t>
            </a:r>
            <a:r>
              <a:rPr lang="en-US" sz="2600" dirty="0" smtClean="0"/>
              <a:t>, recruitment deviations</a:t>
            </a:r>
          </a:p>
          <a:p>
            <a:r>
              <a:rPr lang="en-US" dirty="0"/>
              <a:t>Uncertainty in </a:t>
            </a:r>
            <a:r>
              <a:rPr lang="en-US" dirty="0" err="1" smtClean="0"/>
              <a:t>Fmsy</a:t>
            </a:r>
            <a:r>
              <a:rPr lang="en-US" dirty="0" smtClean="0"/>
              <a:t> uses distribution from MCB runs</a:t>
            </a:r>
          </a:p>
          <a:p>
            <a:r>
              <a:rPr lang="en-US" dirty="0" smtClean="0"/>
              <a:t>Years 2013-2039</a:t>
            </a:r>
          </a:p>
          <a:p>
            <a:r>
              <a:rPr lang="en-US" dirty="0" smtClean="0"/>
              <a:t>Landings in 2013-2014 equal to current quota scaled up to include dead discards (102960/0.977=105,384 </a:t>
            </a:r>
            <a:r>
              <a:rPr lang="en-US" dirty="0" err="1" smtClean="0"/>
              <a:t>lb</a:t>
            </a:r>
            <a:r>
              <a:rPr lang="en-US" dirty="0" smtClean="0"/>
              <a:t> </a:t>
            </a:r>
            <a:r>
              <a:rPr lang="en-US" dirty="0" err="1" smtClean="0"/>
              <a:t>ww</a:t>
            </a:r>
            <a:r>
              <a:rPr lang="en-US" dirty="0" smtClean="0"/>
              <a:t>). New management assumed to start in 2015.</a:t>
            </a:r>
            <a:endParaRPr lang="en-US" dirty="0"/>
          </a:p>
          <a:p>
            <a:r>
              <a:rPr lang="en-US" dirty="0" smtClean="0"/>
              <a:t>Five constant-F projection scenarios</a:t>
            </a:r>
          </a:p>
          <a:p>
            <a:pPr lvl="1"/>
            <a:r>
              <a:rPr lang="en-US" dirty="0" smtClean="0"/>
              <a:t>F=</a:t>
            </a:r>
            <a:r>
              <a:rPr lang="en-US" dirty="0" err="1" smtClean="0"/>
              <a:t>Fcurrent</a:t>
            </a:r>
            <a:r>
              <a:rPr lang="en-US" dirty="0" smtClean="0"/>
              <a:t>, </a:t>
            </a:r>
            <a:r>
              <a:rPr lang="en-US" dirty="0" err="1" smtClean="0"/>
              <a:t>Fmsy</a:t>
            </a:r>
            <a:r>
              <a:rPr lang="en-US" dirty="0" smtClean="0"/>
              <a:t>, 75%Fmsy, </a:t>
            </a:r>
            <a:r>
              <a:rPr lang="en-US" dirty="0" err="1" smtClean="0"/>
              <a:t>Frebuild</a:t>
            </a:r>
            <a:r>
              <a:rPr lang="en-US" dirty="0" smtClean="0"/>
              <a:t> (0.5), </a:t>
            </a:r>
            <a:r>
              <a:rPr lang="en-US" dirty="0" err="1" smtClean="0"/>
              <a:t>Frebuild</a:t>
            </a:r>
            <a:r>
              <a:rPr lang="en-US" dirty="0" smtClean="0"/>
              <a:t> (0.7)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projection </a:t>
            </a:r>
            <a:br>
              <a:rPr lang="en-US" dirty="0" smtClean="0"/>
            </a:br>
            <a:r>
              <a:rPr lang="en-US" dirty="0" smtClean="0"/>
              <a:t>(F=</a:t>
            </a:r>
            <a:r>
              <a:rPr lang="en-US" dirty="0" err="1" smtClean="0"/>
              <a:t>Fcurrent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5843" y="1914041"/>
            <a:ext cx="341151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Thick solid=base benchmark</a:t>
            </a:r>
          </a:p>
          <a:p>
            <a:r>
              <a:rPr lang="en-US" dirty="0" smtClean="0"/>
              <a:t>Thick dash=median benchmark</a:t>
            </a:r>
          </a:p>
          <a:p>
            <a:r>
              <a:rPr lang="en-US" dirty="0" smtClean="0"/>
              <a:t>Thin solid, closed circles=deterministic</a:t>
            </a:r>
          </a:p>
          <a:p>
            <a:r>
              <a:rPr lang="en-US" dirty="0" smtClean="0"/>
              <a:t>Thin dash, open circles=median</a:t>
            </a:r>
          </a:p>
          <a:p>
            <a:r>
              <a:rPr lang="en-US" dirty="0" smtClean="0"/>
              <a:t>Thin solid=5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and 95</a:t>
            </a:r>
            <a:r>
              <a:rPr lang="en-US" baseline="30000" dirty="0" smtClean="0"/>
              <a:t>th</a:t>
            </a:r>
            <a:r>
              <a:rPr lang="en-US" dirty="0" smtClean="0"/>
              <a:t> percentiles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0"/>
            <a:ext cx="5238750" cy="67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C:\Assessments\SEDAR 36\Report-corrected-Jan2014\Figs\0snowy_grou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50" y="1415622"/>
            <a:ext cx="3040447" cy="15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results: F=</a:t>
            </a:r>
            <a:r>
              <a:rPr lang="en-US" dirty="0" err="1" smtClean="0"/>
              <a:t>Fcurrent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5762" y="-281656"/>
            <a:ext cx="5658452" cy="866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0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results: F=</a:t>
            </a:r>
            <a:r>
              <a:rPr lang="en-US" dirty="0" err="1" smtClean="0"/>
              <a:t>Fmsy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7831" y="-682434"/>
            <a:ext cx="5138534" cy="919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5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results: F=75%Fmsy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8066" y="-760853"/>
            <a:ext cx="5087866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results: F=</a:t>
            </a:r>
            <a:r>
              <a:rPr lang="en-US" dirty="0" err="1" smtClean="0"/>
              <a:t>Frebuild</a:t>
            </a:r>
            <a:r>
              <a:rPr lang="en-US" dirty="0" smtClean="0"/>
              <a:t> (</a:t>
            </a:r>
            <a:r>
              <a:rPr lang="en-US" dirty="0" err="1" smtClean="0"/>
              <a:t>prob</a:t>
            </a:r>
            <a:r>
              <a:rPr lang="en-US" dirty="0" smtClean="0"/>
              <a:t> 50%)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8155" y="-689543"/>
            <a:ext cx="5150201" cy="906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results: F=</a:t>
            </a:r>
            <a:r>
              <a:rPr lang="en-US" dirty="0" err="1" smtClean="0"/>
              <a:t>Frebuild</a:t>
            </a:r>
            <a:r>
              <a:rPr lang="en-US" dirty="0" smtClean="0"/>
              <a:t> (</a:t>
            </a:r>
            <a:r>
              <a:rPr lang="en-US" dirty="0" err="1" smtClean="0"/>
              <a:t>prob</a:t>
            </a:r>
            <a:r>
              <a:rPr lang="en-US" dirty="0" smtClean="0"/>
              <a:t> 70%)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88228" y="-855012"/>
            <a:ext cx="5089456" cy="90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6" name="Picture 2" descr="C:\Assessments\SEDAR 36\Report-corrected-Jan2014\Figs\0snowy_grou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19" y="2221710"/>
            <a:ext cx="3040447" cy="15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6014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 Narrow Bold" pitchFamily="34" charset="0"/>
              </a:rPr>
              <a:t>Data geography: </a:t>
            </a:r>
            <a:br>
              <a:rPr lang="en-US" dirty="0">
                <a:cs typeface="Arial Narrow Bold" pitchFamily="34" charset="0"/>
              </a:rPr>
            </a:br>
            <a:r>
              <a:rPr lang="en-US" dirty="0" smtClean="0">
                <a:cs typeface="Arial Narrow Bold" pitchFamily="34" charset="0"/>
              </a:rPr>
              <a:t>Summary </a:t>
            </a:r>
            <a:r>
              <a:rPr lang="en-US" dirty="0">
                <a:cs typeface="Arial Narrow Bold" pitchFamily="34" charset="0"/>
              </a:rPr>
              <a:t>of fishery data north of 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Commercial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/>
              <a:t>Almost no landings or discards (0 most </a:t>
            </a:r>
            <a:r>
              <a:rPr lang="en-US" sz="2400" dirty="0" err="1"/>
              <a:t>yrs</a:t>
            </a:r>
            <a:r>
              <a:rPr lang="en-US" sz="2400" dirty="0"/>
              <a:t>, max=0.6% of total)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/>
              <a:t>No lengths </a:t>
            </a:r>
            <a:r>
              <a:rPr lang="en-US" sz="2400" dirty="0"/>
              <a:t>or ages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/>
              <a:t>Index: logbook includes trips in VA to 37 degrees </a:t>
            </a:r>
            <a:r>
              <a:rPr lang="en-US" sz="2400" dirty="0" smtClean="0"/>
              <a:t>latitude </a:t>
            </a:r>
            <a:r>
              <a:rPr lang="en-US" sz="2400" dirty="0"/>
              <a:t>(few</a:t>
            </a:r>
            <a:r>
              <a:rPr lang="en-US" sz="2400" dirty="0" smtClean="0"/>
              <a:t>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Recreational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/>
              <a:t>Landings - DE 2012: 6 fish, 35 </a:t>
            </a:r>
            <a:r>
              <a:rPr lang="en-US" sz="2400" dirty="0" err="1" smtClean="0"/>
              <a:t>lb</a:t>
            </a:r>
            <a:endParaRPr lang="en-US" sz="2400" dirty="0"/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/>
              <a:t>Discards – NY 2012: 24 fish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/>
              <a:t>No Lengths; Ages = 7 fish from 1 trip from VA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/>
              <a:t>Index: SHRS does not sample headboats VA-north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</a:t>
            </a:r>
            <a:r>
              <a:rPr lang="en-US" dirty="0" smtClean="0"/>
              <a:t>ata geography:</a:t>
            </a:r>
            <a:br>
              <a:rPr lang="en-US" dirty="0" smtClean="0"/>
            </a:br>
            <a:r>
              <a:rPr lang="en-US" dirty="0" smtClean="0"/>
              <a:t>Implications and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assessment is essentially for the South Atlantic only (FL-NC)</a:t>
            </a:r>
          </a:p>
          <a:p>
            <a:r>
              <a:rPr lang="en-US" sz="2800" dirty="0" smtClean="0"/>
              <a:t>To make this clean, what little data were available from north of NC have been removed</a:t>
            </a:r>
          </a:p>
          <a:p>
            <a:r>
              <a:rPr lang="en-US" sz="2800" dirty="0" smtClean="0"/>
              <a:t>Although the fishery off VA has developed over the last decade, the proportion of the total stock north of the NC/VA line appears to be small relative to that in the south Atlantic</a:t>
            </a:r>
          </a:p>
          <a:p>
            <a:r>
              <a:rPr lang="en-US" sz="2800" dirty="0" err="1" smtClean="0"/>
              <a:t>Spawners</a:t>
            </a:r>
            <a:r>
              <a:rPr lang="en-US" sz="2800" dirty="0" smtClean="0"/>
              <a:t> in the north likely contribute little or nothing to South Atlantic stock productivity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SEDAR 36 life-history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~7700 additional ages since S4</a:t>
            </a:r>
          </a:p>
          <a:p>
            <a:r>
              <a:rPr lang="en-US" dirty="0" smtClean="0"/>
              <a:t>Re-estimated:</a:t>
            </a:r>
          </a:p>
          <a:p>
            <a:pPr lvl="1"/>
            <a:r>
              <a:rPr lang="en-US" dirty="0" smtClean="0"/>
              <a:t>Growth curve</a:t>
            </a:r>
          </a:p>
          <a:p>
            <a:pPr lvl="1"/>
            <a:r>
              <a:rPr lang="en-US" dirty="0" smtClean="0"/>
              <a:t>Female maturity at age</a:t>
            </a:r>
          </a:p>
          <a:p>
            <a:pPr lvl="1"/>
            <a:r>
              <a:rPr lang="en-US" dirty="0" smtClean="0"/>
              <a:t>Sex transition at age</a:t>
            </a:r>
          </a:p>
          <a:p>
            <a:pPr lvl="1"/>
            <a:r>
              <a:rPr lang="en-US" dirty="0" smtClean="0"/>
              <a:t>Whole </a:t>
            </a:r>
            <a:r>
              <a:rPr lang="en-US" dirty="0" err="1" smtClean="0"/>
              <a:t>wgt</a:t>
            </a:r>
            <a:r>
              <a:rPr lang="en-US" dirty="0" smtClean="0"/>
              <a:t> – gutted weight conversion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7058</TotalTime>
  <Words>2270</Words>
  <Application>Microsoft Office PowerPoint</Application>
  <PresentationFormat>On-screen Show (4:3)</PresentationFormat>
  <Paragraphs>785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NOAA Fisheries Content Slides</vt:lpstr>
      <vt:lpstr>NOAA Divider Slides</vt:lpstr>
      <vt:lpstr>NOAA Title Options</vt:lpstr>
      <vt:lpstr>1_NOAA Divider Slides</vt:lpstr>
      <vt:lpstr>2_NOAA Divider Slides</vt:lpstr>
      <vt:lpstr>Snowy grouper </vt:lpstr>
      <vt:lpstr>Outline</vt:lpstr>
      <vt:lpstr>Background</vt:lpstr>
      <vt:lpstr>Background</vt:lpstr>
      <vt:lpstr>Background – summary SEDAR4 results </vt:lpstr>
      <vt:lpstr>Data </vt:lpstr>
      <vt:lpstr>Data geography:  Summary of fishery data north of NC</vt:lpstr>
      <vt:lpstr>Data geography: Implications and considerations</vt:lpstr>
      <vt:lpstr>SEDAR 36 life-history update</vt:lpstr>
      <vt:lpstr>S4/S36 life-history comparison: growth</vt:lpstr>
      <vt:lpstr>S4/S36 life-history comparison: reproduction</vt:lpstr>
      <vt:lpstr>S4/S36 life-history comparison:  M at age (scaled to M=0.12)</vt:lpstr>
      <vt:lpstr>Summary of data fit by the assessment  Note: terminal yr of SEDAR4 was 2002</vt:lpstr>
      <vt:lpstr>Landings and discard mortalities (in numbers)</vt:lpstr>
      <vt:lpstr>SEDAR 36 – indices </vt:lpstr>
      <vt:lpstr>SEDAR 36 – age and length compositions </vt:lpstr>
      <vt:lpstr>S36 data summary</vt:lpstr>
      <vt:lpstr>Comparison of MRFSS and MRIP estimates</vt:lpstr>
      <vt:lpstr>Assessment methods and results</vt:lpstr>
      <vt:lpstr>BAM: same basic model as in SEDAR4</vt:lpstr>
      <vt:lpstr>Assessment models: SEDARS 4 and 36 comparison</vt:lpstr>
      <vt:lpstr>Effects of modifications</vt:lpstr>
      <vt:lpstr>BAM base run –  fits to data  </vt:lpstr>
      <vt:lpstr>BAM base run –  fits to data  </vt:lpstr>
      <vt:lpstr>BAM base run –  fits to data  </vt:lpstr>
      <vt:lpstr>BAM base run –  fits to data  </vt:lpstr>
      <vt:lpstr>BAM base run –  fits to data  </vt:lpstr>
      <vt:lpstr>BAM base run –  fits to data  </vt:lpstr>
      <vt:lpstr>BAM base run –  fits to data  </vt:lpstr>
      <vt:lpstr>BAM base run – fits to data  </vt:lpstr>
      <vt:lpstr>BAM base run – fits to data  </vt:lpstr>
      <vt:lpstr>BAM base run – fits to data  </vt:lpstr>
      <vt:lpstr>BAM base run – fits to data  </vt:lpstr>
      <vt:lpstr>BAM base run – fits to data  </vt:lpstr>
      <vt:lpstr>BAM base run – fits to data  </vt:lpstr>
      <vt:lpstr>BAM base run – SSB </vt:lpstr>
      <vt:lpstr>BAM base run – Recruitment</vt:lpstr>
      <vt:lpstr>BAM base run – Spawner-recruit curve </vt:lpstr>
      <vt:lpstr>BAM base run – Fishing mortality</vt:lpstr>
      <vt:lpstr>Uncertainty – Combined Monte Carlo and    Bootstrap (MCB) approach</vt:lpstr>
      <vt:lpstr>MCB approach </vt:lpstr>
      <vt:lpstr>MCB – uncertainty in benchmarks</vt:lpstr>
      <vt:lpstr>MCB – stock and fishery status</vt:lpstr>
      <vt:lpstr>MCB – stock and fishery status</vt:lpstr>
      <vt:lpstr>BAM results – Management quantities</vt:lpstr>
      <vt:lpstr>Sensitivity runs</vt:lpstr>
      <vt:lpstr>Natural mortality</vt:lpstr>
      <vt:lpstr>Steepness</vt:lpstr>
      <vt:lpstr>Initialization</vt:lpstr>
      <vt:lpstr>Commercial index</vt:lpstr>
      <vt:lpstr>Index weights</vt:lpstr>
      <vt:lpstr>Selectivities and  comp data</vt:lpstr>
      <vt:lpstr>Continuity </vt:lpstr>
      <vt:lpstr>SSB measure</vt:lpstr>
      <vt:lpstr>Summary of sensitivity runs</vt:lpstr>
      <vt:lpstr>Retrospective  analysis</vt:lpstr>
      <vt:lpstr>Projections</vt:lpstr>
      <vt:lpstr>Projections</vt:lpstr>
      <vt:lpstr>Example projection  (F=Fcurrent)</vt:lpstr>
      <vt:lpstr>Projection results: F=Fcurrent </vt:lpstr>
      <vt:lpstr>Projection results: F=Fmsy </vt:lpstr>
      <vt:lpstr>Projection results: F=75%Fmsy </vt:lpstr>
      <vt:lpstr>Projection results: F=Frebuild (prob 50%) </vt:lpstr>
      <vt:lpstr>Projection results: F=Frebuild (prob 70%)  </vt:lpstr>
      <vt:lpstr>Questions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NOSTEMP</cp:lastModifiedBy>
  <cp:revision>252</cp:revision>
  <cp:lastPrinted>2014-04-22T16:50:59Z</cp:lastPrinted>
  <dcterms:created xsi:type="dcterms:W3CDTF">2012-07-23T20:47:30Z</dcterms:created>
  <dcterms:modified xsi:type="dcterms:W3CDTF">2014-04-30T02:12:35Z</dcterms:modified>
</cp:coreProperties>
</file>