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gif" ContentType="image/gif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  <p:sldMasterId id="2147483742" r:id="rId2"/>
    <p:sldMasterId id="2147483754" r:id="rId3"/>
    <p:sldMasterId id="2147483736" r:id="rId4"/>
    <p:sldMasterId id="2147483773" r:id="rId5"/>
  </p:sldMasterIdLst>
  <p:notesMasterIdLst>
    <p:notesMasterId r:id="rId15"/>
  </p:notesMasterIdLst>
  <p:handoutMasterIdLst>
    <p:handoutMasterId r:id="rId16"/>
  </p:handoutMasterIdLst>
  <p:sldIdLst>
    <p:sldId id="476" r:id="rId6"/>
    <p:sldId id="464" r:id="rId7"/>
    <p:sldId id="466" r:id="rId8"/>
    <p:sldId id="465" r:id="rId9"/>
    <p:sldId id="477" r:id="rId10"/>
    <p:sldId id="478" r:id="rId11"/>
    <p:sldId id="479" r:id="rId12"/>
    <p:sldId id="480" r:id="rId13"/>
    <p:sldId id="475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1B497C"/>
    <a:srgbClr val="F6BCF2"/>
    <a:srgbClr val="008998"/>
    <a:srgbClr val="5838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04" autoAdjust="0"/>
    <p:restoredTop sz="93076" autoAdjust="0"/>
  </p:normalViewPr>
  <p:slideViewPr>
    <p:cSldViewPr snapToGrid="0">
      <p:cViewPr>
        <p:scale>
          <a:sx n="60" d="100"/>
          <a:sy n="60" d="100"/>
        </p:scale>
        <p:origin x="3552" y="1504"/>
      </p:cViewPr>
      <p:guideLst>
        <p:guide orient="horz" pos="2160"/>
        <p:guide pos="28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2880" y="-11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20" Type="http://schemas.openxmlformats.org/officeDocument/2006/relationships/tableStyles" Target="tableStyle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475" cy="479403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en-US" dirty="0">
              <a:latin typeface="Arial Narrow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064" y="0"/>
            <a:ext cx="3170475" cy="479403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69B0B078-DC90-4461-B3FD-D64CE88998CB}" type="datetimeFigureOut">
              <a:rPr lang="en-US" smtClean="0">
                <a:latin typeface="Arial Narrow"/>
              </a:rPr>
              <a:t>8/25/17</a:t>
            </a:fld>
            <a:endParaRPr lang="en-US" dirty="0">
              <a:latin typeface="Arial Narrow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56"/>
            <a:ext cx="3170475" cy="479403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en-US" dirty="0">
              <a:latin typeface="Arial Narrow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064" y="9120156"/>
            <a:ext cx="3170475" cy="479403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1822BB49-792D-48EF-998C-77D3B0D268B5}" type="slidenum">
              <a:rPr lang="en-US" smtClean="0">
                <a:latin typeface="Arial Narrow"/>
              </a:rPr>
              <a:t>‹#›</a:t>
            </a:fld>
            <a:endParaRPr lang="en-US" dirty="0"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629310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8" tIns="48329" rIns="96658" bIns="4832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 Narrow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8" tIns="48329" rIns="96658" bIns="4832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 Narrow"/>
              </a:defRPr>
            </a:lvl1pPr>
          </a:lstStyle>
          <a:p>
            <a:pPr>
              <a:defRPr/>
            </a:pPr>
            <a:fld id="{6E410EB8-2C06-4CD9-B39D-FD9C8124FB94}" type="datetimeFigureOut">
              <a:rPr lang="en-US" smtClean="0"/>
              <a:pPr>
                <a:defRPr/>
              </a:pPr>
              <a:t>8/25/17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8" tIns="48329" rIns="96658" bIns="4832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8" tIns="48329" rIns="96658" bIns="48329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8" tIns="48329" rIns="96658" bIns="4832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 Narrow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8" tIns="48329" rIns="96658" bIns="4832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 Narrow"/>
              </a:defRPr>
            </a:lvl1pPr>
          </a:lstStyle>
          <a:p>
            <a:pPr>
              <a:defRPr/>
            </a:pPr>
            <a:fld id="{66131C37-1389-4254-BAD5-D7A5A935D46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6075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85343" indent="-30205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208221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91508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4797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658084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141373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624661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4107949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74197E2-D20B-44DC-B244-3EC974F23210}" type="slidenum">
              <a:rPr lang="en-US" smtClean="0">
                <a:solidFill>
                  <a:prstClr val="black"/>
                </a:solidFill>
                <a:latin typeface="Arial Narrow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dirty="0" smtClean="0">
              <a:solidFill>
                <a:prstClr val="black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461339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Note I was lead of team and primary</a:t>
            </a:r>
            <a:r>
              <a:rPr lang="en-US" baseline="0" dirty="0" smtClean="0"/>
              <a:t> author</a:t>
            </a: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85343" indent="-30205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208221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91508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4797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658084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141373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624661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4107949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74197E2-D20B-44DC-B244-3EC974F23210}" type="slidenum">
              <a:rPr lang="en-US" smtClean="0">
                <a:solidFill>
                  <a:prstClr val="black"/>
                </a:solidFill>
                <a:latin typeface="Arial Narrow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dirty="0" smtClean="0">
              <a:solidFill>
                <a:prstClr val="black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997637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85343" indent="-30205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208221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91508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4797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658084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141373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624661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4107949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74197E2-D20B-44DC-B244-3EC974F23210}" type="slidenum">
              <a:rPr lang="en-US" smtClean="0">
                <a:solidFill>
                  <a:prstClr val="black"/>
                </a:solidFill>
                <a:latin typeface="Arial Narrow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dirty="0" smtClean="0">
              <a:solidFill>
                <a:prstClr val="black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655973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85343" indent="-30205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208221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91508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4797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658084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141373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624661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4107949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74197E2-D20B-44DC-B244-3EC974F23210}" type="slidenum">
              <a:rPr lang="en-US" smtClean="0">
                <a:solidFill>
                  <a:prstClr val="black"/>
                </a:solidFill>
                <a:latin typeface="Arial Narrow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dirty="0" smtClean="0">
              <a:solidFill>
                <a:prstClr val="black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655973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85343" indent="-30205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208221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91508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4797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658084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141373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624661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4107949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74197E2-D20B-44DC-B244-3EC974F23210}" type="slidenum">
              <a:rPr lang="en-US" smtClean="0">
                <a:solidFill>
                  <a:prstClr val="black"/>
                </a:solidFill>
                <a:latin typeface="Arial Narrow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dirty="0" smtClean="0">
              <a:solidFill>
                <a:prstClr val="black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655973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85343" indent="-30205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208221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91508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4797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658084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141373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624661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4107949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74197E2-D20B-44DC-B244-3EC974F23210}" type="slidenum">
              <a:rPr lang="en-US" smtClean="0">
                <a:solidFill>
                  <a:prstClr val="black"/>
                </a:solidFill>
                <a:latin typeface="Arial Narrow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dirty="0" smtClean="0">
              <a:solidFill>
                <a:prstClr val="black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6559731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85343" indent="-30205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208221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91508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4797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658084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141373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624661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4107949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74197E2-D20B-44DC-B244-3EC974F23210}" type="slidenum">
              <a:rPr lang="en-US" smtClean="0">
                <a:solidFill>
                  <a:prstClr val="black"/>
                </a:solidFill>
                <a:latin typeface="Arial Narrow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dirty="0" smtClean="0">
              <a:solidFill>
                <a:prstClr val="black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6559731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85343" indent="-30205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208221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91508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4797" indent="-241644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658084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141373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624661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4107949" indent="-241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74197E2-D20B-44DC-B244-3EC974F23210}" type="slidenum">
              <a:rPr lang="en-US" smtClean="0">
                <a:solidFill>
                  <a:prstClr val="black"/>
                </a:solidFill>
                <a:latin typeface="Arial Narrow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dirty="0" smtClean="0">
              <a:solidFill>
                <a:prstClr val="black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3607594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2.gif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4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4.jpe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4.jpe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4.jpe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4.jpe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4.jpe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gi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rgbClr val="1E5C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 userDrawn="1"/>
        </p:nvSpPr>
        <p:spPr>
          <a:xfrm flipH="1" flipV="1">
            <a:off x="-1" y="-24487"/>
            <a:ext cx="9138586" cy="2515079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  <a:gd name="connsiteX0" fmla="*/ 2887 w 9170673"/>
              <a:gd name="connsiteY0" fmla="*/ 2375696 h 2508024"/>
              <a:gd name="connsiteX1" fmla="*/ 9170673 w 9170673"/>
              <a:gd name="connsiteY1" fmla="*/ 0 h 2508024"/>
              <a:gd name="connsiteX2" fmla="*/ 9169295 w 9170673"/>
              <a:gd name="connsiteY2" fmla="*/ 2508024 h 2508024"/>
              <a:gd name="connsiteX3" fmla="*/ 0 w 9170673"/>
              <a:gd name="connsiteY3" fmla="*/ 2457785 h 2508024"/>
              <a:gd name="connsiteX4" fmla="*/ 2887 w 9170673"/>
              <a:gd name="connsiteY4" fmla="*/ 2375696 h 2508024"/>
              <a:gd name="connsiteX0" fmla="*/ 0 w 9167786"/>
              <a:gd name="connsiteY0" fmla="*/ 2375696 h 2508024"/>
              <a:gd name="connsiteX1" fmla="*/ 9167786 w 9167786"/>
              <a:gd name="connsiteY1" fmla="*/ 0 h 2508024"/>
              <a:gd name="connsiteX2" fmla="*/ 9166408 w 9167786"/>
              <a:gd name="connsiteY2" fmla="*/ 2508024 h 2508024"/>
              <a:gd name="connsiteX3" fmla="*/ 4169 w 9167786"/>
              <a:gd name="connsiteY3" fmla="*/ 2500118 h 2508024"/>
              <a:gd name="connsiteX4" fmla="*/ 0 w 9167786"/>
              <a:gd name="connsiteY4" fmla="*/ 2375696 h 2508024"/>
              <a:gd name="connsiteX0" fmla="*/ 0 w 9166452"/>
              <a:gd name="connsiteY0" fmla="*/ 2375696 h 2508024"/>
              <a:gd name="connsiteX1" fmla="*/ 9061952 w 9166452"/>
              <a:gd name="connsiteY1" fmla="*/ 0 h 2508024"/>
              <a:gd name="connsiteX2" fmla="*/ 9166408 w 9166452"/>
              <a:gd name="connsiteY2" fmla="*/ 2508024 h 2508024"/>
              <a:gd name="connsiteX3" fmla="*/ 4169 w 9166452"/>
              <a:gd name="connsiteY3" fmla="*/ 2500118 h 2508024"/>
              <a:gd name="connsiteX4" fmla="*/ 0 w 9166452"/>
              <a:gd name="connsiteY4" fmla="*/ 2375696 h 2508024"/>
              <a:gd name="connsiteX0" fmla="*/ 0 w 9166808"/>
              <a:gd name="connsiteY0" fmla="*/ 2382751 h 2515079"/>
              <a:gd name="connsiteX1" fmla="*/ 9160729 w 9166808"/>
              <a:gd name="connsiteY1" fmla="*/ 0 h 2515079"/>
              <a:gd name="connsiteX2" fmla="*/ 9166408 w 9166808"/>
              <a:gd name="connsiteY2" fmla="*/ 2515079 h 2515079"/>
              <a:gd name="connsiteX3" fmla="*/ 4169 w 9166808"/>
              <a:gd name="connsiteY3" fmla="*/ 2507173 h 2515079"/>
              <a:gd name="connsiteX4" fmla="*/ 0 w 9166808"/>
              <a:gd name="connsiteY4" fmla="*/ 2382751 h 2515079"/>
              <a:gd name="connsiteX0" fmla="*/ 9943 w 9162640"/>
              <a:gd name="connsiteY0" fmla="*/ 2382751 h 2515079"/>
              <a:gd name="connsiteX1" fmla="*/ 9156561 w 9162640"/>
              <a:gd name="connsiteY1" fmla="*/ 0 h 2515079"/>
              <a:gd name="connsiteX2" fmla="*/ 9162240 w 9162640"/>
              <a:gd name="connsiteY2" fmla="*/ 2515079 h 2515079"/>
              <a:gd name="connsiteX3" fmla="*/ 1 w 9162640"/>
              <a:gd name="connsiteY3" fmla="*/ 2507173 h 2515079"/>
              <a:gd name="connsiteX4" fmla="*/ 9943 w 9162640"/>
              <a:gd name="connsiteY4" fmla="*/ 2382751 h 2515079"/>
              <a:gd name="connsiteX0" fmla="*/ 0 w 9152697"/>
              <a:gd name="connsiteY0" fmla="*/ 2382751 h 2515079"/>
              <a:gd name="connsiteX1" fmla="*/ 9146618 w 9152697"/>
              <a:gd name="connsiteY1" fmla="*/ 0 h 2515079"/>
              <a:gd name="connsiteX2" fmla="*/ 9152297 w 9152697"/>
              <a:gd name="connsiteY2" fmla="*/ 2515079 h 2515079"/>
              <a:gd name="connsiteX3" fmla="*/ 187614 w 9152697"/>
              <a:gd name="connsiteY3" fmla="*/ 2507173 h 2515079"/>
              <a:gd name="connsiteX4" fmla="*/ 0 w 9152697"/>
              <a:gd name="connsiteY4" fmla="*/ 2382751 h 2515079"/>
              <a:gd name="connsiteX0" fmla="*/ 0 w 9068030"/>
              <a:gd name="connsiteY0" fmla="*/ 2382751 h 2515079"/>
              <a:gd name="connsiteX1" fmla="*/ 9061951 w 9068030"/>
              <a:gd name="connsiteY1" fmla="*/ 0 h 2515079"/>
              <a:gd name="connsiteX2" fmla="*/ 9067630 w 9068030"/>
              <a:gd name="connsiteY2" fmla="*/ 2515079 h 2515079"/>
              <a:gd name="connsiteX3" fmla="*/ 102947 w 9068030"/>
              <a:gd name="connsiteY3" fmla="*/ 2507173 h 2515079"/>
              <a:gd name="connsiteX4" fmla="*/ 0 w 9068030"/>
              <a:gd name="connsiteY4" fmla="*/ 2382751 h 2515079"/>
              <a:gd name="connsiteX0" fmla="*/ 0 w 9138586"/>
              <a:gd name="connsiteY0" fmla="*/ 2382751 h 2515079"/>
              <a:gd name="connsiteX1" fmla="*/ 9132507 w 9138586"/>
              <a:gd name="connsiteY1" fmla="*/ 0 h 2515079"/>
              <a:gd name="connsiteX2" fmla="*/ 9138186 w 9138586"/>
              <a:gd name="connsiteY2" fmla="*/ 2515079 h 2515079"/>
              <a:gd name="connsiteX3" fmla="*/ 173503 w 9138586"/>
              <a:gd name="connsiteY3" fmla="*/ 2507173 h 2515079"/>
              <a:gd name="connsiteX4" fmla="*/ 0 w 9138586"/>
              <a:gd name="connsiteY4" fmla="*/ 2382751 h 2515079"/>
              <a:gd name="connsiteX0" fmla="*/ 0 w 9138586"/>
              <a:gd name="connsiteY0" fmla="*/ 2382751 h 2515079"/>
              <a:gd name="connsiteX1" fmla="*/ 9132507 w 9138586"/>
              <a:gd name="connsiteY1" fmla="*/ 0 h 2515079"/>
              <a:gd name="connsiteX2" fmla="*/ 9138186 w 9138586"/>
              <a:gd name="connsiteY2" fmla="*/ 2515079 h 2515079"/>
              <a:gd name="connsiteX3" fmla="*/ 4170 w 9138586"/>
              <a:gd name="connsiteY3" fmla="*/ 2507173 h 2515079"/>
              <a:gd name="connsiteX4" fmla="*/ 0 w 9138586"/>
              <a:gd name="connsiteY4" fmla="*/ 2382751 h 2515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38586" h="2515079">
                <a:moveTo>
                  <a:pt x="0" y="2382751"/>
                </a:moveTo>
                <a:cubicBezTo>
                  <a:pt x="20661" y="2379422"/>
                  <a:pt x="7306149" y="2502055"/>
                  <a:pt x="9132507" y="0"/>
                </a:cubicBezTo>
                <a:cubicBezTo>
                  <a:pt x="9129925" y="819774"/>
                  <a:pt x="9140768" y="1695305"/>
                  <a:pt x="9138186" y="2515079"/>
                </a:cubicBezTo>
                <a:lnTo>
                  <a:pt x="4170" y="2507173"/>
                </a:lnTo>
                <a:cubicBezTo>
                  <a:pt x="4169" y="2465011"/>
                  <a:pt x="1" y="2424913"/>
                  <a:pt x="0" y="2382751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199" y="457169"/>
            <a:ext cx="8229600" cy="772250"/>
          </a:xfrm>
        </p:spPr>
        <p:txBody>
          <a:bodyPr anchor="t"/>
          <a:lstStyle>
            <a:lvl1pPr algn="l">
              <a:defRPr sz="4000" b="1" cap="none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5622"/>
            <a:ext cx="8229600" cy="1500187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033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60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62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082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7886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rgbClr val="1E5C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 userDrawn="1"/>
        </p:nvSpPr>
        <p:spPr>
          <a:xfrm flipH="1" flipV="1">
            <a:off x="-1" y="-24487"/>
            <a:ext cx="9138586" cy="2515079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  <a:gd name="connsiteX0" fmla="*/ 2887 w 9170673"/>
              <a:gd name="connsiteY0" fmla="*/ 2375696 h 2508024"/>
              <a:gd name="connsiteX1" fmla="*/ 9170673 w 9170673"/>
              <a:gd name="connsiteY1" fmla="*/ 0 h 2508024"/>
              <a:gd name="connsiteX2" fmla="*/ 9169295 w 9170673"/>
              <a:gd name="connsiteY2" fmla="*/ 2508024 h 2508024"/>
              <a:gd name="connsiteX3" fmla="*/ 0 w 9170673"/>
              <a:gd name="connsiteY3" fmla="*/ 2457785 h 2508024"/>
              <a:gd name="connsiteX4" fmla="*/ 2887 w 9170673"/>
              <a:gd name="connsiteY4" fmla="*/ 2375696 h 2508024"/>
              <a:gd name="connsiteX0" fmla="*/ 0 w 9167786"/>
              <a:gd name="connsiteY0" fmla="*/ 2375696 h 2508024"/>
              <a:gd name="connsiteX1" fmla="*/ 9167786 w 9167786"/>
              <a:gd name="connsiteY1" fmla="*/ 0 h 2508024"/>
              <a:gd name="connsiteX2" fmla="*/ 9166408 w 9167786"/>
              <a:gd name="connsiteY2" fmla="*/ 2508024 h 2508024"/>
              <a:gd name="connsiteX3" fmla="*/ 4169 w 9167786"/>
              <a:gd name="connsiteY3" fmla="*/ 2500118 h 2508024"/>
              <a:gd name="connsiteX4" fmla="*/ 0 w 9167786"/>
              <a:gd name="connsiteY4" fmla="*/ 2375696 h 2508024"/>
              <a:gd name="connsiteX0" fmla="*/ 0 w 9166452"/>
              <a:gd name="connsiteY0" fmla="*/ 2375696 h 2508024"/>
              <a:gd name="connsiteX1" fmla="*/ 9061952 w 9166452"/>
              <a:gd name="connsiteY1" fmla="*/ 0 h 2508024"/>
              <a:gd name="connsiteX2" fmla="*/ 9166408 w 9166452"/>
              <a:gd name="connsiteY2" fmla="*/ 2508024 h 2508024"/>
              <a:gd name="connsiteX3" fmla="*/ 4169 w 9166452"/>
              <a:gd name="connsiteY3" fmla="*/ 2500118 h 2508024"/>
              <a:gd name="connsiteX4" fmla="*/ 0 w 9166452"/>
              <a:gd name="connsiteY4" fmla="*/ 2375696 h 2508024"/>
              <a:gd name="connsiteX0" fmla="*/ 0 w 9166808"/>
              <a:gd name="connsiteY0" fmla="*/ 2382751 h 2515079"/>
              <a:gd name="connsiteX1" fmla="*/ 9160729 w 9166808"/>
              <a:gd name="connsiteY1" fmla="*/ 0 h 2515079"/>
              <a:gd name="connsiteX2" fmla="*/ 9166408 w 9166808"/>
              <a:gd name="connsiteY2" fmla="*/ 2515079 h 2515079"/>
              <a:gd name="connsiteX3" fmla="*/ 4169 w 9166808"/>
              <a:gd name="connsiteY3" fmla="*/ 2507173 h 2515079"/>
              <a:gd name="connsiteX4" fmla="*/ 0 w 9166808"/>
              <a:gd name="connsiteY4" fmla="*/ 2382751 h 2515079"/>
              <a:gd name="connsiteX0" fmla="*/ 9943 w 9162640"/>
              <a:gd name="connsiteY0" fmla="*/ 2382751 h 2515079"/>
              <a:gd name="connsiteX1" fmla="*/ 9156561 w 9162640"/>
              <a:gd name="connsiteY1" fmla="*/ 0 h 2515079"/>
              <a:gd name="connsiteX2" fmla="*/ 9162240 w 9162640"/>
              <a:gd name="connsiteY2" fmla="*/ 2515079 h 2515079"/>
              <a:gd name="connsiteX3" fmla="*/ 1 w 9162640"/>
              <a:gd name="connsiteY3" fmla="*/ 2507173 h 2515079"/>
              <a:gd name="connsiteX4" fmla="*/ 9943 w 9162640"/>
              <a:gd name="connsiteY4" fmla="*/ 2382751 h 2515079"/>
              <a:gd name="connsiteX0" fmla="*/ 0 w 9152697"/>
              <a:gd name="connsiteY0" fmla="*/ 2382751 h 2515079"/>
              <a:gd name="connsiteX1" fmla="*/ 9146618 w 9152697"/>
              <a:gd name="connsiteY1" fmla="*/ 0 h 2515079"/>
              <a:gd name="connsiteX2" fmla="*/ 9152297 w 9152697"/>
              <a:gd name="connsiteY2" fmla="*/ 2515079 h 2515079"/>
              <a:gd name="connsiteX3" fmla="*/ 187614 w 9152697"/>
              <a:gd name="connsiteY3" fmla="*/ 2507173 h 2515079"/>
              <a:gd name="connsiteX4" fmla="*/ 0 w 9152697"/>
              <a:gd name="connsiteY4" fmla="*/ 2382751 h 2515079"/>
              <a:gd name="connsiteX0" fmla="*/ 0 w 9068030"/>
              <a:gd name="connsiteY0" fmla="*/ 2382751 h 2515079"/>
              <a:gd name="connsiteX1" fmla="*/ 9061951 w 9068030"/>
              <a:gd name="connsiteY1" fmla="*/ 0 h 2515079"/>
              <a:gd name="connsiteX2" fmla="*/ 9067630 w 9068030"/>
              <a:gd name="connsiteY2" fmla="*/ 2515079 h 2515079"/>
              <a:gd name="connsiteX3" fmla="*/ 102947 w 9068030"/>
              <a:gd name="connsiteY3" fmla="*/ 2507173 h 2515079"/>
              <a:gd name="connsiteX4" fmla="*/ 0 w 9068030"/>
              <a:gd name="connsiteY4" fmla="*/ 2382751 h 2515079"/>
              <a:gd name="connsiteX0" fmla="*/ 0 w 9138586"/>
              <a:gd name="connsiteY0" fmla="*/ 2382751 h 2515079"/>
              <a:gd name="connsiteX1" fmla="*/ 9132507 w 9138586"/>
              <a:gd name="connsiteY1" fmla="*/ 0 h 2515079"/>
              <a:gd name="connsiteX2" fmla="*/ 9138186 w 9138586"/>
              <a:gd name="connsiteY2" fmla="*/ 2515079 h 2515079"/>
              <a:gd name="connsiteX3" fmla="*/ 173503 w 9138586"/>
              <a:gd name="connsiteY3" fmla="*/ 2507173 h 2515079"/>
              <a:gd name="connsiteX4" fmla="*/ 0 w 9138586"/>
              <a:gd name="connsiteY4" fmla="*/ 2382751 h 2515079"/>
              <a:gd name="connsiteX0" fmla="*/ 0 w 9138586"/>
              <a:gd name="connsiteY0" fmla="*/ 2382751 h 2515079"/>
              <a:gd name="connsiteX1" fmla="*/ 9132507 w 9138586"/>
              <a:gd name="connsiteY1" fmla="*/ 0 h 2515079"/>
              <a:gd name="connsiteX2" fmla="*/ 9138186 w 9138586"/>
              <a:gd name="connsiteY2" fmla="*/ 2515079 h 2515079"/>
              <a:gd name="connsiteX3" fmla="*/ 4170 w 9138586"/>
              <a:gd name="connsiteY3" fmla="*/ 2507173 h 2515079"/>
              <a:gd name="connsiteX4" fmla="*/ 0 w 9138586"/>
              <a:gd name="connsiteY4" fmla="*/ 2382751 h 2515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38586" h="2515079">
                <a:moveTo>
                  <a:pt x="0" y="2382751"/>
                </a:moveTo>
                <a:cubicBezTo>
                  <a:pt x="20661" y="2379422"/>
                  <a:pt x="7306149" y="2502055"/>
                  <a:pt x="9132507" y="0"/>
                </a:cubicBezTo>
                <a:cubicBezTo>
                  <a:pt x="9129925" y="819774"/>
                  <a:pt x="9140768" y="1695305"/>
                  <a:pt x="9138186" y="2515079"/>
                </a:cubicBezTo>
                <a:lnTo>
                  <a:pt x="4170" y="2507173"/>
                </a:lnTo>
                <a:cubicBezTo>
                  <a:pt x="4169" y="2465011"/>
                  <a:pt x="1" y="2424913"/>
                  <a:pt x="0" y="2382751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199" y="457169"/>
            <a:ext cx="8229600" cy="772250"/>
          </a:xfrm>
        </p:spPr>
        <p:txBody>
          <a:bodyPr anchor="t"/>
          <a:lstStyle>
            <a:lvl1pPr algn="l">
              <a:defRPr sz="4000" b="1" cap="none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5622"/>
            <a:ext cx="8229600" cy="1500187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033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 userDrawn="1"/>
        </p:nvSpPr>
        <p:spPr>
          <a:xfrm flipH="1" flipV="1">
            <a:off x="-19068" y="-30696"/>
            <a:ext cx="9170673" cy="2457785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199" y="457200"/>
            <a:ext cx="8229600" cy="7722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algn="l">
              <a:defRPr sz="4000" b="1" cap="none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5653"/>
            <a:ext cx="8229600" cy="150018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 anchorCtr="0"/>
          <a:lstStyle>
            <a:lvl1pPr marL="0" indent="0" algn="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275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44000" cy="8355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290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 flipH="1" flipV="1">
            <a:off x="-26674" y="-38378"/>
            <a:ext cx="9170673" cy="2781577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1273174"/>
            <a:ext cx="64008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3048000"/>
            <a:ext cx="4343400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-9190" y="4417160"/>
            <a:ext cx="9170673" cy="2457785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1436595" cy="1444734"/>
          </a:xfrm>
          <a:prstGeom prst="rect">
            <a:avLst/>
          </a:prstGeom>
        </p:spPr>
      </p:pic>
      <p:sp>
        <p:nvSpPr>
          <p:cNvPr id="7" name="Freeform 6"/>
          <p:cNvSpPr/>
          <p:nvPr userDrawn="1"/>
        </p:nvSpPr>
        <p:spPr>
          <a:xfrm flipH="1" flipV="1">
            <a:off x="-26674" y="-38378"/>
            <a:ext cx="9170673" cy="2781577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reeform 7"/>
          <p:cNvSpPr/>
          <p:nvPr userDrawn="1"/>
        </p:nvSpPr>
        <p:spPr>
          <a:xfrm>
            <a:off x="-9190" y="4417160"/>
            <a:ext cx="9170673" cy="2457785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1436595" cy="1444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5030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508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-10949" y="6308834"/>
            <a:ext cx="9154949" cy="596900"/>
            <a:chOff x="-10949" y="6308834"/>
            <a:chExt cx="9154949" cy="596900"/>
          </a:xfrm>
          <a:solidFill>
            <a:schemeClr val="accent5">
              <a:lumMod val="75000"/>
            </a:schemeClr>
          </a:solidFill>
        </p:grpSpPr>
        <p:sp>
          <p:nvSpPr>
            <p:cNvPr id="10" name="Slide Number Placeholder 3"/>
            <p:cNvSpPr txBox="1">
              <a:spLocks/>
            </p:cNvSpPr>
            <p:nvPr/>
          </p:nvSpPr>
          <p:spPr>
            <a:xfrm>
              <a:off x="6553200" y="6356350"/>
              <a:ext cx="2133600" cy="365125"/>
            </a:xfrm>
            <a:prstGeom prst="rect">
              <a:avLst/>
            </a:prstGeom>
            <a:grpFill/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C597815D-7A48-41EC-BEF8-FEEDE4A6AC86}" type="slidenum">
                <a:rPr lang="en-US" smtClean="0"/>
                <a:pPr/>
                <a:t>‹#›</a:t>
              </a:fld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6356350"/>
              <a:ext cx="9144000" cy="5016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949" y="6308834"/>
              <a:ext cx="596900" cy="596900"/>
            </a:xfrm>
            <a:prstGeom prst="ellipse">
              <a:avLst/>
            </a:prstGeom>
            <a:grpFill/>
            <a:ln>
              <a:noFill/>
            </a:ln>
            <a:effectLst>
              <a:softEdge rad="112500"/>
            </a:effectLst>
          </p:spPr>
        </p:pic>
        <p:sp>
          <p:nvSpPr>
            <p:cNvPr id="13" name="TextBox 12"/>
            <p:cNvSpPr txBox="1"/>
            <p:nvPr/>
          </p:nvSpPr>
          <p:spPr>
            <a:xfrm>
              <a:off x="652780" y="6471747"/>
              <a:ext cx="8034020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U.S. Department of Commerce | National Oceanographic and Atmospheric Administration | National Marine Fisheries Service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24281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85762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5743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807075"/>
            <a:ext cx="2133600" cy="365125"/>
          </a:xfrm>
          <a:prstGeom prst="rect">
            <a:avLst/>
          </a:prstGeom>
        </p:spPr>
        <p:txBody>
          <a:bodyPr/>
          <a:lstStyle/>
          <a:p>
            <a:fld id="{52ACA70F-1832-514F-8FAA-10477F7FA4FA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807075"/>
            <a:ext cx="2133600" cy="365125"/>
          </a:xfrm>
          <a:prstGeom prst="rect">
            <a:avLst/>
          </a:prstGeom>
        </p:spPr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508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-10949" y="6308834"/>
            <a:ext cx="9154949" cy="596900"/>
            <a:chOff x="-10949" y="6308834"/>
            <a:chExt cx="9154949" cy="596900"/>
          </a:xfrm>
          <a:solidFill>
            <a:schemeClr val="accent5">
              <a:lumMod val="75000"/>
            </a:schemeClr>
          </a:solidFill>
        </p:grpSpPr>
        <p:sp>
          <p:nvSpPr>
            <p:cNvPr id="9" name="Slide Number Placeholder 3"/>
            <p:cNvSpPr txBox="1">
              <a:spLocks/>
            </p:cNvSpPr>
            <p:nvPr/>
          </p:nvSpPr>
          <p:spPr>
            <a:xfrm>
              <a:off x="6553200" y="6356350"/>
              <a:ext cx="2133600" cy="365125"/>
            </a:xfrm>
            <a:prstGeom prst="rect">
              <a:avLst/>
            </a:prstGeom>
            <a:grpFill/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C597815D-7A48-41EC-BEF8-FEEDE4A6AC86}" type="slidenum">
                <a:rPr lang="en-US" smtClean="0"/>
                <a:pPr/>
                <a:t>‹#›</a:t>
              </a:fld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6356350"/>
              <a:ext cx="9144000" cy="5016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949" y="6308834"/>
              <a:ext cx="596900" cy="596900"/>
            </a:xfrm>
            <a:prstGeom prst="ellipse">
              <a:avLst/>
            </a:prstGeom>
            <a:grpFill/>
            <a:ln>
              <a:noFill/>
            </a:ln>
            <a:effectLst>
              <a:softEdge rad="112500"/>
            </a:effectLst>
          </p:spPr>
        </p:pic>
        <p:sp>
          <p:nvSpPr>
            <p:cNvPr id="12" name="TextBox 11"/>
            <p:cNvSpPr txBox="1"/>
            <p:nvPr/>
          </p:nvSpPr>
          <p:spPr>
            <a:xfrm>
              <a:off x="652780" y="6471747"/>
              <a:ext cx="8034020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U.S. Department of Commerce | National Oceanographic and Atmospheric Administration | National Marine Fisheries Service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013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 userDrawn="1"/>
        </p:nvSpPr>
        <p:spPr>
          <a:xfrm flipH="1" flipV="1">
            <a:off x="-19068" y="-30696"/>
            <a:ext cx="9170673" cy="2457785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199" y="457200"/>
            <a:ext cx="8229600" cy="7722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algn="l">
              <a:defRPr sz="4000" b="1" cap="none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5653"/>
            <a:ext cx="8229600" cy="150018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 anchorCtr="0"/>
          <a:lstStyle>
            <a:lvl1pPr marL="0" indent="0" algn="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2752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508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-10949" y="6308834"/>
            <a:ext cx="9154949" cy="596900"/>
            <a:chOff x="-10949" y="6308834"/>
            <a:chExt cx="9154949" cy="596900"/>
          </a:xfrm>
          <a:solidFill>
            <a:schemeClr val="accent5">
              <a:lumMod val="75000"/>
            </a:schemeClr>
          </a:solidFill>
        </p:grpSpPr>
        <p:sp>
          <p:nvSpPr>
            <p:cNvPr id="10" name="Slide Number Placeholder 3"/>
            <p:cNvSpPr txBox="1">
              <a:spLocks/>
            </p:cNvSpPr>
            <p:nvPr/>
          </p:nvSpPr>
          <p:spPr>
            <a:xfrm>
              <a:off x="6553200" y="6356350"/>
              <a:ext cx="2133600" cy="365125"/>
            </a:xfrm>
            <a:prstGeom prst="rect">
              <a:avLst/>
            </a:prstGeom>
            <a:grpFill/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C597815D-7A48-41EC-BEF8-FEEDE4A6AC86}" type="slidenum">
                <a:rPr lang="en-US" smtClean="0"/>
                <a:pPr/>
                <a:t>‹#›</a:t>
              </a:fld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6356350"/>
              <a:ext cx="9144000" cy="5016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949" y="6308834"/>
              <a:ext cx="596900" cy="596900"/>
            </a:xfrm>
            <a:prstGeom prst="ellipse">
              <a:avLst/>
            </a:prstGeom>
            <a:grpFill/>
            <a:ln>
              <a:noFill/>
            </a:ln>
            <a:effectLst>
              <a:softEdge rad="112500"/>
            </a:effectLst>
          </p:spPr>
        </p:pic>
        <p:sp>
          <p:nvSpPr>
            <p:cNvPr id="13" name="TextBox 12"/>
            <p:cNvSpPr txBox="1"/>
            <p:nvPr/>
          </p:nvSpPr>
          <p:spPr>
            <a:xfrm>
              <a:off x="652780" y="6471747"/>
              <a:ext cx="8034020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U.S. Department of Commerce | National Oceanographic and Atmospheric Administration | National Marine Fisheries Service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42456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9144000" cy="1508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-10949" y="6308834"/>
            <a:ext cx="9154949" cy="596900"/>
            <a:chOff x="-10949" y="6308834"/>
            <a:chExt cx="9154949" cy="596900"/>
          </a:xfrm>
          <a:solidFill>
            <a:schemeClr val="accent5">
              <a:lumMod val="75000"/>
            </a:schemeClr>
          </a:solidFill>
        </p:grpSpPr>
        <p:sp>
          <p:nvSpPr>
            <p:cNvPr id="12" name="Slide Number Placeholder 3"/>
            <p:cNvSpPr txBox="1">
              <a:spLocks/>
            </p:cNvSpPr>
            <p:nvPr/>
          </p:nvSpPr>
          <p:spPr>
            <a:xfrm>
              <a:off x="6553200" y="6356350"/>
              <a:ext cx="2133600" cy="365125"/>
            </a:xfrm>
            <a:prstGeom prst="rect">
              <a:avLst/>
            </a:prstGeom>
            <a:grpFill/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C597815D-7A48-41EC-BEF8-FEEDE4A6AC86}" type="slidenum">
                <a:rPr lang="en-US" smtClean="0"/>
                <a:pPr/>
                <a:t>‹#›</a:t>
              </a:fld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0" y="6356350"/>
              <a:ext cx="9144000" cy="5016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949" y="6308834"/>
              <a:ext cx="596900" cy="596900"/>
            </a:xfrm>
            <a:prstGeom prst="ellipse">
              <a:avLst/>
            </a:prstGeom>
            <a:grpFill/>
            <a:ln>
              <a:noFill/>
            </a:ln>
            <a:effectLst>
              <a:softEdge rad="112500"/>
            </a:effectLst>
          </p:spPr>
        </p:pic>
        <p:sp>
          <p:nvSpPr>
            <p:cNvPr id="15" name="TextBox 14"/>
            <p:cNvSpPr txBox="1"/>
            <p:nvPr/>
          </p:nvSpPr>
          <p:spPr>
            <a:xfrm>
              <a:off x="652780" y="6471747"/>
              <a:ext cx="8034020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U.S. Department of Commerce | National Oceanographic and Atmospheric Administration | National Marine Fisheries Service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1638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508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-10949" y="6308834"/>
            <a:ext cx="9154949" cy="596900"/>
            <a:chOff x="-10949" y="6308834"/>
            <a:chExt cx="9154949" cy="596900"/>
          </a:xfrm>
          <a:solidFill>
            <a:schemeClr val="accent5">
              <a:lumMod val="75000"/>
            </a:schemeClr>
          </a:solidFill>
        </p:grpSpPr>
        <p:sp>
          <p:nvSpPr>
            <p:cNvPr id="8" name="Slide Number Placeholder 3"/>
            <p:cNvSpPr txBox="1">
              <a:spLocks/>
            </p:cNvSpPr>
            <p:nvPr/>
          </p:nvSpPr>
          <p:spPr>
            <a:xfrm>
              <a:off x="6553200" y="6356350"/>
              <a:ext cx="2133600" cy="365125"/>
            </a:xfrm>
            <a:prstGeom prst="rect">
              <a:avLst/>
            </a:prstGeom>
            <a:grpFill/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C597815D-7A48-41EC-BEF8-FEEDE4A6AC86}" type="slidenum">
                <a:rPr lang="en-US" smtClean="0"/>
                <a:pPr/>
                <a:t>‹#›</a:t>
              </a:fld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356350"/>
              <a:ext cx="9144000" cy="5016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949" y="6308834"/>
              <a:ext cx="596900" cy="596900"/>
            </a:xfrm>
            <a:prstGeom prst="ellipse">
              <a:avLst/>
            </a:prstGeom>
            <a:grpFill/>
            <a:ln>
              <a:noFill/>
            </a:ln>
            <a:effectLst>
              <a:softEdge rad="112500"/>
            </a:effectLst>
          </p:spPr>
        </p:pic>
        <p:sp>
          <p:nvSpPr>
            <p:cNvPr id="11" name="TextBox 10"/>
            <p:cNvSpPr txBox="1"/>
            <p:nvPr/>
          </p:nvSpPr>
          <p:spPr>
            <a:xfrm>
              <a:off x="652780" y="6471747"/>
              <a:ext cx="8034020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U.S. Department of Commerce | National Oceanographic and Atmospheric Administration | National Marine Fisheries Service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874357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1508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-10949" y="6308834"/>
            <a:ext cx="9154949" cy="596900"/>
            <a:chOff x="-10949" y="6308834"/>
            <a:chExt cx="9154949" cy="596900"/>
          </a:xfrm>
          <a:solidFill>
            <a:schemeClr val="accent5">
              <a:lumMod val="75000"/>
            </a:schemeClr>
          </a:solidFill>
        </p:grpSpPr>
        <p:sp>
          <p:nvSpPr>
            <p:cNvPr id="7" name="Slide Number Placeholder 3"/>
            <p:cNvSpPr txBox="1">
              <a:spLocks/>
            </p:cNvSpPr>
            <p:nvPr/>
          </p:nvSpPr>
          <p:spPr>
            <a:xfrm>
              <a:off x="6553200" y="6356350"/>
              <a:ext cx="2133600" cy="365125"/>
            </a:xfrm>
            <a:prstGeom prst="rect">
              <a:avLst/>
            </a:prstGeom>
            <a:grpFill/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C597815D-7A48-41EC-BEF8-FEEDE4A6AC86}" type="slidenum">
                <a:rPr lang="en-US" smtClean="0"/>
                <a:pPr/>
                <a:t>‹#›</a:t>
              </a:fld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6356350"/>
              <a:ext cx="9144000" cy="5016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949" y="6308834"/>
              <a:ext cx="596900" cy="596900"/>
            </a:xfrm>
            <a:prstGeom prst="ellipse">
              <a:avLst/>
            </a:prstGeom>
            <a:grpFill/>
            <a:ln>
              <a:noFill/>
            </a:ln>
            <a:effectLst>
              <a:softEdge rad="112500"/>
            </a:effectLst>
          </p:spPr>
        </p:pic>
        <p:sp>
          <p:nvSpPr>
            <p:cNvPr id="10" name="TextBox 9"/>
            <p:cNvSpPr txBox="1"/>
            <p:nvPr/>
          </p:nvSpPr>
          <p:spPr>
            <a:xfrm>
              <a:off x="652780" y="6471747"/>
              <a:ext cx="8034020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U.S. Department of Commerce | National Oceanographic and Atmospheric Administration | National Marine Fisheries Service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65290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ACA70F-1832-514F-8FAA-10477F7FA4FA}" type="datetimeFigureOut">
              <a:rPr lang="en-US" smtClean="0"/>
              <a:t>8/25/17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508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-10949" y="6308834"/>
            <a:ext cx="9154949" cy="596900"/>
            <a:chOff x="-10949" y="6308834"/>
            <a:chExt cx="9154949" cy="596900"/>
          </a:xfrm>
          <a:solidFill>
            <a:schemeClr val="accent5">
              <a:lumMod val="75000"/>
            </a:schemeClr>
          </a:solidFill>
        </p:grpSpPr>
        <p:sp>
          <p:nvSpPr>
            <p:cNvPr id="10" name="Slide Number Placeholder 3"/>
            <p:cNvSpPr txBox="1">
              <a:spLocks/>
            </p:cNvSpPr>
            <p:nvPr/>
          </p:nvSpPr>
          <p:spPr>
            <a:xfrm>
              <a:off x="6553200" y="6356350"/>
              <a:ext cx="2133600" cy="365125"/>
            </a:xfrm>
            <a:prstGeom prst="rect">
              <a:avLst/>
            </a:prstGeom>
            <a:grpFill/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C597815D-7A48-41EC-BEF8-FEEDE4A6AC86}" type="slidenum">
                <a:rPr lang="en-US" smtClean="0"/>
                <a:pPr/>
                <a:t>‹#›</a:t>
              </a:fld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6356350"/>
              <a:ext cx="9144000" cy="5016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949" y="6308834"/>
              <a:ext cx="596900" cy="596900"/>
            </a:xfrm>
            <a:prstGeom prst="ellipse">
              <a:avLst/>
            </a:prstGeom>
            <a:grpFill/>
            <a:ln>
              <a:noFill/>
            </a:ln>
            <a:effectLst>
              <a:softEdge rad="112500"/>
            </a:effectLst>
          </p:spPr>
        </p:pic>
        <p:sp>
          <p:nvSpPr>
            <p:cNvPr id="13" name="TextBox 12"/>
            <p:cNvSpPr txBox="1"/>
            <p:nvPr/>
          </p:nvSpPr>
          <p:spPr>
            <a:xfrm>
              <a:off x="652780" y="6471747"/>
              <a:ext cx="8034020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U.S. Department of Commerce | National Oceanographic and Atmospheric Administration | National Marine Fisheries Service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10206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ACA70F-1832-514F-8FAA-10477F7FA4FA}" type="datetimeFigureOut">
              <a:rPr lang="en-US" smtClean="0"/>
              <a:t>8/25/17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508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223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ACA70F-1832-514F-8FAA-10477F7FA4FA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9355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2ACA70F-1832-514F-8FAA-10477F7FA4FA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325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 flipH="1" flipV="1">
            <a:off x="-26674" y="-38378"/>
            <a:ext cx="9170673" cy="2781577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reeform 7"/>
          <p:cNvSpPr/>
          <p:nvPr userDrawn="1"/>
        </p:nvSpPr>
        <p:spPr>
          <a:xfrm>
            <a:off x="-9190" y="4417160"/>
            <a:ext cx="9170673" cy="2457785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1436595" cy="1444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8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35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232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13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8/25/17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86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8/25/17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326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70F-1832-514F-8FAA-10477F7FA4FA}" type="datetimeFigureOut">
              <a:rPr lang="en-US" smtClean="0"/>
              <a:t>8/25/17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830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slideLayout" Target="../slideLayouts/slideLayout5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slideLayout" Target="../slideLayouts/slideLayout8.xml"/><Relationship Id="rId7" Type="http://schemas.openxmlformats.org/officeDocument/2006/relationships/slideLayout" Target="../slideLayouts/slideLayout9.xml"/><Relationship Id="rId8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theme" Target="../theme/theme4.xml"/><Relationship Id="rId3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7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9.xml"/><Relationship Id="rId4" Type="http://schemas.openxmlformats.org/officeDocument/2006/relationships/slideLayout" Target="../slideLayouts/slideLayout20.xml"/><Relationship Id="rId5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3.xml"/><Relationship Id="rId8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355080"/>
            <a:ext cx="9144000" cy="5029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7601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729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5999" y="6355080"/>
            <a:ext cx="6400801" cy="502919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5" y="6419088"/>
            <a:ext cx="1643938" cy="38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776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b="1" i="0" kern="1200">
          <a:solidFill>
            <a:srgbClr val="FFFFFF"/>
          </a:solidFill>
          <a:latin typeface="+mj-lt"/>
          <a:ea typeface="+mj-ea"/>
          <a:cs typeface="Arial Narrow Bold"/>
        </a:defRPr>
      </a:lvl1pPr>
    </p:titleStyle>
    <p:bodyStyle>
      <a:lvl1pPr marL="0" indent="0" algn="r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CA70F-1832-514F-8FAA-10477F7FA4FA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2E918-C303-EB43-8AC8-019C1DB5C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319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355080"/>
            <a:ext cx="9144000" cy="5029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7601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729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5999" y="6355080"/>
            <a:ext cx="6400801" cy="502919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5" y="6419088"/>
            <a:ext cx="1643938" cy="38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776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b="1" i="0" kern="1200">
          <a:solidFill>
            <a:srgbClr val="FFFFFF"/>
          </a:solidFill>
          <a:latin typeface="+mj-lt"/>
          <a:ea typeface="+mj-ea"/>
          <a:cs typeface="Arial Narrow Bold"/>
        </a:defRPr>
      </a:lvl1pPr>
    </p:titleStyle>
    <p:bodyStyle>
      <a:lvl1pPr marL="0" indent="0" algn="r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1682" y="1141666"/>
            <a:ext cx="5485118" cy="139847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1682" y="2631403"/>
            <a:ext cx="5485117" cy="1277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Freeform 6"/>
          <p:cNvSpPr/>
          <p:nvPr userDrawn="1"/>
        </p:nvSpPr>
        <p:spPr>
          <a:xfrm>
            <a:off x="-9190" y="4417160"/>
            <a:ext cx="9170673" cy="2457785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46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</p:sldLayoutIdLst>
  <p:hf hdr="0"/>
  <p:txStyles>
    <p:titleStyle>
      <a:lvl1pPr algn="r" defTabSz="457200" rtl="0" eaLnBrk="1" latinLnBrk="0" hangingPunct="1">
        <a:lnSpc>
          <a:spcPct val="80000"/>
        </a:lnSpc>
        <a:spcBef>
          <a:spcPct val="0"/>
        </a:spcBef>
        <a:buNone/>
        <a:defRPr sz="4400" b="1" i="0" kern="1200">
          <a:solidFill>
            <a:schemeClr val="accent1"/>
          </a:solidFill>
          <a:latin typeface="+mj-lt"/>
          <a:ea typeface="+mj-ea"/>
          <a:cs typeface="Arial Narrow Bold"/>
        </a:defRPr>
      </a:lvl1pPr>
    </p:titleStyle>
    <p:bodyStyle>
      <a:lvl1pPr marL="0" indent="0" algn="r" defTabSz="457200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88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11200" y="2752725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  <a:latin typeface="Arial Narrow"/>
              </a:rPr>
              <a:t>Guidance for Conducting Reviews of Catch Share </a:t>
            </a:r>
            <a:r>
              <a:rPr lang="en-US" dirty="0" smtClean="0">
                <a:solidFill>
                  <a:schemeClr val="tx2"/>
                </a:solidFill>
                <a:latin typeface="Arial Narrow"/>
              </a:rPr>
              <a:t>Programs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3086100" cy="1752600"/>
          </a:xfrm>
        </p:spPr>
        <p:txBody>
          <a:bodyPr>
            <a:noAutofit/>
          </a:bodyPr>
          <a:lstStyle/>
          <a:p>
            <a:r>
              <a:rPr lang="en-US" sz="1800" dirty="0">
                <a:solidFill>
                  <a:schemeClr val="tx2"/>
                </a:solidFill>
                <a:latin typeface="Arial Narrow"/>
              </a:rPr>
              <a:t>Jessica A Stephen, Ph.D.</a:t>
            </a:r>
          </a:p>
          <a:p>
            <a:r>
              <a:rPr lang="en-US" sz="1800" dirty="0">
                <a:solidFill>
                  <a:schemeClr val="tx2"/>
                </a:solidFill>
                <a:latin typeface="Arial Narrow"/>
              </a:rPr>
              <a:t>NOAA Fisheries Service</a:t>
            </a:r>
          </a:p>
          <a:p>
            <a:r>
              <a:rPr lang="en-US" sz="1800" dirty="0">
                <a:solidFill>
                  <a:schemeClr val="tx2"/>
                </a:solidFill>
                <a:latin typeface="Arial Narrow"/>
              </a:rPr>
              <a:t>Southeast Regional </a:t>
            </a:r>
            <a:r>
              <a:rPr lang="en-US" sz="1800" dirty="0" smtClean="0">
                <a:solidFill>
                  <a:schemeClr val="tx2"/>
                </a:solidFill>
                <a:latin typeface="Arial Narrow"/>
              </a:rPr>
              <a:t>Office</a:t>
            </a:r>
          </a:p>
          <a:p>
            <a:r>
              <a:rPr lang="en-US" sz="1800" dirty="0" smtClean="0">
                <a:solidFill>
                  <a:schemeClr val="tx2"/>
                </a:solidFill>
                <a:latin typeface="Arial Narrow"/>
              </a:rPr>
              <a:t>September 2017</a:t>
            </a:r>
            <a:endParaRPr lang="en-US" sz="1800" dirty="0">
              <a:solidFill>
                <a:schemeClr val="tx2"/>
              </a:solidFill>
              <a:latin typeface="Arial Narrow"/>
            </a:endParaRPr>
          </a:p>
          <a:p>
            <a:endParaRPr lang="en-US" sz="1800" dirty="0">
              <a:solidFill>
                <a:schemeClr val="tx2"/>
              </a:solidFill>
              <a:latin typeface="Arial Narrow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5518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319"/>
            <a:ext cx="8229600" cy="82296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5"/>
                </a:solidFill>
                <a:latin typeface="Arial Narrow"/>
                <a:cs typeface="Arial Narrow"/>
              </a:rPr>
              <a:t>Guidance Goals and </a:t>
            </a:r>
            <a:r>
              <a:rPr lang="en-US" b="1" dirty="0" smtClean="0">
                <a:solidFill>
                  <a:schemeClr val="accent5"/>
                </a:solidFill>
                <a:latin typeface="Arial Narrow"/>
                <a:cs typeface="Arial Narrow"/>
              </a:rPr>
              <a:t>Objectives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016860"/>
            <a:ext cx="8229600" cy="5273580"/>
          </a:xfrm>
        </p:spPr>
        <p:txBody>
          <a:bodyPr>
            <a:no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rgbClr val="003399"/>
                </a:solidFill>
                <a:latin typeface="Arial Narrow"/>
              </a:rPr>
              <a:t>Goals are to: </a:t>
            </a:r>
          </a:p>
          <a:p>
            <a:pPr marL="1257300" lvl="2" indent="-342900">
              <a:defRPr/>
            </a:pPr>
            <a:r>
              <a:rPr lang="en-US" sz="3000" dirty="0">
                <a:solidFill>
                  <a:srgbClr val="003399"/>
                </a:solidFill>
                <a:latin typeface="Arial Narrow"/>
              </a:rPr>
              <a:t>Ensure the reviews meet statutory requirements</a:t>
            </a:r>
          </a:p>
          <a:p>
            <a:pPr marL="1257300" lvl="2" indent="-342900">
              <a:defRPr/>
            </a:pPr>
            <a:r>
              <a:rPr lang="en-US" sz="3000" dirty="0">
                <a:solidFill>
                  <a:srgbClr val="003399"/>
                </a:solidFill>
                <a:latin typeface="Arial Narrow"/>
              </a:rPr>
              <a:t>Consistent across the country</a:t>
            </a:r>
          </a:p>
          <a:p>
            <a:pPr marL="1257300" lvl="2" indent="-342900">
              <a:defRPr/>
            </a:pPr>
            <a:r>
              <a:rPr lang="en-US" sz="3000" dirty="0">
                <a:solidFill>
                  <a:srgbClr val="003399"/>
                </a:solidFill>
                <a:latin typeface="Arial Narrow"/>
              </a:rPr>
              <a:t>Carried out in a transparent, efficient, and effective </a:t>
            </a:r>
            <a:r>
              <a:rPr lang="en-US" sz="3000" dirty="0" smtClean="0">
                <a:solidFill>
                  <a:srgbClr val="003399"/>
                </a:solidFill>
                <a:latin typeface="Arial Narrow"/>
              </a:rPr>
              <a:t>manner</a:t>
            </a:r>
            <a:endParaRPr lang="en-US" sz="3000" dirty="0">
              <a:solidFill>
                <a:srgbClr val="003399"/>
              </a:solidFill>
              <a:latin typeface="Arial Narrow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rgbClr val="003399"/>
                </a:solidFill>
                <a:latin typeface="Arial Narrow"/>
              </a:rPr>
              <a:t>Objectives are to clarify:</a:t>
            </a:r>
          </a:p>
          <a:p>
            <a:pPr marL="1257300" lvl="2" indent="-342900">
              <a:defRPr/>
            </a:pPr>
            <a:r>
              <a:rPr lang="en-US" sz="3000" dirty="0">
                <a:solidFill>
                  <a:srgbClr val="003399"/>
                </a:solidFill>
                <a:latin typeface="Arial Narrow"/>
              </a:rPr>
              <a:t>Process that should be followed, </a:t>
            </a:r>
          </a:p>
          <a:p>
            <a:pPr marL="1257300" lvl="2" indent="-342900">
              <a:defRPr/>
            </a:pPr>
            <a:r>
              <a:rPr lang="en-US" sz="3000" dirty="0">
                <a:solidFill>
                  <a:srgbClr val="003399"/>
                </a:solidFill>
                <a:latin typeface="Arial Narrow"/>
              </a:rPr>
              <a:t>Elements a review should contain, and</a:t>
            </a:r>
          </a:p>
          <a:p>
            <a:pPr marL="1257300" lvl="2" indent="-342900">
              <a:defRPr/>
            </a:pPr>
            <a:r>
              <a:rPr lang="en-US" sz="3000" dirty="0">
                <a:solidFill>
                  <a:srgbClr val="003399"/>
                </a:solidFill>
                <a:latin typeface="Arial Narrow"/>
              </a:rPr>
              <a:t>Program components that should be addressed when completing a review 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endParaRPr lang="en-US" sz="3600" dirty="0">
              <a:solidFill>
                <a:srgbClr val="003399"/>
              </a:solidFill>
              <a:latin typeface="Arial Narrow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4992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73152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accent5"/>
                </a:solidFill>
                <a:latin typeface="Arial Narrow"/>
                <a:cs typeface="Arial Narrow"/>
              </a:rPr>
              <a:t>Guidance </a:t>
            </a:r>
            <a:r>
              <a:rPr lang="en-US" b="1" dirty="0" smtClean="0">
                <a:solidFill>
                  <a:schemeClr val="accent5"/>
                </a:solidFill>
                <a:latin typeface="Arial Narrow"/>
                <a:cs typeface="Arial Narrow"/>
              </a:rPr>
              <a:t>Creation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14984"/>
            <a:ext cx="8229600" cy="488731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HQ team drafted the guidance with internal and external reviews: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Catch Share Program experts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Regional Offices and Science Centers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Other NMFS offices.</a:t>
            </a: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Councils review draft and provided feedback</a:t>
            </a: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Revised drafts provided to CCC for review.</a:t>
            </a: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NMFS revised guidance based on CCC feedback and received their concurrence in May 2016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52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accent5"/>
                </a:solidFill>
                <a:latin typeface="Arial Narrow"/>
                <a:cs typeface="Arial Narrow"/>
              </a:rPr>
              <a:t>Periodicity of </a:t>
            </a:r>
            <a:r>
              <a:rPr lang="en-US" b="1" dirty="0" smtClean="0">
                <a:solidFill>
                  <a:schemeClr val="accent5"/>
                </a:solidFill>
                <a:latin typeface="Arial Narrow"/>
                <a:cs typeface="Arial Narrow"/>
              </a:rPr>
              <a:t>Reviews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14984"/>
            <a:ext cx="8481848" cy="5123792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3399"/>
                </a:solidFill>
                <a:latin typeface="Arial Narrow" panose="020B0606020202030204" pitchFamily="34" charset="0"/>
              </a:rPr>
              <a:t>Initial Review depends on program start date</a:t>
            </a:r>
          </a:p>
          <a:p>
            <a:pPr lvl="1"/>
            <a:r>
              <a:rPr lang="en-US" sz="3200" dirty="0" smtClean="0">
                <a:solidFill>
                  <a:srgbClr val="003399"/>
                </a:solidFill>
                <a:latin typeface="Arial Narrow" panose="020B0606020202030204" pitchFamily="34" charset="0"/>
              </a:rPr>
              <a:t>After Jan 12, 2007 (MSA reauthorization): 5 years </a:t>
            </a:r>
            <a:r>
              <a:rPr lang="en-US" sz="3200" i="1" dirty="0" smtClean="0">
                <a:solidFill>
                  <a:srgbClr val="003399"/>
                </a:solidFill>
                <a:latin typeface="Arial Narrow" panose="020B0606020202030204" pitchFamily="34" charset="0"/>
              </a:rPr>
              <a:t>after</a:t>
            </a:r>
            <a:r>
              <a:rPr lang="en-US" sz="3200" dirty="0" smtClean="0">
                <a:solidFill>
                  <a:srgbClr val="003399"/>
                </a:solidFill>
                <a:latin typeface="Arial Narrow" panose="020B0606020202030204" pitchFamily="34" charset="0"/>
              </a:rPr>
              <a:t> the program began</a:t>
            </a:r>
          </a:p>
          <a:p>
            <a:pPr lvl="1"/>
            <a:r>
              <a:rPr lang="en-US" sz="3200" dirty="0" smtClean="0">
                <a:solidFill>
                  <a:srgbClr val="003399"/>
                </a:solidFill>
                <a:latin typeface="Arial Narrow" panose="020B0606020202030204" pitchFamily="34" charset="0"/>
              </a:rPr>
              <a:t>Before Jan 12, 2007: By the end of 2017 (Wreckfish ITQ)</a:t>
            </a:r>
          </a:p>
          <a:p>
            <a:pPr>
              <a:defRPr/>
            </a:pPr>
            <a:r>
              <a:rPr lang="en-US" sz="3600" dirty="0">
                <a:solidFill>
                  <a:srgbClr val="003399"/>
                </a:solidFill>
                <a:latin typeface="Arial Narrow"/>
              </a:rPr>
              <a:t>Subsequent reviews</a:t>
            </a:r>
            <a:r>
              <a:rPr lang="en-US" sz="3600" dirty="0" smtClean="0">
                <a:solidFill>
                  <a:srgbClr val="003399"/>
                </a:solidFill>
                <a:latin typeface="Arial Narrow"/>
              </a:rPr>
              <a:t>:</a:t>
            </a:r>
          </a:p>
          <a:p>
            <a:pPr lvl="1">
              <a:defRPr/>
            </a:pP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 At </a:t>
            </a:r>
            <a:r>
              <a:rPr lang="en-US" sz="3200" dirty="0">
                <a:solidFill>
                  <a:srgbClr val="003399"/>
                </a:solidFill>
                <a:latin typeface="Arial Narrow"/>
              </a:rPr>
              <a:t>least every 7 years after 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initial review</a:t>
            </a:r>
            <a:endParaRPr lang="en-US" sz="3200" dirty="0">
              <a:solidFill>
                <a:srgbClr val="003399"/>
              </a:solidFill>
              <a:latin typeface="Arial Narrow"/>
            </a:endParaRPr>
          </a:p>
          <a:p>
            <a:pPr>
              <a:defRPr/>
            </a:pPr>
            <a:r>
              <a:rPr lang="en-US" sz="3600" dirty="0">
                <a:solidFill>
                  <a:srgbClr val="003399"/>
                </a:solidFill>
                <a:latin typeface="Arial Narrow"/>
              </a:rPr>
              <a:t>No more frequently than every 3 </a:t>
            </a:r>
            <a:r>
              <a:rPr lang="en-US" sz="3600" dirty="0" smtClean="0">
                <a:solidFill>
                  <a:srgbClr val="003399"/>
                </a:solidFill>
                <a:latin typeface="Arial Narrow"/>
              </a:rPr>
              <a:t>years</a:t>
            </a:r>
            <a:endParaRPr lang="en-US" sz="3600" dirty="0">
              <a:solidFill>
                <a:srgbClr val="003399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09325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52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5"/>
                </a:solidFill>
                <a:latin typeface="Arial Narrow"/>
                <a:cs typeface="Arial Narrow"/>
              </a:rPr>
              <a:t>Review Process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14984"/>
            <a:ext cx="8481848" cy="512379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 smtClean="0">
                <a:solidFill>
                  <a:srgbClr val="003399"/>
                </a:solidFill>
                <a:latin typeface="Arial Narrow"/>
              </a:rPr>
              <a:t>Use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the best scientific information available</a:t>
            </a:r>
          </a:p>
          <a:p>
            <a:pPr>
              <a:defRPr/>
            </a:pPr>
            <a:r>
              <a:rPr lang="en-US" dirty="0" smtClean="0">
                <a:solidFill>
                  <a:srgbClr val="003399"/>
                </a:solidFill>
                <a:latin typeface="Arial Narrow"/>
              </a:rPr>
              <a:t>Council determines review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team </a:t>
            </a:r>
            <a:endParaRPr lang="en-US" dirty="0" smtClean="0">
              <a:solidFill>
                <a:srgbClr val="003399"/>
              </a:solidFill>
              <a:latin typeface="Arial Narrow"/>
            </a:endParaRPr>
          </a:p>
          <a:p>
            <a:pPr lvl="1">
              <a:defRPr/>
            </a:pPr>
            <a:r>
              <a:rPr lang="en-US" dirty="0" smtClean="0">
                <a:solidFill>
                  <a:srgbClr val="003399"/>
                </a:solidFill>
                <a:latin typeface="Arial Narrow"/>
              </a:rPr>
              <a:t>Council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as lead or as co-lead with NMFS</a:t>
            </a: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Review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Outline</a:t>
            </a:r>
          </a:p>
          <a:p>
            <a:pPr lvl="1">
              <a:defRPr/>
            </a:pPr>
            <a:r>
              <a:rPr lang="en-US" dirty="0" smtClean="0">
                <a:solidFill>
                  <a:srgbClr val="003399"/>
                </a:solidFill>
                <a:latin typeface="Arial Narrow"/>
              </a:rPr>
              <a:t>Early outline to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ensure necessary data are collected</a:t>
            </a:r>
          </a:p>
          <a:p>
            <a:pPr lvl="1">
              <a:defRPr/>
            </a:pPr>
            <a:r>
              <a:rPr lang="en-US" dirty="0" smtClean="0">
                <a:solidFill>
                  <a:srgbClr val="003399"/>
                </a:solidFill>
                <a:latin typeface="Arial Narrow"/>
              </a:rPr>
              <a:t>Convert outline to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review plan prior to initiating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review</a:t>
            </a:r>
            <a:endParaRPr lang="en-US" dirty="0">
              <a:solidFill>
                <a:srgbClr val="003399"/>
              </a:solidFill>
              <a:latin typeface="Arial Narrow"/>
            </a:endParaRP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Solicit public input on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Review  </a:t>
            </a:r>
          </a:p>
          <a:p>
            <a:pPr lvl="1">
              <a:defRPr/>
            </a:pPr>
            <a:r>
              <a:rPr lang="en-US" dirty="0" smtClean="0">
                <a:solidFill>
                  <a:srgbClr val="003399"/>
                </a:solidFill>
                <a:latin typeface="Arial Narrow"/>
              </a:rPr>
              <a:t>i.e., Gulf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Council created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RS IFQ AP</a:t>
            </a:r>
          </a:p>
          <a:p>
            <a:pPr lvl="1">
              <a:defRPr/>
            </a:pPr>
            <a:r>
              <a:rPr lang="en-US" dirty="0" smtClean="0">
                <a:solidFill>
                  <a:srgbClr val="003399"/>
                </a:solidFill>
                <a:latin typeface="Arial Narrow"/>
              </a:rPr>
              <a:t>SA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Council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has been and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will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continue gathering input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from </a:t>
            </a:r>
            <a:r>
              <a:rPr lang="en-US" dirty="0" err="1">
                <a:solidFill>
                  <a:srgbClr val="003399"/>
                </a:solidFill>
                <a:latin typeface="Arial Narrow"/>
              </a:rPr>
              <a:t>wreckfish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 ITQ participants.  </a:t>
            </a:r>
          </a:p>
        </p:txBody>
      </p:sp>
    </p:spTree>
    <p:extLst>
      <p:ext uri="{BB962C8B-B14F-4D97-AF65-F5344CB8AC3E}">
        <p14:creationId xmlns:p14="http://schemas.microsoft.com/office/powerpoint/2010/main" val="39760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52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5"/>
                </a:solidFill>
                <a:latin typeface="Arial Narrow"/>
                <a:cs typeface="Arial Narrow"/>
              </a:rPr>
              <a:t>NMFS Concurrence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14984"/>
            <a:ext cx="8481848" cy="49503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Council approves draft review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plan</a:t>
            </a:r>
          </a:p>
          <a:p>
            <a:pPr>
              <a:defRPr/>
            </a:pPr>
            <a:r>
              <a:rPr lang="en-US" dirty="0" smtClean="0">
                <a:solidFill>
                  <a:srgbClr val="003399"/>
                </a:solidFill>
                <a:latin typeface="Arial Narrow"/>
              </a:rPr>
              <a:t>NMFS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then “concurs” that the plan will meet the MSA requirement.</a:t>
            </a: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At completion of the review, NMFS again “concurs” that the plan was followed and the review meets the requirements of the MSA.</a:t>
            </a:r>
          </a:p>
          <a:p>
            <a:pPr>
              <a:defRPr/>
            </a:pPr>
            <a:endParaRPr lang="en-US" dirty="0">
              <a:solidFill>
                <a:srgbClr val="003399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19031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52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5"/>
                </a:solidFill>
                <a:latin typeface="Arial Narrow"/>
                <a:cs typeface="Arial Narrow"/>
              </a:rPr>
              <a:t>General Approach and Scope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14984"/>
            <a:ext cx="8481848" cy="5076498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Primary objective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is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to assess progress in meeting goals and objectives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of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the program, FMP, and MSA. </a:t>
            </a:r>
          </a:p>
          <a:p>
            <a:pPr>
              <a:spcAft>
                <a:spcPts val="600"/>
              </a:spcAft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Review should describe and analyze effects that have taken place since the baseline time period (pre-implementation, implementation, or last review).</a:t>
            </a:r>
          </a:p>
          <a:p>
            <a:pPr>
              <a:spcAft>
                <a:spcPts val="600"/>
              </a:spcAft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Incorporate by reference and summarize relevant findings.</a:t>
            </a:r>
          </a:p>
          <a:p>
            <a:pPr>
              <a:spcAft>
                <a:spcPts val="600"/>
              </a:spcAft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Use standardized indicators and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holistic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approach when possible (management interdependencies)</a:t>
            </a:r>
            <a:endParaRPr lang="en-US" sz="2200" dirty="0">
              <a:solidFill>
                <a:srgbClr val="003399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62210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52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5"/>
                </a:solidFill>
                <a:latin typeface="Arial Narrow"/>
                <a:cs typeface="Arial Narrow"/>
              </a:rPr>
              <a:t>Document Structure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14984"/>
            <a:ext cx="8481848" cy="507649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Purpose and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need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of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review</a:t>
            </a:r>
            <a:endParaRPr lang="en-US" dirty="0">
              <a:solidFill>
                <a:srgbClr val="003399"/>
              </a:solidFill>
              <a:latin typeface="Arial Narrow"/>
            </a:endParaRP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Goals and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objectives </a:t>
            </a:r>
            <a:r>
              <a:rPr lang="en-US" dirty="0">
                <a:solidFill>
                  <a:srgbClr val="003399"/>
                </a:solidFill>
                <a:latin typeface="Arial Narrow"/>
              </a:rPr>
              <a:t>of the program, FMP, and MSA.</a:t>
            </a: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History of m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anagement</a:t>
            </a:r>
            <a:endParaRPr lang="en-US" dirty="0">
              <a:solidFill>
                <a:srgbClr val="003399"/>
              </a:solidFill>
              <a:latin typeface="Arial Narrow"/>
            </a:endParaRP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Description of biological, economic, ecological, social, and administrative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effects</a:t>
            </a:r>
            <a:endParaRPr lang="en-US" dirty="0">
              <a:solidFill>
                <a:srgbClr val="003399"/>
              </a:solidFill>
              <a:latin typeface="Arial Narrow"/>
            </a:endParaRP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Evaluation of above effects plus any unexpected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effects</a:t>
            </a:r>
            <a:endParaRPr lang="en-US" dirty="0">
              <a:solidFill>
                <a:srgbClr val="003399"/>
              </a:solidFill>
              <a:latin typeface="Arial Narrow"/>
            </a:endParaRPr>
          </a:p>
          <a:p>
            <a:pPr>
              <a:defRPr/>
            </a:pPr>
            <a:r>
              <a:rPr lang="en-US" dirty="0">
                <a:solidFill>
                  <a:srgbClr val="003399"/>
                </a:solidFill>
                <a:latin typeface="Arial Narrow"/>
              </a:rPr>
              <a:t>Identification of program issues that may need to be </a:t>
            </a:r>
            <a:r>
              <a:rPr lang="en-US" dirty="0" smtClean="0">
                <a:solidFill>
                  <a:srgbClr val="003399"/>
                </a:solidFill>
                <a:latin typeface="Arial Narrow"/>
              </a:rPr>
              <a:t>addressed</a:t>
            </a:r>
            <a:endParaRPr lang="en-US" dirty="0">
              <a:solidFill>
                <a:srgbClr val="003399"/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89054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1182" y="1093450"/>
            <a:ext cx="841327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dirty="0">
                <a:solidFill>
                  <a:srgbClr val="003399"/>
                </a:solidFill>
                <a:latin typeface="Arial Narrow"/>
              </a:rPr>
              <a:t>A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nalyze </a:t>
            </a:r>
            <a:r>
              <a:rPr lang="en-US" sz="3200" dirty="0">
                <a:solidFill>
                  <a:srgbClr val="003399"/>
                </a:solidFill>
                <a:latin typeface="Arial Narrow"/>
              </a:rPr>
              <a:t>and evaluate 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components </a:t>
            </a:r>
            <a:r>
              <a:rPr lang="en-US" sz="3200" dirty="0">
                <a:solidFill>
                  <a:srgbClr val="003399"/>
                </a:solidFill>
                <a:latin typeface="Arial Narrow"/>
              </a:rPr>
              <a:t>of the 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program, unless component is N/A or subject to current action: </a:t>
            </a:r>
            <a:r>
              <a:rPr lang="en-US" sz="3200" dirty="0">
                <a:solidFill>
                  <a:srgbClr val="003399"/>
                </a:solidFill>
                <a:latin typeface="Arial Narrow"/>
              </a:rPr>
              <a:t> </a:t>
            </a:r>
            <a:endParaRPr lang="en-US" sz="2400" dirty="0">
              <a:solidFill>
                <a:srgbClr val="003399"/>
              </a:solidFill>
              <a:latin typeface="Arial Narrow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73152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008998"/>
                </a:solidFill>
                <a:latin typeface="Arial Narrow"/>
                <a:cs typeface="Arial Narrow"/>
              </a:rPr>
              <a:t>Analyses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73421" y="2207172"/>
            <a:ext cx="4587765" cy="3997821"/>
          </a:xfrm>
        </p:spPr>
        <p:txBody>
          <a:bodyPr>
            <a:no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rgbClr val="003399"/>
                </a:solidFill>
                <a:latin typeface="Arial Narrow"/>
              </a:rPr>
              <a:t>Goals and 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objectives </a:t>
            </a:r>
            <a:endParaRPr lang="en-US" sz="3200" dirty="0">
              <a:solidFill>
                <a:srgbClr val="003399"/>
              </a:solidFill>
              <a:latin typeface="Arial Narrow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Allocation</a:t>
            </a:r>
            <a:endParaRPr lang="en-US" sz="3200" dirty="0">
              <a:solidFill>
                <a:srgbClr val="003399"/>
              </a:solidFill>
              <a:latin typeface="Arial Narrow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Eligibility 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Transferability </a:t>
            </a:r>
            <a:endParaRPr lang="en-US" sz="3200" dirty="0">
              <a:solidFill>
                <a:srgbClr val="003399"/>
              </a:solidFill>
              <a:latin typeface="Arial Narrow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rgbClr val="003399"/>
                </a:solidFill>
                <a:latin typeface="Arial Narrow"/>
              </a:rPr>
              <a:t>Catch 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&amp; sustainability </a:t>
            </a:r>
            <a:endParaRPr lang="en-US" sz="3200" dirty="0">
              <a:solidFill>
                <a:srgbClr val="003399"/>
              </a:solidFill>
              <a:latin typeface="Arial Narrow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rgbClr val="003399"/>
                </a:solidFill>
                <a:latin typeface="Arial Narrow"/>
              </a:rPr>
              <a:t>Accumulation 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limits or caps </a:t>
            </a:r>
          </a:p>
          <a:p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09688" y="2207172"/>
            <a:ext cx="4324409" cy="3997821"/>
          </a:xfrm>
        </p:spPr>
        <p:txBody>
          <a:bodyPr>
            <a:no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rgbClr val="003399"/>
                </a:solidFill>
                <a:latin typeface="Arial Narrow"/>
              </a:rPr>
              <a:t>Cost 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recovery </a:t>
            </a:r>
            <a:endParaRPr lang="en-US" sz="3200" dirty="0">
              <a:solidFill>
                <a:srgbClr val="003399"/>
              </a:solidFill>
              <a:latin typeface="Arial Narrow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rgbClr val="003399"/>
                </a:solidFill>
                <a:latin typeface="Arial Narrow"/>
              </a:rPr>
              <a:t>Data collection, 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monitoring, and enforcement</a:t>
            </a:r>
            <a:endParaRPr lang="en-US" sz="3200" dirty="0">
              <a:solidFill>
                <a:srgbClr val="003399"/>
              </a:solidFill>
              <a:latin typeface="Arial Narrow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Duration </a:t>
            </a:r>
            <a:endParaRPr lang="en-US" sz="3200" dirty="0">
              <a:solidFill>
                <a:srgbClr val="003399"/>
              </a:solidFill>
              <a:latin typeface="Arial Narrow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rgbClr val="003399"/>
                </a:solidFill>
                <a:latin typeface="Arial Narrow"/>
              </a:rPr>
              <a:t>New </a:t>
            </a: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entrants 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200" dirty="0" smtClean="0">
                <a:solidFill>
                  <a:srgbClr val="003399"/>
                </a:solidFill>
                <a:latin typeface="Arial Narrow"/>
              </a:rPr>
              <a:t>Auctions </a:t>
            </a:r>
            <a:r>
              <a:rPr lang="en-US" sz="3200" dirty="0">
                <a:solidFill>
                  <a:srgbClr val="003399"/>
                </a:solidFill>
                <a:latin typeface="Arial Narrow"/>
              </a:rPr>
              <a:t>and royalties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7642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NOAA Divider Slides">
  <a:themeElements>
    <a:clrScheme name="Custom 11">
      <a:dk1>
        <a:sysClr val="windowText" lastClr="000000"/>
      </a:dk1>
      <a:lt1>
        <a:sysClr val="window" lastClr="FFFFFF"/>
      </a:lt1>
      <a:dk2>
        <a:srgbClr val="00467F"/>
      </a:dk2>
      <a:lt2>
        <a:srgbClr val="CCE7EA"/>
      </a:lt2>
      <a:accent1>
        <a:srgbClr val="008998"/>
      </a:accent1>
      <a:accent2>
        <a:srgbClr val="CC9C4A"/>
      </a:accent2>
      <a:accent3>
        <a:srgbClr val="EA7125"/>
      </a:accent3>
      <a:accent4>
        <a:srgbClr val="738539"/>
      </a:accent4>
      <a:accent5>
        <a:srgbClr val="9C552D"/>
      </a:accent5>
      <a:accent6>
        <a:srgbClr val="C0311A"/>
      </a:accent6>
      <a:hlink>
        <a:srgbClr val="0000FF"/>
      </a:hlink>
      <a:folHlink>
        <a:srgbClr val="800080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NOAA Divider Slides">
  <a:themeElements>
    <a:clrScheme name="Custom 11">
      <a:dk1>
        <a:sysClr val="windowText" lastClr="000000"/>
      </a:dk1>
      <a:lt1>
        <a:sysClr val="window" lastClr="FFFFFF"/>
      </a:lt1>
      <a:dk2>
        <a:srgbClr val="00467F"/>
      </a:dk2>
      <a:lt2>
        <a:srgbClr val="CCE7EA"/>
      </a:lt2>
      <a:accent1>
        <a:srgbClr val="008998"/>
      </a:accent1>
      <a:accent2>
        <a:srgbClr val="CC9C4A"/>
      </a:accent2>
      <a:accent3>
        <a:srgbClr val="EA7125"/>
      </a:accent3>
      <a:accent4>
        <a:srgbClr val="738539"/>
      </a:accent4>
      <a:accent5>
        <a:srgbClr val="9C552D"/>
      </a:accent5>
      <a:accent6>
        <a:srgbClr val="C0311A"/>
      </a:accent6>
      <a:hlink>
        <a:srgbClr val="0000FF"/>
      </a:hlink>
      <a:folHlink>
        <a:srgbClr val="800080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NOAA Title Options">
  <a:themeElements>
    <a:clrScheme name="Custom 11">
      <a:dk1>
        <a:sysClr val="windowText" lastClr="000000"/>
      </a:dk1>
      <a:lt1>
        <a:sysClr val="window" lastClr="FFFFFF"/>
      </a:lt1>
      <a:dk2>
        <a:srgbClr val="00467F"/>
      </a:dk2>
      <a:lt2>
        <a:srgbClr val="CCE7EA"/>
      </a:lt2>
      <a:accent1>
        <a:srgbClr val="008998"/>
      </a:accent1>
      <a:accent2>
        <a:srgbClr val="CC9C4A"/>
      </a:accent2>
      <a:accent3>
        <a:srgbClr val="EA7125"/>
      </a:accent3>
      <a:accent4>
        <a:srgbClr val="738539"/>
      </a:accent4>
      <a:accent5>
        <a:srgbClr val="9C552D"/>
      </a:accent5>
      <a:accent6>
        <a:srgbClr val="C0311A"/>
      </a:accent6>
      <a:hlink>
        <a:srgbClr val="0000FF"/>
      </a:hlink>
      <a:folHlink>
        <a:srgbClr val="800080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NOAA_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7032</TotalTime>
  <Words>490</Words>
  <Application>Microsoft Macintosh PowerPoint</Application>
  <PresentationFormat>On-screen Show (4:3)</PresentationFormat>
  <Paragraphs>77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Arial Narrow</vt:lpstr>
      <vt:lpstr>Arial Narrow Bold</vt:lpstr>
      <vt:lpstr>Calibri</vt:lpstr>
      <vt:lpstr>1_NOAA Divider Slides</vt:lpstr>
      <vt:lpstr>Custom Design</vt:lpstr>
      <vt:lpstr>NOAA Divider Slides</vt:lpstr>
      <vt:lpstr>NOAA Title Options</vt:lpstr>
      <vt:lpstr>NOAA_1</vt:lpstr>
      <vt:lpstr>Guidance for Conducting Reviews of Catch Share Programs</vt:lpstr>
      <vt:lpstr>Guidance Goals and Objectives</vt:lpstr>
      <vt:lpstr>Guidance Creation</vt:lpstr>
      <vt:lpstr>Periodicity of Reviews</vt:lpstr>
      <vt:lpstr>Review Process</vt:lpstr>
      <vt:lpstr>NMFS Concurrence</vt:lpstr>
      <vt:lpstr>General Approach and Scope</vt:lpstr>
      <vt:lpstr>Document Structure</vt:lpstr>
      <vt:lpstr>Analyses</vt:lpstr>
    </vt:vector>
  </TitlesOfParts>
  <Company>NOAA Fisheries</Company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Shrimp MSY</dc:subject>
  <dc:creator>Dr. Rick Hart</dc:creator>
  <dc:description>MSY Presentation for Shrimp MSY Meeting Oct 2014</dc:description>
  <cp:lastModifiedBy>Brian Cheuvront</cp:lastModifiedBy>
  <cp:revision>600</cp:revision>
  <cp:lastPrinted>2017-08-25T14:46:22Z</cp:lastPrinted>
  <dcterms:created xsi:type="dcterms:W3CDTF">2010-07-13T14:55:21Z</dcterms:created>
  <dcterms:modified xsi:type="dcterms:W3CDTF">2017-08-25T14:50:08Z</dcterms:modified>
</cp:coreProperties>
</file>