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1"/>
  </p:notesMasterIdLst>
  <p:sldIdLst>
    <p:sldId id="257" r:id="rId2"/>
    <p:sldId id="266" r:id="rId3"/>
    <p:sldId id="259" r:id="rId4"/>
    <p:sldId id="258" r:id="rId5"/>
    <p:sldId id="269" r:id="rId6"/>
    <p:sldId id="270" r:id="rId7"/>
    <p:sldId id="271" r:id="rId8"/>
    <p:sldId id="264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BEE418-B83E-41B4-CCB3-7DBDBE92A5E7}" name="John Hadley" initials="JH" userId="S::john.hadley@safmc.net::7fd29991-86d9-470b-b562-3b804ede6f83" providerId="AD"/>
  <p188:author id="{A32C0F30-52AE-CBEE-B024-4D4C282787B9}" name="Allie Iberle" initials="AI" userId="S::allie.iberle@safmc.net::90123198-72ef-47de-bc36-fab4c50340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13C"/>
    <a:srgbClr val="17818F"/>
    <a:srgbClr val="FAA252"/>
    <a:srgbClr val="0E9014"/>
    <a:srgbClr val="2B68C9"/>
    <a:srgbClr val="E7E9EE"/>
    <a:srgbClr val="E9F2F4"/>
    <a:srgbClr val="B6F8B9"/>
    <a:srgbClr val="F77907"/>
    <a:srgbClr val="184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080" autoAdjust="0"/>
  </p:normalViewPr>
  <p:slideViewPr>
    <p:cSldViewPr snapToGrid="0">
      <p:cViewPr varScale="1">
        <p:scale>
          <a:sx n="115" d="100"/>
          <a:sy n="115" d="100"/>
        </p:scale>
        <p:origin x="29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lie.iberle\Documents\Personal\Data_Files\Am55_ScampYellowmouth\Scamp_YM_MAST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lie.iberle\Documents\Personal\Data_Files\Am55_ScampYellowmouth\Scamp_YM_MASTER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lie.iberle\Documents\Personal\Data_Files\Am55_ScampYellowmouth\Scamp_YM_MASTE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42E-4CA0-9ABD-D3B982821D9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42E-4CA0-9ABD-D3B982821D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8575" cmpd="sng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42E-4CA0-9ABD-D3B982821D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42E-4CA0-9ABD-D3B982821D9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42E-4CA0-9ABD-D3B982821D9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42E-4CA0-9ABD-D3B982821D97}"/>
              </c:ext>
            </c:extLst>
          </c:dPt>
          <c:dLbls>
            <c:dLbl>
              <c:idx val="0"/>
              <c:layout>
                <c:manualLayout>
                  <c:x val="-1.995351163474782E-2"/>
                  <c:y val="-2.399530523350832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2E-4CA0-9ABD-D3B982821D97}"/>
                </c:ext>
              </c:extLst>
            </c:dLbl>
            <c:dLbl>
              <c:idx val="1"/>
              <c:layout>
                <c:manualLayout>
                  <c:x val="0.2139162085861584"/>
                  <c:y val="-7.7790890172921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2E-4CA0-9ABD-D3B982821D97}"/>
                </c:ext>
              </c:extLst>
            </c:dLbl>
            <c:dLbl>
              <c:idx val="2"/>
              <c:layout>
                <c:manualLayout>
                  <c:x val="1.2653755687831022E-2"/>
                  <c:y val="8.16080330991617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spc="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>
                          <a:outerShdw blurRad="50800" dist="38100" dir="2700000" algn="tl" rotWithShape="0">
                            <a:schemeClr val="tx1">
                              <a:alpha val="40000"/>
                            </a:scheme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A8591722-B166-4857-B61F-65189D7D919D}" type="CATEGORYNAME">
                      <a:rPr lang="en-US" sz="3200"/>
                      <a:pPr>
                        <a:defRPr sz="2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50800" dist="38100" dir="2700000" algn="tl" rotWithShape="0">
                              <a:schemeClr val="tx1">
                                <a:alpha val="40000"/>
                              </a:schemeClr>
                            </a:outerShdw>
                          </a:effectLst>
                        </a:defRPr>
                      </a:pPr>
                      <a:t>[CATEGORY NAME]</a:t>
                    </a:fld>
                    <a:r>
                      <a:rPr lang="en-US" sz="2400" baseline="0" dirty="0"/>
                      <a:t>
</a:t>
                    </a:r>
                    <a:fld id="{4A62C183-C074-43AB-8170-E4936F857277}" type="PERCENTAGE">
                      <a:rPr lang="en-US" sz="2400" baseline="0"/>
                      <a:pPr>
                        <a:defRPr sz="2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>
                            <a:outerShdw blurRad="50800" dist="38100" dir="2700000" algn="tl" rotWithShape="0">
                              <a:schemeClr val="tx1">
                                <a:alpha val="40000"/>
                              </a:schemeClr>
                            </a:outerShdw>
                          </a:effectLst>
                        </a:defRPr>
                      </a:pPr>
                      <a:t>[PERCENTAGE]</a:t>
                    </a:fld>
                    <a:endParaRPr lang="en-US" sz="24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effectLst>
                        <a:outerShdw blurRad="50800" dist="38100" dir="2700000" algn="tl" rotWithShape="0">
                          <a:schemeClr val="tx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980382360356163"/>
                      <c:h val="0.272059904373985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42E-4CA0-9ABD-D3B982821D97}"/>
                </c:ext>
              </c:extLst>
            </c:dLbl>
            <c:dLbl>
              <c:idx val="3"/>
              <c:layout>
                <c:manualLayout>
                  <c:x val="3.2860579419951588E-2"/>
                  <c:y val="-8.0620446796362231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DD9AE59-E992-4464-9CCF-FF853078632F}" type="CATEGORYNAME">
                      <a:rPr lang="en-US" sz="2400">
                        <a:ln w="3175">
                          <a:noFill/>
                        </a:ln>
                        <a:solidFill>
                          <a:schemeClr val="accent4"/>
                        </a:solidFill>
                      </a:rPr>
                      <a:pPr>
                        <a:defRPr sz="24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2400" baseline="0">
                        <a:ln w="3175">
                          <a:noFill/>
                        </a:ln>
                        <a:solidFill>
                          <a:schemeClr val="accent4"/>
                        </a:solidFill>
                      </a:rPr>
                      <a:t>
</a:t>
                    </a:r>
                    <a:fld id="{2ECFA4F6-7065-4E9E-86C9-946B08D5C6F6}" type="PERCENTAGE">
                      <a:rPr lang="en-US" sz="2400" baseline="0">
                        <a:ln w="3175">
                          <a:noFill/>
                        </a:ln>
                        <a:solidFill>
                          <a:schemeClr val="accent4"/>
                        </a:solidFill>
                      </a:rPr>
                      <a:pPr>
                        <a:defRPr sz="24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2400" baseline="0">
                      <a:ln w="3175">
                        <a:noFill/>
                      </a:ln>
                      <a:solidFill>
                        <a:schemeClr val="accent4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12803062244738"/>
                      <c:h val="0.2133793719657938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42E-4CA0-9ABD-D3B982821D97}"/>
                </c:ext>
              </c:extLst>
            </c:dLbl>
            <c:dLbl>
              <c:idx val="4"/>
              <c:layout>
                <c:manualLayout>
                  <c:x val="1.9723775665269803E-2"/>
                  <c:y val="-2.62620113507241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2E-4CA0-9ABD-D3B982821D97}"/>
                </c:ext>
              </c:extLst>
            </c:dLbl>
            <c:dLbl>
              <c:idx val="5"/>
              <c:layout>
                <c:manualLayout>
                  <c:x val="1.8844983210595089E-2"/>
                  <c:y val="1.6796713663455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spc="0" baseline="0">
                        <a:solidFill>
                          <a:schemeClr val="accent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98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0A585AF3-3F52-4BC8-ADAF-A014FA854518}" type="CATEGORYNAME">
                      <a:rPr lang="en-US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rPr>
                      <a:pPr>
                        <a:defRPr sz="2400">
                          <a:solidFill>
                            <a:schemeClr val="accent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98000"/>
                              </a:prstClr>
                            </a:outerShdw>
                          </a:effectLst>
                        </a:defRPr>
                      </a:pPr>
                      <a:t>[CATEGORY NAME]</a:t>
                    </a:fld>
                    <a:r>
                      <a:rPr lang="en-US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rPr>
                      <a:t>
</a:t>
                    </a:r>
                    <a:fld id="{0DE01536-2D65-4933-B9C8-F595768EA89E}" type="PERCENTAGE">
                      <a:rPr lang="en-US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</a:rPr>
                      <a:pPr>
                        <a:defRPr sz="2400">
                          <a:solidFill>
                            <a:schemeClr val="accent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98000"/>
                              </a:prstClr>
                            </a:outerShdw>
                          </a:effectLst>
                        </a:defRPr>
                      </a:pPr>
                      <a:t>[PERCENTAGE]</a:t>
                    </a:fld>
                    <a:endParaRPr lang="en-US" baseline="0" dirty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1"/>
                      </a:solidFill>
                      <a:effectLst>
                        <a:outerShdw blurRad="50800" dist="38100" dir="2700000" algn="tl" rotWithShape="0">
                          <a:prstClr val="black">
                            <a:alpha val="98000"/>
                          </a:prst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642E-4CA0-9ABD-D3B982821D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Background!$A$14:$A$19</c:f>
              <c:strCache>
                <c:ptCount val="6"/>
                <c:pt idx="0">
                  <c:v>Red Hind</c:v>
                </c:pt>
                <c:pt idx="1">
                  <c:v>Rock Hind</c:v>
                </c:pt>
                <c:pt idx="2">
                  <c:v>Yellowmouth Grouper</c:v>
                </c:pt>
                <c:pt idx="3">
                  <c:v>Yellowfin Grouper</c:v>
                </c:pt>
                <c:pt idx="4">
                  <c:v>Coney</c:v>
                </c:pt>
                <c:pt idx="5">
                  <c:v>Graysby</c:v>
                </c:pt>
              </c:strCache>
            </c:strRef>
          </c:cat>
          <c:val>
            <c:numRef>
              <c:f>Background!$B$14:$B$19</c:f>
              <c:numCache>
                <c:formatCode>#,##0</c:formatCode>
                <c:ptCount val="6"/>
                <c:pt idx="0">
                  <c:v>33084</c:v>
                </c:pt>
                <c:pt idx="1">
                  <c:v>37493</c:v>
                </c:pt>
                <c:pt idx="2">
                  <c:v>4039</c:v>
                </c:pt>
                <c:pt idx="3">
                  <c:v>9258</c:v>
                </c:pt>
                <c:pt idx="4">
                  <c:v>2718</c:v>
                </c:pt>
                <c:pt idx="5">
                  <c:v>17598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42E-4CA0-9ABD-D3B982821D97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80789639989676"/>
          <c:y val="2.9385292082861895E-2"/>
          <c:w val="0.86264806145111339"/>
          <c:h val="0.7514700534004588"/>
        </c:manualLayout>
      </c:layout>
      <c:lineChart>
        <c:grouping val="standard"/>
        <c:varyColors val="0"/>
        <c:ser>
          <c:idx val="1"/>
          <c:order val="0"/>
          <c:tx>
            <c:v>Commercial SCAMP Landings (ww)</c:v>
          </c:tx>
          <c:spPr>
            <a:ln w="60325" cap="rnd">
              <a:solidFill>
                <a:srgbClr val="FAA252"/>
              </a:solidFill>
              <a:round/>
            </a:ln>
            <a:effectLst/>
          </c:spPr>
          <c:marker>
            <c:symbol val="none"/>
          </c:marker>
          <c:cat>
            <c:numRef>
              <c:f>'ACL MON Com Landings'!$A$16:$A$26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'ACL MON Com Landings'!$B$16:$B$26</c:f>
              <c:numCache>
                <c:formatCode>#,##0</c:formatCode>
                <c:ptCount val="11"/>
                <c:pt idx="0">
                  <c:v>177701</c:v>
                </c:pt>
                <c:pt idx="1">
                  <c:v>156093</c:v>
                </c:pt>
                <c:pt idx="2">
                  <c:v>184034</c:v>
                </c:pt>
                <c:pt idx="3">
                  <c:v>143413</c:v>
                </c:pt>
                <c:pt idx="4">
                  <c:v>124078</c:v>
                </c:pt>
                <c:pt idx="5">
                  <c:v>122796</c:v>
                </c:pt>
                <c:pt idx="6">
                  <c:v>106014</c:v>
                </c:pt>
                <c:pt idx="7">
                  <c:v>83527</c:v>
                </c:pt>
                <c:pt idx="8">
                  <c:v>66388</c:v>
                </c:pt>
                <c:pt idx="9">
                  <c:v>54922</c:v>
                </c:pt>
                <c:pt idx="10">
                  <c:v>44015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3E-4A4B-ACEF-670BC7E1B5DA}"/>
            </c:ext>
          </c:extLst>
        </c:ser>
        <c:ser>
          <c:idx val="2"/>
          <c:order val="1"/>
          <c:tx>
            <c:v>Commercial Shallow Water Grouper Landings (ww) *including yellowmouth*</c:v>
          </c:tx>
          <c:spPr>
            <a:ln w="60325" cap="rnd">
              <a:solidFill>
                <a:srgbClr val="17818F"/>
              </a:solidFill>
              <a:round/>
            </a:ln>
            <a:effectLst/>
          </c:spPr>
          <c:marker>
            <c:symbol val="none"/>
          </c:marker>
          <c:cat>
            <c:numRef>
              <c:f>'ACL MON Com Landings'!$A$16:$A$26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'ACL MON Com Landings'!$C$16:$C$26</c:f>
              <c:numCache>
                <c:formatCode>#,##0</c:formatCode>
                <c:ptCount val="11"/>
                <c:pt idx="0">
                  <c:v>18068</c:v>
                </c:pt>
                <c:pt idx="1">
                  <c:v>18986</c:v>
                </c:pt>
                <c:pt idx="2">
                  <c:v>17919</c:v>
                </c:pt>
                <c:pt idx="3">
                  <c:v>13401</c:v>
                </c:pt>
                <c:pt idx="4">
                  <c:v>11232</c:v>
                </c:pt>
                <c:pt idx="5">
                  <c:v>13078</c:v>
                </c:pt>
                <c:pt idx="6">
                  <c:v>13481</c:v>
                </c:pt>
                <c:pt idx="7">
                  <c:v>18147</c:v>
                </c:pt>
                <c:pt idx="8">
                  <c:v>16831</c:v>
                </c:pt>
                <c:pt idx="9">
                  <c:v>18038</c:v>
                </c:pt>
                <c:pt idx="10">
                  <c:v>17580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3E-4A4B-ACEF-670BC7E1B5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8231648"/>
        <c:axId val="1614758464"/>
      </c:lineChart>
      <c:catAx>
        <c:axId val="111823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4758464"/>
        <c:crosses val="autoZero"/>
        <c:auto val="1"/>
        <c:lblAlgn val="ctr"/>
        <c:lblOffset val="100"/>
        <c:noMultiLvlLbl val="0"/>
      </c:catAx>
      <c:valAx>
        <c:axId val="1614758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823164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4968823614416167"/>
          <c:w val="0.99825222525913992"/>
          <c:h val="0.13428342271973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4838145231846"/>
          <c:y val="4.5890696704213599E-2"/>
          <c:w val="0.84596062992125987"/>
          <c:h val="0.71986951631046125"/>
        </c:manualLayout>
      </c:layout>
      <c:lineChart>
        <c:grouping val="standard"/>
        <c:varyColors val="0"/>
        <c:ser>
          <c:idx val="0"/>
          <c:order val="0"/>
          <c:tx>
            <c:v>Recreational SCAMP Landings (ww)</c:v>
          </c:tx>
          <c:spPr>
            <a:ln w="60325" cap="rnd">
              <a:solidFill>
                <a:srgbClr val="FAA252"/>
              </a:solidFill>
              <a:round/>
            </a:ln>
            <a:effectLst/>
          </c:spPr>
          <c:marker>
            <c:symbol val="none"/>
          </c:marker>
          <c:cat>
            <c:numRef>
              <c:f>'ACL MON Com Landings'!$A$16:$A$26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'ACL MON Com Landings'!$D$16:$D$26</c:f>
              <c:numCache>
                <c:formatCode>#,##0</c:formatCode>
                <c:ptCount val="11"/>
                <c:pt idx="0">
                  <c:v>78446</c:v>
                </c:pt>
                <c:pt idx="1">
                  <c:v>45813</c:v>
                </c:pt>
                <c:pt idx="2">
                  <c:v>70157</c:v>
                </c:pt>
                <c:pt idx="3">
                  <c:v>18639</c:v>
                </c:pt>
                <c:pt idx="4">
                  <c:v>30961</c:v>
                </c:pt>
                <c:pt idx="5">
                  <c:v>96196</c:v>
                </c:pt>
                <c:pt idx="6">
                  <c:v>14055</c:v>
                </c:pt>
                <c:pt idx="7">
                  <c:v>23767</c:v>
                </c:pt>
                <c:pt idx="8">
                  <c:v>21755</c:v>
                </c:pt>
                <c:pt idx="9">
                  <c:v>17508</c:v>
                </c:pt>
                <c:pt idx="10">
                  <c:v>7070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7F-4CF4-8478-B5C8E5A94EFD}"/>
            </c:ext>
          </c:extLst>
        </c:ser>
        <c:ser>
          <c:idx val="1"/>
          <c:order val="1"/>
          <c:tx>
            <c:v>Recreational Shallow Water Grouper Landings (ww) *including yellowmouth grouper*</c:v>
          </c:tx>
          <c:spPr>
            <a:ln w="60325" cap="rnd">
              <a:solidFill>
                <a:srgbClr val="17818F"/>
              </a:solidFill>
              <a:round/>
            </a:ln>
            <a:effectLst/>
          </c:spPr>
          <c:marker>
            <c:symbol val="none"/>
          </c:marker>
          <c:cat>
            <c:numRef>
              <c:f>'ACL MON Com Landings'!$A$16:$A$26</c:f>
              <c:numCache>
                <c:formatCode>General</c:formatCod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'ACL MON Com Landings'!$E$16:$E$26</c:f>
              <c:numCache>
                <c:formatCode>#,##0</c:formatCode>
                <c:ptCount val="11"/>
                <c:pt idx="0">
                  <c:v>19552</c:v>
                </c:pt>
                <c:pt idx="1">
                  <c:v>26959</c:v>
                </c:pt>
                <c:pt idx="2">
                  <c:v>11940</c:v>
                </c:pt>
                <c:pt idx="3">
                  <c:v>20571</c:v>
                </c:pt>
                <c:pt idx="4">
                  <c:v>28229</c:v>
                </c:pt>
                <c:pt idx="5">
                  <c:v>6540</c:v>
                </c:pt>
                <c:pt idx="6">
                  <c:v>17550</c:v>
                </c:pt>
                <c:pt idx="7">
                  <c:v>10427</c:v>
                </c:pt>
                <c:pt idx="8">
                  <c:v>13366</c:v>
                </c:pt>
                <c:pt idx="9">
                  <c:v>12763</c:v>
                </c:pt>
                <c:pt idx="10">
                  <c:v>9436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7F-4CF4-8478-B5C8E5A94E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18243248"/>
        <c:axId val="1032462848"/>
      </c:lineChart>
      <c:catAx>
        <c:axId val="111824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2462848"/>
        <c:crosses val="autoZero"/>
        <c:auto val="1"/>
        <c:lblAlgn val="ctr"/>
        <c:lblOffset val="100"/>
        <c:noMultiLvlLbl val="0"/>
      </c:catAx>
      <c:valAx>
        <c:axId val="103246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824324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455235767311754"/>
          <c:w val="1"/>
          <c:h val="0.12944505638813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rgbClr val="14213C"/>
                </a:solidFill>
                <a:latin typeface="+mn-lt"/>
              </a:rPr>
              <a:t>Scamp and</a:t>
            </a:r>
            <a:r>
              <a:rPr lang="en-US" sz="2400" baseline="0" dirty="0">
                <a:solidFill>
                  <a:srgbClr val="14213C"/>
                </a:solidFill>
                <a:latin typeface="+mn-lt"/>
              </a:rPr>
              <a:t> Yellowmouth Grouper Removals (SEDAR 68 Operational Assessment)</a:t>
            </a:r>
            <a:endParaRPr lang="en-US" sz="2400" dirty="0">
              <a:solidFill>
                <a:srgbClr val="14213C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1610910275622841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169880011910659E-2"/>
          <c:y val="0.15251800720403599"/>
          <c:w val="0.95264254501330603"/>
          <c:h val="0.7087827518709446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Recreational removals (Landings &amp; Dead Discards) 1000s of fish</c:v>
                </c:pt>
              </c:strCache>
            </c:strRef>
          </c:tx>
          <c:spPr>
            <a:ln w="57150" cap="rnd">
              <a:solidFill>
                <a:srgbClr val="2B68C9"/>
              </a:solidFill>
              <a:round/>
            </a:ln>
            <a:effectLst/>
          </c:spPr>
          <c:marker>
            <c:symbol val="none"/>
          </c:marker>
          <c:cat>
            <c:numRef>
              <c:f>Sheet1!$A$2:$A$54</c:f>
              <c:numCache>
                <c:formatCode>General</c:formatCode>
                <c:ptCount val="53"/>
                <c:pt idx="0">
                  <c:v>1969</c:v>
                </c:pt>
                <c:pt idx="1">
                  <c:v>1970</c:v>
                </c:pt>
                <c:pt idx="2">
                  <c:v>1971</c:v>
                </c:pt>
                <c:pt idx="3">
                  <c:v>1972</c:v>
                </c:pt>
                <c:pt idx="4">
                  <c:v>1973</c:v>
                </c:pt>
                <c:pt idx="5">
                  <c:v>1974</c:v>
                </c:pt>
                <c:pt idx="6">
                  <c:v>1975</c:v>
                </c:pt>
                <c:pt idx="7">
                  <c:v>1976</c:v>
                </c:pt>
                <c:pt idx="8">
                  <c:v>1977</c:v>
                </c:pt>
                <c:pt idx="9">
                  <c:v>1978</c:v>
                </c:pt>
                <c:pt idx="10">
                  <c:v>1979</c:v>
                </c:pt>
                <c:pt idx="11">
                  <c:v>1980</c:v>
                </c:pt>
                <c:pt idx="12">
                  <c:v>1981</c:v>
                </c:pt>
                <c:pt idx="13">
                  <c:v>1982</c:v>
                </c:pt>
                <c:pt idx="14">
                  <c:v>1983</c:v>
                </c:pt>
                <c:pt idx="15">
                  <c:v>1984</c:v>
                </c:pt>
                <c:pt idx="16">
                  <c:v>1985</c:v>
                </c:pt>
                <c:pt idx="17">
                  <c:v>1986</c:v>
                </c:pt>
                <c:pt idx="18">
                  <c:v>1987</c:v>
                </c:pt>
                <c:pt idx="19">
                  <c:v>1988</c:v>
                </c:pt>
                <c:pt idx="20">
                  <c:v>1989</c:v>
                </c:pt>
                <c:pt idx="21">
                  <c:v>1990</c:v>
                </c:pt>
                <c:pt idx="22">
                  <c:v>1991</c:v>
                </c:pt>
                <c:pt idx="23">
                  <c:v>1992</c:v>
                </c:pt>
                <c:pt idx="24">
                  <c:v>1993</c:v>
                </c:pt>
                <c:pt idx="25">
                  <c:v>1994</c:v>
                </c:pt>
                <c:pt idx="26">
                  <c:v>1995</c:v>
                </c:pt>
                <c:pt idx="27">
                  <c:v>1996</c:v>
                </c:pt>
                <c:pt idx="28">
                  <c:v>1997</c:v>
                </c:pt>
                <c:pt idx="29">
                  <c:v>1998</c:v>
                </c:pt>
                <c:pt idx="30">
                  <c:v>1999</c:v>
                </c:pt>
                <c:pt idx="31">
                  <c:v>2000</c:v>
                </c:pt>
                <c:pt idx="32">
                  <c:v>2001</c:v>
                </c:pt>
                <c:pt idx="33">
                  <c:v>2002</c:v>
                </c:pt>
                <c:pt idx="34">
                  <c:v>2003</c:v>
                </c:pt>
                <c:pt idx="35">
                  <c:v>2004</c:v>
                </c:pt>
                <c:pt idx="36">
                  <c:v>2005</c:v>
                </c:pt>
                <c:pt idx="37">
                  <c:v>2006</c:v>
                </c:pt>
                <c:pt idx="38">
                  <c:v>2007</c:v>
                </c:pt>
                <c:pt idx="39">
                  <c:v>2008</c:v>
                </c:pt>
                <c:pt idx="40">
                  <c:v>2009</c:v>
                </c:pt>
                <c:pt idx="41">
                  <c:v>2010</c:v>
                </c:pt>
                <c:pt idx="42">
                  <c:v>2011</c:v>
                </c:pt>
                <c:pt idx="43">
                  <c:v>2012</c:v>
                </c:pt>
                <c:pt idx="44">
                  <c:v>2013</c:v>
                </c:pt>
                <c:pt idx="45">
                  <c:v>2014</c:v>
                </c:pt>
                <c:pt idx="46">
                  <c:v>2015</c:v>
                </c:pt>
                <c:pt idx="47">
                  <c:v>2016</c:v>
                </c:pt>
                <c:pt idx="48">
                  <c:v>2017</c:v>
                </c:pt>
                <c:pt idx="49">
                  <c:v>2018</c:v>
                </c:pt>
                <c:pt idx="50">
                  <c:v>2019</c:v>
                </c:pt>
                <c:pt idx="51">
                  <c:v>2020</c:v>
                </c:pt>
                <c:pt idx="52">
                  <c:v>2021</c:v>
                </c:pt>
              </c:numCache>
            </c:numRef>
          </c:cat>
          <c:val>
            <c:numRef>
              <c:f>Sheet1!$B$2:$B$54</c:f>
              <c:numCache>
                <c:formatCode>General</c:formatCode>
                <c:ptCount val="53"/>
                <c:pt idx="0">
                  <c:v>10.7</c:v>
                </c:pt>
                <c:pt idx="1">
                  <c:v>10.76</c:v>
                </c:pt>
                <c:pt idx="2">
                  <c:v>11.83</c:v>
                </c:pt>
                <c:pt idx="3">
                  <c:v>12.89</c:v>
                </c:pt>
                <c:pt idx="4">
                  <c:v>13.96</c:v>
                </c:pt>
                <c:pt idx="5">
                  <c:v>15.02</c:v>
                </c:pt>
                <c:pt idx="6">
                  <c:v>16.079999999999998</c:v>
                </c:pt>
                <c:pt idx="7">
                  <c:v>16.27</c:v>
                </c:pt>
                <c:pt idx="8">
                  <c:v>16.45</c:v>
                </c:pt>
                <c:pt idx="9">
                  <c:v>16.63</c:v>
                </c:pt>
                <c:pt idx="10">
                  <c:v>16.809999999999999</c:v>
                </c:pt>
                <c:pt idx="11">
                  <c:v>16.989999999999998</c:v>
                </c:pt>
                <c:pt idx="12">
                  <c:v>14.02</c:v>
                </c:pt>
                <c:pt idx="13">
                  <c:v>18.47</c:v>
                </c:pt>
                <c:pt idx="14">
                  <c:v>9.56</c:v>
                </c:pt>
                <c:pt idx="15">
                  <c:v>17.97</c:v>
                </c:pt>
                <c:pt idx="16">
                  <c:v>14.77</c:v>
                </c:pt>
                <c:pt idx="17">
                  <c:v>11.15</c:v>
                </c:pt>
                <c:pt idx="18">
                  <c:v>16.399999999999999</c:v>
                </c:pt>
                <c:pt idx="19">
                  <c:v>34.369999999999997</c:v>
                </c:pt>
                <c:pt idx="20">
                  <c:v>32.630000000000003</c:v>
                </c:pt>
                <c:pt idx="21">
                  <c:v>45.37</c:v>
                </c:pt>
                <c:pt idx="22">
                  <c:v>35.380000000000003</c:v>
                </c:pt>
                <c:pt idx="23">
                  <c:v>30.76</c:v>
                </c:pt>
                <c:pt idx="24">
                  <c:v>31.79</c:v>
                </c:pt>
                <c:pt idx="25">
                  <c:v>48.82</c:v>
                </c:pt>
                <c:pt idx="26">
                  <c:v>20.04</c:v>
                </c:pt>
                <c:pt idx="27">
                  <c:v>20.350000000000001</c:v>
                </c:pt>
                <c:pt idx="28">
                  <c:v>21.73</c:v>
                </c:pt>
                <c:pt idx="29">
                  <c:v>24.77</c:v>
                </c:pt>
                <c:pt idx="30">
                  <c:v>31.22</c:v>
                </c:pt>
                <c:pt idx="31">
                  <c:v>48.22</c:v>
                </c:pt>
                <c:pt idx="32">
                  <c:v>30.67</c:v>
                </c:pt>
                <c:pt idx="33">
                  <c:v>64.45</c:v>
                </c:pt>
                <c:pt idx="34">
                  <c:v>51.66</c:v>
                </c:pt>
                <c:pt idx="35">
                  <c:v>47.69</c:v>
                </c:pt>
                <c:pt idx="36">
                  <c:v>53.33</c:v>
                </c:pt>
                <c:pt idx="37">
                  <c:v>59.09</c:v>
                </c:pt>
                <c:pt idx="38">
                  <c:v>65.95</c:v>
                </c:pt>
                <c:pt idx="39">
                  <c:v>37.729999999999997</c:v>
                </c:pt>
                <c:pt idx="40">
                  <c:v>23.51</c:v>
                </c:pt>
                <c:pt idx="41">
                  <c:v>15.98</c:v>
                </c:pt>
                <c:pt idx="42">
                  <c:v>10.7</c:v>
                </c:pt>
                <c:pt idx="43">
                  <c:v>12.16</c:v>
                </c:pt>
                <c:pt idx="44">
                  <c:v>13</c:v>
                </c:pt>
                <c:pt idx="45">
                  <c:v>10.98</c:v>
                </c:pt>
                <c:pt idx="46">
                  <c:v>9.02</c:v>
                </c:pt>
                <c:pt idx="47">
                  <c:v>9.77</c:v>
                </c:pt>
                <c:pt idx="48">
                  <c:v>7.19</c:v>
                </c:pt>
                <c:pt idx="49">
                  <c:v>4.75</c:v>
                </c:pt>
                <c:pt idx="50">
                  <c:v>6.21</c:v>
                </c:pt>
                <c:pt idx="51">
                  <c:v>4.7699999999999996</c:v>
                </c:pt>
                <c:pt idx="52">
                  <c:v>5.48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4F-4CFB-B61B-B8D3B0C544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474575"/>
        <c:axId val="674487823"/>
      </c:lineChart>
      <c:catAx>
        <c:axId val="7547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4213C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4487823"/>
        <c:crosses val="autoZero"/>
        <c:auto val="1"/>
        <c:lblAlgn val="ctr"/>
        <c:lblOffset val="100"/>
        <c:noMultiLvlLbl val="0"/>
      </c:catAx>
      <c:valAx>
        <c:axId val="674487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4213C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474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14213C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07/relationships/hdphoto" Target="../media/hdphoto2.wdp"/><Relationship Id="rId1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drawings/_rels/drawing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7.wdp"/><Relationship Id="rId2" Type="http://schemas.microsoft.com/office/2007/relationships/hdphoto" Target="../media/hdphoto2.wdp"/><Relationship Id="rId1" Type="http://schemas.openxmlformats.org/officeDocument/2006/relationships/image" Target="../media/image5.png"/><Relationship Id="rId6" Type="http://schemas.microsoft.com/office/2007/relationships/hdphoto" Target="../media/hdphoto4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0.57438</cdr:x>
      <cdr:y>0.23944</cdr:y>
    </cdr:from>
    <cdr:to>
      <cdr:x>0.7834</cdr:x>
      <cdr:y>0.32931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0ADAE2D0-3804-0383-A3FD-3D0EE7BC967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ackgroundRemoval t="9130" b="90870" l="4364" r="95455">
                      <a14:foregroundMark x1="7636" y1="52174" x2="7636" y2="52174"/>
                      <a14:foregroundMark x1="4909" y1="61739" x2="4909" y2="61739"/>
                      <a14:foregroundMark x1="41091" y1="91304" x2="41091" y2="91304"/>
                      <a14:foregroundMark x1="91455" y1="27391" x2="91455" y2="27391"/>
                      <a14:foregroundMark x1="95636" y1="63043" x2="95636" y2="63043"/>
                      <a14:foregroundMark x1="94909" y1="12609" x2="94909" y2="12609"/>
                      <a14:foregroundMark x1="62182" y1="9130" x2="62182" y2="9130"/>
                    </a14:backgroundRemoval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269247" y="1325563"/>
          <a:ext cx="1189709" cy="49751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0.29856</cdr:x>
      <cdr:y>0.64257</cdr:y>
    </cdr:from>
    <cdr:to>
      <cdr:x>0.39896</cdr:x>
      <cdr:y>0.68574</cdr:y>
    </cdr:to>
    <cdr:pic>
      <cdr:nvPicPr>
        <cdr:cNvPr id="4" name="Picture 3">
          <a:extLst xmlns:a="http://schemas.openxmlformats.org/drawingml/2006/main">
            <a:ext uri="{FF2B5EF4-FFF2-40B4-BE49-F238E27FC236}">
              <a16:creationId xmlns:a16="http://schemas.microsoft.com/office/drawing/2014/main" id="{9A86E1F9-43B4-5735-D3F8-12DDB33BCBB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backgroundRemoval t="6957" b="90870" l="2000" r="96909">
                      <a14:foregroundMark x1="5636" y1="48261" x2="5636" y2="48261"/>
                      <a14:foregroundMark x1="2000" y1="56522" x2="2000" y2="56522"/>
                      <a14:foregroundMark x1="39273" y1="91304" x2="39273" y2="91304"/>
                      <a14:foregroundMark x1="93091" y1="48261" x2="93091" y2="48261"/>
                      <a14:foregroundMark x1="38364" y1="6957" x2="38364" y2="6957"/>
                      <a14:foregroundMark x1="96909" y1="72609" x2="96909" y2="72609"/>
                    </a14:backgroundRemoval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699331" y="3557319"/>
          <a:ext cx="571500" cy="238991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0.58805</cdr:x>
      <cdr:y>0.31129</cdr:y>
    </cdr:from>
    <cdr:to>
      <cdr:x>0.79707</cdr:x>
      <cdr:y>0.39958</cdr:y>
    </cdr:to>
    <cdr:pic>
      <cdr:nvPicPr>
        <cdr:cNvPr id="2" name="Picture 1">
          <a:extLst xmlns:a="http://schemas.openxmlformats.org/drawingml/2006/main">
            <a:ext uri="{FF2B5EF4-FFF2-40B4-BE49-F238E27FC236}">
              <a16:creationId xmlns:a16="http://schemas.microsoft.com/office/drawing/2014/main" id="{5518E83D-6412-4476-7FCC-42817E427EC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BEBA8EAE-BF5A-486C-A8C5-ECC9F3942E4B}">
              <a14:imgProps xmlns:a14="http://schemas.microsoft.com/office/drawing/2010/main">
                <a14:imgLayer r:embed="rId2">
                  <a14:imgEffect>
                    <a14:backgroundRemoval t="9130" b="90870" l="4364" r="95455">
                      <a14:foregroundMark x1="7636" y1="52174" x2="7636" y2="52174"/>
                      <a14:foregroundMark x1="4909" y1="61739" x2="4909" y2="61739"/>
                      <a14:foregroundMark x1="41091" y1="91304" x2="41091" y2="91304"/>
                      <a14:foregroundMark x1="91455" y1="27391" x2="91455" y2="27391"/>
                      <a14:foregroundMark x1="95636" y1="63043" x2="95636" y2="63043"/>
                      <a14:foregroundMark x1="94909" y1="12609" x2="94909" y2="12609"/>
                      <a14:foregroundMark x1="62182" y1="9130" x2="62182" y2="9130"/>
                    </a14:backgroundRemoval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47068" y="1754297"/>
          <a:ext cx="1189709" cy="49751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0.15882</cdr:x>
      <cdr:y>0.64966</cdr:y>
    </cdr:from>
    <cdr:to>
      <cdr:x>0.32088</cdr:x>
      <cdr:y>0.74395</cdr:y>
    </cdr:to>
    <cdr:grpSp>
      <cdr:nvGrpSpPr>
        <cdr:cNvPr id="3" name="Group 2">
          <a:extLst xmlns:a="http://schemas.openxmlformats.org/drawingml/2006/main">
            <a:ext uri="{FF2B5EF4-FFF2-40B4-BE49-F238E27FC236}">
              <a16:creationId xmlns:a16="http://schemas.microsoft.com/office/drawing/2014/main" id="{104014B5-49AE-BC15-7D99-015CDF81FF10}"/>
            </a:ext>
          </a:extLst>
        </cdr:cNvPr>
        <cdr:cNvGrpSpPr/>
      </cdr:nvGrpSpPr>
      <cdr:grpSpPr>
        <a:xfrm xmlns:a="http://schemas.openxmlformats.org/drawingml/2006/main">
          <a:off x="903973" y="3661150"/>
          <a:ext cx="922415" cy="531371"/>
          <a:chOff x="925617" y="4055884"/>
          <a:chExt cx="1529288" cy="815318"/>
        </a:xfrm>
      </cdr:grpSpPr>
      <cdr:pic>
        <cdr:nvPicPr>
          <cdr:cNvPr id="4" name="Picture 3" descr="A close up of a fish&#10;&#10;Description automatically generated with medium confidence">
            <a:extLst xmlns:a="http://schemas.openxmlformats.org/drawingml/2006/main">
              <a:ext uri="{FF2B5EF4-FFF2-40B4-BE49-F238E27FC236}">
                <a16:creationId xmlns:a16="http://schemas.microsoft.com/office/drawing/2014/main" id="{F69D3C1E-B8A0-B4A5-41A6-42E3F4F5E667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58" b="94042" l="3504" r="96204">
                        <a14:foregroundMark x1="3552" y1="56504" x2="3552" y2="56504"/>
                        <a14:foregroundMark x1="40438" y1="94141" x2="40438" y2="94141"/>
                        <a14:foregroundMark x1="34453" y1="8838" x2="34453" y2="8838"/>
                        <a14:foregroundMark x1="59319" y1="7944" x2="59319" y2="7944"/>
                        <a14:foregroundMark x1="37032" y1="7547" x2="37032" y2="7547"/>
                        <a14:foregroundMark x1="34258" y1="6951" x2="34258" y2="6951"/>
                        <a14:foregroundMark x1="37664" y1="6058" x2="37664" y2="6058"/>
                        <a14:foregroundMark x1="94355" y1="40218" x2="94355" y2="40218"/>
                        <a14:foregroundMark x1="96204" y1="50844" x2="96204" y2="50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925617" y="4358075"/>
            <a:ext cx="534771" cy="262051"/>
          </a:xfrm>
          <a:prstGeom xmlns:a="http://schemas.openxmlformats.org/drawingml/2006/main" prst="rect">
            <a:avLst/>
          </a:prstGeom>
        </cdr:spPr>
      </cdr:pic>
      <cdr:pic>
        <cdr:nvPicPr>
          <cdr:cNvPr id="5" name="Picture 4" descr="A close-up of a fish&#10;&#10;Description automatically generated">
            <a:extLst xmlns:a="http://schemas.openxmlformats.org/drawingml/2006/main">
              <a:ext uri="{FF2B5EF4-FFF2-40B4-BE49-F238E27FC236}">
                <a16:creationId xmlns:a16="http://schemas.microsoft.com/office/drawing/2014/main" id="{0B5399D3-E66C-B7CD-52E9-4A1F9C02C50B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63" b="91063" l="3665" r="92554">
                        <a14:foregroundMark x1="7679" y1="49879" x2="7679" y2="49879"/>
                        <a14:foregroundMark x1="3839" y1="63285" x2="3839" y2="63285"/>
                        <a14:foregroundMark x1="42234" y1="91063" x2="42234" y2="91063"/>
                        <a14:foregroundMark x1="92554" y1="47222" x2="92554" y2="47222"/>
                        <a14:foregroundMark x1="35777" y1="9058" x2="35777" y2="9058"/>
                        <a14:foregroundMark x1="41478" y1="6763" x2="41478" y2="6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1193002" y="4583611"/>
            <a:ext cx="597064" cy="287591"/>
          </a:xfrm>
          <a:prstGeom xmlns:a="http://schemas.openxmlformats.org/drawingml/2006/main" prst="rect">
            <a:avLst/>
          </a:prstGeom>
        </cdr:spPr>
      </cdr:pic>
      <cdr:pic>
        <cdr:nvPicPr>
          <cdr:cNvPr id="6" name="Picture 5">
            <a:extLst xmlns:a="http://schemas.openxmlformats.org/drawingml/2006/main">
              <a:ext uri="{FF2B5EF4-FFF2-40B4-BE49-F238E27FC236}">
                <a16:creationId xmlns:a16="http://schemas.microsoft.com/office/drawing/2014/main" id="{4959EFE2-3BC2-2A94-32EB-93F3D55918AC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6" b="97951" l="6379" r="93416">
                        <a14:foregroundMark x1="47016" y1="7298" x2="47016" y2="7298"/>
                        <a14:foregroundMark x1="39918" y1="3201" x2="39918" y2="3201"/>
                        <a14:foregroundMark x1="6481" y1="37900" x2="6481" y2="37900"/>
                        <a14:foregroundMark x1="91049" y1="34955" x2="91049" y2="34955"/>
                        <a14:foregroundMark x1="43004" y1="94452" x2="43004" y2="94452"/>
                        <a14:foregroundMark x1="93416" y1="37900" x2="93416" y2="37900"/>
                        <a14:foregroundMark x1="47737" y1="97951" x2="47737" y2="97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 rot="16200000">
            <a:off x="1691433" y="4136749"/>
            <a:ext cx="262052" cy="631675"/>
          </a:xfrm>
          <a:prstGeom xmlns:a="http://schemas.openxmlformats.org/drawingml/2006/main" prst="rect">
            <a:avLst/>
          </a:prstGeom>
        </cdr:spPr>
      </cdr:pic>
      <cdr:pic>
        <cdr:nvPicPr>
          <cdr:cNvPr id="7" name="Picture 6" descr="A close up of a tortoise&#10;&#10;Description automatically generated with medium confidence">
            <a:extLst xmlns:a="http://schemas.openxmlformats.org/drawingml/2006/main">
              <a:ext uri="{FF2B5EF4-FFF2-40B4-BE49-F238E27FC236}">
                <a16:creationId xmlns:a16="http://schemas.microsoft.com/office/drawing/2014/main" id="{B8002A18-B64C-8EF1-41CF-B066D4D42935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30" b="91757" l="3212" r="92821">
                        <a14:foregroundMark x1="6171" y1="49865" x2="6171" y2="49865"/>
                        <a14:foregroundMark x1="4156" y1="64459" x2="4156" y2="64459"/>
                        <a14:foregroundMark x1="3589" y1="55000" x2="3589" y2="55000"/>
                        <a14:foregroundMark x1="3212" y1="64865" x2="3212" y2="64865"/>
                        <a14:foregroundMark x1="38413" y1="91757" x2="38413" y2="91757"/>
                        <a14:foregroundMark x1="92884" y1="48243" x2="92884" y2="48243"/>
                        <a14:foregroundMark x1="36776" y1="9730" x2="36776" y2="9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1206885" y="4055884"/>
            <a:ext cx="711386" cy="331502"/>
          </a:xfrm>
          <a:prstGeom xmlns:a="http://schemas.openxmlformats.org/drawingml/2006/main" prst="rect">
            <a:avLst/>
          </a:prstGeom>
        </cdr:spPr>
      </cdr:pic>
      <cdr:pic>
        <cdr:nvPicPr>
          <cdr:cNvPr id="8" name="Picture 7" descr="A picture containing fish, spiny-finned fish&#10;&#10;Description automatically generated">
            <a:extLst xmlns:a="http://schemas.openxmlformats.org/drawingml/2006/main">
              <a:ext uri="{FF2B5EF4-FFF2-40B4-BE49-F238E27FC236}">
                <a16:creationId xmlns:a16="http://schemas.microsoft.com/office/drawing/2014/main" id="{A45A2486-9C42-38DD-0E6B-A6F5ED3787E4}"/>
              </a:ext>
            </a:extLst>
          </cdr:cNvPr>
          <cdr:cNvPicPr>
            <a:picLocks xmlns:a="http://schemas.openxmlformats.org/drawingml/2006/main" noChangeAspect="1"/>
          </cdr:cNvPicPr>
        </cdr:nvPicPr>
        <cdr:blipFill>
          <a:blip xmlns:a="http://schemas.openxmlformats.org/drawingml/2006/main" xmlns:r="http://schemas.openxmlformats.org/officeDocument/2006/relationships"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35" b="90327" l="3401" r="92721">
                        <a14:foregroundMark x1="6802" y1="51111" x2="6802" y2="51111"/>
                        <a14:foregroundMark x1="3401" y1="59346" x2="3401" y2="59346"/>
                        <a14:foregroundMark x1="92721" y1="44183" x2="92721" y2="44183"/>
                        <a14:foregroundMark x1="37112" y1="90327" x2="37112" y2="90327"/>
                        <a14:foregroundMark x1="38425" y1="8235" x2="38425" y2="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 xmlns:a="http://schemas.openxmlformats.org/drawingml/2006/main">
            <a:fillRect/>
          </a:stretch>
        </cdr:blipFill>
        <cdr:spPr>
          <a:xfrm xmlns:a="http://schemas.openxmlformats.org/drawingml/2006/main">
            <a:off x="1821688" y="4560261"/>
            <a:ext cx="633217" cy="289028"/>
          </a:xfrm>
          <a:prstGeom xmlns:a="http://schemas.openxmlformats.org/drawingml/2006/main" prst="rect">
            <a:avLst/>
          </a:prstGeom>
        </cdr:spPr>
      </cdr:pic>
    </cdr:grpSp>
  </cdr:relSizeAnchor>
  <cdr:relSizeAnchor xmlns:cdr="http://schemas.openxmlformats.org/drawingml/2006/chartDrawing">
    <cdr:from>
      <cdr:x>0.11539</cdr:x>
      <cdr:y>0.71362</cdr:y>
    </cdr:from>
    <cdr:to>
      <cdr:x>0.18315</cdr:x>
      <cdr:y>0.74224</cdr:y>
    </cdr:to>
    <cdr:pic>
      <cdr:nvPicPr>
        <cdr:cNvPr id="9" name="Picture 8">
          <a:extLst xmlns:a="http://schemas.openxmlformats.org/drawingml/2006/main">
            <a:ext uri="{FF2B5EF4-FFF2-40B4-BE49-F238E27FC236}">
              <a16:creationId xmlns:a16="http://schemas.microsoft.com/office/drawing/2014/main" id="{FFAE61B3-9474-36CE-D76A-7392B6420CF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3">
          <a:extLst>
            <a:ext uri="{BEBA8EAE-BF5A-486C-A8C5-ECC9F3942E4B}">
              <a14:imgProps xmlns:a14="http://schemas.microsoft.com/office/drawing/2010/main">
                <a14:imgLayer r:embed="rId14">
                  <a14:imgEffect>
                    <a14:backgroundRemoval t="6957" b="90870" l="2000" r="96909">
                      <a14:foregroundMark x1="5636" y1="48261" x2="5636" y2="48261"/>
                      <a14:foregroundMark x1="2000" y1="56522" x2="2000" y2="56522"/>
                      <a14:foregroundMark x1="39273" y1="91304" x2="39273" y2="91304"/>
                      <a14:foregroundMark x1="93091" y1="48261" x2="93091" y2="48261"/>
                      <a14:foregroundMark x1="38364" y1="6957" x2="38364" y2="6957"/>
                      <a14:foregroundMark x1="96909" y1="72609" x2="96909" y2="72609"/>
                    </a14:backgroundRemoval>
                  </a14:imgEffect>
                </a14:imgLayer>
              </a14:imgProps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656768" y="4021615"/>
          <a:ext cx="385705" cy="161295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85994-C956-44A6-950C-BC05C2A78404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B8144-E1BF-457D-9B9E-318919D6E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6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18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catch levels NOT landings</a:t>
            </a:r>
          </a:p>
          <a:p>
            <a:r>
              <a:rPr lang="en-US" dirty="0"/>
              <a:t>TOTAL COMPLEX IS IN CHTS UNITS NOT FES</a:t>
            </a:r>
          </a:p>
          <a:p>
            <a:r>
              <a:rPr lang="en-US" dirty="0"/>
              <a:t>Yellowmouth poundage: 4,039 lbs ww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45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LANDINGS ARE FORM ACL MONITORING – LANDINGS ESTIMATES AND ACLS ARE IN CHTS UNITS.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4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71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05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75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THIS IS ON THE RIGHT TRACK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55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B8144-E1BF-457D-9B9E-318919D6E2C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39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clouds, cloudy&#10;&#10;Description automatically generated">
            <a:extLst>
              <a:ext uri="{FF2B5EF4-FFF2-40B4-BE49-F238E27FC236}">
                <a16:creationId xmlns:a16="http://schemas.microsoft.com/office/drawing/2014/main" id="{C90848A1-91DB-1F8B-049E-5DE9711B6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30" y="0"/>
            <a:ext cx="1028847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E40E7-8619-F8EE-8ECC-EF7E5D9044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2123BD-608C-45E5-BB8E-7C72F6B5FA6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1836A-9E6A-4231-DE6E-00906C2F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9270" y="160824"/>
            <a:ext cx="127673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algn="r"/>
            <a:r>
              <a:rPr lang="en-US" dirty="0"/>
              <a:t>Date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BCB131-E5E4-FF0C-16EB-26B90840F271}"/>
              </a:ext>
            </a:extLst>
          </p:cNvPr>
          <p:cNvSpPr/>
          <p:nvPr userDrawn="1"/>
        </p:nvSpPr>
        <p:spPr>
          <a:xfrm>
            <a:off x="0" y="0"/>
            <a:ext cx="3822815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840F826-508B-5F34-D124-0F8EBA6CAE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991" y="0"/>
            <a:ext cx="3530831" cy="353083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EE4120F-DCC6-4771-40DB-C0D7CFFDDC6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5252" y="4559849"/>
            <a:ext cx="2294834" cy="1610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Add name and contact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CB4BF5-121C-5A54-B771-F3E14914DE16}"/>
              </a:ext>
            </a:extLst>
          </p:cNvPr>
          <p:cNvSpPr/>
          <p:nvPr userDrawn="1"/>
        </p:nvSpPr>
        <p:spPr>
          <a:xfrm>
            <a:off x="3225337" y="3790604"/>
            <a:ext cx="8128463" cy="209480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8A46366D-6A2A-1D9B-4037-41E1BC3E6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338" y="4559849"/>
            <a:ext cx="81284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26F866-AC4D-72DB-1926-B8CFA20F4E1B}"/>
              </a:ext>
            </a:extLst>
          </p:cNvPr>
          <p:cNvSpPr txBox="1"/>
          <p:nvPr userDrawn="1"/>
        </p:nvSpPr>
        <p:spPr>
          <a:xfrm>
            <a:off x="3225336" y="3930744"/>
            <a:ext cx="7403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Work Sans Light" pitchFamily="2" charset="0"/>
              </a:rPr>
              <a:t>THE SOUTH ATLANTIC FISHERY MANAGEMENT COUNCIL</a:t>
            </a:r>
          </a:p>
        </p:txBody>
      </p:sp>
    </p:spTree>
    <p:extLst>
      <p:ext uri="{BB962C8B-B14F-4D97-AF65-F5344CB8AC3E}">
        <p14:creationId xmlns:p14="http://schemas.microsoft.com/office/powerpoint/2010/main" val="10887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567C-4862-073E-9BC4-0FED9AB7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E1E5A-607C-BB02-595F-C997B5FE7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262C02A-5CF9-F3E1-649F-5E8AA42449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5953" y="0"/>
            <a:ext cx="1286047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F8386-6A8C-19FB-6E24-CB62B701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501CE-800D-5F3D-9A95-154B13FDE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736629-B50B-E7B5-1675-83CE7CC2E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F038C74-EEB8-18DA-46EB-A436A01BD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5953" y="0"/>
            <a:ext cx="1286047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3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BD653-6A28-CBBF-6FFA-B9480D50B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6CB4D-3BF7-D943-A42B-96379FBBD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C94B0-EEC8-03C4-D683-4636EE9D0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1F8A44-312F-40C5-76A5-0A9337597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FEE1F6-B3D5-6372-A199-7417531F84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BE21A16-3509-743F-F7F2-7B8F6AD921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5953" y="0"/>
            <a:ext cx="1286047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4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CF87C-E8F1-3953-080F-73C40B463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7B9B03D-9198-B03E-2D17-3BEDA08ECD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5953" y="0"/>
            <a:ext cx="1286047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0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150EC-1C11-3000-BFEB-8F16643F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C1DD7-5D5D-12EF-3BB7-F51875E69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6A6EB-CF7F-67FD-709F-D64B4C46B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1FAE542-2994-F8ED-778F-362A86A0A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5953" y="0"/>
            <a:ext cx="1286047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0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B3567-45F1-1A59-FF5F-17227FAC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B60607-F22A-51B5-F402-3588BD652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026187-3B8C-F581-DF88-D0F2580C6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4035A60-254C-2B06-4F01-760223AA2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05953" y="0"/>
            <a:ext cx="1286047" cy="12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03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CBCB1-B28F-7768-2978-51FC6C954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677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B46C4A-AD5D-553D-BE55-D82C66DA2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57670-8EF1-BB91-E237-F7E4ADB50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64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9" r:id="rId6"/>
    <p:sldLayoutId id="2147483670" r:id="rId7"/>
    <p:sldLayoutId id="21474836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llie.Iberle@safmc.net" TargetMode="External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1.png"/><Relationship Id="rId3" Type="http://schemas.openxmlformats.org/officeDocument/2006/relationships/chart" Target="../charts/chart2.xml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5.wdp"/><Relationship Id="rId4" Type="http://schemas.openxmlformats.org/officeDocument/2006/relationships/chart" Target="../charts/chart3.xml"/><Relationship Id="rId9" Type="http://schemas.openxmlformats.org/officeDocument/2006/relationships/image" Target="../media/image9.png"/><Relationship Id="rId1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C38537-6BBE-6F23-3779-610CFE3E3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3999" y="4167834"/>
            <a:ext cx="8851892" cy="1664341"/>
          </a:xfrm>
        </p:spPr>
        <p:txBody>
          <a:bodyPr>
            <a:normAutofit/>
          </a:bodyPr>
          <a:lstStyle/>
          <a:p>
            <a:r>
              <a:rPr lang="en-US" sz="2700" dirty="0"/>
              <a:t>AMENDMENT 55 SCAMP AND YELLOWMOUTH GROUPER</a:t>
            </a:r>
            <a:br>
              <a:rPr lang="en-US" sz="2500" dirty="0"/>
            </a:br>
            <a:r>
              <a:rPr lang="en-US" sz="1000" dirty="0">
                <a:solidFill>
                  <a:srgbClr val="2B68C9"/>
                </a:solidFill>
              </a:rPr>
              <a:t>DZFGD</a:t>
            </a:r>
            <a:br>
              <a:rPr lang="en-US" sz="2700" dirty="0"/>
            </a:br>
            <a:r>
              <a:rPr lang="en-US" sz="2300" dirty="0"/>
              <a:t>Management Response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186924-8E6E-A680-5387-EA7AA66D6F3F}"/>
              </a:ext>
            </a:extLst>
          </p:cNvPr>
          <p:cNvSpPr txBox="1"/>
          <p:nvPr/>
        </p:nvSpPr>
        <p:spPr>
          <a:xfrm>
            <a:off x="232107" y="3765555"/>
            <a:ext cx="298299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chemeClr val="bg2"/>
                </a:solidFill>
                <a:latin typeface="+mj-lt"/>
              </a:rPr>
              <a:t>SNAPPER GROUPER ADVISORY PANEL</a:t>
            </a:r>
            <a:br>
              <a:rPr lang="en-US" sz="2100" dirty="0">
                <a:solidFill>
                  <a:schemeClr val="bg2"/>
                </a:solidFill>
                <a:latin typeface="+mj-lt"/>
              </a:rPr>
            </a:br>
            <a:r>
              <a:rPr lang="en-US" sz="2100" dirty="0">
                <a:solidFill>
                  <a:schemeClr val="bg2"/>
                </a:solidFill>
                <a:latin typeface="+mj-lt"/>
              </a:rPr>
              <a:t>October 2022</a:t>
            </a:r>
          </a:p>
          <a:p>
            <a:endParaRPr lang="en-US" sz="2800" dirty="0">
              <a:solidFill>
                <a:schemeClr val="bg2"/>
              </a:solidFill>
              <a:latin typeface="+mj-lt"/>
            </a:endParaRPr>
          </a:p>
          <a:p>
            <a:r>
              <a:rPr lang="en-US" sz="1600" dirty="0">
                <a:solidFill>
                  <a:schemeClr val="bg2"/>
                </a:solidFill>
              </a:rPr>
              <a:t>Allie Iberle</a:t>
            </a:r>
          </a:p>
          <a:p>
            <a:r>
              <a:rPr lang="en-US" sz="1600" dirty="0">
                <a:solidFill>
                  <a:srgbClr val="FAA25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allie.Iberle@safmc.net</a:t>
            </a:r>
            <a:endParaRPr lang="en-US" sz="1600" dirty="0">
              <a:solidFill>
                <a:srgbClr val="FAA252"/>
              </a:solidFill>
            </a:endParaRPr>
          </a:p>
          <a:p>
            <a:r>
              <a:rPr lang="en-US" sz="1600" dirty="0">
                <a:solidFill>
                  <a:schemeClr val="bg2"/>
                </a:solidFill>
              </a:rPr>
              <a:t>843-225-8135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86E1F9-43B4-5735-D3F8-12DDB33BC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7" b="90870" l="2000" r="96909">
                        <a14:foregroundMark x1="5636" y1="48261" x2="5636" y2="48261"/>
                        <a14:foregroundMark x1="2000" y1="56522" x2="2000" y2="56522"/>
                        <a14:foregroundMark x1="39273" y1="91304" x2="39273" y2="91304"/>
                        <a14:foregroundMark x1="93091" y1="48261" x2="93091" y2="48261"/>
                        <a14:foregroundMark x1="38364" y1="6957" x2="38364" y2="6957"/>
                        <a14:foregroundMark x1="96909" y1="72609" x2="96909" y2="72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9213" y="4957107"/>
            <a:ext cx="1680009" cy="70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AE2D0-3804-0383-A3FD-3D0EE7BC9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0" b="90870" l="4364" r="95455">
                        <a14:foregroundMark x1="7636" y1="52174" x2="7636" y2="52174"/>
                        <a14:foregroundMark x1="4909" y1="61739" x2="4909" y2="61739"/>
                        <a14:foregroundMark x1="41091" y1="91304" x2="41091" y2="91304"/>
                        <a14:foregroundMark x1="91455" y1="27391" x2="91455" y2="27391"/>
                        <a14:foregroundMark x1="95636" y1="63043" x2="95636" y2="63043"/>
                        <a14:foregroundMark x1="94909" y1="12609" x2="94909" y2="12609"/>
                        <a14:foregroundMark x1="62182" y1="9130" x2="62182" y2="91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9203" y="5000005"/>
            <a:ext cx="1680010" cy="70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5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23CBA8-EE33-DCF2-B54B-FDD67BA34F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3" t="9971" b="15460"/>
          <a:stretch/>
        </p:blipFill>
        <p:spPr>
          <a:xfrm flipH="1">
            <a:off x="3239673" y="0"/>
            <a:ext cx="8949278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CFA4BA6-F4A5-89D2-448F-A6A68DC70D93}"/>
              </a:ext>
            </a:extLst>
          </p:cNvPr>
          <p:cNvSpPr txBox="1">
            <a:spLocks/>
          </p:cNvSpPr>
          <p:nvPr/>
        </p:nvSpPr>
        <p:spPr>
          <a:xfrm>
            <a:off x="545794" y="590809"/>
            <a:ext cx="5550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Current Regulations: Scamp and Shallow Water Groupers (SWG)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125E226-EFE9-F02A-E6BC-916BDAD47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667036"/>
              </p:ext>
            </p:extLst>
          </p:nvPr>
        </p:nvGraphicFramePr>
        <p:xfrm>
          <a:off x="477464" y="2507181"/>
          <a:ext cx="9313668" cy="393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2932">
                  <a:extLst>
                    <a:ext uri="{9D8B030D-6E8A-4147-A177-3AD203B41FA5}">
                      <a16:colId xmlns:a16="http://schemas.microsoft.com/office/drawing/2014/main" val="1251017170"/>
                    </a:ext>
                  </a:extLst>
                </a:gridCol>
                <a:gridCol w="958519">
                  <a:extLst>
                    <a:ext uri="{9D8B030D-6E8A-4147-A177-3AD203B41FA5}">
                      <a16:colId xmlns:a16="http://schemas.microsoft.com/office/drawing/2014/main" val="970358582"/>
                    </a:ext>
                  </a:extLst>
                </a:gridCol>
                <a:gridCol w="933061">
                  <a:extLst>
                    <a:ext uri="{9D8B030D-6E8A-4147-A177-3AD203B41FA5}">
                      <a16:colId xmlns:a16="http://schemas.microsoft.com/office/drawing/2014/main" val="556016989"/>
                    </a:ext>
                  </a:extLst>
                </a:gridCol>
                <a:gridCol w="1017037">
                  <a:extLst>
                    <a:ext uri="{9D8B030D-6E8A-4147-A177-3AD203B41FA5}">
                      <a16:colId xmlns:a16="http://schemas.microsoft.com/office/drawing/2014/main" val="134957819"/>
                    </a:ext>
                  </a:extLst>
                </a:gridCol>
                <a:gridCol w="905069">
                  <a:extLst>
                    <a:ext uri="{9D8B030D-6E8A-4147-A177-3AD203B41FA5}">
                      <a16:colId xmlns:a16="http://schemas.microsoft.com/office/drawing/2014/main" val="889188885"/>
                    </a:ext>
                  </a:extLst>
                </a:gridCol>
                <a:gridCol w="1031279">
                  <a:extLst>
                    <a:ext uri="{9D8B030D-6E8A-4147-A177-3AD203B41FA5}">
                      <a16:colId xmlns:a16="http://schemas.microsoft.com/office/drawing/2014/main" val="58219712"/>
                    </a:ext>
                  </a:extLst>
                </a:gridCol>
                <a:gridCol w="891882">
                  <a:extLst>
                    <a:ext uri="{9D8B030D-6E8A-4147-A177-3AD203B41FA5}">
                      <a16:colId xmlns:a16="http://schemas.microsoft.com/office/drawing/2014/main" val="920166522"/>
                    </a:ext>
                  </a:extLst>
                </a:gridCol>
                <a:gridCol w="1323889">
                  <a:extLst>
                    <a:ext uri="{9D8B030D-6E8A-4147-A177-3AD203B41FA5}">
                      <a16:colId xmlns:a16="http://schemas.microsoft.com/office/drawing/2014/main" val="2586515422"/>
                    </a:ext>
                  </a:extLst>
                </a:gridCol>
              </a:tblGrid>
              <a:tr h="5078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AA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rgbClr val="FAA252"/>
                          </a:solidFill>
                          <a:effectLst/>
                        </a:rPr>
                        <a:t>Current Shallow Water Grouper Complex</a:t>
                      </a:r>
                      <a:endParaRPr lang="en-US" sz="1600" b="1" i="0" u="none" strike="noStrike" dirty="0">
                        <a:solidFill>
                          <a:srgbClr val="FAA25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FAA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816031"/>
                  </a:ext>
                </a:extLst>
              </a:tr>
              <a:tr h="9521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scamp</a:t>
                      </a:r>
                      <a:endParaRPr lang="en-US" sz="14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AA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FAA252"/>
                          </a:solidFill>
                          <a:effectLst/>
                        </a:rPr>
                        <a:t>coney</a:t>
                      </a:r>
                      <a:endParaRPr lang="en-US" sz="1400" b="1" i="0" u="none" strike="noStrike" dirty="0">
                        <a:solidFill>
                          <a:srgbClr val="FAA25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FAA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FAA252"/>
                          </a:solidFill>
                          <a:effectLst/>
                        </a:rPr>
                        <a:t>graysby</a:t>
                      </a:r>
                      <a:endParaRPr lang="en-US" sz="1400" b="1" i="0" u="none" strike="noStrike">
                        <a:solidFill>
                          <a:srgbClr val="FAA25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FAA252"/>
                          </a:solidFill>
                          <a:effectLst/>
                        </a:rPr>
                        <a:t>red hind</a:t>
                      </a:r>
                      <a:endParaRPr lang="en-US" sz="1400" b="1" i="0" u="none" strike="noStrike" dirty="0">
                        <a:solidFill>
                          <a:srgbClr val="FAA25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rgbClr val="FAA252"/>
                          </a:solidFill>
                          <a:effectLst/>
                        </a:rPr>
                        <a:t>rock hind</a:t>
                      </a:r>
                      <a:endParaRPr lang="en-US" sz="1400" b="1" i="0" u="none" strike="noStrike">
                        <a:solidFill>
                          <a:srgbClr val="FAA25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FAA252"/>
                          </a:solidFill>
                          <a:effectLst/>
                        </a:rPr>
                        <a:t>yellowfin</a:t>
                      </a:r>
                      <a:endParaRPr lang="en-US" sz="1400" b="1" i="0" u="none" strike="noStrike" dirty="0">
                        <a:solidFill>
                          <a:srgbClr val="FAA25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rgbClr val="FAA252"/>
                          </a:solidFill>
                          <a:effectLst/>
                        </a:rPr>
                        <a:t>yellowmouth</a:t>
                      </a:r>
                      <a:endParaRPr lang="en-US" sz="1400" b="1" i="0" u="none" strike="noStrike" dirty="0">
                        <a:solidFill>
                          <a:srgbClr val="FAA25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5813"/>
                  </a:ext>
                </a:extLst>
              </a:tr>
              <a:tr h="5078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aggregate bag limit</a:t>
                      </a:r>
                      <a:endParaRPr lang="en-US" sz="16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14213C"/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AA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14213C"/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FAA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14213C"/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14213C"/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14213C"/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14213C"/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14213C"/>
                          </a:solidFill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2249171"/>
                  </a:ext>
                </a:extLst>
              </a:tr>
              <a:tr h="5078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trip limit</a:t>
                      </a:r>
                      <a:endParaRPr lang="en-US" sz="16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14213C"/>
                          </a:solidFill>
                          <a:effectLst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AA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14213C"/>
                          </a:solidFill>
                          <a:effectLst/>
                        </a:rPr>
                        <a:t>none</a:t>
                      </a:r>
                      <a:endParaRPr lang="en-US" sz="1600" b="0" i="0" u="none" strike="noStrike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FAA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14213C"/>
                          </a:solidFill>
                          <a:effectLst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14213C"/>
                          </a:solidFill>
                          <a:effectLst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14213C"/>
                          </a:solidFill>
                          <a:effectLst/>
                        </a:rPr>
                        <a:t>none</a:t>
                      </a:r>
                      <a:endParaRPr lang="en-US" sz="1600" b="0" i="0" u="none" strike="noStrike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14213C"/>
                          </a:solidFill>
                          <a:effectLst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14213C"/>
                          </a:solidFill>
                          <a:effectLst/>
                        </a:rPr>
                        <a:t>none</a:t>
                      </a:r>
                      <a:endParaRPr lang="en-US" sz="1600" b="0" i="0" u="none" strike="noStrike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1897192"/>
                  </a:ext>
                </a:extLst>
              </a:tr>
              <a:tr h="9521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size limit</a:t>
                      </a:r>
                      <a:endParaRPr lang="en-US" sz="16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14213C"/>
                          </a:solidFill>
                          <a:effectLst/>
                        </a:rPr>
                        <a:t>20 in TL</a:t>
                      </a:r>
                      <a:endParaRPr lang="en-US" sz="1600" b="0" i="0" u="none" strike="noStrike" dirty="0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AA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14213C"/>
                          </a:solidFill>
                          <a:effectLst/>
                        </a:rPr>
                        <a:t>none</a:t>
                      </a:r>
                      <a:endParaRPr lang="en-US" sz="1600" b="0" i="0" u="none" strike="noStrike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rgbClr val="FAA2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rgbClr val="14213C"/>
                          </a:solidFill>
                          <a:effectLst/>
                        </a:rPr>
                        <a:t>none</a:t>
                      </a:r>
                      <a:endParaRPr lang="en-US" sz="1600" b="0" i="0" u="none" strike="noStrike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14213C"/>
                          </a:solidFill>
                          <a:effectLst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14213C"/>
                          </a:solidFill>
                          <a:effectLst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14213C"/>
                          </a:solidFill>
                          <a:effectLst/>
                        </a:rPr>
                        <a:t>20 in TL</a:t>
                      </a:r>
                      <a:endParaRPr lang="en-US" sz="1600" b="0" i="0" u="none" strike="noStrike" dirty="0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14213C"/>
                          </a:solidFill>
                          <a:effectLst/>
                        </a:rPr>
                        <a:t>20 in TL</a:t>
                      </a:r>
                      <a:endParaRPr lang="en-US" sz="1600" b="0" i="0" u="none" strike="noStrike" dirty="0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821832"/>
                  </a:ext>
                </a:extLst>
              </a:tr>
              <a:tr h="5078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2"/>
                          </a:solidFill>
                          <a:effectLst/>
                        </a:rPr>
                        <a:t>season</a:t>
                      </a:r>
                      <a:endParaRPr lang="en-US" sz="1600" b="1" i="0" u="none" strike="noStrike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8438B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rgbClr val="14213C"/>
                          </a:solidFill>
                          <a:effectLst/>
                        </a:rPr>
                        <a:t>May 1 - Dec 31</a:t>
                      </a:r>
                      <a:endParaRPr lang="en-US" sz="1600" b="0" i="0" u="none" strike="noStrike" dirty="0">
                        <a:solidFill>
                          <a:srgbClr val="14213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063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694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CE53E-E057-B0D4-0479-99DCD1EB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1" y="-131832"/>
            <a:ext cx="10515600" cy="1325563"/>
          </a:xfrm>
        </p:spPr>
        <p:txBody>
          <a:bodyPr/>
          <a:lstStyle/>
          <a:p>
            <a:r>
              <a:rPr lang="en-US" dirty="0"/>
              <a:t>Shallow Water Grouper Complex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BCABADC-6F12-1F7D-3686-FF8CE8B57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041126"/>
              </p:ext>
            </p:extLst>
          </p:nvPr>
        </p:nvGraphicFramePr>
        <p:xfrm>
          <a:off x="0" y="1193731"/>
          <a:ext cx="10658061" cy="5292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EBE3DD1-F1D0-C9DD-A1F2-588EF1402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57" b="90870" l="2000" r="96909">
                        <a14:foregroundMark x1="5636" y1="48261" x2="5636" y2="48261"/>
                        <a14:foregroundMark x1="2000" y1="56522" x2="2000" y2="56522"/>
                        <a14:foregroundMark x1="39273" y1="91304" x2="39273" y2="91304"/>
                        <a14:foregroundMark x1="93091" y1="48261" x2="93091" y2="48261"/>
                        <a14:foregroundMark x1="38364" y1="6957" x2="38364" y2="6957"/>
                        <a14:foregroundMark x1="96909" y1="72609" x2="96909" y2="72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3645" y="5815783"/>
            <a:ext cx="1603729" cy="67065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5FFF6F62-E42A-A8FD-A273-866FA78D81B0}"/>
              </a:ext>
            </a:extLst>
          </p:cNvPr>
          <p:cNvSpPr txBox="1"/>
          <p:nvPr/>
        </p:nvSpPr>
        <p:spPr>
          <a:xfrm>
            <a:off x="8707230" y="2586117"/>
            <a:ext cx="3051443" cy="1888965"/>
          </a:xfrm>
          <a:prstGeom prst="rect">
            <a:avLst/>
          </a:prstGeom>
          <a:ln w="47625">
            <a:noFill/>
          </a:ln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14213C"/>
                </a:solidFill>
                <a:latin typeface="+mj-lt"/>
              </a:rPr>
              <a:t>Total ACL (equal to</a:t>
            </a:r>
            <a:r>
              <a:rPr lang="en-US" sz="2800" b="1" baseline="0" dirty="0">
                <a:solidFill>
                  <a:srgbClr val="14213C"/>
                </a:solidFill>
                <a:latin typeface="+mj-lt"/>
              </a:rPr>
              <a:t> ABC): 104,190 lbs ww</a:t>
            </a:r>
            <a:endParaRPr lang="en-US" sz="2800" b="1" dirty="0">
              <a:solidFill>
                <a:srgbClr val="14213C"/>
              </a:solidFill>
              <a:latin typeface="+mj-lt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82331D-D099-16D9-755E-870535037154}"/>
              </a:ext>
            </a:extLst>
          </p:cNvPr>
          <p:cNvCxnSpPr/>
          <p:nvPr/>
        </p:nvCxnSpPr>
        <p:spPr>
          <a:xfrm flipV="1">
            <a:off x="3200400" y="3840082"/>
            <a:ext cx="2128630" cy="46775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9C1AA-F8A8-9407-548A-214AE9DEB481}"/>
              </a:ext>
            </a:extLst>
          </p:cNvPr>
          <p:cNvCxnSpPr>
            <a:cxnSpLocks/>
          </p:cNvCxnSpPr>
          <p:nvPr/>
        </p:nvCxnSpPr>
        <p:spPr>
          <a:xfrm flipV="1">
            <a:off x="3378200" y="3840082"/>
            <a:ext cx="1932940" cy="94781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334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81FC7-E444-B691-353C-700F853B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6" y="-102014"/>
            <a:ext cx="10515600" cy="1325563"/>
          </a:xfrm>
        </p:spPr>
        <p:txBody>
          <a:bodyPr/>
          <a:lstStyle/>
          <a:p>
            <a:r>
              <a:rPr lang="en-US" dirty="0"/>
              <a:t>Recent Landings: Scamp and SWG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19DAC51-275A-7E95-4CBC-9868DAA0B53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08788719"/>
              </p:ext>
            </p:extLst>
          </p:nvPr>
        </p:nvGraphicFramePr>
        <p:xfrm>
          <a:off x="327991" y="1043609"/>
          <a:ext cx="5691809" cy="5536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3AFE7AE-A1C9-4E4E-B437-38023C2B285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031153"/>
              </p:ext>
            </p:extLst>
          </p:nvPr>
        </p:nvGraphicFramePr>
        <p:xfrm>
          <a:off x="6172199" y="1043608"/>
          <a:ext cx="5691809" cy="5635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FC4863B-4BC3-E2E7-2A86-9B362E81D0B7}"/>
              </a:ext>
            </a:extLst>
          </p:cNvPr>
          <p:cNvSpPr txBox="1"/>
          <p:nvPr/>
        </p:nvSpPr>
        <p:spPr>
          <a:xfrm>
            <a:off x="2715208" y="1223549"/>
            <a:ext cx="22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COMMERCIAL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B9039E-A06B-680C-2233-5B3F0ECF011F}"/>
              </a:ext>
            </a:extLst>
          </p:cNvPr>
          <p:cNvSpPr txBox="1"/>
          <p:nvPr/>
        </p:nvSpPr>
        <p:spPr>
          <a:xfrm>
            <a:off x="9211835" y="1337448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RECREATIONAL CHTS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7C9F1E-05E1-0DE6-92CE-9B8E9F7E551A}"/>
              </a:ext>
            </a:extLst>
          </p:cNvPr>
          <p:cNvGrpSpPr/>
          <p:nvPr/>
        </p:nvGrpSpPr>
        <p:grpSpPr>
          <a:xfrm>
            <a:off x="2328253" y="4055884"/>
            <a:ext cx="1529288" cy="815318"/>
            <a:chOff x="2328253" y="4055884"/>
            <a:chExt cx="1529288" cy="815318"/>
          </a:xfrm>
        </p:grpSpPr>
        <p:pic>
          <p:nvPicPr>
            <p:cNvPr id="6" name="Picture 5" descr="A close up of a fish&#10;&#10;Description automatically generated with medium confidence">
              <a:extLst>
                <a:ext uri="{FF2B5EF4-FFF2-40B4-BE49-F238E27FC236}">
                  <a16:creationId xmlns:a16="http://schemas.microsoft.com/office/drawing/2014/main" id="{B72C6572-BF75-6A0C-E9C6-51F26FDEC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058" b="94042" l="3504" r="96204">
                          <a14:foregroundMark x1="3552" y1="56504" x2="3552" y2="56504"/>
                          <a14:foregroundMark x1="40438" y1="94141" x2="40438" y2="94141"/>
                          <a14:foregroundMark x1="34453" y1="8838" x2="34453" y2="8838"/>
                          <a14:foregroundMark x1="59319" y1="7944" x2="59319" y2="7944"/>
                          <a14:foregroundMark x1="37032" y1="7547" x2="37032" y2="7547"/>
                          <a14:foregroundMark x1="34258" y1="6951" x2="34258" y2="6951"/>
                          <a14:foregroundMark x1="37664" y1="6058" x2="37664" y2="6058"/>
                          <a14:foregroundMark x1="94355" y1="40218" x2="94355" y2="40218"/>
                          <a14:foregroundMark x1="96204" y1="50844" x2="96204" y2="50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8253" y="4358075"/>
              <a:ext cx="534771" cy="262051"/>
            </a:xfrm>
            <a:prstGeom prst="rect">
              <a:avLst/>
            </a:prstGeom>
          </p:spPr>
        </p:pic>
        <p:pic>
          <p:nvPicPr>
            <p:cNvPr id="10" name="Picture 9" descr="A close-up of a fish&#10;&#10;Description automatically generated">
              <a:extLst>
                <a:ext uri="{FF2B5EF4-FFF2-40B4-BE49-F238E27FC236}">
                  <a16:creationId xmlns:a16="http://schemas.microsoft.com/office/drawing/2014/main" id="{A78F7AB0-B511-6FE4-9761-E00074791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763" b="91063" l="3665" r="92554">
                          <a14:foregroundMark x1="7679" y1="49879" x2="7679" y2="49879"/>
                          <a14:foregroundMark x1="3839" y1="63285" x2="3839" y2="63285"/>
                          <a14:foregroundMark x1="42234" y1="91063" x2="42234" y2="91063"/>
                          <a14:foregroundMark x1="92554" y1="47222" x2="92554" y2="47222"/>
                          <a14:foregroundMark x1="35777" y1="9058" x2="35777" y2="9058"/>
                          <a14:foregroundMark x1="41478" y1="6763" x2="41478" y2="67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5638" y="4583611"/>
              <a:ext cx="597064" cy="2875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10E440D-A706-73C2-9BA8-33C993BF3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116" b="97951" l="6379" r="93416">
                          <a14:foregroundMark x1="47016" y1="7298" x2="47016" y2="7298"/>
                          <a14:foregroundMark x1="39918" y1="3201" x2="39918" y2="3201"/>
                          <a14:foregroundMark x1="6481" y1="37900" x2="6481" y2="37900"/>
                          <a14:foregroundMark x1="91049" y1="34955" x2="91049" y2="34955"/>
                          <a14:foregroundMark x1="43004" y1="94452" x2="43004" y2="94452"/>
                          <a14:foregroundMark x1="93416" y1="37900" x2="93416" y2="37900"/>
                          <a14:foregroundMark x1="47737" y1="97951" x2="47737" y2="979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094069" y="4136749"/>
              <a:ext cx="262052" cy="631675"/>
            </a:xfrm>
            <a:prstGeom prst="rect">
              <a:avLst/>
            </a:prstGeom>
          </p:spPr>
        </p:pic>
        <p:pic>
          <p:nvPicPr>
            <p:cNvPr id="14" name="Picture 13" descr="A close up of a tortoise&#10;&#10;Description automatically generated with medium confidence">
              <a:extLst>
                <a:ext uri="{FF2B5EF4-FFF2-40B4-BE49-F238E27FC236}">
                  <a16:creationId xmlns:a16="http://schemas.microsoft.com/office/drawing/2014/main" id="{AD660549-DC82-903B-93A3-6D82CA627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30" b="91757" l="3212" r="92821">
                          <a14:foregroundMark x1="6171" y1="49865" x2="6171" y2="49865"/>
                          <a14:foregroundMark x1="4156" y1="64459" x2="4156" y2="64459"/>
                          <a14:foregroundMark x1="3589" y1="55000" x2="3589" y2="55000"/>
                          <a14:foregroundMark x1="3212" y1="64865" x2="3212" y2="64865"/>
                          <a14:foregroundMark x1="38413" y1="91757" x2="38413" y2="91757"/>
                          <a14:foregroundMark x1="92884" y1="48243" x2="92884" y2="48243"/>
                          <a14:foregroundMark x1="36776" y1="9730" x2="36776" y2="9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9521" y="4055884"/>
              <a:ext cx="711386" cy="331502"/>
            </a:xfrm>
            <a:prstGeom prst="rect">
              <a:avLst/>
            </a:prstGeom>
          </p:spPr>
        </p:pic>
        <p:pic>
          <p:nvPicPr>
            <p:cNvPr id="16" name="Picture 15" descr="A picture containing fish, spiny-finned fish&#10;&#10;Description automatically generated">
              <a:extLst>
                <a:ext uri="{FF2B5EF4-FFF2-40B4-BE49-F238E27FC236}">
                  <a16:creationId xmlns:a16="http://schemas.microsoft.com/office/drawing/2014/main" id="{A045A03B-A162-FA1A-2B98-A22906B73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235" b="90327" l="3401" r="92721">
                          <a14:foregroundMark x1="6802" y1="51111" x2="6802" y2="51111"/>
                          <a14:foregroundMark x1="3401" y1="59346" x2="3401" y2="59346"/>
                          <a14:foregroundMark x1="92721" y1="44183" x2="92721" y2="44183"/>
                          <a14:foregroundMark x1="37112" y1="90327" x2="37112" y2="90327"/>
                          <a14:foregroundMark x1="38425" y1="8235" x2="38425" y2="82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4324" y="4560261"/>
              <a:ext cx="633217" cy="2890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468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81FC7-E444-B691-353C-700F853B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6" y="-10201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Recent Landings: Scamp and Yellowmouth Grouper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477734F-308A-ADDB-6277-54C3F6F0A7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533078"/>
              </p:ext>
            </p:extLst>
          </p:nvPr>
        </p:nvGraphicFramePr>
        <p:xfrm>
          <a:off x="914400" y="1232829"/>
          <a:ext cx="10582102" cy="5381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FFEDD148-0387-4B72-966C-6A4ECC850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30" b="90870" l="4364" r="95455">
                        <a14:foregroundMark x1="7636" y1="52174" x2="7636" y2="52174"/>
                        <a14:foregroundMark x1="4909" y1="61739" x2="4909" y2="61739"/>
                        <a14:foregroundMark x1="41091" y1="91304" x2="41091" y2="91304"/>
                        <a14:foregroundMark x1="91455" y1="27391" x2="91455" y2="27391"/>
                        <a14:foregroundMark x1="95636" y1="63043" x2="95636" y2="63043"/>
                        <a14:foregroundMark x1="94909" y1="12609" x2="94909" y2="12609"/>
                        <a14:foregroundMark x1="62182" y1="9130" x2="62182" y2="91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8264" y="3426132"/>
            <a:ext cx="1189702" cy="4975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4FCFAF-3608-8A64-4126-CC0931C48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57" b="90870" l="2000" r="96909">
                        <a14:foregroundMark x1="5636" y1="48261" x2="5636" y2="48261"/>
                        <a14:foregroundMark x1="2000" y1="56522" x2="2000" y2="56522"/>
                        <a14:foregroundMark x1="39273" y1="91304" x2="39273" y2="91304"/>
                        <a14:foregroundMark x1="93091" y1="48261" x2="93091" y2="48261"/>
                        <a14:foregroundMark x1="38364" y1="6957" x2="38364" y2="6957"/>
                        <a14:foregroundMark x1="96909" y1="72609" x2="96909" y2="72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7126" y="3858910"/>
            <a:ext cx="1252049" cy="52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1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r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1C9DF6-EE1D-9839-2B73-8EFBF0FE6512}"/>
              </a:ext>
            </a:extLst>
          </p:cNvPr>
          <p:cNvSpPr/>
          <p:nvPr/>
        </p:nvSpPr>
        <p:spPr>
          <a:xfrm>
            <a:off x="36143" y="20872"/>
            <a:ext cx="12192000" cy="6858000"/>
          </a:xfrm>
          <a:prstGeom prst="rect">
            <a:avLst/>
          </a:prstGeom>
          <a:solidFill>
            <a:srgbClr val="14213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2AE29-24CE-3328-775E-6E08E1AE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24" y="328128"/>
            <a:ext cx="3393370" cy="167549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E9F2F4"/>
                </a:solidFill>
                <a:latin typeface="Work Sans ExtraBold" pitchFamily="2" charset="0"/>
              </a:rPr>
              <a:t>Amendment 55 Actions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E058EC-1484-CE02-7D82-FA688AA2ED47}"/>
              </a:ext>
            </a:extLst>
          </p:cNvPr>
          <p:cNvSpPr/>
          <p:nvPr/>
        </p:nvSpPr>
        <p:spPr>
          <a:xfrm>
            <a:off x="5109944" y="195941"/>
            <a:ext cx="1972112" cy="1250302"/>
          </a:xfrm>
          <a:prstGeom prst="roundRect">
            <a:avLst/>
          </a:prstGeom>
          <a:solidFill>
            <a:srgbClr val="E9F2F4"/>
          </a:solidFill>
          <a:ln w="38100"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406E5F-0594-EA4C-ADA8-58B409D9AAE6}"/>
              </a:ext>
            </a:extLst>
          </p:cNvPr>
          <p:cNvSpPr txBox="1"/>
          <p:nvPr/>
        </p:nvSpPr>
        <p:spPr>
          <a:xfrm>
            <a:off x="5256245" y="497926"/>
            <a:ext cx="1679510" cy="646331"/>
          </a:xfrm>
          <a:prstGeom prst="rect">
            <a:avLst/>
          </a:prstGeom>
          <a:solidFill>
            <a:srgbClr val="E9F2F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Scamp ACL </a:t>
            </a:r>
          </a:p>
          <a:p>
            <a:pPr algn="ctr"/>
            <a:r>
              <a:rPr lang="en-US" b="1" dirty="0">
                <a:solidFill>
                  <a:srgbClr val="14213C"/>
                </a:solidFill>
              </a:rPr>
              <a:t>(</a:t>
            </a:r>
            <a:r>
              <a:rPr lang="en-US" sz="1350" b="1" dirty="0">
                <a:solidFill>
                  <a:srgbClr val="FF0000"/>
                </a:solidFill>
              </a:rPr>
              <a:t>CHTS </a:t>
            </a:r>
            <a:r>
              <a:rPr lang="en-US" sz="1350" b="1" dirty="0">
                <a:solidFill>
                  <a:srgbClr val="14213C"/>
                </a:solidFill>
              </a:rPr>
              <a:t>estimates</a:t>
            </a:r>
            <a:r>
              <a:rPr lang="en-US" b="1" dirty="0">
                <a:solidFill>
                  <a:srgbClr val="14213C"/>
                </a:solidFill>
              </a:rPr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235B04-B1DF-BE2C-5C72-DB644C37CD25}"/>
              </a:ext>
            </a:extLst>
          </p:cNvPr>
          <p:cNvSpPr/>
          <p:nvPr/>
        </p:nvSpPr>
        <p:spPr>
          <a:xfrm>
            <a:off x="7510900" y="195941"/>
            <a:ext cx="1972112" cy="1250302"/>
          </a:xfrm>
          <a:prstGeom prst="roundRect">
            <a:avLst/>
          </a:prstGeom>
          <a:solidFill>
            <a:srgbClr val="E9F2F4"/>
          </a:solidFill>
          <a:ln w="38100"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CE5BD-D3D7-D3D0-FB47-3D195D3513C5}"/>
              </a:ext>
            </a:extLst>
          </p:cNvPr>
          <p:cNvSpPr txBox="1"/>
          <p:nvPr/>
        </p:nvSpPr>
        <p:spPr>
          <a:xfrm>
            <a:off x="7657201" y="405592"/>
            <a:ext cx="1679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B68C9"/>
                </a:solidFill>
              </a:rPr>
              <a:t>SWG Complex ACL</a:t>
            </a:r>
          </a:p>
          <a:p>
            <a:pPr algn="ctr"/>
            <a:r>
              <a:rPr lang="en-US" sz="1600" b="1" dirty="0">
                <a:solidFill>
                  <a:srgbClr val="14213C"/>
                </a:solidFill>
              </a:rPr>
              <a:t>(</a:t>
            </a:r>
            <a:r>
              <a:rPr lang="en-US" sz="1350" b="1" dirty="0">
                <a:solidFill>
                  <a:srgbClr val="FF0000"/>
                </a:solidFill>
              </a:rPr>
              <a:t>CHTS </a:t>
            </a:r>
            <a:r>
              <a:rPr lang="en-US" sz="1350" b="1" dirty="0">
                <a:solidFill>
                  <a:srgbClr val="14213C"/>
                </a:solidFill>
              </a:rPr>
              <a:t>estimates</a:t>
            </a:r>
            <a:r>
              <a:rPr lang="en-US" sz="1600" b="1" dirty="0">
                <a:solidFill>
                  <a:srgbClr val="14213C"/>
                </a:solidFill>
              </a:rPr>
              <a:t>)</a:t>
            </a:r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F5A1F4DE-44C6-BFAE-7176-93A484BDDADD}"/>
              </a:ext>
            </a:extLst>
          </p:cNvPr>
          <p:cNvSpPr/>
          <p:nvPr/>
        </p:nvSpPr>
        <p:spPr>
          <a:xfrm rot="16200000">
            <a:off x="7225005" y="861520"/>
            <a:ext cx="323461" cy="1492900"/>
          </a:xfrm>
          <a:prstGeom prst="leftBracket">
            <a:avLst/>
          </a:prstGeom>
          <a:ln w="38100">
            <a:solidFill>
              <a:srgbClr val="FAA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BBDA51-DA7F-EB41-C691-A9594F72420B}"/>
              </a:ext>
            </a:extLst>
          </p:cNvPr>
          <p:cNvCxnSpPr>
            <a:cxnSpLocks/>
          </p:cNvCxnSpPr>
          <p:nvPr/>
        </p:nvCxnSpPr>
        <p:spPr>
          <a:xfrm>
            <a:off x="7082056" y="1769701"/>
            <a:ext cx="0" cy="301982"/>
          </a:xfrm>
          <a:prstGeom prst="line">
            <a:avLst/>
          </a:prstGeom>
          <a:ln w="38100">
            <a:solidFill>
              <a:srgbClr val="FAA2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A52519-585C-29B5-1430-54B331735586}"/>
              </a:ext>
            </a:extLst>
          </p:cNvPr>
          <p:cNvCxnSpPr>
            <a:cxnSpLocks/>
          </p:cNvCxnSpPr>
          <p:nvPr/>
        </p:nvCxnSpPr>
        <p:spPr>
          <a:xfrm flipH="1">
            <a:off x="5402424" y="2071683"/>
            <a:ext cx="1679632" cy="475861"/>
          </a:xfrm>
          <a:prstGeom prst="straightConnector1">
            <a:avLst/>
          </a:prstGeom>
          <a:ln w="38100">
            <a:solidFill>
              <a:srgbClr val="FAA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A44EC4-95D0-0321-F2AE-FFCA18E2A50A}"/>
              </a:ext>
            </a:extLst>
          </p:cNvPr>
          <p:cNvSpPr/>
          <p:nvPr/>
        </p:nvSpPr>
        <p:spPr>
          <a:xfrm>
            <a:off x="3504956" y="2486601"/>
            <a:ext cx="1972112" cy="1823856"/>
          </a:xfrm>
          <a:prstGeom prst="roundRect">
            <a:avLst/>
          </a:prstGeom>
          <a:solidFill>
            <a:srgbClr val="E9F2F4"/>
          </a:solidFill>
          <a:ln w="38100"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937BA8-CA0C-1C4A-1143-B721B478175B}"/>
              </a:ext>
            </a:extLst>
          </p:cNvPr>
          <p:cNvSpPr txBox="1"/>
          <p:nvPr/>
        </p:nvSpPr>
        <p:spPr>
          <a:xfrm>
            <a:off x="3663586" y="2595792"/>
            <a:ext cx="1679510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14213C"/>
                </a:solidFill>
              </a:rPr>
              <a:t>Reorganize the </a:t>
            </a:r>
            <a:r>
              <a:rPr lang="en-US" sz="1500" b="1" dirty="0">
                <a:solidFill>
                  <a:srgbClr val="2B68C9"/>
                </a:solidFill>
              </a:rPr>
              <a:t>SWG Complex </a:t>
            </a:r>
            <a:r>
              <a:rPr lang="en-US" sz="1500" b="1" dirty="0"/>
              <a:t>and establish the</a:t>
            </a:r>
            <a:r>
              <a:rPr lang="en-US" sz="1500" b="1" dirty="0">
                <a:solidFill>
                  <a:srgbClr val="2B68C9"/>
                </a:solidFill>
              </a:rPr>
              <a:t> </a:t>
            </a:r>
            <a:r>
              <a:rPr lang="en-US" sz="1500" b="1" dirty="0">
                <a:solidFill>
                  <a:srgbClr val="17818F"/>
                </a:solidFill>
              </a:rPr>
              <a:t>new complex of scamp and yellowmouth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B18BF-1130-CFB9-90EF-F6632F2672A5}"/>
              </a:ext>
            </a:extLst>
          </p:cNvPr>
          <p:cNvSpPr txBox="1"/>
          <p:nvPr/>
        </p:nvSpPr>
        <p:spPr>
          <a:xfrm>
            <a:off x="3016775" y="2102265"/>
            <a:ext cx="16795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9F2F4"/>
                </a:solidFill>
                <a:latin typeface="Work Sans ExtraBold" pitchFamily="2" charset="0"/>
              </a:rPr>
              <a:t>STEP 1.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659155B-EE1C-B7A8-85D9-709F0832094D}"/>
              </a:ext>
            </a:extLst>
          </p:cNvPr>
          <p:cNvSpPr/>
          <p:nvPr/>
        </p:nvSpPr>
        <p:spPr>
          <a:xfrm>
            <a:off x="505882" y="3395593"/>
            <a:ext cx="2511940" cy="2601548"/>
          </a:xfrm>
          <a:prstGeom prst="roundRect">
            <a:avLst/>
          </a:prstGeom>
          <a:solidFill>
            <a:srgbClr val="E9F2F4"/>
          </a:solidFill>
          <a:ln w="38100"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5C5F8D-B144-B587-5CAC-D0485A707B7E}"/>
              </a:ext>
            </a:extLst>
          </p:cNvPr>
          <p:cNvCxnSpPr>
            <a:cxnSpLocks/>
          </p:cNvCxnSpPr>
          <p:nvPr/>
        </p:nvCxnSpPr>
        <p:spPr>
          <a:xfrm flipH="1">
            <a:off x="3016765" y="3657600"/>
            <a:ext cx="488191" cy="202131"/>
          </a:xfrm>
          <a:prstGeom prst="straightConnector1">
            <a:avLst/>
          </a:prstGeom>
          <a:ln w="38100">
            <a:solidFill>
              <a:srgbClr val="FAA25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18A0A85-FB35-B786-F49A-39054BA70BED}"/>
              </a:ext>
            </a:extLst>
          </p:cNvPr>
          <p:cNvSpPr txBox="1"/>
          <p:nvPr/>
        </p:nvSpPr>
        <p:spPr>
          <a:xfrm>
            <a:off x="738208" y="3611888"/>
            <a:ext cx="2079358" cy="1169551"/>
          </a:xfrm>
          <a:prstGeom prst="rect">
            <a:avLst/>
          </a:prstGeom>
          <a:solidFill>
            <a:srgbClr val="E9F2F4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14213C"/>
                </a:solidFill>
              </a:rPr>
              <a:t>By-product of STEP 1:</a:t>
            </a:r>
          </a:p>
          <a:p>
            <a:pPr algn="ctr"/>
            <a:r>
              <a:rPr lang="en-US" sz="1400" b="1" dirty="0">
                <a:solidFill>
                  <a:srgbClr val="14213C"/>
                </a:solidFill>
              </a:rPr>
              <a:t>a. Will need to modify the  </a:t>
            </a:r>
            <a:r>
              <a:rPr lang="en-US" sz="1400" b="1" dirty="0">
                <a:solidFill>
                  <a:srgbClr val="2B68C9"/>
                </a:solidFill>
              </a:rPr>
              <a:t>SWG ACL</a:t>
            </a:r>
          </a:p>
          <a:p>
            <a:pPr algn="ctr"/>
            <a:r>
              <a:rPr lang="en-US" sz="1400" b="1" dirty="0">
                <a:solidFill>
                  <a:srgbClr val="14213C"/>
                </a:solidFill>
              </a:rPr>
              <a:t>(</a:t>
            </a:r>
            <a:r>
              <a:rPr lang="en-US" sz="1400" b="1" dirty="0">
                <a:solidFill>
                  <a:srgbClr val="FF0000"/>
                </a:solidFill>
              </a:rPr>
              <a:t>CHTS </a:t>
            </a:r>
            <a:r>
              <a:rPr lang="en-US" sz="1400" b="1" dirty="0">
                <a:solidFill>
                  <a:srgbClr val="14213C"/>
                </a:solidFill>
              </a:rPr>
              <a:t>estimates)</a:t>
            </a:r>
          </a:p>
          <a:p>
            <a:pPr algn="ctr"/>
            <a:endParaRPr lang="en-US" sz="1400" b="1" dirty="0">
              <a:solidFill>
                <a:srgbClr val="14213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0233F1-B496-A1C8-FEA6-0EA0BA61A677}"/>
              </a:ext>
            </a:extLst>
          </p:cNvPr>
          <p:cNvSpPr txBox="1"/>
          <p:nvPr/>
        </p:nvSpPr>
        <p:spPr>
          <a:xfrm>
            <a:off x="672883" y="4781439"/>
            <a:ext cx="2177935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b="1" dirty="0">
                <a:solidFill>
                  <a:srgbClr val="14213C"/>
                </a:solidFill>
              </a:rPr>
              <a:t>b. Update </a:t>
            </a:r>
            <a:r>
              <a:rPr lang="en-US" sz="1300" b="1" dirty="0">
                <a:solidFill>
                  <a:srgbClr val="2B68C9"/>
                </a:solidFill>
              </a:rPr>
              <a:t>SWG ACL</a:t>
            </a:r>
            <a:endParaRPr lang="en-US" sz="1300" b="1" dirty="0">
              <a:solidFill>
                <a:srgbClr val="FF0000"/>
              </a:solidFill>
            </a:endParaRPr>
          </a:p>
          <a:p>
            <a:pPr algn="ctr"/>
            <a:r>
              <a:rPr lang="en-US" sz="1300" b="1" dirty="0">
                <a:solidFill>
                  <a:srgbClr val="FF0000"/>
                </a:solidFill>
              </a:rPr>
              <a:t>CHTS   </a:t>
            </a:r>
            <a:r>
              <a:rPr lang="en-US" sz="13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300" b="1" dirty="0">
                <a:solidFill>
                  <a:srgbClr val="0E9014"/>
                </a:solidFill>
              </a:rPr>
              <a:t>FES</a:t>
            </a:r>
            <a:r>
              <a:rPr lang="en-US" sz="13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300" b="1" dirty="0">
                <a:solidFill>
                  <a:srgbClr val="14213C"/>
                </a:solidFill>
              </a:rPr>
              <a:t>estimates</a:t>
            </a:r>
          </a:p>
          <a:p>
            <a:pPr algn="ctr"/>
            <a:r>
              <a:rPr lang="en-US" sz="1300" b="1" dirty="0">
                <a:solidFill>
                  <a:srgbClr val="14213C"/>
                </a:solidFill>
              </a:rPr>
              <a:t>UPCOMING UNASSESSED STOCK AMENDMENT</a:t>
            </a:r>
          </a:p>
          <a:p>
            <a:pPr algn="ctr"/>
            <a:endParaRPr lang="en-US" sz="1300" dirty="0">
              <a:solidFill>
                <a:srgbClr val="14213C"/>
              </a:solidFill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1B347056-B18D-95B0-45AE-EA9360184BDB}"/>
              </a:ext>
            </a:extLst>
          </p:cNvPr>
          <p:cNvSpPr/>
          <p:nvPr/>
        </p:nvSpPr>
        <p:spPr>
          <a:xfrm>
            <a:off x="1369088" y="5103903"/>
            <a:ext cx="92611" cy="78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1E2ECFE-2198-FDD0-6FA0-9C0BCF8924F7}"/>
              </a:ext>
            </a:extLst>
          </p:cNvPr>
          <p:cNvCxnSpPr>
            <a:cxnSpLocks/>
          </p:cNvCxnSpPr>
          <p:nvPr/>
        </p:nvCxnSpPr>
        <p:spPr>
          <a:xfrm>
            <a:off x="5489397" y="3059479"/>
            <a:ext cx="996010" cy="390393"/>
          </a:xfrm>
          <a:prstGeom prst="straightConnector1">
            <a:avLst/>
          </a:prstGeom>
          <a:ln w="38100">
            <a:solidFill>
              <a:srgbClr val="FAA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77361FA-D1B3-B88D-7B13-7D9A0523CC49}"/>
              </a:ext>
            </a:extLst>
          </p:cNvPr>
          <p:cNvSpPr/>
          <p:nvPr/>
        </p:nvSpPr>
        <p:spPr>
          <a:xfrm>
            <a:off x="6497736" y="2897562"/>
            <a:ext cx="1972112" cy="1250302"/>
          </a:xfrm>
          <a:prstGeom prst="roundRect">
            <a:avLst/>
          </a:prstGeom>
          <a:solidFill>
            <a:srgbClr val="E9F2F4"/>
          </a:solidFill>
          <a:ln w="38100"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15D040-1E2F-3025-9682-6504B9BEDDA6}"/>
              </a:ext>
            </a:extLst>
          </p:cNvPr>
          <p:cNvSpPr txBox="1"/>
          <p:nvPr/>
        </p:nvSpPr>
        <p:spPr>
          <a:xfrm>
            <a:off x="6410287" y="2536253"/>
            <a:ext cx="13099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9F2F4"/>
                </a:solidFill>
                <a:latin typeface="Work Sans ExtraBold" pitchFamily="2" charset="0"/>
              </a:rPr>
              <a:t>STEP 2.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5D233E-CBF9-A989-83F1-D0B9A8D92C9A}"/>
              </a:ext>
            </a:extLst>
          </p:cNvPr>
          <p:cNvSpPr txBox="1"/>
          <p:nvPr/>
        </p:nvSpPr>
        <p:spPr>
          <a:xfrm>
            <a:off x="6409959" y="3079339"/>
            <a:ext cx="214766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14213C"/>
                </a:solidFill>
              </a:rPr>
              <a:t>Establish stock status criteria for </a:t>
            </a:r>
            <a:r>
              <a:rPr lang="en-US" sz="1350" b="1" dirty="0">
                <a:solidFill>
                  <a:srgbClr val="17818F"/>
                </a:solidFill>
              </a:rPr>
              <a:t>scamp/yellowmouth complex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1A17B1A-FC43-233A-FC21-153CAC4BDFA2}"/>
              </a:ext>
            </a:extLst>
          </p:cNvPr>
          <p:cNvCxnSpPr>
            <a:cxnSpLocks/>
          </p:cNvCxnSpPr>
          <p:nvPr/>
        </p:nvCxnSpPr>
        <p:spPr>
          <a:xfrm>
            <a:off x="8469848" y="3522713"/>
            <a:ext cx="478261" cy="0"/>
          </a:xfrm>
          <a:prstGeom prst="straightConnector1">
            <a:avLst/>
          </a:prstGeom>
          <a:ln w="38100">
            <a:solidFill>
              <a:srgbClr val="FAA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05E92C9-CDD5-BA91-7242-3E91796B849E}"/>
              </a:ext>
            </a:extLst>
          </p:cNvPr>
          <p:cNvSpPr/>
          <p:nvPr/>
        </p:nvSpPr>
        <p:spPr>
          <a:xfrm>
            <a:off x="8950318" y="2904311"/>
            <a:ext cx="2147664" cy="1241669"/>
          </a:xfrm>
          <a:prstGeom prst="roundRect">
            <a:avLst/>
          </a:prstGeom>
          <a:solidFill>
            <a:srgbClr val="E9F2F4"/>
          </a:solidFill>
          <a:ln w="38100"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96A289E-2A93-E7F0-51EC-DBED9D3A3D6B}"/>
              </a:ext>
            </a:extLst>
          </p:cNvPr>
          <p:cNvSpPr txBox="1"/>
          <p:nvPr/>
        </p:nvSpPr>
        <p:spPr>
          <a:xfrm>
            <a:off x="8906254" y="3082951"/>
            <a:ext cx="214766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4213C"/>
                </a:solidFill>
              </a:rPr>
              <a:t>Establish a rebuilding plan for the </a:t>
            </a:r>
            <a:r>
              <a:rPr lang="en-US" sz="1400" b="1" dirty="0">
                <a:solidFill>
                  <a:srgbClr val="17818F"/>
                </a:solidFill>
              </a:rPr>
              <a:t>scamp/yellowmouth complex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0D854E2-726F-8BD1-EE43-2E2C8D485685}"/>
              </a:ext>
            </a:extLst>
          </p:cNvPr>
          <p:cNvSpPr txBox="1"/>
          <p:nvPr/>
        </p:nvSpPr>
        <p:spPr>
          <a:xfrm>
            <a:off x="8892653" y="2536419"/>
            <a:ext cx="13099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9F2F4"/>
                </a:solidFill>
                <a:latin typeface="Work Sans ExtraBold" pitchFamily="2" charset="0"/>
              </a:rPr>
              <a:t>STEP 3.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FA76394-A5C0-7A30-913D-4C4BF05B9185}"/>
              </a:ext>
            </a:extLst>
          </p:cNvPr>
          <p:cNvGrpSpPr/>
          <p:nvPr/>
        </p:nvGrpSpPr>
        <p:grpSpPr>
          <a:xfrm>
            <a:off x="10863592" y="1513564"/>
            <a:ext cx="994384" cy="1040362"/>
            <a:chOff x="8685429" y="1984279"/>
            <a:chExt cx="1323448" cy="1250301"/>
          </a:xfrm>
          <a:noFill/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B4B9811D-AA4E-996F-FD6D-B5159162F89C}"/>
                </a:ext>
              </a:extLst>
            </p:cNvPr>
            <p:cNvSpPr/>
            <p:nvPr/>
          </p:nvSpPr>
          <p:spPr>
            <a:xfrm>
              <a:off x="8685429" y="1984279"/>
              <a:ext cx="1323448" cy="1250301"/>
            </a:xfrm>
            <a:prstGeom prst="flowChartConnector">
              <a:avLst/>
            </a:prstGeom>
            <a:solidFill>
              <a:srgbClr val="E9F2F4"/>
            </a:solidFill>
            <a:ln w="38100">
              <a:solidFill>
                <a:srgbClr val="FAA2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CC67786-FD38-2167-A8C7-B2F056FBE8BF}"/>
                </a:ext>
              </a:extLst>
            </p:cNvPr>
            <p:cNvSpPr txBox="1"/>
            <p:nvPr/>
          </p:nvSpPr>
          <p:spPr>
            <a:xfrm>
              <a:off x="8710976" y="2269014"/>
              <a:ext cx="1235714" cy="6657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14213C"/>
                  </a:solidFill>
                </a:rPr>
                <a:t>Based on rebuilding projections</a:t>
              </a:r>
            </a:p>
          </p:txBody>
        </p:sp>
      </p:grp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97091BDF-0E8D-4ABF-929E-D653844AEAB2}"/>
              </a:ext>
            </a:extLst>
          </p:cNvPr>
          <p:cNvCxnSpPr>
            <a:cxnSpLocks/>
          </p:cNvCxnSpPr>
          <p:nvPr/>
        </p:nvCxnSpPr>
        <p:spPr>
          <a:xfrm rot="5400000">
            <a:off x="11010890" y="2604271"/>
            <a:ext cx="414474" cy="313784"/>
          </a:xfrm>
          <a:prstGeom prst="curvedConnector3">
            <a:avLst>
              <a:gd name="adj1" fmla="val 94904"/>
            </a:avLst>
          </a:prstGeom>
          <a:ln w="38100">
            <a:solidFill>
              <a:srgbClr val="FAA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rrow: Bent-Up 62">
            <a:extLst>
              <a:ext uri="{FF2B5EF4-FFF2-40B4-BE49-F238E27FC236}">
                <a16:creationId xmlns:a16="http://schemas.microsoft.com/office/drawing/2014/main" id="{F0C57187-DE19-C691-6DEA-75DD4CE676EA}"/>
              </a:ext>
            </a:extLst>
          </p:cNvPr>
          <p:cNvSpPr/>
          <p:nvPr/>
        </p:nvSpPr>
        <p:spPr>
          <a:xfrm rot="5400000">
            <a:off x="10377311" y="4211180"/>
            <a:ext cx="1634591" cy="1983997"/>
          </a:xfrm>
          <a:prstGeom prst="bentUpArrow">
            <a:avLst>
              <a:gd name="adj1" fmla="val 15419"/>
              <a:gd name="adj2" fmla="val 26497"/>
              <a:gd name="adj3" fmla="val 37575"/>
            </a:avLst>
          </a:prstGeom>
          <a:solidFill>
            <a:srgbClr val="FAA252"/>
          </a:solidFill>
          <a:ln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5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14" grpId="0"/>
      <p:bldP spid="16" grpId="0" animBg="1"/>
      <p:bldP spid="17" grpId="0" animBg="1"/>
      <p:bldP spid="18" grpId="0"/>
      <p:bldP spid="43" grpId="0" animBg="1"/>
      <p:bldP spid="40" grpId="0" animBg="1"/>
      <p:bldP spid="44" grpId="0"/>
      <p:bldP spid="46" grpId="0"/>
      <p:bldP spid="48" grpId="0" animBg="1"/>
      <p:bldP spid="50" grpId="0"/>
      <p:bldP spid="51" grpId="0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1C9DF6-EE1D-9839-2B73-8EFBF0FE65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22AE29-24CE-3328-775E-6E08E1AE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24" y="328128"/>
            <a:ext cx="3393370" cy="1675494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E9F2F4"/>
                </a:solidFill>
                <a:latin typeface="Work Sans ExtraBold" pitchFamily="2" charset="0"/>
              </a:rPr>
              <a:t>Amendment 55 Actions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A52519-585C-29B5-1430-54B331735586}"/>
              </a:ext>
            </a:extLst>
          </p:cNvPr>
          <p:cNvCxnSpPr>
            <a:cxnSpLocks/>
          </p:cNvCxnSpPr>
          <p:nvPr/>
        </p:nvCxnSpPr>
        <p:spPr>
          <a:xfrm>
            <a:off x="6018954" y="1473431"/>
            <a:ext cx="462752" cy="0"/>
          </a:xfrm>
          <a:prstGeom prst="straightConnector1">
            <a:avLst/>
          </a:prstGeom>
          <a:ln w="38100">
            <a:solidFill>
              <a:srgbClr val="FAA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A44EC4-95D0-0321-F2AE-FFCA18E2A50A}"/>
              </a:ext>
            </a:extLst>
          </p:cNvPr>
          <p:cNvSpPr/>
          <p:nvPr/>
        </p:nvSpPr>
        <p:spPr>
          <a:xfrm>
            <a:off x="4058815" y="576181"/>
            <a:ext cx="1972112" cy="1823856"/>
          </a:xfrm>
          <a:prstGeom prst="roundRect">
            <a:avLst/>
          </a:prstGeom>
          <a:solidFill>
            <a:srgbClr val="E9F2F4"/>
          </a:solidFill>
          <a:ln w="38100"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937BA8-CA0C-1C4A-1143-B721B478175B}"/>
              </a:ext>
            </a:extLst>
          </p:cNvPr>
          <p:cNvSpPr txBox="1"/>
          <p:nvPr/>
        </p:nvSpPr>
        <p:spPr>
          <a:xfrm>
            <a:off x="4205116" y="683764"/>
            <a:ext cx="1679510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14213C"/>
                </a:solidFill>
              </a:rPr>
              <a:t>Reorganize the </a:t>
            </a:r>
            <a:r>
              <a:rPr lang="en-US" sz="1500" b="1" dirty="0">
                <a:solidFill>
                  <a:srgbClr val="2B68C9"/>
                </a:solidFill>
              </a:rPr>
              <a:t>SWG Complex </a:t>
            </a:r>
            <a:r>
              <a:rPr lang="en-US" sz="1500" b="1" dirty="0"/>
              <a:t>and establish the</a:t>
            </a:r>
            <a:r>
              <a:rPr lang="en-US" sz="1500" b="1" dirty="0">
                <a:solidFill>
                  <a:srgbClr val="2B68C9"/>
                </a:solidFill>
              </a:rPr>
              <a:t> </a:t>
            </a:r>
            <a:r>
              <a:rPr lang="en-US" sz="1500" b="1" dirty="0">
                <a:solidFill>
                  <a:srgbClr val="17818F"/>
                </a:solidFill>
              </a:rPr>
              <a:t>new complex of scamp and yellowmouth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B18BF-1130-CFB9-90EF-F6632F2672A5}"/>
              </a:ext>
            </a:extLst>
          </p:cNvPr>
          <p:cNvSpPr txBox="1"/>
          <p:nvPr/>
        </p:nvSpPr>
        <p:spPr>
          <a:xfrm>
            <a:off x="3554063" y="206849"/>
            <a:ext cx="167951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9F2F4"/>
                </a:solidFill>
                <a:latin typeface="Work Sans ExtraBold" pitchFamily="2" charset="0"/>
              </a:rPr>
              <a:t>STEP 1.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77361FA-D1B3-B88D-7B13-7D9A0523CC49}"/>
              </a:ext>
            </a:extLst>
          </p:cNvPr>
          <p:cNvSpPr/>
          <p:nvPr/>
        </p:nvSpPr>
        <p:spPr>
          <a:xfrm>
            <a:off x="6481500" y="888413"/>
            <a:ext cx="1972112" cy="1250302"/>
          </a:xfrm>
          <a:prstGeom prst="roundRect">
            <a:avLst/>
          </a:prstGeom>
          <a:solidFill>
            <a:srgbClr val="E9F2F4"/>
          </a:solidFill>
          <a:ln w="38100"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15D040-1E2F-3025-9682-6504B9BEDDA6}"/>
              </a:ext>
            </a:extLst>
          </p:cNvPr>
          <p:cNvSpPr txBox="1"/>
          <p:nvPr/>
        </p:nvSpPr>
        <p:spPr>
          <a:xfrm>
            <a:off x="6394051" y="527104"/>
            <a:ext cx="13099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9F2F4"/>
                </a:solidFill>
                <a:latin typeface="Work Sans ExtraBold" pitchFamily="2" charset="0"/>
              </a:rPr>
              <a:t>STEP 2.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55D233E-CBF9-A989-83F1-D0B9A8D92C9A}"/>
              </a:ext>
            </a:extLst>
          </p:cNvPr>
          <p:cNvSpPr txBox="1"/>
          <p:nvPr/>
        </p:nvSpPr>
        <p:spPr>
          <a:xfrm>
            <a:off x="6393723" y="1070190"/>
            <a:ext cx="214766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4213C"/>
                </a:solidFill>
              </a:rPr>
              <a:t>Establish MSY, MSST, MFMT for </a:t>
            </a:r>
            <a:r>
              <a:rPr lang="en-US" sz="1400" b="1" dirty="0">
                <a:solidFill>
                  <a:srgbClr val="17818F"/>
                </a:solidFill>
              </a:rPr>
              <a:t>scamp/yellowmouth complex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1A17B1A-FC43-233A-FC21-153CAC4BDFA2}"/>
              </a:ext>
            </a:extLst>
          </p:cNvPr>
          <p:cNvCxnSpPr>
            <a:cxnSpLocks/>
          </p:cNvCxnSpPr>
          <p:nvPr/>
        </p:nvCxnSpPr>
        <p:spPr>
          <a:xfrm>
            <a:off x="8457874" y="1451046"/>
            <a:ext cx="478261" cy="0"/>
          </a:xfrm>
          <a:prstGeom prst="straightConnector1">
            <a:avLst/>
          </a:prstGeom>
          <a:ln w="38100">
            <a:solidFill>
              <a:srgbClr val="FAA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05E92C9-CDD5-BA91-7242-3E91796B849E}"/>
              </a:ext>
            </a:extLst>
          </p:cNvPr>
          <p:cNvSpPr/>
          <p:nvPr/>
        </p:nvSpPr>
        <p:spPr>
          <a:xfrm>
            <a:off x="8945101" y="888413"/>
            <a:ext cx="2147664" cy="1241669"/>
          </a:xfrm>
          <a:prstGeom prst="roundRect">
            <a:avLst/>
          </a:prstGeom>
          <a:solidFill>
            <a:srgbClr val="E9F2F4"/>
          </a:solidFill>
          <a:ln w="38100"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96A289E-2A93-E7F0-51EC-DBED9D3A3D6B}"/>
              </a:ext>
            </a:extLst>
          </p:cNvPr>
          <p:cNvSpPr txBox="1"/>
          <p:nvPr/>
        </p:nvSpPr>
        <p:spPr>
          <a:xfrm>
            <a:off x="8964343" y="1050862"/>
            <a:ext cx="214766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4213C"/>
                </a:solidFill>
              </a:rPr>
              <a:t>Establish a rebuilding plan for the </a:t>
            </a:r>
            <a:r>
              <a:rPr lang="en-US" sz="1400" b="1" dirty="0">
                <a:solidFill>
                  <a:srgbClr val="17818F"/>
                </a:solidFill>
              </a:rPr>
              <a:t>scamp/yellowmouth complex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0D854E2-726F-8BD1-EE43-2E2C8D485685}"/>
              </a:ext>
            </a:extLst>
          </p:cNvPr>
          <p:cNvSpPr txBox="1"/>
          <p:nvPr/>
        </p:nvSpPr>
        <p:spPr>
          <a:xfrm>
            <a:off x="8708978" y="499740"/>
            <a:ext cx="13099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9F2F4"/>
                </a:solidFill>
                <a:latin typeface="Work Sans ExtraBold" pitchFamily="2" charset="0"/>
              </a:rPr>
              <a:t>STEP 3.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CADDEA-9A7A-C88F-B222-58319417668C}"/>
              </a:ext>
            </a:extLst>
          </p:cNvPr>
          <p:cNvSpPr/>
          <p:nvPr/>
        </p:nvSpPr>
        <p:spPr>
          <a:xfrm>
            <a:off x="7951488" y="3255199"/>
            <a:ext cx="3617206" cy="2365644"/>
          </a:xfrm>
          <a:prstGeom prst="roundRect">
            <a:avLst/>
          </a:prstGeom>
          <a:solidFill>
            <a:srgbClr val="E9F2F4"/>
          </a:solidFill>
          <a:ln w="38100"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9EE6A7-B341-6C51-7DFD-F809723E2380}"/>
              </a:ext>
            </a:extLst>
          </p:cNvPr>
          <p:cNvCxnSpPr>
            <a:cxnSpLocks/>
          </p:cNvCxnSpPr>
          <p:nvPr/>
        </p:nvCxnSpPr>
        <p:spPr>
          <a:xfrm>
            <a:off x="10006960" y="2115404"/>
            <a:ext cx="19242" cy="1135350"/>
          </a:xfrm>
          <a:prstGeom prst="straightConnector1">
            <a:avLst/>
          </a:prstGeom>
          <a:ln w="38100">
            <a:solidFill>
              <a:srgbClr val="FAA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19EDED9-4ECC-9509-DD77-0861C76AEDC1}"/>
              </a:ext>
            </a:extLst>
          </p:cNvPr>
          <p:cNvSpPr txBox="1"/>
          <p:nvPr/>
        </p:nvSpPr>
        <p:spPr>
          <a:xfrm>
            <a:off x="8686258" y="3443678"/>
            <a:ext cx="21476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4213C"/>
                </a:solidFill>
              </a:rPr>
              <a:t>Establish ACLs and OYs</a:t>
            </a:r>
          </a:p>
          <a:p>
            <a:pPr algn="ctr"/>
            <a:endParaRPr lang="en-US" sz="1600" b="1" dirty="0">
              <a:solidFill>
                <a:srgbClr val="14213C"/>
              </a:solidFill>
            </a:endParaRPr>
          </a:p>
          <a:p>
            <a:pPr algn="ctr"/>
            <a:endParaRPr lang="en-US" sz="1600" b="1" dirty="0">
              <a:solidFill>
                <a:srgbClr val="14213C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A6FC58-CF08-C675-A34B-DCA8C63F1145}"/>
              </a:ext>
            </a:extLst>
          </p:cNvPr>
          <p:cNvSpPr txBox="1"/>
          <p:nvPr/>
        </p:nvSpPr>
        <p:spPr>
          <a:xfrm>
            <a:off x="8091594" y="4617068"/>
            <a:ext cx="170701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7818F"/>
                </a:solidFill>
              </a:rPr>
              <a:t>Scamp/yellow-mouth complex</a:t>
            </a:r>
          </a:p>
          <a:p>
            <a:pPr algn="ctr"/>
            <a:endParaRPr lang="en-US" sz="1400" b="1" dirty="0">
              <a:solidFill>
                <a:srgbClr val="14213C"/>
              </a:solidFill>
            </a:endParaRPr>
          </a:p>
          <a:p>
            <a:pPr algn="ctr"/>
            <a:endParaRPr lang="en-US" sz="1400" b="1" dirty="0">
              <a:solidFill>
                <a:srgbClr val="14213C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63C6F14-392C-F536-5449-2387B65203B8}"/>
              </a:ext>
            </a:extLst>
          </p:cNvPr>
          <p:cNvCxnSpPr/>
          <p:nvPr/>
        </p:nvCxnSpPr>
        <p:spPr>
          <a:xfrm flipH="1">
            <a:off x="9149644" y="3815629"/>
            <a:ext cx="186116" cy="647525"/>
          </a:xfrm>
          <a:prstGeom prst="straightConnector1">
            <a:avLst/>
          </a:prstGeom>
          <a:ln w="28575">
            <a:solidFill>
              <a:srgbClr val="1421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B3001D1-ACF0-1E15-9255-9A157915E343}"/>
              </a:ext>
            </a:extLst>
          </p:cNvPr>
          <p:cNvCxnSpPr>
            <a:cxnSpLocks/>
          </p:cNvCxnSpPr>
          <p:nvPr/>
        </p:nvCxnSpPr>
        <p:spPr>
          <a:xfrm>
            <a:off x="10363105" y="3761084"/>
            <a:ext cx="315901" cy="650601"/>
          </a:xfrm>
          <a:prstGeom prst="straightConnector1">
            <a:avLst/>
          </a:prstGeom>
          <a:ln w="28575">
            <a:solidFill>
              <a:srgbClr val="1421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F5C6E65-E96E-8E16-EB0A-052753ADC795}"/>
              </a:ext>
            </a:extLst>
          </p:cNvPr>
          <p:cNvCxnSpPr>
            <a:cxnSpLocks/>
          </p:cNvCxnSpPr>
          <p:nvPr/>
        </p:nvCxnSpPr>
        <p:spPr>
          <a:xfrm flipH="1">
            <a:off x="7010455" y="4043350"/>
            <a:ext cx="929060" cy="330468"/>
          </a:xfrm>
          <a:prstGeom prst="straightConnector1">
            <a:avLst/>
          </a:prstGeom>
          <a:ln w="38100">
            <a:solidFill>
              <a:srgbClr val="FAA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D026FD1-7348-7867-010B-01FB1A82FDC2}"/>
              </a:ext>
            </a:extLst>
          </p:cNvPr>
          <p:cNvSpPr txBox="1"/>
          <p:nvPr/>
        </p:nvSpPr>
        <p:spPr>
          <a:xfrm>
            <a:off x="8091594" y="2894999"/>
            <a:ext cx="13099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9F2F4"/>
                </a:solidFill>
                <a:latin typeface="Work Sans ExtraBold" pitchFamily="2" charset="0"/>
              </a:rPr>
              <a:t>STEP 4.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31617D4-C94B-521E-713D-D03A1BF2E294}"/>
              </a:ext>
            </a:extLst>
          </p:cNvPr>
          <p:cNvSpPr/>
          <p:nvPr/>
        </p:nvSpPr>
        <p:spPr>
          <a:xfrm>
            <a:off x="5050316" y="4016419"/>
            <a:ext cx="1972112" cy="1331081"/>
          </a:xfrm>
          <a:prstGeom prst="roundRect">
            <a:avLst/>
          </a:prstGeom>
          <a:solidFill>
            <a:srgbClr val="E9F2F4"/>
          </a:solidFill>
          <a:ln w="38100"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9231B81-9841-F844-B713-36EAB1AD51A5}"/>
              </a:ext>
            </a:extLst>
          </p:cNvPr>
          <p:cNvSpPr txBox="1"/>
          <p:nvPr/>
        </p:nvSpPr>
        <p:spPr>
          <a:xfrm>
            <a:off x="4943550" y="3688696"/>
            <a:ext cx="13099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9F2F4"/>
                </a:solidFill>
                <a:latin typeface="Work Sans ExtraBold" pitchFamily="2" charset="0"/>
              </a:rPr>
              <a:t>STEP 5.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13CF5ED-5ED6-95DA-2252-BECE62DAD4DC}"/>
              </a:ext>
            </a:extLst>
          </p:cNvPr>
          <p:cNvSpPr txBox="1"/>
          <p:nvPr/>
        </p:nvSpPr>
        <p:spPr>
          <a:xfrm>
            <a:off x="5045997" y="4235848"/>
            <a:ext cx="1980749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4213C"/>
                </a:solidFill>
              </a:rPr>
              <a:t>Establish allocations and sector ACLs for </a:t>
            </a:r>
            <a:r>
              <a:rPr lang="en-US" sz="1400" b="1" dirty="0">
                <a:solidFill>
                  <a:srgbClr val="17818F"/>
                </a:solidFill>
              </a:rPr>
              <a:t>scamp/yellowmouth complex</a:t>
            </a:r>
          </a:p>
          <a:p>
            <a:pPr algn="ctr"/>
            <a:endParaRPr lang="en-US" sz="1400" b="1" dirty="0">
              <a:solidFill>
                <a:srgbClr val="14213C"/>
              </a:solidFill>
            </a:endParaRPr>
          </a:p>
          <a:p>
            <a:pPr algn="ctr"/>
            <a:endParaRPr lang="en-US" sz="1400" b="1" dirty="0">
              <a:solidFill>
                <a:srgbClr val="14213C"/>
              </a:solidFill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0342730-C4BC-E081-BC7D-2B5908073834}"/>
              </a:ext>
            </a:extLst>
          </p:cNvPr>
          <p:cNvSpPr/>
          <p:nvPr/>
        </p:nvSpPr>
        <p:spPr>
          <a:xfrm>
            <a:off x="645672" y="3903237"/>
            <a:ext cx="3652206" cy="2325289"/>
          </a:xfrm>
          <a:prstGeom prst="roundRect">
            <a:avLst/>
          </a:prstGeom>
          <a:solidFill>
            <a:srgbClr val="E9F2F4"/>
          </a:solidFill>
          <a:ln w="38100"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4FC482A-389C-F2FD-BED5-B43C3376A591}"/>
              </a:ext>
            </a:extLst>
          </p:cNvPr>
          <p:cNvCxnSpPr>
            <a:cxnSpLocks/>
          </p:cNvCxnSpPr>
          <p:nvPr/>
        </p:nvCxnSpPr>
        <p:spPr>
          <a:xfrm flipH="1">
            <a:off x="4285905" y="4610316"/>
            <a:ext cx="746993" cy="440888"/>
          </a:xfrm>
          <a:prstGeom prst="straightConnector1">
            <a:avLst/>
          </a:prstGeom>
          <a:ln w="38100">
            <a:solidFill>
              <a:srgbClr val="FAA2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28E34188-C2E9-7008-8E08-E630F52477EC}"/>
              </a:ext>
            </a:extLst>
          </p:cNvPr>
          <p:cNvSpPr txBox="1"/>
          <p:nvPr/>
        </p:nvSpPr>
        <p:spPr>
          <a:xfrm>
            <a:off x="623306" y="3536348"/>
            <a:ext cx="130995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9F2F4"/>
                </a:solidFill>
                <a:latin typeface="Work Sans ExtraBold" pitchFamily="2" charset="0"/>
              </a:rPr>
              <a:t>STEP 6.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68D981D-540E-2F8B-DD9D-B9D036C9BC79}"/>
              </a:ext>
            </a:extLst>
          </p:cNvPr>
          <p:cNvSpPr txBox="1"/>
          <p:nvPr/>
        </p:nvSpPr>
        <p:spPr>
          <a:xfrm>
            <a:off x="752360" y="4086385"/>
            <a:ext cx="329357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4213C"/>
                </a:solidFill>
              </a:rPr>
              <a:t>Establish commercial and recreational AMs</a:t>
            </a:r>
          </a:p>
          <a:p>
            <a:pPr algn="ctr"/>
            <a:endParaRPr lang="en-US" sz="1600" b="1" dirty="0">
              <a:solidFill>
                <a:srgbClr val="14213C"/>
              </a:solidFill>
            </a:endParaRPr>
          </a:p>
          <a:p>
            <a:pPr algn="ctr"/>
            <a:endParaRPr lang="en-US" sz="1600" b="1" dirty="0">
              <a:solidFill>
                <a:srgbClr val="14213C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579C0A2-1B15-0494-0E59-4402F29B85E0}"/>
              </a:ext>
            </a:extLst>
          </p:cNvPr>
          <p:cNvSpPr txBox="1"/>
          <p:nvPr/>
        </p:nvSpPr>
        <p:spPr>
          <a:xfrm>
            <a:off x="867599" y="5455124"/>
            <a:ext cx="1792972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7818F"/>
                </a:solidFill>
              </a:rPr>
              <a:t>Scamp/yellowmouth complex</a:t>
            </a:r>
          </a:p>
          <a:p>
            <a:pPr algn="ctr"/>
            <a:endParaRPr lang="en-US" sz="1400" b="1" dirty="0">
              <a:solidFill>
                <a:srgbClr val="14213C"/>
              </a:solidFill>
            </a:endParaRPr>
          </a:p>
          <a:p>
            <a:pPr algn="ctr"/>
            <a:endParaRPr lang="en-US" sz="1400" b="1" dirty="0">
              <a:solidFill>
                <a:srgbClr val="14213C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2152B9C-25B7-7241-EEF2-839CC1711012}"/>
              </a:ext>
            </a:extLst>
          </p:cNvPr>
          <p:cNvSpPr txBox="1"/>
          <p:nvPr/>
        </p:nvSpPr>
        <p:spPr>
          <a:xfrm>
            <a:off x="9760823" y="4452921"/>
            <a:ext cx="1647221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SWG complex</a:t>
            </a:r>
          </a:p>
          <a:p>
            <a:pPr algn="ctr"/>
            <a:endParaRPr lang="en-US" sz="600" b="1" dirty="0">
              <a:solidFill>
                <a:srgbClr val="0070C0"/>
              </a:solidFill>
            </a:endParaRP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(subtraction of yellowmouth portion, CHTS rec estimates)</a:t>
            </a:r>
          </a:p>
          <a:p>
            <a:pPr algn="ctr"/>
            <a:endParaRPr lang="en-US" sz="1400" b="1" dirty="0">
              <a:solidFill>
                <a:srgbClr val="14213C"/>
              </a:solidFill>
            </a:endParaRPr>
          </a:p>
          <a:p>
            <a:pPr algn="ctr"/>
            <a:endParaRPr lang="en-US" sz="1400" b="1" dirty="0">
              <a:solidFill>
                <a:srgbClr val="14213C"/>
              </a:solidFill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6F4C4E0-87F1-73CC-9E3B-8CD4B442C496}"/>
              </a:ext>
            </a:extLst>
          </p:cNvPr>
          <p:cNvCxnSpPr/>
          <p:nvPr/>
        </p:nvCxnSpPr>
        <p:spPr>
          <a:xfrm flipH="1">
            <a:off x="1840203" y="4724777"/>
            <a:ext cx="186116" cy="647525"/>
          </a:xfrm>
          <a:prstGeom prst="straightConnector1">
            <a:avLst/>
          </a:prstGeom>
          <a:ln w="28575">
            <a:solidFill>
              <a:srgbClr val="1421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2FB2301-9B62-E2D1-6972-ECD1CFCC26A8}"/>
              </a:ext>
            </a:extLst>
          </p:cNvPr>
          <p:cNvCxnSpPr>
            <a:cxnSpLocks/>
          </p:cNvCxnSpPr>
          <p:nvPr/>
        </p:nvCxnSpPr>
        <p:spPr>
          <a:xfrm>
            <a:off x="2906589" y="4720163"/>
            <a:ext cx="315901" cy="650601"/>
          </a:xfrm>
          <a:prstGeom prst="straightConnector1">
            <a:avLst/>
          </a:prstGeom>
          <a:ln w="28575">
            <a:solidFill>
              <a:srgbClr val="1421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F3D5BEA-EB94-6B3E-61F1-31989418317D}"/>
              </a:ext>
            </a:extLst>
          </p:cNvPr>
          <p:cNvSpPr txBox="1"/>
          <p:nvPr/>
        </p:nvSpPr>
        <p:spPr>
          <a:xfrm>
            <a:off x="2770960" y="5464134"/>
            <a:ext cx="1447610" cy="8463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SWG </a:t>
            </a:r>
            <a:r>
              <a:rPr lang="en-US" sz="1500" b="1" dirty="0">
                <a:solidFill>
                  <a:srgbClr val="0070C0"/>
                </a:solidFill>
              </a:rPr>
              <a:t>complex</a:t>
            </a:r>
          </a:p>
          <a:p>
            <a:pPr algn="ctr"/>
            <a:endParaRPr lang="en-US" sz="600" b="1" dirty="0">
              <a:solidFill>
                <a:srgbClr val="0070C0"/>
              </a:solidFill>
            </a:endParaRPr>
          </a:p>
          <a:p>
            <a:pPr algn="ctr"/>
            <a:endParaRPr lang="en-US" sz="1400" b="1" dirty="0">
              <a:solidFill>
                <a:srgbClr val="14213C"/>
              </a:solidFill>
            </a:endParaRPr>
          </a:p>
          <a:p>
            <a:pPr algn="ctr"/>
            <a:endParaRPr lang="en-US" sz="1400" b="1" dirty="0">
              <a:solidFill>
                <a:srgbClr val="14213C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1161D4-6243-11CA-83D3-EA1C945920BF}"/>
              </a:ext>
            </a:extLst>
          </p:cNvPr>
          <p:cNvSpPr/>
          <p:nvPr/>
        </p:nvSpPr>
        <p:spPr>
          <a:xfrm>
            <a:off x="4659780" y="6061926"/>
            <a:ext cx="1662545" cy="509733"/>
          </a:xfrm>
          <a:prstGeom prst="roundRect">
            <a:avLst/>
          </a:prstGeom>
          <a:solidFill>
            <a:schemeClr val="bg2"/>
          </a:solidFill>
          <a:ln w="38100"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4213C"/>
                </a:solidFill>
              </a:rPr>
              <a:t>Management Measures?</a:t>
            </a:r>
          </a:p>
        </p:txBody>
      </p:sp>
    </p:spTree>
    <p:extLst>
      <p:ext uri="{BB962C8B-B14F-4D97-AF65-F5344CB8AC3E}">
        <p14:creationId xmlns:p14="http://schemas.microsoft.com/office/powerpoint/2010/main" val="390922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/>
      <p:bldP spid="41" grpId="0"/>
      <p:bldP spid="61" grpId="0"/>
      <p:bldP spid="62" grpId="0" animBg="1"/>
      <p:bldP spid="64" grpId="0"/>
      <p:bldP spid="65" grpId="0"/>
      <p:bldP spid="66" grpId="0" animBg="1"/>
      <p:bldP spid="69" grpId="0"/>
      <p:bldP spid="70" grpId="0"/>
      <p:bldP spid="71" grpId="0"/>
      <p:bldP spid="72" grpId="0"/>
      <p:bldP spid="42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52E38A-81BD-F0BA-4F68-E592696CD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41" y="-11237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Tentative Timing and Next Steps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8546300-B03E-658B-386A-F76072BFCE89}"/>
              </a:ext>
            </a:extLst>
          </p:cNvPr>
          <p:cNvSpPr/>
          <p:nvPr/>
        </p:nvSpPr>
        <p:spPr>
          <a:xfrm>
            <a:off x="529243" y="2786669"/>
            <a:ext cx="617912" cy="423949"/>
          </a:xfrm>
          <a:prstGeom prst="rightArrow">
            <a:avLst>
              <a:gd name="adj1" fmla="val 50000"/>
              <a:gd name="adj2" fmla="val 67143"/>
            </a:avLst>
          </a:prstGeom>
          <a:solidFill>
            <a:srgbClr val="FAA252"/>
          </a:solidFill>
          <a:ln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74AD4BB-B3C5-24C5-D1A7-18BB20ADC1AF}"/>
              </a:ext>
            </a:extLst>
          </p:cNvPr>
          <p:cNvSpPr/>
          <p:nvPr/>
        </p:nvSpPr>
        <p:spPr>
          <a:xfrm>
            <a:off x="525407" y="5002356"/>
            <a:ext cx="617912" cy="423949"/>
          </a:xfrm>
          <a:prstGeom prst="rightArrow">
            <a:avLst>
              <a:gd name="adj1" fmla="val 50000"/>
              <a:gd name="adj2" fmla="val 67143"/>
            </a:avLst>
          </a:prstGeom>
          <a:solidFill>
            <a:srgbClr val="FAA252"/>
          </a:solidFill>
          <a:ln>
            <a:solidFill>
              <a:srgbClr val="FAA2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B36B413-DC9C-4DD8-2266-4783C5100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948685"/>
              </p:ext>
            </p:extLst>
          </p:nvPr>
        </p:nvGraphicFramePr>
        <p:xfrm>
          <a:off x="1147155" y="1511166"/>
          <a:ext cx="10114403" cy="4880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4624">
                  <a:extLst>
                    <a:ext uri="{9D8B030D-6E8A-4147-A177-3AD203B41FA5}">
                      <a16:colId xmlns:a16="http://schemas.microsoft.com/office/drawing/2014/main" val="3652220923"/>
                    </a:ext>
                  </a:extLst>
                </a:gridCol>
                <a:gridCol w="7859779">
                  <a:extLst>
                    <a:ext uri="{9D8B030D-6E8A-4147-A177-3AD203B41FA5}">
                      <a16:colId xmlns:a16="http://schemas.microsoft.com/office/drawing/2014/main" val="3073184309"/>
                    </a:ext>
                  </a:extLst>
                </a:gridCol>
              </a:tblGrid>
              <a:tr h="3617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June 2023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ysClr val="windowText" lastClr="000000"/>
                          </a:solidFill>
                          <a:effectLst/>
                        </a:rPr>
                        <a:t>Review decision document and approve for scoping</a:t>
                      </a:r>
                      <a:endParaRPr lang="en-US" sz="2000" b="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9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624760"/>
                  </a:ext>
                </a:extLst>
              </a:tr>
              <a:tr h="3617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Summer 2023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Conduct scoping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5453941"/>
                  </a:ext>
                </a:extLst>
              </a:tr>
              <a:tr h="6470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September 2023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Review scoping comments and select preferred total ACL alternative for the scamp/yellowmouth complex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9119311"/>
                  </a:ext>
                </a:extLst>
              </a:tr>
              <a:tr h="3516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October 2023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SG AP review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22267"/>
                  </a:ext>
                </a:extLst>
              </a:tr>
              <a:tr h="6470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December 2023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Review preliminary analysis and approve for public hearings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944046"/>
                  </a:ext>
                </a:extLst>
              </a:tr>
              <a:tr h="4527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Winter 2024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Hold public hearings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509221"/>
                  </a:ext>
                </a:extLst>
              </a:tr>
              <a:tr h="6470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March 2024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Review public hearing comments and modify document as needed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451658"/>
                  </a:ext>
                </a:extLst>
              </a:tr>
              <a:tr h="3819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April 2024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SG AP review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2076369"/>
                  </a:ext>
                </a:extLst>
              </a:tr>
              <a:tr h="3819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June 2024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Review and approve all actions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478189"/>
                  </a:ext>
                </a:extLst>
              </a:tr>
              <a:tr h="6470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September 2024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Review draft rationale, approve for formal review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83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993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Question Mark with solid fill">
            <a:extLst>
              <a:ext uri="{FF2B5EF4-FFF2-40B4-BE49-F238E27FC236}">
                <a16:creationId xmlns:a16="http://schemas.microsoft.com/office/drawing/2014/main" id="{1E84F2F4-6C0F-3F4B-4CD8-D95CA251C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40887" y="1373887"/>
            <a:ext cx="4110225" cy="4110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6CE53E-E057-B0D4-0479-99DCD1EB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456" y="1845877"/>
            <a:ext cx="8723085" cy="3121775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rgbClr val="14213C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98031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rgbClr val="14213C"/>
      </a:dk1>
      <a:lt1>
        <a:srgbClr val="E9F2F4"/>
      </a:lt1>
      <a:dk2>
        <a:srgbClr val="000000"/>
      </a:dk2>
      <a:lt2>
        <a:srgbClr val="FFFFFF"/>
      </a:lt2>
      <a:accent1>
        <a:srgbClr val="18438B"/>
      </a:accent1>
      <a:accent2>
        <a:srgbClr val="485B77"/>
      </a:accent2>
      <a:accent3>
        <a:srgbClr val="2B68C9"/>
      </a:accent3>
      <a:accent4>
        <a:srgbClr val="17818F"/>
      </a:accent4>
      <a:accent5>
        <a:srgbClr val="FAA252"/>
      </a:accent5>
      <a:accent6>
        <a:srgbClr val="B6F8B9"/>
      </a:accent6>
      <a:hlink>
        <a:srgbClr val="18438B"/>
      </a:hlink>
      <a:folHlink>
        <a:srgbClr val="17818F"/>
      </a:folHlink>
    </a:clrScheme>
    <a:fontScheme name="SAFMC Website">
      <a:majorFont>
        <a:latin typeface="Work Sans ExtraBold"/>
        <a:ea typeface=""/>
        <a:cs typeface=""/>
      </a:majorFont>
      <a:minorFont>
        <a:latin typeface="Work Sans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17110</TotalTime>
  <Words>484</Words>
  <Application>Microsoft Office PowerPoint</Application>
  <PresentationFormat>Widescreen</PresentationFormat>
  <Paragraphs>130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Times New Roman</vt:lpstr>
      <vt:lpstr>Work Sans ExtraBold</vt:lpstr>
      <vt:lpstr>Work Sans Light</vt:lpstr>
      <vt:lpstr>Work Sans Medium</vt:lpstr>
      <vt:lpstr>Custom Design</vt:lpstr>
      <vt:lpstr>AMENDMENT 55 SCAMP AND YELLOWMOUTH GROUPER DZFGD Management Response</vt:lpstr>
      <vt:lpstr>PowerPoint Presentation</vt:lpstr>
      <vt:lpstr>Shallow Water Grouper Complex</vt:lpstr>
      <vt:lpstr>Recent Landings: Scamp and SWG</vt:lpstr>
      <vt:lpstr>Recent Landings: Scamp and Yellowmouth Grouper</vt:lpstr>
      <vt:lpstr>Amendment 55 Actions</vt:lpstr>
      <vt:lpstr>Amendment 55 Actions</vt:lpstr>
      <vt:lpstr>Tentative Timing and Next Steps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Smillie</dc:creator>
  <cp:lastModifiedBy>Allie Iberle</cp:lastModifiedBy>
  <cp:revision>48</cp:revision>
  <dcterms:created xsi:type="dcterms:W3CDTF">2022-07-14T20:21:36Z</dcterms:created>
  <dcterms:modified xsi:type="dcterms:W3CDTF">2023-04-24T16:03:46Z</dcterms:modified>
</cp:coreProperties>
</file>