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92" r:id="rId3"/>
    <p:sldMasterId id="2147483680" r:id="rId4"/>
  </p:sldMasterIdLst>
  <p:notesMasterIdLst>
    <p:notesMasterId r:id="rId22"/>
  </p:notesMasterIdLst>
  <p:sldIdLst>
    <p:sldId id="261" r:id="rId5"/>
    <p:sldId id="264" r:id="rId6"/>
    <p:sldId id="292" r:id="rId7"/>
    <p:sldId id="267" r:id="rId8"/>
    <p:sldId id="287" r:id="rId9"/>
    <p:sldId id="285" r:id="rId10"/>
    <p:sldId id="290" r:id="rId11"/>
    <p:sldId id="271" r:id="rId12"/>
    <p:sldId id="276" r:id="rId13"/>
    <p:sldId id="278" r:id="rId14"/>
    <p:sldId id="279" r:id="rId15"/>
    <p:sldId id="281" r:id="rId16"/>
    <p:sldId id="283" r:id="rId17"/>
    <p:sldId id="286" r:id="rId18"/>
    <p:sldId id="291" r:id="rId19"/>
    <p:sldId id="269" r:id="rId20"/>
    <p:sldId id="293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ip Collier" initials="CC" lastIdx="1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D82"/>
    <a:srgbClr val="005A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591" autoAdjust="0"/>
    <p:restoredTop sz="85591" autoAdjust="0"/>
  </p:normalViewPr>
  <p:slideViewPr>
    <p:cSldViewPr>
      <p:cViewPr>
        <p:scale>
          <a:sx n="70" d="100"/>
          <a:sy n="70" d="100"/>
        </p:scale>
        <p:origin x="-1842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920825-2942-4AAD-B734-FA49B5CCCCC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854669-8C8F-472B-BFF7-4F6B972B819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6231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Remember to highlight ID data gaps and research</a:t>
            </a:r>
            <a:r>
              <a:rPr lang="en-US" baseline="0" dirty="0" smtClean="0"/>
              <a:t> needs – this what want feedback on from AP</a:t>
            </a:r>
          </a:p>
          <a:p>
            <a:endParaRPr lang="en-US" baseline="0" dirty="0" smtClean="0"/>
          </a:p>
          <a:p>
            <a:r>
              <a:rPr lang="en-US" baseline="0" dirty="0" smtClean="0"/>
              <a:t>Workshop held July 2014 in North Charleston</a:t>
            </a:r>
          </a:p>
          <a:p>
            <a:r>
              <a:rPr lang="en-US" baseline="0" dirty="0" smtClean="0"/>
              <a:t>Participants = state agencies, federal agencies, ASMFC, SAFMC SSC, GSAFF, SAFMC and SEDAR Staff – open to public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46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FOCUS</a:t>
            </a:r>
            <a:r>
              <a:rPr lang="en-US" baseline="0" dirty="0" smtClean="0"/>
              <a:t> ON PENAEID!!!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854669-8C8F-472B-BFF7-4F6B972B819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16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882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92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071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406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35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84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1735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137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060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47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5009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0819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576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3560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716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98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5223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26084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26003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581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006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74095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3253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73693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835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20852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132855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39175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16909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97243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94399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>
                <a:solidFill>
                  <a:prstClr val="black"/>
                </a:solidFill>
              </a:rPr>
              <a:pPr/>
              <a:t>4/16/2015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24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4015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73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5897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0980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4940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364590F-5ACE-4E2A-83A4-A322B2A4A628}" type="datetimeFigureOut">
              <a:rPr lang="en-US" smtClean="0"/>
              <a:pPr/>
              <a:t>4/16/2015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C942FA5-DA8C-40A1-9672-4618190913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27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3962400" y="-7144"/>
            <a:ext cx="5181600" cy="6636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solidFill>
            <a:srgbClr val="005D8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 userDrawn="1"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 userDrawn="1"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 userDrawn="1"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BA35DC-1E84-461A-ADE8-A21D6E295DC6}" type="datetimeFigureOut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4/16/2015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 userDrawn="1"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 userDrawn="1"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EC7642-3911-4800-8FAF-28C94014DA0E}" type="slidenum">
              <a:rPr lang="en-US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79477"/>
            <a:ext cx="1349789" cy="1349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877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400" b="1" kern="1200">
          <a:ln>
            <a:noFill/>
          </a:ln>
          <a:solidFill>
            <a:schemeClr val="tx1"/>
          </a:solidFill>
          <a:effectLst/>
          <a:latin typeface="Cambria" pitchFamily="18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Tx/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j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Tx/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Tx/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j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Tx/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9144" y="6019800"/>
            <a:ext cx="9165336" cy="883920"/>
            <a:chOff x="-9144" y="6019800"/>
            <a:chExt cx="9165336" cy="88392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383" y="6327194"/>
              <a:ext cx="5182893" cy="5399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10800000">
              <a:off x="-9144" y="6019800"/>
              <a:ext cx="9165336" cy="84734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rgbClr val="005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183276" y="6595943"/>
              <a:ext cx="39332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bg1"/>
                  </a:solidFill>
                  <a:latin typeface="Cambria" pitchFamily="18" charset="0"/>
                </a:rPr>
                <a:t>SEDAR – Southeast Data, Assessment &amp; Review</a:t>
              </a:r>
              <a:endParaRPr lang="en-US" sz="1400" b="1" i="1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891" y="6444324"/>
              <a:ext cx="760773" cy="38315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169986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5D82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9144" y="6019800"/>
            <a:ext cx="9165336" cy="883920"/>
            <a:chOff x="-9144" y="6019800"/>
            <a:chExt cx="9165336" cy="88392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383" y="6327194"/>
              <a:ext cx="5182893" cy="5399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10800000">
              <a:off x="-9144" y="6019800"/>
              <a:ext cx="9165336" cy="84734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rgbClr val="005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183276" y="6595943"/>
              <a:ext cx="39332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solidFill>
                    <a:schemeClr val="bg1"/>
                  </a:solidFill>
                  <a:latin typeface="Cambria" pitchFamily="18" charset="0"/>
                </a:rPr>
                <a:t>SEDAR – Southeast Data, Assessment &amp; Review</a:t>
              </a:r>
              <a:endParaRPr lang="en-US" sz="1400" b="1" i="1" dirty="0">
                <a:solidFill>
                  <a:schemeClr val="bg1"/>
                </a:solidFill>
                <a:latin typeface="Cambria" pitchFamily="18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891" y="6444324"/>
              <a:ext cx="760773" cy="38315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1903913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5D82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3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-9144" y="6019800"/>
            <a:ext cx="9165336" cy="883920"/>
            <a:chOff x="-9144" y="6019800"/>
            <a:chExt cx="9165336" cy="883920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10800000">
              <a:off x="383" y="6327194"/>
              <a:ext cx="5182893" cy="53995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1668" y="564"/>
                </a:cxn>
                <a:cxn ang="0">
                  <a:pos x="3000" y="186"/>
                </a:cxn>
                <a:cxn ang="0">
                  <a:pos x="3000" y="6"/>
                </a:cxn>
                <a:cxn ang="0">
                  <a:pos x="0" y="0"/>
                </a:cxn>
              </a:cxnLst>
              <a:rect l="0" t="0" r="0" b="0"/>
              <a:pathLst>
                <a:path w="3000" h="595">
                  <a:moveTo>
                    <a:pt x="0" y="0"/>
                  </a:moveTo>
                  <a:cubicBezTo>
                    <a:pt x="174" y="102"/>
                    <a:pt x="1168" y="533"/>
                    <a:pt x="1668" y="564"/>
                  </a:cubicBezTo>
                  <a:cubicBezTo>
                    <a:pt x="2168" y="595"/>
                    <a:pt x="2778" y="279"/>
                    <a:pt x="3000" y="186"/>
                  </a:cubicBezTo>
                  <a:lnTo>
                    <a:pt x="3000" y="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 rot="10800000">
              <a:off x="-9144" y="6019800"/>
              <a:ext cx="9165336" cy="84734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6" y="2"/>
                </a:cxn>
                <a:cxn ang="0">
                  <a:pos x="2542" y="0"/>
                </a:cxn>
                <a:cxn ang="0">
                  <a:pos x="4374" y="367"/>
                </a:cxn>
                <a:cxn ang="0">
                  <a:pos x="5766" y="55"/>
                </a:cxn>
                <a:cxn ang="0">
                  <a:pos x="5772" y="213"/>
                </a:cxn>
                <a:cxn ang="0">
                  <a:pos x="4302" y="439"/>
                </a:cxn>
                <a:cxn ang="0">
                  <a:pos x="1488" y="201"/>
                </a:cxn>
                <a:cxn ang="0">
                  <a:pos x="0" y="656"/>
                </a:cxn>
                <a:cxn ang="0">
                  <a:pos x="6" y="2"/>
                </a:cxn>
              </a:cxnLst>
              <a:rect l="0" t="0" r="0" b="0"/>
              <a:pathLst>
                <a:path w="5772" h="656">
                  <a:moveTo>
                    <a:pt x="6" y="2"/>
                  </a:moveTo>
                  <a:lnTo>
                    <a:pt x="2542" y="0"/>
                  </a:lnTo>
                  <a:cubicBezTo>
                    <a:pt x="2746" y="101"/>
                    <a:pt x="3828" y="367"/>
                    <a:pt x="4374" y="367"/>
                  </a:cubicBezTo>
                  <a:cubicBezTo>
                    <a:pt x="4920" y="367"/>
                    <a:pt x="5526" y="152"/>
                    <a:pt x="5766" y="55"/>
                  </a:cubicBezTo>
                  <a:lnTo>
                    <a:pt x="5772" y="213"/>
                  </a:lnTo>
                  <a:cubicBezTo>
                    <a:pt x="5670" y="257"/>
                    <a:pt x="5016" y="441"/>
                    <a:pt x="4302" y="439"/>
                  </a:cubicBezTo>
                  <a:cubicBezTo>
                    <a:pt x="3588" y="437"/>
                    <a:pt x="2205" y="165"/>
                    <a:pt x="1488" y="201"/>
                  </a:cubicBezTo>
                  <a:cubicBezTo>
                    <a:pt x="750" y="209"/>
                    <a:pt x="270" y="482"/>
                    <a:pt x="0" y="656"/>
                  </a:cubicBezTo>
                  <a:lnTo>
                    <a:pt x="6" y="2"/>
                  </a:lnTo>
                  <a:close/>
                </a:path>
              </a:pathLst>
            </a:custGeom>
            <a:solidFill>
              <a:srgbClr val="005A7E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>
                <a:defRPr/>
              </a:pPr>
              <a:endParaRPr lang="en-US" kern="0">
                <a:solidFill>
                  <a:prstClr val="black"/>
                </a:solidFill>
              </a:endParaRPr>
            </a:p>
          </p:txBody>
        </p:sp>
        <p:sp>
          <p:nvSpPr>
            <p:cNvPr id="14" name="TextBox 13"/>
            <p:cNvSpPr txBox="1"/>
            <p:nvPr userDrawn="1"/>
          </p:nvSpPr>
          <p:spPr>
            <a:xfrm>
              <a:off x="5323900" y="6595943"/>
              <a:ext cx="379265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b="1" i="1" dirty="0" smtClean="0">
                  <a:solidFill>
                    <a:prstClr val="white"/>
                  </a:solidFill>
                  <a:latin typeface="Cambria" pitchFamily="18" charset="0"/>
                </a:rPr>
                <a:t>South Atlantic Fishery Management Council</a:t>
              </a:r>
              <a:endParaRPr lang="en-US" sz="1400" b="1" i="1" dirty="0">
                <a:solidFill>
                  <a:prstClr val="white"/>
                </a:solidFill>
                <a:latin typeface="Cambria" pitchFamily="18" charset="0"/>
              </a:endParaRPr>
            </a:p>
          </p:txBody>
        </p:sp>
        <p:pic>
          <p:nvPicPr>
            <p:cNvPr id="16" name="Picture 2"/>
            <p:cNvPicPr>
              <a:picLocks noChangeAspect="1" noChangeArrowheads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11891" y="6444324"/>
              <a:ext cx="760773" cy="383154"/>
            </a:xfrm>
            <a:prstGeom prst="rect">
              <a:avLst/>
            </a:prstGeom>
            <a:noFill/>
            <a:ln>
              <a:noFill/>
            </a:ln>
            <a:effectLst/>
          </p:spPr>
        </p:pic>
      </p:grpSp>
    </p:spTree>
    <p:extLst>
      <p:ext uri="{BB962C8B-B14F-4D97-AF65-F5344CB8AC3E}">
        <p14:creationId xmlns:p14="http://schemas.microsoft.com/office/powerpoint/2010/main" val="3385046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Cambr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SEDAR Procedural Workshop 6: </a:t>
            </a:r>
            <a:br>
              <a:rPr lang="en-US" sz="3200" dirty="0" smtClean="0"/>
            </a:br>
            <a:r>
              <a:rPr lang="en-US" sz="3200" dirty="0" smtClean="0"/>
              <a:t>South Atlantic Shrimp Data Evaluation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Joint Shrimp and Deepwater Shrimp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Advisory Panel Meeting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April 16, 2015</a:t>
            </a:r>
          </a:p>
          <a:p>
            <a:r>
              <a:rPr lang="en-US" sz="2400" dirty="0" smtClean="0">
                <a:solidFill>
                  <a:schemeClr val="accent3">
                    <a:lumMod val="50000"/>
                  </a:schemeClr>
                </a:solidFill>
              </a:rPr>
              <a:t>Prepared by Julia Byrd</a:t>
            </a:r>
            <a:endParaRPr lang="en-US" sz="24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3" descr="C:\Users\jcarmichael\Documents\2SEDARS\Admin\logo\JustGraphic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498" y="53268"/>
            <a:ext cx="1866736" cy="176542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08476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Indices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Develop recommendations for bycatch per unit effort  (BCPUE) for non-shrimp species</a:t>
            </a:r>
          </a:p>
          <a:p>
            <a:r>
              <a:rPr lang="en-US" sz="2800" dirty="0" smtClean="0"/>
              <a:t>Evaluate fishery independent and fishery dependent indices of abundance for potential use in shrimp assessments	</a:t>
            </a:r>
          </a:p>
        </p:txBody>
      </p:sp>
    </p:spTree>
    <p:extLst>
      <p:ext uri="{BB962C8B-B14F-4D97-AF65-F5344CB8AC3E}">
        <p14:creationId xmlns:p14="http://schemas.microsoft.com/office/powerpoint/2010/main" val="1965640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Indices - BCPUE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Grouping Recommendations</a:t>
            </a:r>
          </a:p>
          <a:p>
            <a:pPr lvl="1"/>
            <a:r>
              <a:rPr lang="en-US" sz="2400" b="1" dirty="0" smtClean="0"/>
              <a:t>Primary: year, season, area (estuarine, inshore, offshore)</a:t>
            </a:r>
          </a:p>
          <a:p>
            <a:pPr lvl="1"/>
            <a:r>
              <a:rPr lang="en-US" sz="2400" b="1" dirty="0" smtClean="0"/>
              <a:t>Secondary: gear, region, target species, depth</a:t>
            </a:r>
          </a:p>
          <a:p>
            <a:r>
              <a:rPr lang="en-US" sz="2800" dirty="0" smtClean="0"/>
              <a:t>Data Available</a:t>
            </a:r>
          </a:p>
          <a:p>
            <a:pPr lvl="1"/>
            <a:r>
              <a:rPr lang="en-US" sz="2400" b="1" dirty="0" smtClean="0"/>
              <a:t>SEFSC Observer Program (1990s – present)</a:t>
            </a:r>
          </a:p>
          <a:p>
            <a:pPr lvl="1"/>
            <a:r>
              <a:rPr lang="en-US" sz="2400" b="1" dirty="0" smtClean="0"/>
              <a:t>NCDMF Bycatch Characterization (2007-08, 2009, 2012-present)</a:t>
            </a:r>
          </a:p>
          <a:p>
            <a:pPr lvl="1"/>
            <a:r>
              <a:rPr lang="en-US" sz="2400" b="1" dirty="0" smtClean="0"/>
              <a:t>GADNR Bycatch Characterization (1995-2005)</a:t>
            </a:r>
          </a:p>
          <a:p>
            <a:pPr lvl="1"/>
            <a:r>
              <a:rPr lang="en-US" sz="2400" b="1" dirty="0" smtClean="0"/>
              <a:t>Fishery Independent Surveys?</a:t>
            </a:r>
            <a:r>
              <a:rPr lang="en-US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915791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Indices - BCPUE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Overall Recommendations</a:t>
            </a:r>
          </a:p>
          <a:p>
            <a:pPr lvl="1"/>
            <a:r>
              <a:rPr lang="en-US" sz="2400" b="1" dirty="0"/>
              <a:t>SEFSC Observer Program best available data for most gears and areas</a:t>
            </a:r>
          </a:p>
          <a:p>
            <a:pPr lvl="1"/>
            <a:r>
              <a:rPr lang="en-US" sz="2400" b="1" dirty="0"/>
              <a:t>NCDMF &amp; GADNR should be used to </a:t>
            </a:r>
            <a:r>
              <a:rPr lang="en-US" sz="2400" b="1" dirty="0" smtClean="0"/>
              <a:t>supplement</a:t>
            </a:r>
            <a:endParaRPr lang="en-US" sz="2800" dirty="0" smtClean="0"/>
          </a:p>
          <a:p>
            <a:r>
              <a:rPr lang="en-US" sz="2800" dirty="0" smtClean="0"/>
              <a:t>Potential use of Fishery Independent Surveys</a:t>
            </a:r>
          </a:p>
          <a:p>
            <a:pPr lvl="1"/>
            <a:r>
              <a:rPr lang="en-US" sz="2400" b="1" dirty="0"/>
              <a:t>C</a:t>
            </a:r>
            <a:r>
              <a:rPr lang="en-US" sz="2400" b="1" dirty="0" smtClean="0"/>
              <a:t>ould be useful if combined with observer data</a:t>
            </a:r>
          </a:p>
          <a:p>
            <a:pPr lvl="1"/>
            <a:r>
              <a:rPr lang="en-US" sz="2400" b="1" dirty="0" smtClean="0"/>
              <a:t>Usually show higher BCPUE - gear configuration, timing, area</a:t>
            </a:r>
          </a:p>
          <a:p>
            <a:pPr lvl="1"/>
            <a:r>
              <a:rPr lang="en-US" sz="2400" b="1" dirty="0" smtClean="0"/>
              <a:t>May correlate with commercial BCPUE</a:t>
            </a:r>
          </a:p>
          <a:p>
            <a:pPr lvl="1"/>
            <a:r>
              <a:rPr lang="en-US" sz="2400" b="1" dirty="0" smtClean="0"/>
              <a:t>Explore use to scale or tune BCPUE from observer data</a:t>
            </a:r>
          </a:p>
          <a:p>
            <a:r>
              <a:rPr lang="en-US" sz="2800" dirty="0" smtClean="0"/>
              <a:t>Quantify effects of BRD/TED on BCPUE	</a:t>
            </a:r>
          </a:p>
        </p:txBody>
      </p:sp>
    </p:spTree>
    <p:extLst>
      <p:ext uri="{BB962C8B-B14F-4D97-AF65-F5344CB8AC3E}">
        <p14:creationId xmlns:p14="http://schemas.microsoft.com/office/powerpoint/2010/main" val="106542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Indices - Shrimp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Fishery Independent Data</a:t>
            </a:r>
          </a:p>
          <a:p>
            <a:pPr lvl="1"/>
            <a:r>
              <a:rPr lang="en-US" sz="2400" b="1" dirty="0"/>
              <a:t>Recommend using SEAMAP – SA Coastal Survey</a:t>
            </a:r>
          </a:p>
          <a:p>
            <a:pPr lvl="1"/>
            <a:r>
              <a:rPr lang="en-US" sz="2400" b="1" dirty="0"/>
              <a:t>Recommend using state surveys as inshore supplement to SEAMAP</a:t>
            </a:r>
          </a:p>
          <a:p>
            <a:pPr lvl="1"/>
            <a:r>
              <a:rPr lang="en-US" sz="2400" b="1" dirty="0"/>
              <a:t>Recommend using NCDMF juvenile sampling to tune historical data/recruitment </a:t>
            </a:r>
            <a:endParaRPr lang="en-US" sz="2800" dirty="0" smtClean="0"/>
          </a:p>
          <a:p>
            <a:r>
              <a:rPr lang="en-US" sz="2800" dirty="0" smtClean="0"/>
              <a:t>Fishery Dependent Data</a:t>
            </a:r>
            <a:endParaRPr lang="en-US" sz="2800" dirty="0"/>
          </a:p>
          <a:p>
            <a:pPr lvl="1"/>
            <a:r>
              <a:rPr lang="en-US" sz="2400" b="1" dirty="0" smtClean="0"/>
              <a:t>Recommend not using to develop indices</a:t>
            </a:r>
          </a:p>
          <a:p>
            <a:pPr lvl="1"/>
            <a:r>
              <a:rPr lang="en-US" sz="2400" b="1" dirty="0" smtClean="0"/>
              <a:t>Difficult to develop standardized unit of effort</a:t>
            </a:r>
          </a:p>
          <a:p>
            <a:pPr lvl="1"/>
            <a:r>
              <a:rPr lang="en-US" sz="2400" b="1" dirty="0" smtClean="0"/>
              <a:t>Changes in gear configuration and efficiency over time</a:t>
            </a:r>
            <a:r>
              <a:rPr lang="en-US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43064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Best Practice Recommendations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Recruitment overfishing unlikely with current state management regulations in place</a:t>
            </a:r>
          </a:p>
          <a:p>
            <a:r>
              <a:rPr lang="en-US" sz="2400" b="1" dirty="0" smtClean="0"/>
              <a:t>Growth overfishing could occur if significant harvest of small shrimp allowed</a:t>
            </a:r>
          </a:p>
          <a:p>
            <a:r>
              <a:rPr lang="en-US" sz="2400" b="1" dirty="0" smtClean="0"/>
              <a:t>Possible </a:t>
            </a:r>
            <a:r>
              <a:rPr lang="en-US" sz="2400" b="1" dirty="0"/>
              <a:t>to overfish if unlimited fishing </a:t>
            </a:r>
            <a:r>
              <a:rPr lang="en-US" sz="2400" b="1" dirty="0" smtClean="0"/>
              <a:t>allowed on </a:t>
            </a:r>
            <a:r>
              <a:rPr lang="en-US" sz="2400" b="1" dirty="0"/>
              <a:t>spawning </a:t>
            </a:r>
            <a:r>
              <a:rPr lang="en-US" sz="2400" b="1" dirty="0" smtClean="0"/>
              <a:t>stock</a:t>
            </a:r>
          </a:p>
          <a:p>
            <a:r>
              <a:rPr lang="en-US" sz="2400" b="1" dirty="0" smtClean="0"/>
              <a:t>Methods could be developed to determine optimal yield for  area specific management</a:t>
            </a:r>
          </a:p>
          <a:p>
            <a:r>
              <a:rPr lang="en-US" sz="2400" b="1" dirty="0" smtClean="0"/>
              <a:t>Shrimp productivity tied to environmental factors, disease, predation, and fishing mortality</a:t>
            </a:r>
          </a:p>
          <a:p>
            <a:r>
              <a:rPr lang="en-US" sz="2400" b="1" dirty="0" smtClean="0"/>
              <a:t>Timing of assessment and management critical</a:t>
            </a:r>
          </a:p>
        </p:txBody>
      </p:sp>
    </p:spTree>
    <p:extLst>
      <p:ext uri="{BB962C8B-B14F-4D97-AF65-F5344CB8AC3E}">
        <p14:creationId xmlns:p14="http://schemas.microsoft.com/office/powerpoint/2010/main" val="13943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Best Practice Recommendations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Bycatch per unit effort (BCPUE) preferred method for estimating bycatch</a:t>
            </a:r>
          </a:p>
          <a:p>
            <a:r>
              <a:rPr lang="en-US" sz="2400" dirty="0" smtClean="0"/>
              <a:t>Fishery Independent data could be used to supplement observer bycatch work</a:t>
            </a: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2209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Overall Data Gaps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Non- </a:t>
            </a:r>
            <a:r>
              <a:rPr lang="en-US" sz="2800" dirty="0" err="1"/>
              <a:t>p</a:t>
            </a:r>
            <a:r>
              <a:rPr lang="en-US" sz="2800" dirty="0" err="1" smtClean="0"/>
              <a:t>enaeid</a:t>
            </a:r>
            <a:r>
              <a:rPr lang="en-US" sz="2800" dirty="0" smtClean="0"/>
              <a:t> shrimp species</a:t>
            </a:r>
          </a:p>
          <a:p>
            <a:r>
              <a:rPr lang="en-US" sz="2800" dirty="0" smtClean="0"/>
              <a:t>Bait shrimp fishery</a:t>
            </a:r>
          </a:p>
          <a:p>
            <a:r>
              <a:rPr lang="en-US" sz="2800" dirty="0" smtClean="0"/>
              <a:t>More detailed commercial effort</a:t>
            </a:r>
          </a:p>
          <a:p>
            <a:r>
              <a:rPr lang="en-US" sz="2800" dirty="0" smtClean="0"/>
              <a:t>Gear description/configurations</a:t>
            </a:r>
          </a:p>
          <a:p>
            <a:r>
              <a:rPr lang="en-US" sz="2800" dirty="0" smtClean="0"/>
              <a:t>Gears other than otter trawls</a:t>
            </a:r>
          </a:p>
          <a:p>
            <a:r>
              <a:rPr lang="en-US" sz="2800" dirty="0" smtClean="0"/>
              <a:t>TED/BRD compliance rates</a:t>
            </a:r>
          </a:p>
          <a:p>
            <a:r>
              <a:rPr lang="en-US" sz="2800" dirty="0" smtClean="0"/>
              <a:t>Recreational catch and effort</a:t>
            </a:r>
          </a:p>
        </p:txBody>
      </p:sp>
    </p:spTree>
    <p:extLst>
      <p:ext uri="{BB962C8B-B14F-4D97-AF65-F5344CB8AC3E}">
        <p14:creationId xmlns:p14="http://schemas.microsoft.com/office/powerpoint/2010/main" val="2372977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2051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Why hold workshop on shrimp?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October 2012 presentation to SAFMC SSC on Gulf of Mexico pink shrimp assessment</a:t>
            </a:r>
          </a:p>
          <a:p>
            <a:r>
              <a:rPr lang="en-US" sz="2800" dirty="0" smtClean="0"/>
              <a:t>SSC recommendation to proceed with exploratory phase to assess applicability of assessment to South Atlantic</a:t>
            </a:r>
          </a:p>
          <a:p>
            <a:r>
              <a:rPr lang="en-US" sz="2800" dirty="0" smtClean="0"/>
              <a:t>First step – Hold a workshop to identify available shrimp data in the South Atlantic</a:t>
            </a:r>
          </a:p>
        </p:txBody>
      </p:sp>
    </p:spTree>
    <p:extLst>
      <p:ext uri="{BB962C8B-B14F-4D97-AF65-F5344CB8AC3E}">
        <p14:creationId xmlns:p14="http://schemas.microsoft.com/office/powerpoint/2010/main" val="290846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Workshop Objectives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Evaluate available South Atlantic shrimp data for:</a:t>
            </a:r>
          </a:p>
          <a:p>
            <a:pPr lvl="1"/>
            <a:r>
              <a:rPr lang="en-US" sz="2400" b="1" dirty="0" smtClean="0"/>
              <a:t>Potential use in shrimp stock assessment</a:t>
            </a:r>
          </a:p>
          <a:p>
            <a:pPr lvl="1"/>
            <a:r>
              <a:rPr lang="en-US" sz="2400" b="1" dirty="0" smtClean="0"/>
              <a:t>Bycatch estimation for use in finfish stock assessments</a:t>
            </a:r>
          </a:p>
          <a:p>
            <a:r>
              <a:rPr lang="en-US" sz="2800" dirty="0" smtClean="0"/>
              <a:t>Develop list of available datasets</a:t>
            </a:r>
          </a:p>
          <a:p>
            <a:r>
              <a:rPr lang="en-US" sz="2800" dirty="0" smtClean="0"/>
              <a:t>Evaluate strengths/weaknesses of datasets</a:t>
            </a:r>
          </a:p>
          <a:p>
            <a:r>
              <a:rPr lang="en-US" sz="2800" dirty="0" smtClean="0">
                <a:solidFill>
                  <a:schemeClr val="accent6"/>
                </a:solidFill>
              </a:rPr>
              <a:t>Identify data gaps and research needs</a:t>
            </a:r>
          </a:p>
          <a:p>
            <a:r>
              <a:rPr lang="en-US" sz="2800" dirty="0" smtClean="0"/>
              <a:t>Provide best practice recommendations</a:t>
            </a:r>
            <a:r>
              <a:rPr lang="en-US" sz="2800" dirty="0"/>
              <a:t>	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212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Workshop Overview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Presentations</a:t>
            </a:r>
          </a:p>
          <a:p>
            <a:pPr lvl="1"/>
            <a:r>
              <a:rPr lang="en-US" sz="2400" b="1" dirty="0" smtClean="0"/>
              <a:t>Monitoring and Management</a:t>
            </a:r>
          </a:p>
          <a:p>
            <a:pPr lvl="1"/>
            <a:r>
              <a:rPr lang="en-US" sz="2400" b="1" dirty="0" smtClean="0"/>
              <a:t>Shrimp stock assessment</a:t>
            </a:r>
          </a:p>
          <a:p>
            <a:pPr lvl="1"/>
            <a:r>
              <a:rPr lang="en-US" sz="2400" b="1" dirty="0" smtClean="0"/>
              <a:t>Bycatch estimation methods</a:t>
            </a:r>
          </a:p>
          <a:p>
            <a:r>
              <a:rPr lang="en-US" sz="2800" dirty="0" smtClean="0"/>
              <a:t>Working Groups</a:t>
            </a:r>
          </a:p>
          <a:p>
            <a:pPr lvl="1"/>
            <a:r>
              <a:rPr lang="en-US" sz="2400" b="1" dirty="0" smtClean="0"/>
              <a:t>Life History / Environment</a:t>
            </a:r>
          </a:p>
          <a:p>
            <a:pPr lvl="1"/>
            <a:r>
              <a:rPr lang="en-US" sz="2400" b="1" dirty="0" smtClean="0"/>
              <a:t>Fishery Statistics</a:t>
            </a:r>
          </a:p>
          <a:p>
            <a:pPr lvl="1"/>
            <a:r>
              <a:rPr lang="en-US" sz="2400" b="1" dirty="0" smtClean="0"/>
              <a:t>Indices</a:t>
            </a:r>
          </a:p>
          <a:p>
            <a:r>
              <a:rPr lang="en-US" sz="2800" dirty="0" smtClean="0"/>
              <a:t>Best Practices Discussion</a:t>
            </a:r>
          </a:p>
          <a:p>
            <a:r>
              <a:rPr lang="en-US" sz="2800" dirty="0"/>
              <a:t>Workshop Report &amp; Background Documents</a:t>
            </a:r>
          </a:p>
          <a:p>
            <a:pPr marL="0" indent="0">
              <a:buNone/>
            </a:pPr>
            <a:r>
              <a:rPr lang="en-US" sz="2800" dirty="0"/>
              <a:t>     </a:t>
            </a:r>
            <a:r>
              <a:rPr lang="en-US" sz="2600" dirty="0"/>
              <a:t>http://sedarweb.org/pw-06</a:t>
            </a:r>
            <a:r>
              <a:rPr lang="en-US" sz="2800" dirty="0"/>
              <a:t>		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15409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Life History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b="1" dirty="0" smtClean="0"/>
              <a:t>Lif</a:t>
            </a:r>
            <a:r>
              <a:rPr lang="en-US" sz="2800" b="1" dirty="0" smtClean="0"/>
              <a:t>e history parameters and their application to shrimp</a:t>
            </a:r>
          </a:p>
          <a:p>
            <a:pPr lvl="1"/>
            <a:r>
              <a:rPr lang="en-US" sz="2400" b="1" dirty="0" smtClean="0"/>
              <a:t>Important parameters for modeling: stock recruitment, natural mortality, age/length, growth</a:t>
            </a:r>
          </a:p>
          <a:p>
            <a:pPr lvl="1"/>
            <a:r>
              <a:rPr lang="en-US" sz="2400" b="1" dirty="0" smtClean="0"/>
              <a:t>Stock recruitment relationship challenges</a:t>
            </a:r>
          </a:p>
          <a:p>
            <a:pPr lvl="1"/>
            <a:r>
              <a:rPr lang="en-US" sz="2400" b="1" dirty="0" smtClean="0"/>
              <a:t>Natural mortality influenced by disease, environmental conditions, predation, density dependence</a:t>
            </a:r>
          </a:p>
          <a:p>
            <a:pPr lvl="1"/>
            <a:r>
              <a:rPr lang="en-US" sz="2400" b="1" dirty="0" smtClean="0"/>
              <a:t>Natural mortality may have greater impact on population than fishing mortality</a:t>
            </a:r>
          </a:p>
          <a:p>
            <a:pPr lvl="1"/>
            <a:r>
              <a:rPr lang="en-US" sz="2400" b="1" dirty="0" smtClean="0"/>
              <a:t>Length as proxy for age?</a:t>
            </a:r>
          </a:p>
          <a:p>
            <a:pPr marL="457200" lvl="1" indent="0">
              <a:buNone/>
            </a:pPr>
            <a:endParaRPr lang="en-US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48961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Life History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Take Home Messages</a:t>
            </a:r>
          </a:p>
          <a:p>
            <a:pPr lvl="1"/>
            <a:r>
              <a:rPr lang="en-US" sz="2400" b="1" dirty="0" smtClean="0"/>
              <a:t>Shrimp are not fish</a:t>
            </a:r>
          </a:p>
          <a:p>
            <a:pPr lvl="1"/>
            <a:r>
              <a:rPr lang="en-US" sz="2400" b="1" dirty="0" smtClean="0"/>
              <a:t>Environment and economics are important</a:t>
            </a:r>
          </a:p>
          <a:p>
            <a:pPr lvl="1"/>
            <a:r>
              <a:rPr lang="en-US" sz="2400" b="1" dirty="0" smtClean="0"/>
              <a:t>Recruitment, natural mortality, and growth are influenced by environment</a:t>
            </a:r>
          </a:p>
          <a:p>
            <a:pPr lvl="1"/>
            <a:r>
              <a:rPr lang="en-US" sz="2400" b="1" dirty="0" smtClean="0"/>
              <a:t>Habitat protection important</a:t>
            </a:r>
          </a:p>
          <a:p>
            <a:pPr lvl="1"/>
            <a:r>
              <a:rPr lang="en-US" sz="2400" b="1" dirty="0" smtClean="0"/>
              <a:t>Fishery independent data critical to develop Life History parameters</a:t>
            </a:r>
          </a:p>
        </p:txBody>
      </p:sp>
    </p:spTree>
    <p:extLst>
      <p:ext uri="{BB962C8B-B14F-4D97-AF65-F5344CB8AC3E}">
        <p14:creationId xmlns:p14="http://schemas.microsoft.com/office/powerpoint/2010/main" val="33633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Fishery Statistics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244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Fishery dependent data sources were reviewed for adequacy in effort, catch, bycatch, length/age</a:t>
            </a:r>
            <a:endParaRPr lang="en-US" sz="2400" dirty="0" smtClean="0"/>
          </a:p>
          <a:p>
            <a:r>
              <a:rPr lang="en-US" sz="2800" dirty="0" smtClean="0"/>
              <a:t>Data Needs</a:t>
            </a:r>
          </a:p>
          <a:p>
            <a:pPr lvl="1"/>
            <a:r>
              <a:rPr lang="en-US" sz="2400" b="1" dirty="0" smtClean="0"/>
              <a:t>Long time series of catch and effort data</a:t>
            </a:r>
          </a:p>
          <a:p>
            <a:pPr lvl="1"/>
            <a:r>
              <a:rPr lang="en-US" sz="2400" b="1" dirty="0" smtClean="0"/>
              <a:t>Species specific catch data ideal</a:t>
            </a:r>
          </a:p>
          <a:p>
            <a:pPr lvl="1"/>
            <a:r>
              <a:rPr lang="en-US" sz="2400" b="1" dirty="0" smtClean="0"/>
              <a:t>Unit of time for effort data (hours fishing, # tows, etc.)</a:t>
            </a:r>
          </a:p>
          <a:p>
            <a:pPr lvl="1"/>
            <a:r>
              <a:rPr lang="en-US" sz="2400" b="1" dirty="0" smtClean="0"/>
              <a:t>Gear description (</a:t>
            </a:r>
            <a:r>
              <a:rPr lang="en-US" sz="2400" b="1" dirty="0" err="1" smtClean="0"/>
              <a:t>headrope</a:t>
            </a:r>
            <a:r>
              <a:rPr lang="en-US" sz="2400" b="1" dirty="0" smtClean="0"/>
              <a:t> length, # nets, BRD/TED type, etc.)</a:t>
            </a:r>
          </a:p>
          <a:p>
            <a:pPr lvl="1"/>
            <a:r>
              <a:rPr lang="en-US" sz="2400" b="1" dirty="0" smtClean="0"/>
              <a:t>Location information (stat grid, depth, distance from shore)</a:t>
            </a:r>
          </a:p>
        </p:txBody>
      </p:sp>
    </p:spTree>
    <p:extLst>
      <p:ext uri="{BB962C8B-B14F-4D97-AF65-F5344CB8AC3E}">
        <p14:creationId xmlns:p14="http://schemas.microsoft.com/office/powerpoint/2010/main" val="403409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Fishery Statistics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Catch data generally sufficient; method to determine species specific catch varies by dataset</a:t>
            </a:r>
          </a:p>
          <a:p>
            <a:r>
              <a:rPr lang="en-US" sz="2800" b="1" dirty="0" smtClean="0"/>
              <a:t>Unit of time not consistent between datasets</a:t>
            </a:r>
          </a:p>
          <a:p>
            <a:r>
              <a:rPr lang="en-US" sz="2800" b="1" dirty="0" smtClean="0"/>
              <a:t>Gear description information limited and not consistent among states</a:t>
            </a:r>
          </a:p>
          <a:p>
            <a:r>
              <a:rPr lang="en-US" sz="2800" b="1" dirty="0" smtClean="0"/>
              <a:t>BRD/TED compliance information limited</a:t>
            </a:r>
          </a:p>
          <a:p>
            <a:r>
              <a:rPr lang="en-US" sz="2800" dirty="0" smtClean="0"/>
              <a:t>Size information </a:t>
            </a:r>
            <a:r>
              <a:rPr lang="en-US" sz="2800" dirty="0"/>
              <a:t>dependent on dataset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3580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Fishery Statistics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Overall Recommendations</a:t>
            </a:r>
          </a:p>
          <a:p>
            <a:pPr lvl="1"/>
            <a:r>
              <a:rPr lang="en-US" sz="2400" b="1" dirty="0" smtClean="0"/>
              <a:t>Develop gear type overview and historical timelines</a:t>
            </a:r>
          </a:p>
          <a:p>
            <a:pPr lvl="1"/>
            <a:r>
              <a:rPr lang="en-US" sz="2400" b="1" dirty="0" smtClean="0"/>
              <a:t>Increase observer coverage</a:t>
            </a:r>
          </a:p>
          <a:p>
            <a:pPr lvl="1"/>
            <a:r>
              <a:rPr lang="en-US" sz="2400" b="1" dirty="0" smtClean="0"/>
              <a:t>Develop video techniques to characterize catch</a:t>
            </a:r>
          </a:p>
          <a:p>
            <a:pPr lvl="1"/>
            <a:r>
              <a:rPr lang="en-US" sz="2400" b="1" dirty="0" smtClean="0"/>
              <a:t>Account for effects of fishing behavior on catch and bycatch</a:t>
            </a:r>
          </a:p>
          <a:p>
            <a:pPr lvl="1"/>
            <a:r>
              <a:rPr lang="en-US" sz="2400" b="1" dirty="0"/>
              <a:t>S</a:t>
            </a:r>
            <a:r>
              <a:rPr lang="en-US" sz="2400" b="1" dirty="0" smtClean="0"/>
              <a:t>upport state cooperative projects </a:t>
            </a:r>
          </a:p>
          <a:p>
            <a:pPr marL="0" indent="0">
              <a:buNone/>
            </a:pPr>
            <a:r>
              <a:rPr lang="en-US" sz="2800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82536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1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AFMC_run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SAFMC_run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SAFMC_run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2531</TotalTime>
  <Words>776</Words>
  <Application>Microsoft Office PowerPoint</Application>
  <PresentationFormat>On-screen Show (4:3)</PresentationFormat>
  <Paragraphs>121</Paragraphs>
  <Slides>17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Title 1</vt:lpstr>
      <vt:lpstr>SAFMC_running</vt:lpstr>
      <vt:lpstr>2_SAFMC_running</vt:lpstr>
      <vt:lpstr>1_SAFMC_running</vt:lpstr>
      <vt:lpstr>SEDAR Procedural Workshop 6:  South Atlantic Shrimp Data Evaluation</vt:lpstr>
      <vt:lpstr>Why hold workshop on shrimp?</vt:lpstr>
      <vt:lpstr>Workshop Objectives</vt:lpstr>
      <vt:lpstr>Workshop Overview</vt:lpstr>
      <vt:lpstr>Life History</vt:lpstr>
      <vt:lpstr>Life History</vt:lpstr>
      <vt:lpstr>Fishery Statistics</vt:lpstr>
      <vt:lpstr>Fishery Statistics</vt:lpstr>
      <vt:lpstr>Fishery Statistics</vt:lpstr>
      <vt:lpstr>Indices</vt:lpstr>
      <vt:lpstr>Indices - BCPUE</vt:lpstr>
      <vt:lpstr>Indices - BCPUE</vt:lpstr>
      <vt:lpstr>Indices - Shrimp</vt:lpstr>
      <vt:lpstr>Best Practice Recommendations</vt:lpstr>
      <vt:lpstr>Best Practice Recommendations</vt:lpstr>
      <vt:lpstr>Overall Data Gaps</vt:lpstr>
      <vt:lpstr>PowerPoint Presentation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Amber Von Harten</dc:creator>
  <cp:lastModifiedBy>Julia Byrd</cp:lastModifiedBy>
  <cp:revision>90</cp:revision>
  <dcterms:created xsi:type="dcterms:W3CDTF">2012-10-30T18:59:15Z</dcterms:created>
  <dcterms:modified xsi:type="dcterms:W3CDTF">2015-04-16T17:07:26Z</dcterms:modified>
</cp:coreProperties>
</file>