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11" r:id="rId2"/>
    <p:sldId id="312" r:id="rId3"/>
    <p:sldId id="268" r:id="rId4"/>
    <p:sldId id="272" r:id="rId5"/>
    <p:sldId id="271" r:id="rId6"/>
    <p:sldId id="270" r:id="rId7"/>
    <p:sldId id="269" r:id="rId8"/>
    <p:sldId id="308" r:id="rId9"/>
    <p:sldId id="310" r:id="rId10"/>
    <p:sldId id="256" r:id="rId11"/>
    <p:sldId id="258" r:id="rId12"/>
    <p:sldId id="277" r:id="rId13"/>
    <p:sldId id="287" r:id="rId14"/>
    <p:sldId id="266" r:id="rId15"/>
    <p:sldId id="303" r:id="rId16"/>
    <p:sldId id="304" r:id="rId17"/>
    <p:sldId id="305" r:id="rId18"/>
    <p:sldId id="306" r:id="rId19"/>
    <p:sldId id="307" r:id="rId20"/>
    <p:sldId id="276" r:id="rId21"/>
    <p:sldId id="309" r:id="rId22"/>
    <p:sldId id="313" r:id="rId23"/>
    <p:sldId id="314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6600"/>
    <a:srgbClr val="66FF33"/>
    <a:srgbClr val="FFFF66"/>
    <a:srgbClr val="FF505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32" autoAdjust="0"/>
    <p:restoredTop sz="94667" autoAdjust="0"/>
  </p:normalViewPr>
  <p:slideViewPr>
    <p:cSldViewPr>
      <p:cViewPr varScale="1">
        <p:scale>
          <a:sx n="50" d="100"/>
          <a:sy n="50" d="100"/>
        </p:scale>
        <p:origin x="-9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02F443D-900D-4C16-ADC7-F7C6EF4CCE61}" type="datetimeFigureOut">
              <a:rPr lang="en-US"/>
              <a:pPr/>
              <a:t>4/14/2011</a:t>
            </a:fld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6ECBC0B-85BC-465A-A8F1-2ECD953887F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846BD56-938E-4811-BA40-E5C2E1559418}" type="datetimeFigureOut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E24D849-459A-4322-8B39-1970F55DE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60358-6B0C-4F34-A7E3-36022BBF1385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CE895-7559-42C0-8F04-B8A6005423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EBCA0-9161-4C0F-99BE-AF1DDC108FE6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E2F17-074B-4568-A2DC-AC5C34975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471A4-D28D-49CB-8562-E3A8C7809911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23131-6F41-4928-9FD0-780392E5B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F0973-9A04-45B6-AE34-C6BFFB780967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4254E-AE6E-4A24-9BBF-B5EEC85166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E8785-0AE2-4B9A-BDCF-75D4BC35010F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B5E58-DF1F-4584-8D53-88CDEBAC70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D8604-43FC-4862-9E5C-6FD3A890F2BE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7AA7A-27F1-42B5-BBDF-76FD02909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4D9F0-82E4-46BA-B934-77B8C270FF33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050DB-28C0-4609-9229-43C98E7D9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6EB31-95B5-4F64-8DBF-9BBBC84D1C76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A0BF-0D73-4BFC-A67F-882F33CD81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73196-3F9A-456B-BA42-0BE68BF7C404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D36BC-BFAC-4DA4-9971-8D071891A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A8FB1-4A30-4CF4-9160-66177DCCA090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9B36A-959C-499A-B47D-E40BA46106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53CFC-719D-4763-9626-0C401ACDED06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F8102-54D9-49C1-A296-8388DC59C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0C833A-A465-4A49-AC7C-52E8A16F1232}" type="datetime1">
              <a:rPr lang="en-US"/>
              <a:pPr>
                <a:defRPr/>
              </a:pPr>
              <a:t>4/14/2011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890D86B-90E7-423C-AE78-9E672C1BD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facebook.com/photo.php?pid=39207816&amp;id=12605741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609600"/>
            <a:ext cx="32004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Who we are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686800" cy="3733800"/>
          </a:xfrm>
        </p:spPr>
        <p:txBody>
          <a:bodyPr/>
          <a:lstStyle/>
          <a:p>
            <a:r>
              <a:rPr lang="en-US" dirty="0" smtClean="0"/>
              <a:t>Private regional non-profit research organization</a:t>
            </a:r>
          </a:p>
          <a:p>
            <a:r>
              <a:rPr lang="en-US" dirty="0" smtClean="0"/>
              <a:t>Represent commercial seafood and fishing industry</a:t>
            </a:r>
          </a:p>
          <a:p>
            <a:r>
              <a:rPr lang="en-US" dirty="0" smtClean="0"/>
              <a:t>Virginia to Texas</a:t>
            </a:r>
          </a:p>
          <a:p>
            <a:r>
              <a:rPr lang="en-US" dirty="0" smtClean="0"/>
              <a:t>Administered over 600 research grants since 1976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8" descr="Gulf&amp;SAtlantic3005BLUEsmal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544899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Foundation Observer Programs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38600"/>
          </a:xfrm>
        </p:spPr>
        <p:txBody>
          <a:bodyPr/>
          <a:lstStyle/>
          <a:p>
            <a:r>
              <a:rPr lang="en-US" dirty="0" smtClean="0"/>
              <a:t>2 in the Gulf of Mexico</a:t>
            </a:r>
          </a:p>
          <a:p>
            <a:pPr lvl="1"/>
            <a:r>
              <a:rPr lang="en-US" dirty="0" smtClean="0"/>
              <a:t>Bycatch Reduction Device (BRD) Development and Assessment in the Shrimp Trawl Fishery</a:t>
            </a:r>
          </a:p>
          <a:p>
            <a:pPr lvl="1"/>
            <a:r>
              <a:rPr lang="en-US" dirty="0" smtClean="0"/>
              <a:t>Electronic Logbook Data Collection</a:t>
            </a:r>
          </a:p>
          <a:p>
            <a:r>
              <a:rPr lang="en-US" dirty="0" smtClean="0"/>
              <a:t>1 in the South Atlantic</a:t>
            </a:r>
          </a:p>
          <a:p>
            <a:pPr lvl="1"/>
            <a:r>
              <a:rPr lang="en-US" dirty="0" smtClean="0"/>
              <a:t>Snapper-Grouper Bandit Fishery</a:t>
            </a:r>
          </a:p>
          <a:p>
            <a:pPr lvl="2"/>
            <a:r>
              <a:rPr lang="en-US" dirty="0" smtClean="0"/>
              <a:t>Focus of this presentation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2286000"/>
          </a:xfrm>
        </p:spPr>
        <p:txBody>
          <a:bodyPr/>
          <a:lstStyle/>
          <a:p>
            <a:r>
              <a:rPr lang="en-US" sz="3200" dirty="0" smtClean="0">
                <a:solidFill>
                  <a:srgbClr val="FFFF66"/>
                </a:solidFill>
              </a:rPr>
              <a:t>Catch Characterization and Discards within the Snapper-Grouper Vertical Hook-and-Line</a:t>
            </a:r>
            <a:br>
              <a:rPr lang="en-US" sz="3200" dirty="0" smtClean="0">
                <a:solidFill>
                  <a:srgbClr val="FFFF66"/>
                </a:solidFill>
              </a:rPr>
            </a:br>
            <a:r>
              <a:rPr lang="en-US" sz="3200" dirty="0" smtClean="0">
                <a:solidFill>
                  <a:srgbClr val="FFFF66"/>
                </a:solidFill>
              </a:rPr>
              <a:t>Fishery of the South Atlantic</a:t>
            </a:r>
            <a:br>
              <a:rPr lang="en-US" sz="3200" dirty="0" smtClean="0">
                <a:solidFill>
                  <a:srgbClr val="FFFF66"/>
                </a:solidFill>
              </a:rPr>
            </a:br>
            <a:r>
              <a:rPr lang="en-US" sz="3200" dirty="0" smtClean="0">
                <a:solidFill>
                  <a:srgbClr val="FFFF66"/>
                </a:solidFill>
              </a:rPr>
              <a:t>United States</a:t>
            </a:r>
          </a:p>
        </p:txBody>
      </p:sp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838200" y="3200400"/>
            <a:ext cx="435369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dirty="0">
              <a:latin typeface="Calibri" pitchFamily="34" charset="0"/>
            </a:endParaRPr>
          </a:p>
          <a:p>
            <a:pPr algn="ctr"/>
            <a:r>
              <a:rPr lang="en-US" dirty="0" smtClean="0">
                <a:latin typeface="Calibri" pitchFamily="34" charset="0"/>
              </a:rPr>
              <a:t>Frank C. Helies</a:t>
            </a:r>
          </a:p>
          <a:p>
            <a:pPr algn="ctr"/>
            <a:r>
              <a:rPr lang="en-US" dirty="0" smtClean="0">
                <a:latin typeface="Calibri" pitchFamily="34" charset="0"/>
              </a:rPr>
              <a:t>Program Director</a:t>
            </a:r>
          </a:p>
          <a:p>
            <a:pPr algn="ctr"/>
            <a:r>
              <a:rPr lang="en-US" dirty="0" smtClean="0">
                <a:latin typeface="Calibri" pitchFamily="34" charset="0"/>
              </a:rPr>
              <a:t>Gulf and South Atlantic Fisheries Foundation</a:t>
            </a:r>
          </a:p>
          <a:p>
            <a:pPr algn="ctr"/>
            <a:endParaRPr lang="en-US" dirty="0" smtClean="0">
              <a:latin typeface="Calibri" pitchFamily="34" charset="0"/>
            </a:endParaRPr>
          </a:p>
          <a:p>
            <a:pPr algn="ctr"/>
            <a:r>
              <a:rPr lang="en-US" dirty="0" smtClean="0">
                <a:latin typeface="Calibri" pitchFamily="34" charset="0"/>
              </a:rPr>
              <a:t>and</a:t>
            </a:r>
          </a:p>
          <a:p>
            <a:pPr algn="ctr"/>
            <a:endParaRPr lang="en-US" dirty="0" smtClean="0">
              <a:latin typeface="Calibri" pitchFamily="34" charset="0"/>
            </a:endParaRPr>
          </a:p>
          <a:p>
            <a:pPr algn="ctr"/>
            <a:r>
              <a:rPr lang="en-US" dirty="0" smtClean="0">
                <a:latin typeface="Calibri" pitchFamily="34" charset="0"/>
              </a:rPr>
              <a:t>Scott </a:t>
            </a:r>
            <a:r>
              <a:rPr lang="en-US" dirty="0">
                <a:latin typeface="Calibri" pitchFamily="34" charset="0"/>
              </a:rPr>
              <a:t>W. Raborn, Ph.D.</a:t>
            </a:r>
          </a:p>
          <a:p>
            <a:pPr algn="ctr"/>
            <a:r>
              <a:rPr lang="en-US" dirty="0">
                <a:latin typeface="Calibri" pitchFamily="34" charset="0"/>
              </a:rPr>
              <a:t>Fisheries Scientist</a:t>
            </a:r>
          </a:p>
          <a:p>
            <a:pPr algn="ctr"/>
            <a:r>
              <a:rPr lang="en-US" dirty="0">
                <a:latin typeface="Calibri" pitchFamily="34" charset="0"/>
              </a:rPr>
              <a:t>LGL Ecological Research Associates, Inc</a:t>
            </a:r>
            <a:r>
              <a:rPr lang="en-US" dirty="0" smtClean="0">
                <a:latin typeface="Calibri" pitchFamily="34" charset="0"/>
              </a:rPr>
              <a:t>.</a:t>
            </a:r>
            <a:endParaRPr lang="en-US" dirty="0">
              <a:latin typeface="Calibri" pitchFamily="34" charset="0"/>
            </a:endParaRPr>
          </a:p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6670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Awards #NA06NMF4540059 / #NA08NMF4540399 / #NA10NMF4540102</a:t>
            </a:r>
            <a:endParaRPr lang="en-US" dirty="0"/>
          </a:p>
        </p:txBody>
      </p:sp>
      <p:pic>
        <p:nvPicPr>
          <p:cNvPr id="5" name="myphoto" descr="http://sphotos.ak.fbcdn.net/photos-ak-snc1/v1884/184/43/12605741/n12605741_39207818_7636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200400"/>
            <a:ext cx="228217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Objectives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Characterize catch and discards in South Atlantic bandit reel snapper-grouper fishery</a:t>
            </a:r>
          </a:p>
          <a:p>
            <a:endParaRPr lang="en-US" dirty="0" smtClean="0"/>
          </a:p>
          <a:p>
            <a:r>
              <a:rPr lang="en-US" dirty="0" smtClean="0"/>
              <a:t>Investigate the influences on condition of discards</a:t>
            </a:r>
          </a:p>
          <a:p>
            <a:pPr>
              <a:buFont typeface="Arial" charset="0"/>
              <a:buNone/>
            </a:pPr>
            <a:endParaRPr lang="en-US" dirty="0" smtClean="0"/>
          </a:p>
        </p:txBody>
      </p:sp>
      <p:pic>
        <p:nvPicPr>
          <p:cNvPr id="1026" name="Picture 2" descr="C:\Documents and Settings\Gulf2\Desktop\GSAFFI Data Files\My Pictures\Bandit reel photos\04-05-2007\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648200"/>
            <a:ext cx="2743200" cy="1828800"/>
          </a:xfrm>
          <a:prstGeom prst="rect">
            <a:avLst/>
          </a:prstGeom>
          <a:noFill/>
        </p:spPr>
      </p:pic>
      <p:pic>
        <p:nvPicPr>
          <p:cNvPr id="1028" name="Picture 4" descr="C:\Documents and Settings\Gulf2\Desktop\GSAFFI Data Files\My Pictures\Bandit reel photos\04-05-2007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4267200"/>
            <a:ext cx="3352800" cy="223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Study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876799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Vessel participation was voluntary and therefore non-random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Observer placement for each sampling trip was randomized among participating vessels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All observers underwent detailed training prior to deployment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Vessels were asked to fish under “normal” conditions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Onboard data collection conducted from January 2007 to present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50 trips comprising ~300 sea days to date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66"/>
                </a:solidFill>
              </a:rPr>
              <a:t>Information Recorded Included: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382000" cy="48768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Variables to characterize effort—trip number, station number, fishing time, and number of hooks set and sampled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Date and statistical zone of each set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Species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Length of randomly sampled individuals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Condition of each sampled individual when brought on board—normal versus protruding stomach or eyes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Fate of each sampled individual—kept versus discarded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2819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Total catch by species and hook hours were tabulated for each station within a trip number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Catch per unit effort (CPUE) was given in units of individuals per 100 hook hours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pic>
        <p:nvPicPr>
          <p:cNvPr id="1027" name="Picture 3" descr="C:\Documents and Settings\Gulf2\Desktop\GSAFFI Data Files\My Pictures\Bandit reel photos\5-10-2007\5-10-2007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3581400"/>
            <a:ext cx="2026920" cy="3002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Observer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66"/>
                </a:solidFill>
              </a:rPr>
              <a:t>coverage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2003 to 2007 there were on average 890 vessels per year where at least one pound of snapper-grouper species was landed</a:t>
            </a:r>
          </a:p>
          <a:p>
            <a:r>
              <a:rPr lang="en-US" dirty="0" smtClean="0"/>
              <a:t>397 vessels landed at least 1,000 pounds</a:t>
            </a:r>
          </a:p>
          <a:p>
            <a:r>
              <a:rPr lang="en-US" dirty="0" smtClean="0"/>
              <a:t>We sampled 24 vessels (2007-2009)</a:t>
            </a:r>
          </a:p>
          <a:p>
            <a:r>
              <a:rPr lang="en-US" dirty="0" smtClean="0"/>
              <a:t>Coverage </a:t>
            </a:r>
            <a:r>
              <a:rPr lang="en-US" dirty="0" smtClean="0">
                <a:latin typeface="Times New Roman"/>
                <a:cs typeface="Times New Roman"/>
              </a:rPr>
              <a:t>≈</a:t>
            </a:r>
            <a:r>
              <a:rPr lang="en-US" dirty="0" smtClean="0"/>
              <a:t> </a:t>
            </a:r>
            <a:r>
              <a:rPr lang="en-US" u="sng" dirty="0" smtClean="0"/>
              <a:t>3% </a:t>
            </a:r>
            <a:r>
              <a:rPr lang="en-US" dirty="0" smtClean="0"/>
              <a:t>(24/890) to </a:t>
            </a:r>
            <a:r>
              <a:rPr lang="en-US" u="sng" dirty="0" smtClean="0"/>
              <a:t>6%</a:t>
            </a:r>
            <a:r>
              <a:rPr lang="en-US" dirty="0" smtClean="0"/>
              <a:t> (24/397)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ssn_statzone_south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2162" y="133350"/>
            <a:ext cx="5019675" cy="659130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 flipV="1">
            <a:off x="4572000" y="3048000"/>
            <a:ext cx="10668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4572000" y="30480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4724400" y="2590800"/>
            <a:ext cx="9144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5067300" y="2400300"/>
            <a:ext cx="838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067300" y="2324100"/>
            <a:ext cx="12192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7"/>
          <p:cNvSpPr txBox="1">
            <a:spLocks noChangeArrowheads="1"/>
          </p:cNvSpPr>
          <p:nvPr/>
        </p:nvSpPr>
        <p:spPr bwMode="auto">
          <a:xfrm>
            <a:off x="1752600" y="381000"/>
            <a:ext cx="5638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3200" dirty="0">
                <a:solidFill>
                  <a:srgbClr val="FFFF66"/>
                </a:solidFill>
                <a:latin typeface="Calibri" pitchFamily="34" charset="0"/>
              </a:rPr>
              <a:t>Number of </a:t>
            </a:r>
            <a:r>
              <a:rPr lang="en-US" sz="3200" dirty="0" smtClean="0">
                <a:solidFill>
                  <a:srgbClr val="FFFF66"/>
                </a:solidFill>
                <a:latin typeface="Calibri" pitchFamily="34" charset="0"/>
              </a:rPr>
              <a:t>stations sampled</a:t>
            </a:r>
            <a:endParaRPr lang="en-US" sz="3200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239005" y="5867400"/>
            <a:ext cx="66659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Mean number of stations per </a:t>
            </a:r>
            <a:r>
              <a:rPr lang="en-US" sz="3200" b="1" dirty="0">
                <a:solidFill>
                  <a:srgbClr val="FFC000"/>
                </a:solidFill>
                <a:latin typeface="Calibri" pitchFamily="34" charset="0"/>
              </a:rPr>
              <a:t>trip </a:t>
            </a: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= 67</a:t>
            </a:r>
            <a:endParaRPr lang="en-US" sz="32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32570" y="1142999"/>
          <a:ext cx="8478860" cy="4648200"/>
        </p:xfrm>
        <a:graphic>
          <a:graphicData uri="http://schemas.openxmlformats.org/drawingml/2006/table">
            <a:tbl>
              <a:tblPr/>
              <a:tblGrid>
                <a:gridCol w="1212871"/>
                <a:gridCol w="1111798"/>
                <a:gridCol w="1055646"/>
                <a:gridCol w="1055646"/>
                <a:gridCol w="1055646"/>
                <a:gridCol w="1055646"/>
                <a:gridCol w="1055646"/>
                <a:gridCol w="875961"/>
              </a:tblGrid>
              <a:tr h="30988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Statistical zone</a:t>
                      </a:r>
                    </a:p>
                  </a:txBody>
                  <a:tcPr marL="11175" marR="11175" marT="1117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Trimester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330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528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138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79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245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520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245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135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163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581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8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Subtotal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461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154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544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452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1629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74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8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Subtotal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314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319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113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123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259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8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Subtotal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113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446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720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584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197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971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898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2668</a:t>
                      </a:r>
                    </a:p>
                  </a:txBody>
                  <a:tcPr marL="11175" marR="11175" marT="1117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3" name="TextBox 2"/>
          <p:cNvSpPr txBox="1">
            <a:spLocks noChangeArrowheads="1"/>
          </p:cNvSpPr>
          <p:nvPr/>
        </p:nvSpPr>
        <p:spPr bwMode="auto">
          <a:xfrm>
            <a:off x="1066800" y="152400"/>
            <a:ext cx="701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rgbClr val="FFFF66"/>
                </a:solidFill>
                <a:latin typeface="Calibri" pitchFamily="34" charset="0"/>
              </a:rPr>
              <a:t>Mean effort (hook hours) per station</a:t>
            </a:r>
            <a:endParaRPr lang="en-US" sz="3200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11374" name="TextBox 3"/>
          <p:cNvSpPr txBox="1">
            <a:spLocks noChangeArrowheads="1"/>
          </p:cNvSpPr>
          <p:nvPr/>
        </p:nvSpPr>
        <p:spPr bwMode="auto">
          <a:xfrm>
            <a:off x="1219200" y="4876800"/>
            <a:ext cx="675300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  <a:latin typeface="Calibri" pitchFamily="34" charset="0"/>
              </a:rPr>
              <a:t>Mean effort (hook hours) per </a:t>
            </a:r>
            <a:r>
              <a:rPr lang="en-US" sz="3200" dirty="0">
                <a:solidFill>
                  <a:srgbClr val="FFC000"/>
                </a:solidFill>
                <a:latin typeface="Calibri" pitchFamily="34" charset="0"/>
              </a:rPr>
              <a:t>trip </a:t>
            </a:r>
            <a:r>
              <a:rPr lang="en-US" sz="3200" dirty="0" smtClean="0">
                <a:solidFill>
                  <a:srgbClr val="FFC000"/>
                </a:solidFill>
                <a:latin typeface="Calibri" pitchFamily="34" charset="0"/>
              </a:rPr>
              <a:t>= 244</a:t>
            </a:r>
          </a:p>
          <a:p>
            <a:r>
              <a:rPr lang="en-US" sz="3200" dirty="0" smtClean="0">
                <a:solidFill>
                  <a:srgbClr val="FFC000"/>
                </a:solidFill>
                <a:latin typeface="Calibri" pitchFamily="34" charset="0"/>
              </a:rPr>
              <a:t>Mean fishing time (hours) per trip = 40</a:t>
            </a:r>
            <a:endParaRPr lang="en-US" sz="3200" dirty="0">
              <a:solidFill>
                <a:srgbClr val="FFC000"/>
              </a:solidFill>
              <a:latin typeface="Calibri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838200"/>
          <a:ext cx="8137522" cy="3667132"/>
        </p:xfrm>
        <a:graphic>
          <a:graphicData uri="http://schemas.openxmlformats.org/drawingml/2006/table">
            <a:tbl>
              <a:tblPr/>
              <a:tblGrid>
                <a:gridCol w="985901"/>
                <a:gridCol w="50502"/>
                <a:gridCol w="935399"/>
                <a:gridCol w="1027620"/>
                <a:gridCol w="1027620"/>
                <a:gridCol w="1027620"/>
                <a:gridCol w="1027620"/>
                <a:gridCol w="1027620"/>
                <a:gridCol w="1027620"/>
              </a:tblGrid>
              <a:tr h="261938">
                <a:tc gridSpan="2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3097" marR="13097" marT="130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3097" marR="13097" marT="130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Statistical zone</a:t>
                      </a:r>
                    </a:p>
                  </a:txBody>
                  <a:tcPr marL="13097" marR="13097" marT="1309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Trimester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7.3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3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Subtotal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193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Subtotal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93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193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Subtotal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1143000" y="0"/>
            <a:ext cx="670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rgbClr val="FFFF66"/>
                </a:solidFill>
                <a:latin typeface="Calibri" pitchFamily="34" charset="0"/>
              </a:rPr>
              <a:t>Mean kept catch (individuals per </a:t>
            </a:r>
            <a:r>
              <a:rPr lang="en-US" sz="2000" dirty="0" smtClean="0">
                <a:solidFill>
                  <a:srgbClr val="FFFF66"/>
                </a:solidFill>
                <a:latin typeface="Calibri" pitchFamily="34" charset="0"/>
              </a:rPr>
              <a:t>100 </a:t>
            </a:r>
            <a:r>
              <a:rPr lang="en-US" sz="2000" dirty="0">
                <a:solidFill>
                  <a:srgbClr val="FFFF66"/>
                </a:solidFill>
                <a:latin typeface="Calibri" pitchFamily="34" charset="0"/>
              </a:rPr>
              <a:t>hook hours)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416126"/>
          <a:ext cx="6096000" cy="6313735"/>
        </p:xfrm>
        <a:graphic>
          <a:graphicData uri="http://schemas.openxmlformats.org/drawingml/2006/table">
            <a:tbl>
              <a:tblPr/>
              <a:tblGrid>
                <a:gridCol w="2248377"/>
                <a:gridCol w="1077044"/>
                <a:gridCol w="2030790"/>
                <a:gridCol w="739789"/>
              </a:tblGrid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Snapper, Vermilion</a:t>
                      </a:r>
                    </a:p>
                  </a:txBody>
                  <a:tcPr marL="10885" marR="10885" marT="108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114.4</a:t>
                      </a:r>
                    </a:p>
                  </a:txBody>
                  <a:tcPr marL="10885" marR="10885" marT="108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Hogfish</a:t>
                      </a:r>
                    </a:p>
                  </a:txBody>
                  <a:tcPr marL="10885" marR="10885" marT="108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10885" marR="10885" marT="1088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Triggerfish, Gray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25.1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Creole-Fish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Porgy, Red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20.7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Snapper, Mutton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Scamp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15.3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Amberjack, Lesser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Grouper, Red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Grouper, Black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Grunt, White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6.7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Grouper, Yellowedge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Gag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Mackerel, King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Jack, </a:t>
                      </a:r>
                      <a:r>
                        <a:rPr kumimoji="0" lang="en-US" sz="13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Almaco</a:t>
                      </a:r>
                      <a:endParaRPr kumimoji="0" lang="en-US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4.9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Pinfish, Spottail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Sea bass, Black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Pinfish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Snapper, Red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Coney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Porgy, Knobbed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Seabass, Bank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Hind, Rock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2.0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Snapper, Blackfin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Hind, Speckled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1.6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Runner, Blue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Amberjack, Greater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1.5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Perch, Dwarf Sand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Hind, Red (Strawberry Grouper)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1.3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Bluefish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Rudderfish, Banded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Cottonwick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Triggerfish, Queen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Perch, Sand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Tomtate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Snapper, Gray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Grouper, Snowy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Grouper, Warsaw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Dolphin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0.6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Snapper, Silk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Graysby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Tilefish, Blueline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Shark, Atlantic Sharpnose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Cobia, Ling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Grouper, Yellowmouth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Triggerfish/Filefish  (Family)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Pigfish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Shark, Spinner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Grouper, Yellowfin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Bigeye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Tilefish, Sand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Bonito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Snapper, Yellowtail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Sailor's Choice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Porgy, Whitebone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Barracuda, Great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Squirrelfish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0885" marR="10885" marT="108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1143000" y="0"/>
            <a:ext cx="670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rgbClr val="FFFF66"/>
                </a:solidFill>
                <a:latin typeface="Calibri" pitchFamily="34" charset="0"/>
              </a:rPr>
              <a:t>Mean </a:t>
            </a:r>
            <a:r>
              <a:rPr lang="en-US" sz="2000" dirty="0" smtClean="0">
                <a:solidFill>
                  <a:srgbClr val="FFFF66"/>
                </a:solidFill>
                <a:latin typeface="Calibri" pitchFamily="34" charset="0"/>
              </a:rPr>
              <a:t>discarded catch </a:t>
            </a:r>
            <a:r>
              <a:rPr lang="en-US" sz="2000" dirty="0">
                <a:solidFill>
                  <a:srgbClr val="FFFF66"/>
                </a:solidFill>
                <a:latin typeface="Calibri" pitchFamily="34" charset="0"/>
              </a:rPr>
              <a:t>(individuals per </a:t>
            </a:r>
            <a:r>
              <a:rPr lang="en-US" sz="2000" dirty="0" smtClean="0">
                <a:solidFill>
                  <a:srgbClr val="FFFF66"/>
                </a:solidFill>
                <a:latin typeface="Calibri" pitchFamily="34" charset="0"/>
              </a:rPr>
              <a:t>100 </a:t>
            </a:r>
            <a:r>
              <a:rPr lang="en-US" sz="2000" dirty="0">
                <a:solidFill>
                  <a:srgbClr val="FFFF66"/>
                </a:solidFill>
                <a:latin typeface="Calibri" pitchFamily="34" charset="0"/>
              </a:rPr>
              <a:t>hook hours)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11198" y="533400"/>
          <a:ext cx="7721605" cy="5791191"/>
        </p:xfrm>
        <a:graphic>
          <a:graphicData uri="http://schemas.openxmlformats.org/drawingml/2006/table">
            <a:tbl>
              <a:tblPr/>
              <a:tblGrid>
                <a:gridCol w="2847945"/>
                <a:gridCol w="1364257"/>
                <a:gridCol w="2572337"/>
                <a:gridCol w="937066"/>
              </a:tblGrid>
              <a:tr h="2757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Porgy, Red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16.9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Tilefish, Sand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Snapper, Vermilion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11.3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Sharks Grouped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Scamp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5.3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Moray, Reticulate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Shark, Atlantic Sharpnose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4.0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Perch, Dwarf Sand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Snapper, Red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4.0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Shark, Smooth Dogfish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Hind, Speckled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1.8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Grunt, White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Tomtate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1.6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Remora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Amberjack, Greater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Seabass, Bank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Sea bass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, Black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Eel, Snapper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Squirrelfish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Shark, Nurse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Moray, Spotted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0.7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Moray (Genus)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Gag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Shark, Blacktip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Sharksucker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Shark, Sandbar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Shark, Tiger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Moray, Green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Jack, </a:t>
                      </a:r>
                      <a:r>
                        <a:rPr lang="en-US" sz="16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Almaco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Perch, Sand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Grouper, Red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CD5B5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Barracuda, Great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Pinfish, Spottail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Grouper, Yellowmouth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Triggerfish, Gray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Lionfish, Banded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Dogfish, Spiny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Shark, Dusky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Rudderfish, Banded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Shark, Spinner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Amberjack, Lesser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13788" marR="13788" marT="137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533400" y="0"/>
            <a:ext cx="8001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FFFF66"/>
                </a:solidFill>
                <a:latin typeface="Calibri" pitchFamily="34" charset="0"/>
              </a:rPr>
              <a:t>All </a:t>
            </a:r>
            <a:r>
              <a:rPr lang="en-US" sz="2400" dirty="0" smtClean="0">
                <a:solidFill>
                  <a:srgbClr val="FFFF66"/>
                </a:solidFill>
                <a:latin typeface="Calibri" pitchFamily="34" charset="0"/>
              </a:rPr>
              <a:t>Species </a:t>
            </a:r>
          </a:p>
          <a:p>
            <a:pPr algn="ctr"/>
            <a:r>
              <a:rPr lang="en-US" dirty="0" smtClean="0">
                <a:solidFill>
                  <a:srgbClr val="FFFF66"/>
                </a:solidFill>
                <a:latin typeface="Calibri" pitchFamily="34" charset="0"/>
              </a:rPr>
              <a:t>(individuals </a:t>
            </a:r>
            <a:r>
              <a:rPr lang="en-US" dirty="0">
                <a:solidFill>
                  <a:srgbClr val="FFFF66"/>
                </a:solidFill>
                <a:latin typeface="Calibri" pitchFamily="34" charset="0"/>
              </a:rPr>
              <a:t>per </a:t>
            </a:r>
            <a:r>
              <a:rPr lang="en-US" dirty="0" smtClean="0">
                <a:solidFill>
                  <a:srgbClr val="FFFF66"/>
                </a:solidFill>
                <a:latin typeface="Calibri" pitchFamily="34" charset="0"/>
              </a:rPr>
              <a:t>100 </a:t>
            </a:r>
            <a:r>
              <a:rPr lang="en-US" dirty="0">
                <a:solidFill>
                  <a:srgbClr val="FFFF66"/>
                </a:solidFill>
                <a:latin typeface="Calibri" pitchFamily="34" charset="0"/>
              </a:rPr>
              <a:t>Hook Hours)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685800"/>
          <a:ext cx="7238999" cy="5860858"/>
        </p:xfrm>
        <a:graphic>
          <a:graphicData uri="http://schemas.openxmlformats.org/drawingml/2006/table">
            <a:tbl>
              <a:tblPr/>
              <a:tblGrid>
                <a:gridCol w="998482"/>
                <a:gridCol w="998482"/>
                <a:gridCol w="1400310"/>
                <a:gridCol w="602743"/>
                <a:gridCol w="602743"/>
                <a:gridCol w="602743"/>
                <a:gridCol w="602743"/>
                <a:gridCol w="602743"/>
                <a:gridCol w="828010"/>
              </a:tblGrid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Stat Zone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Trimester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Mean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Overall mean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288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562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191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233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126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232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26%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185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108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118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49%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26%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571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415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337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161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14%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26%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261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14%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355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326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326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113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272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757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199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147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262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102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7%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88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Overall </a:t>
                      </a: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Kept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399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189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160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199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191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Overall discarded catch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88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Overall % discarded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22%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21%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9094" marR="9094" marT="9094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9094" marR="9094" marT="90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81000"/>
            <a:ext cx="4043361" cy="6110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 descr="http://a4.sphotos.ak.fbcdn.net/photos-ak-snc1/v1884/184/43/12605741/n12605741_39207808_68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0"/>
            <a:ext cx="3581400" cy="2383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81000"/>
            <a:ext cx="4038600" cy="610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Documents and Settings\Gulf2\Desktop\GSAFFI Data Files\My Pictures\Bandit reel photos\Roll1\1200007-R1-002-00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09800"/>
            <a:ext cx="3733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7752" y="400050"/>
            <a:ext cx="4008496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457200"/>
            <a:ext cx="3967162" cy="599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Documents and Settings\Gulf2\Desktop\GSAFFI Data Files\My Pictures\Bandit reel photos\04-05-2007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286000"/>
            <a:ext cx="3429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609600"/>
            <a:ext cx="3810000" cy="575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 descr="http://a7.sphotos.ak.fbcdn.net/photos-ak-snc1/v1884/184/43/12605741/n12605741_39207847_7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09800"/>
            <a:ext cx="4150247" cy="2762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29" name="Group 101"/>
          <p:cNvGraphicFramePr>
            <a:graphicFrameLocks noGrp="1"/>
          </p:cNvGraphicFramePr>
          <p:nvPr/>
        </p:nvGraphicFramePr>
        <p:xfrm>
          <a:off x="717550" y="990600"/>
          <a:ext cx="7708900" cy="5105513"/>
        </p:xfrm>
        <a:graphic>
          <a:graphicData uri="http://schemas.openxmlformats.org/drawingml/2006/table">
            <a:tbl>
              <a:tblPr/>
              <a:tblGrid>
                <a:gridCol w="1524000"/>
                <a:gridCol w="958850"/>
                <a:gridCol w="1042988"/>
                <a:gridCol w="1196975"/>
                <a:gridCol w="966787"/>
                <a:gridCol w="2019300"/>
              </a:tblGrid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Common name</a:t>
                      </a:r>
                    </a:p>
                  </a:txBody>
                  <a:tcPr marL="6724" marR="6724" marT="672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724" marR="6724" marT="672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Normal</a:t>
                      </a:r>
                    </a:p>
                  </a:txBody>
                  <a:tcPr marL="6724" marR="6724" marT="672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Stomach protruding</a:t>
                      </a:r>
                    </a:p>
                  </a:txBody>
                  <a:tcPr marL="6724" marR="6724" marT="672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Eyes protruding</a:t>
                      </a:r>
                    </a:p>
                  </a:txBody>
                  <a:tcPr marL="6724" marR="6724" marT="672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Combination of stomach and eyes</a:t>
                      </a:r>
                    </a:p>
                  </a:txBody>
                  <a:tcPr marL="6724" marR="6724" marT="672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Gag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Frequency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Grouper, Red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Frequency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Porgy, Red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Frequency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1612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Snapper, Red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Frequency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Snapper, 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Vermilion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Frequency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All bycatch species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Frequency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4821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6724" marR="6724" marT="6724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Condition of discarded catch (continued)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Costs and Coverage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r>
              <a:rPr lang="en-US" dirty="0" smtClean="0"/>
              <a:t>Costs</a:t>
            </a:r>
          </a:p>
          <a:p>
            <a:pPr lvl="1"/>
            <a:r>
              <a:rPr lang="en-US" dirty="0" smtClean="0"/>
              <a:t>Observer training</a:t>
            </a:r>
          </a:p>
          <a:p>
            <a:pPr lvl="1"/>
            <a:r>
              <a:rPr lang="en-US" dirty="0" smtClean="0"/>
              <a:t>Observer compensation and travel</a:t>
            </a:r>
          </a:p>
          <a:p>
            <a:pPr lvl="1"/>
            <a:r>
              <a:rPr lang="en-US" dirty="0" smtClean="0"/>
              <a:t>Supplies</a:t>
            </a:r>
          </a:p>
          <a:p>
            <a:pPr lvl="1"/>
            <a:r>
              <a:rPr lang="en-US" dirty="0" smtClean="0"/>
              <a:t>Vessel insurance</a:t>
            </a:r>
          </a:p>
          <a:p>
            <a:pPr lvl="1"/>
            <a:r>
              <a:rPr lang="en-US" dirty="0" smtClean="0"/>
              <a:t>Vessel compensation (variable)</a:t>
            </a:r>
          </a:p>
          <a:p>
            <a:r>
              <a:rPr lang="en-US" dirty="0" smtClean="0"/>
              <a:t>Coverage</a:t>
            </a:r>
          </a:p>
          <a:p>
            <a:pPr lvl="1"/>
            <a:r>
              <a:rPr lang="en-US" dirty="0" smtClean="0"/>
              <a:t>Ideally want to include as much of fishery as possible</a:t>
            </a:r>
          </a:p>
          <a:p>
            <a:pPr lvl="1"/>
            <a:r>
              <a:rPr lang="en-US" dirty="0" smtClean="0"/>
              <a:t>Our programs are voluntary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Pros and Cons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/>
          <a:lstStyle/>
          <a:p>
            <a:pPr>
              <a:buFont typeface="Calibri" pitchFamily="34" charset="0"/>
              <a:buChar char="⁺"/>
            </a:pPr>
            <a:r>
              <a:rPr lang="en-US" dirty="0" smtClean="0"/>
              <a:t>Ability to augment and verify landings data</a:t>
            </a:r>
          </a:p>
          <a:p>
            <a:pPr>
              <a:buFont typeface="Calibri" pitchFamily="34" charset="0"/>
              <a:buChar char="⁺"/>
            </a:pPr>
            <a:r>
              <a:rPr lang="en-US" dirty="0" smtClean="0"/>
              <a:t>Third party data collection</a:t>
            </a:r>
          </a:p>
          <a:p>
            <a:pPr>
              <a:buFont typeface="Calibri" pitchFamily="34" charset="0"/>
              <a:buChar char="⁺"/>
            </a:pPr>
            <a:r>
              <a:rPr lang="en-US" dirty="0" smtClean="0"/>
              <a:t>Ability to collect accurate length, weight, depth data that is not included in landings data</a:t>
            </a:r>
          </a:p>
          <a:p>
            <a:pPr>
              <a:buFont typeface="Calibri" pitchFamily="34" charset="0"/>
              <a:buChar char="⁺"/>
            </a:pPr>
            <a:r>
              <a:rPr lang="en-US" dirty="0" smtClean="0"/>
              <a:t>Increase industry cooperation in data collection</a:t>
            </a:r>
          </a:p>
          <a:p>
            <a:pPr>
              <a:buFont typeface="Calibri" pitchFamily="34" charset="0"/>
              <a:buChar char="⁻"/>
            </a:pPr>
            <a:r>
              <a:rPr lang="en-US" b="1" dirty="0" smtClean="0">
                <a:solidFill>
                  <a:srgbClr val="FF0000"/>
                </a:solidFill>
              </a:rPr>
              <a:t>Cost vs. coverage</a:t>
            </a:r>
          </a:p>
          <a:p>
            <a:pPr>
              <a:buFont typeface="Calibri" pitchFamily="34" charset="0"/>
              <a:buChar char="⁻"/>
            </a:pPr>
            <a:r>
              <a:rPr lang="en-US" b="1" dirty="0" smtClean="0">
                <a:solidFill>
                  <a:srgbClr val="FF0000"/>
                </a:solidFill>
              </a:rPr>
              <a:t>At-sea safety concerns</a:t>
            </a:r>
          </a:p>
          <a:p>
            <a:pPr>
              <a:buFont typeface="Calibri" pitchFamily="34" charset="0"/>
              <a:buChar char="⁻"/>
            </a:pPr>
            <a:r>
              <a:rPr lang="en-US" b="1" dirty="0" smtClean="0">
                <a:solidFill>
                  <a:srgbClr val="FF0000"/>
                </a:solidFill>
              </a:rPr>
              <a:t>Limited space on some vessels, need to ensure observer avoids interfering with fishing operations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Questions?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Documents and Settings\Gulf2\Desktop\GSAFFI Data Files\Newsletter\2010\7_10\10_09\g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600200"/>
            <a:ext cx="4738688" cy="4444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15697</TotalTime>
  <Words>1331</Words>
  <Application>Microsoft Office PowerPoint</Application>
  <PresentationFormat>On-screen Show (4:3)</PresentationFormat>
  <Paragraphs>669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Who we are</vt:lpstr>
      <vt:lpstr>Foundation Observer Programs</vt:lpstr>
      <vt:lpstr>Catch Characterization and Discards within the Snapper-Grouper Vertical Hook-and-Line Fishery of the South Atlantic United States</vt:lpstr>
      <vt:lpstr>Objectives</vt:lpstr>
      <vt:lpstr>Study Design</vt:lpstr>
      <vt:lpstr>Information Recorded Included: </vt:lpstr>
      <vt:lpstr>Data Analysis</vt:lpstr>
      <vt:lpstr>Observer coverage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Costs and Coverage</vt:lpstr>
      <vt:lpstr>Pros and Cons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Scott Raborn</dc:creator>
  <cp:lastModifiedBy>Frank</cp:lastModifiedBy>
  <cp:revision>404</cp:revision>
  <dcterms:created xsi:type="dcterms:W3CDTF">2008-05-10T15:50:16Z</dcterms:created>
  <dcterms:modified xsi:type="dcterms:W3CDTF">2011-04-14T15:34:11Z</dcterms:modified>
</cp:coreProperties>
</file>