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956" r:id="rId3"/>
    <p:sldMasterId id="2147483968" r:id="rId4"/>
  </p:sldMasterIdLst>
  <p:notesMasterIdLst>
    <p:notesMasterId r:id="rId13"/>
  </p:notesMasterIdLst>
  <p:sldIdLst>
    <p:sldId id="256" r:id="rId5"/>
    <p:sldId id="260" r:id="rId6"/>
    <p:sldId id="293" r:id="rId7"/>
    <p:sldId id="310" r:id="rId8"/>
    <p:sldId id="306" r:id="rId9"/>
    <p:sldId id="311" r:id="rId10"/>
    <p:sldId id="312" r:id="rId11"/>
    <p:sldId id="275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.farmer" initials="n" lastIdx="2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047" autoAdjust="0"/>
    <p:restoredTop sz="96939" autoAdjust="0"/>
  </p:normalViewPr>
  <p:slideViewPr>
    <p:cSldViewPr>
      <p:cViewPr>
        <p:scale>
          <a:sx n="115" d="100"/>
          <a:sy n="115" d="100"/>
        </p:scale>
        <p:origin x="-144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ndy.strelcheck\Desktop\2013%20SA%20Landings%20March%20SAFMC%20meeting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ndy.strelcheck\Desktop\2013%20SA%20Landings%20March%20SAFMC%20meeting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8754755919362345"/>
          <c:y val="3.7287989193989741E-2"/>
          <c:w val="0.57778959688086484"/>
          <c:h val="0.75693587283802255"/>
        </c:manualLayout>
      </c:layout>
      <c:barChart>
        <c:barDir val="col"/>
        <c:grouping val="stacked"/>
        <c:ser>
          <c:idx val="0"/>
          <c:order val="0"/>
          <c:tx>
            <c:strRef>
              <c:f>Sheet2!$B$30</c:f>
              <c:strCache>
                <c:ptCount val="1"/>
                <c:pt idx="0">
                  <c:v>Cbt</c:v>
                </c:pt>
              </c:strCache>
            </c:strRef>
          </c:tx>
          <c:cat>
            <c:numRef>
              <c:f>Sheet2!$A$5:$A$13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Sheet2!$B$262:$B$270</c:f>
              <c:numCache>
                <c:formatCode>#,##0</c:formatCode>
                <c:ptCount val="9"/>
                <c:pt idx="0">
                  <c:v>2755095.2799892081</c:v>
                </c:pt>
                <c:pt idx="1">
                  <c:v>4774368.0047849249</c:v>
                </c:pt>
                <c:pt idx="2">
                  <c:v>4137956.773795892</c:v>
                </c:pt>
                <c:pt idx="3">
                  <c:v>4089275.9553710553</c:v>
                </c:pt>
                <c:pt idx="4">
                  <c:v>3246604.1127901506</c:v>
                </c:pt>
                <c:pt idx="5">
                  <c:v>1820523.3052051975</c:v>
                </c:pt>
                <c:pt idx="6">
                  <c:v>2353471.9782610149</c:v>
                </c:pt>
                <c:pt idx="7">
                  <c:v>2219070.7163842698</c:v>
                </c:pt>
                <c:pt idx="8">
                  <c:v>1744489.1940519414</c:v>
                </c:pt>
              </c:numCache>
            </c:numRef>
          </c:val>
        </c:ser>
        <c:ser>
          <c:idx val="1"/>
          <c:order val="1"/>
          <c:tx>
            <c:strRef>
              <c:f>Sheet2!$C$30</c:f>
              <c:strCache>
                <c:ptCount val="1"/>
                <c:pt idx="0">
                  <c:v>Hbt</c:v>
                </c:pt>
              </c:strCache>
            </c:strRef>
          </c:tx>
          <c:cat>
            <c:numRef>
              <c:f>Sheet2!$A$57:$A$65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Sheet2!$C$262:$C$270</c:f>
              <c:numCache>
                <c:formatCode>#,##0</c:formatCode>
                <c:ptCount val="9"/>
                <c:pt idx="0">
                  <c:v>27727.789013340007</c:v>
                </c:pt>
                <c:pt idx="1">
                  <c:v>23783.176529702196</c:v>
                </c:pt>
                <c:pt idx="2">
                  <c:v>25903.256344000005</c:v>
                </c:pt>
                <c:pt idx="3">
                  <c:v>47122.333417150003</c:v>
                </c:pt>
                <c:pt idx="4">
                  <c:v>12825.258295399999</c:v>
                </c:pt>
                <c:pt idx="5">
                  <c:v>24138.059579199977</c:v>
                </c:pt>
                <c:pt idx="6">
                  <c:v>19441.763250720018</c:v>
                </c:pt>
                <c:pt idx="7">
                  <c:v>20127.819427399954</c:v>
                </c:pt>
              </c:numCache>
            </c:numRef>
          </c:val>
        </c:ser>
        <c:ser>
          <c:idx val="2"/>
          <c:order val="2"/>
          <c:tx>
            <c:strRef>
              <c:f>Sheet2!$D$30</c:f>
              <c:strCache>
                <c:ptCount val="1"/>
                <c:pt idx="0">
                  <c:v>Prv</c:v>
                </c:pt>
              </c:strCache>
            </c:strRef>
          </c:tx>
          <c:cat>
            <c:numRef>
              <c:f>Sheet2!$A$83:$A$91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Sheet2!$D$262:$D$270</c:f>
              <c:numCache>
                <c:formatCode>#,##0</c:formatCode>
                <c:ptCount val="9"/>
                <c:pt idx="0">
                  <c:v>4452548.0804353002</c:v>
                </c:pt>
                <c:pt idx="1">
                  <c:v>4772694.0772204008</c:v>
                </c:pt>
                <c:pt idx="2">
                  <c:v>5370256.1155593991</c:v>
                </c:pt>
                <c:pt idx="3">
                  <c:v>6300260.6093195993</c:v>
                </c:pt>
                <c:pt idx="4">
                  <c:v>4964915.0485703014</c:v>
                </c:pt>
                <c:pt idx="5">
                  <c:v>5672189.4762731008</c:v>
                </c:pt>
                <c:pt idx="6">
                  <c:v>3814985.7462956002</c:v>
                </c:pt>
                <c:pt idx="7">
                  <c:v>4289061.3391275993</c:v>
                </c:pt>
                <c:pt idx="8">
                  <c:v>3851123.443271697</c:v>
                </c:pt>
              </c:numCache>
            </c:numRef>
          </c:val>
        </c:ser>
        <c:ser>
          <c:idx val="3"/>
          <c:order val="3"/>
          <c:tx>
            <c:strRef>
              <c:f>Sheet2!$E$30</c:f>
              <c:strCache>
                <c:ptCount val="1"/>
                <c:pt idx="0">
                  <c:v>Shore</c:v>
                </c:pt>
              </c:strCache>
            </c:strRef>
          </c:tx>
          <c:cat>
            <c:numRef>
              <c:f>Sheet2!$A$57:$A$65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Sheet2!$E$262:$E$270</c:f>
              <c:numCache>
                <c:formatCode>General</c:formatCode>
                <c:ptCount val="9"/>
              </c:numCache>
            </c:numRef>
          </c:val>
        </c:ser>
        <c:dLbls/>
        <c:gapWidth val="38"/>
        <c:overlap val="100"/>
        <c:axId val="114828416"/>
        <c:axId val="114829952"/>
      </c:barChart>
      <c:lineChart>
        <c:grouping val="standard"/>
        <c:ser>
          <c:idx val="6"/>
          <c:order val="4"/>
          <c:tx>
            <c:strRef>
              <c:f>Sheet2!$K$30</c:f>
              <c:strCache>
                <c:ptCount val="1"/>
                <c:pt idx="0">
                  <c:v>ACL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Sheet2!$A$5:$A$13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Sheet2!$K$262:$K$270</c:f>
              <c:numCache>
                <c:formatCode>General</c:formatCode>
                <c:ptCount val="9"/>
                <c:pt idx="8" formatCode="#,##0">
                  <c:v>13530692</c:v>
                </c:pt>
              </c:numCache>
            </c:numRef>
          </c:val>
        </c:ser>
        <c:dLbls/>
        <c:marker val="1"/>
        <c:axId val="114828416"/>
        <c:axId val="114829952"/>
      </c:lineChart>
      <c:lineChart>
        <c:grouping val="standard"/>
        <c:ser>
          <c:idx val="4"/>
          <c:order val="5"/>
          <c:tx>
            <c:strRef>
              <c:f>Sheet2!$H$30</c:f>
              <c:strCache>
                <c:ptCount val="1"/>
                <c:pt idx="0">
                  <c:v>MRFSS effort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x"/>
            <c:size val="7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val>
            <c:numRef>
              <c:f>Sheet2!$J$262:$J$270</c:f>
              <c:numCache>
                <c:formatCode>0</c:formatCode>
                <c:ptCount val="9"/>
                <c:pt idx="0">
                  <c:v>487524.90481863171</c:v>
                </c:pt>
                <c:pt idx="1">
                  <c:v>517658.67005125916</c:v>
                </c:pt>
                <c:pt idx="2">
                  <c:v>547265.14836596977</c:v>
                </c:pt>
                <c:pt idx="3">
                  <c:v>579466.74566969532</c:v>
                </c:pt>
                <c:pt idx="4">
                  <c:v>518963.93449593702</c:v>
                </c:pt>
                <c:pt idx="5">
                  <c:v>435285.50291131006</c:v>
                </c:pt>
                <c:pt idx="6">
                  <c:v>438722.20368254924</c:v>
                </c:pt>
                <c:pt idx="7">
                  <c:v>399444.08268263342</c:v>
                </c:pt>
                <c:pt idx="8">
                  <c:v>384599.96992278972</c:v>
                </c:pt>
              </c:numCache>
            </c:numRef>
          </c:val>
        </c:ser>
        <c:ser>
          <c:idx val="5"/>
          <c:order val="6"/>
          <c:tx>
            <c:strRef>
              <c:f>Sheet2!$I$30</c:f>
              <c:strCache>
                <c:ptCount val="1"/>
                <c:pt idx="0">
                  <c:v>Hbt effort</c:v>
                </c:pt>
              </c:strCache>
            </c:strRef>
          </c:tx>
          <c:val>
            <c:numRef>
              <c:f>Sheet2!$I$262:$I$270</c:f>
              <c:numCache>
                <c:formatCode>0</c:formatCode>
                <c:ptCount val="9"/>
                <c:pt idx="0">
                  <c:v>251418</c:v>
                </c:pt>
                <c:pt idx="1">
                  <c:v>238448</c:v>
                </c:pt>
                <c:pt idx="2">
                  <c:v>257332</c:v>
                </c:pt>
                <c:pt idx="3">
                  <c:v>246881</c:v>
                </c:pt>
                <c:pt idx="4">
                  <c:v>188388</c:v>
                </c:pt>
                <c:pt idx="5">
                  <c:v>196807</c:v>
                </c:pt>
                <c:pt idx="6">
                  <c:v>189684</c:v>
                </c:pt>
                <c:pt idx="7">
                  <c:v>187143</c:v>
                </c:pt>
              </c:numCache>
            </c:numRef>
          </c:val>
        </c:ser>
        <c:dLbls/>
        <c:marker val="1"/>
        <c:axId val="114840320"/>
        <c:axId val="114841856"/>
      </c:lineChart>
      <c:catAx>
        <c:axId val="114828416"/>
        <c:scaling>
          <c:orientation val="minMax"/>
        </c:scaling>
        <c:axPos val="b"/>
        <c:numFmt formatCode="General" sourceLinked="1"/>
        <c:tickLblPos val="nextTo"/>
        <c:crossAx val="114829952"/>
        <c:crosses val="autoZero"/>
        <c:auto val="1"/>
        <c:lblAlgn val="ctr"/>
        <c:lblOffset val="100"/>
      </c:catAx>
      <c:valAx>
        <c:axId val="114829952"/>
        <c:scaling>
          <c:orientation val="minMax"/>
          <c:max val="14000000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Landings (lbs ww)</a:t>
                </a:r>
              </a:p>
            </c:rich>
          </c:tx>
          <c:layout>
            <c:manualLayout>
              <c:xMode val="edge"/>
              <c:yMode val="edge"/>
              <c:x val="1.771771272654243E-2"/>
              <c:y val="0.23348317823908377"/>
            </c:manualLayout>
          </c:layout>
        </c:title>
        <c:numFmt formatCode="#,##0" sourceLinked="1"/>
        <c:tickLblPos val="nextTo"/>
        <c:crossAx val="114828416"/>
        <c:crosses val="autoZero"/>
        <c:crossBetween val="between"/>
      </c:valAx>
      <c:catAx>
        <c:axId val="114840320"/>
        <c:scaling>
          <c:orientation val="minMax"/>
        </c:scaling>
        <c:delete val="1"/>
        <c:axPos val="b"/>
        <c:tickLblPos val="none"/>
        <c:crossAx val="114841856"/>
        <c:crosses val="autoZero"/>
        <c:auto val="1"/>
        <c:lblAlgn val="ctr"/>
        <c:lblOffset val="100"/>
      </c:catAx>
      <c:valAx>
        <c:axId val="114841856"/>
        <c:scaling>
          <c:orientation val="minMax"/>
        </c:scaling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>
                    <a:solidFill>
                      <a:srgbClr val="C00000"/>
                    </a:solidFill>
                  </a:rPr>
                  <a:t>MRFSS angler trips (X 100)</a:t>
                </a:r>
                <a:r>
                  <a:rPr lang="en-US"/>
                  <a:t>                                       </a:t>
                </a:r>
                <a:r>
                  <a:rPr lang="en-US">
                    <a:solidFill>
                      <a:schemeClr val="accent6">
                        <a:lumMod val="75000"/>
                      </a:schemeClr>
                    </a:solidFill>
                  </a:rPr>
                  <a:t>Headboat angler trips</a:t>
                </a:r>
              </a:p>
            </c:rich>
          </c:tx>
          <c:layout>
            <c:manualLayout>
              <c:xMode val="edge"/>
              <c:yMode val="edge"/>
              <c:x val="0.88505266656971315"/>
              <c:y val="0.17365163445478402"/>
            </c:manualLayout>
          </c:layout>
        </c:title>
        <c:numFmt formatCode="0" sourceLinked="1"/>
        <c:tickLblPos val="nextTo"/>
        <c:crossAx val="114840320"/>
        <c:crosses val="max"/>
        <c:crossBetween val="between"/>
      </c:valAx>
    </c:plotArea>
    <c:legend>
      <c:legendPos val="b"/>
      <c:layout/>
    </c:legend>
    <c:plotVisOnly val="1"/>
    <c:dispBlanksAs val="gap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8754755919362356"/>
          <c:y val="3.7287989193989755E-2"/>
          <c:w val="0.57778959688086484"/>
          <c:h val="0.75693587283802344"/>
        </c:manualLayout>
      </c:layout>
      <c:barChart>
        <c:barDir val="col"/>
        <c:grouping val="stacked"/>
        <c:ser>
          <c:idx val="0"/>
          <c:order val="0"/>
          <c:tx>
            <c:strRef>
              <c:f>Sheet2!$B$30</c:f>
              <c:strCache>
                <c:ptCount val="1"/>
                <c:pt idx="0">
                  <c:v>Cbt</c:v>
                </c:pt>
              </c:strCache>
            </c:strRef>
          </c:tx>
          <c:cat>
            <c:numRef>
              <c:f>Sheet2!$A$5:$A$13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Sheet2!$B$284:$B$292</c:f>
              <c:numCache>
                <c:formatCode>#,##0</c:formatCode>
                <c:ptCount val="9"/>
                <c:pt idx="0">
                  <c:v>496011.98432276055</c:v>
                </c:pt>
                <c:pt idx="1">
                  <c:v>252441.36071809972</c:v>
                </c:pt>
                <c:pt idx="2">
                  <c:v>219287.03673388</c:v>
                </c:pt>
                <c:pt idx="3">
                  <c:v>391288.09934666037</c:v>
                </c:pt>
                <c:pt idx="4">
                  <c:v>206538.98398195</c:v>
                </c:pt>
                <c:pt idx="5">
                  <c:v>208835.48651008972</c:v>
                </c:pt>
                <c:pt idx="6">
                  <c:v>200406.63317520011</c:v>
                </c:pt>
                <c:pt idx="7">
                  <c:v>254214.64475500004</c:v>
                </c:pt>
                <c:pt idx="8">
                  <c:v>546716.10554471996</c:v>
                </c:pt>
              </c:numCache>
            </c:numRef>
          </c:val>
        </c:ser>
        <c:ser>
          <c:idx val="1"/>
          <c:order val="1"/>
          <c:tx>
            <c:strRef>
              <c:f>Sheet2!$C$30</c:f>
              <c:strCache>
                <c:ptCount val="1"/>
                <c:pt idx="0">
                  <c:v>Hbt</c:v>
                </c:pt>
              </c:strCache>
            </c:strRef>
          </c:tx>
          <c:cat>
            <c:numRef>
              <c:f>Sheet2!$A$57:$A$65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Sheet2!$C$284:$C$292</c:f>
              <c:numCache>
                <c:formatCode>#,##0</c:formatCode>
                <c:ptCount val="9"/>
                <c:pt idx="0">
                  <c:v>5215.6206340000099</c:v>
                </c:pt>
                <c:pt idx="1">
                  <c:v>5789.5882440000014</c:v>
                </c:pt>
                <c:pt idx="2">
                  <c:v>3001.3644860000004</c:v>
                </c:pt>
                <c:pt idx="3">
                  <c:v>10278.409577599999</c:v>
                </c:pt>
                <c:pt idx="4">
                  <c:v>2766.7112711999998</c:v>
                </c:pt>
                <c:pt idx="5">
                  <c:v>3368.5847080000003</c:v>
                </c:pt>
                <c:pt idx="6">
                  <c:v>4606.1126674000116</c:v>
                </c:pt>
                <c:pt idx="7">
                  <c:v>1632.8237623999999</c:v>
                </c:pt>
              </c:numCache>
            </c:numRef>
          </c:val>
        </c:ser>
        <c:ser>
          <c:idx val="2"/>
          <c:order val="2"/>
          <c:tx>
            <c:strRef>
              <c:f>Sheet2!$D$30</c:f>
              <c:strCache>
                <c:ptCount val="1"/>
                <c:pt idx="0">
                  <c:v>Prv</c:v>
                </c:pt>
              </c:strCache>
            </c:strRef>
          </c:tx>
          <c:cat>
            <c:numRef>
              <c:f>Sheet2!$A$83:$A$91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Sheet2!$D$284:$D$292</c:f>
              <c:numCache>
                <c:formatCode>#,##0</c:formatCode>
                <c:ptCount val="9"/>
                <c:pt idx="0">
                  <c:v>611023.83608890045</c:v>
                </c:pt>
                <c:pt idx="1">
                  <c:v>600078.65358460043</c:v>
                </c:pt>
                <c:pt idx="2">
                  <c:v>546313.71969849907</c:v>
                </c:pt>
                <c:pt idx="3">
                  <c:v>1649416.1908460024</c:v>
                </c:pt>
                <c:pt idx="4">
                  <c:v>457069.38105070003</c:v>
                </c:pt>
                <c:pt idx="5">
                  <c:v>583845.48567179998</c:v>
                </c:pt>
                <c:pt idx="6">
                  <c:v>391957.6988032001</c:v>
                </c:pt>
                <c:pt idx="7">
                  <c:v>444272.8083797</c:v>
                </c:pt>
                <c:pt idx="8">
                  <c:v>880745.47714729898</c:v>
                </c:pt>
              </c:numCache>
            </c:numRef>
          </c:val>
        </c:ser>
        <c:ser>
          <c:idx val="3"/>
          <c:order val="3"/>
          <c:tx>
            <c:strRef>
              <c:f>Sheet2!$E$30</c:f>
              <c:strCache>
                <c:ptCount val="1"/>
                <c:pt idx="0">
                  <c:v>Shore</c:v>
                </c:pt>
              </c:strCache>
            </c:strRef>
          </c:tx>
          <c:cat>
            <c:numRef>
              <c:f>Sheet2!$A$57:$A$65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Sheet2!$E$284:$E$292</c:f>
              <c:numCache>
                <c:formatCode>General</c:formatCode>
                <c:ptCount val="9"/>
              </c:numCache>
            </c:numRef>
          </c:val>
        </c:ser>
        <c:gapWidth val="38"/>
        <c:overlap val="100"/>
        <c:axId val="148809600"/>
        <c:axId val="148811136"/>
      </c:barChart>
      <c:lineChart>
        <c:grouping val="standard"/>
        <c:ser>
          <c:idx val="6"/>
          <c:order val="4"/>
          <c:tx>
            <c:strRef>
              <c:f>Sheet2!$K$30</c:f>
              <c:strCache>
                <c:ptCount val="1"/>
                <c:pt idx="0">
                  <c:v>ACL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Sheet2!$A$5:$A$13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Sheet2!$K$284:$K$292</c:f>
              <c:numCache>
                <c:formatCode>General</c:formatCode>
                <c:ptCount val="9"/>
                <c:pt idx="8" formatCode="#,##0">
                  <c:v>1427638</c:v>
                </c:pt>
              </c:numCache>
            </c:numRef>
          </c:val>
        </c:ser>
        <c:marker val="1"/>
        <c:axId val="148809600"/>
        <c:axId val="148811136"/>
      </c:lineChart>
      <c:lineChart>
        <c:grouping val="standard"/>
        <c:ser>
          <c:idx val="4"/>
          <c:order val="5"/>
          <c:tx>
            <c:strRef>
              <c:f>Sheet2!$H$30</c:f>
              <c:strCache>
                <c:ptCount val="1"/>
                <c:pt idx="0">
                  <c:v>MRFSS effort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x"/>
            <c:size val="7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val>
            <c:numRef>
              <c:f>Sheet2!$J$284:$J$292</c:f>
              <c:numCache>
                <c:formatCode>0</c:formatCode>
                <c:ptCount val="9"/>
                <c:pt idx="0">
                  <c:v>487524.90481863171</c:v>
                </c:pt>
                <c:pt idx="1">
                  <c:v>517658.67005125916</c:v>
                </c:pt>
                <c:pt idx="2">
                  <c:v>547265.14836596977</c:v>
                </c:pt>
                <c:pt idx="3">
                  <c:v>579466.74566969532</c:v>
                </c:pt>
                <c:pt idx="4">
                  <c:v>518963.93449593702</c:v>
                </c:pt>
                <c:pt idx="5">
                  <c:v>435285.50291131006</c:v>
                </c:pt>
                <c:pt idx="6">
                  <c:v>438722.20368254947</c:v>
                </c:pt>
                <c:pt idx="7">
                  <c:v>399444.08268263354</c:v>
                </c:pt>
                <c:pt idx="8">
                  <c:v>384599.96992278972</c:v>
                </c:pt>
              </c:numCache>
            </c:numRef>
          </c:val>
        </c:ser>
        <c:ser>
          <c:idx val="5"/>
          <c:order val="6"/>
          <c:tx>
            <c:strRef>
              <c:f>Sheet2!$I$30</c:f>
              <c:strCache>
                <c:ptCount val="1"/>
                <c:pt idx="0">
                  <c:v>Hbt effort</c:v>
                </c:pt>
              </c:strCache>
            </c:strRef>
          </c:tx>
          <c:val>
            <c:numRef>
              <c:f>Sheet2!$I$284:$I$292</c:f>
              <c:numCache>
                <c:formatCode>0</c:formatCode>
                <c:ptCount val="9"/>
                <c:pt idx="0">
                  <c:v>251418</c:v>
                </c:pt>
                <c:pt idx="1">
                  <c:v>238448</c:v>
                </c:pt>
                <c:pt idx="2">
                  <c:v>257332</c:v>
                </c:pt>
                <c:pt idx="3">
                  <c:v>246881</c:v>
                </c:pt>
                <c:pt idx="4">
                  <c:v>188388</c:v>
                </c:pt>
                <c:pt idx="5">
                  <c:v>196807</c:v>
                </c:pt>
                <c:pt idx="6">
                  <c:v>189684</c:v>
                </c:pt>
                <c:pt idx="7">
                  <c:v>187143</c:v>
                </c:pt>
              </c:numCache>
            </c:numRef>
          </c:val>
        </c:ser>
        <c:marker val="1"/>
        <c:axId val="148813312"/>
        <c:axId val="148814848"/>
      </c:lineChart>
      <c:catAx>
        <c:axId val="148809600"/>
        <c:scaling>
          <c:orientation val="minMax"/>
        </c:scaling>
        <c:axPos val="b"/>
        <c:numFmt formatCode="General" sourceLinked="1"/>
        <c:tickLblPos val="nextTo"/>
        <c:crossAx val="148811136"/>
        <c:crosses val="autoZero"/>
        <c:auto val="1"/>
        <c:lblAlgn val="ctr"/>
        <c:lblOffset val="100"/>
      </c:catAx>
      <c:valAx>
        <c:axId val="148811136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Landings (lbs ww)</a:t>
                </a:r>
              </a:p>
            </c:rich>
          </c:tx>
          <c:layout>
            <c:manualLayout>
              <c:xMode val="edge"/>
              <c:yMode val="edge"/>
              <c:x val="1.771771272654243E-2"/>
              <c:y val="0.23348317823908377"/>
            </c:manualLayout>
          </c:layout>
        </c:title>
        <c:numFmt formatCode="#,##0" sourceLinked="1"/>
        <c:tickLblPos val="nextTo"/>
        <c:crossAx val="148809600"/>
        <c:crosses val="autoZero"/>
        <c:crossBetween val="between"/>
      </c:valAx>
      <c:catAx>
        <c:axId val="148813312"/>
        <c:scaling>
          <c:orientation val="minMax"/>
        </c:scaling>
        <c:delete val="1"/>
        <c:axPos val="b"/>
        <c:tickLblPos val="none"/>
        <c:crossAx val="148814848"/>
        <c:crosses val="autoZero"/>
        <c:auto val="1"/>
        <c:lblAlgn val="ctr"/>
        <c:lblOffset val="100"/>
      </c:catAx>
      <c:valAx>
        <c:axId val="148814848"/>
        <c:scaling>
          <c:orientation val="minMax"/>
        </c:scaling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>
                    <a:solidFill>
                      <a:srgbClr val="C00000"/>
                    </a:solidFill>
                  </a:rPr>
                  <a:t>MRFSS angler trips (X 100)</a:t>
                </a:r>
                <a:r>
                  <a:rPr lang="en-US"/>
                  <a:t>                                       </a:t>
                </a:r>
                <a:r>
                  <a:rPr lang="en-US">
                    <a:solidFill>
                      <a:schemeClr val="accent6">
                        <a:lumMod val="75000"/>
                      </a:schemeClr>
                    </a:solidFill>
                  </a:rPr>
                  <a:t>Headboat angler trips</a:t>
                </a:r>
              </a:p>
            </c:rich>
          </c:tx>
          <c:layout>
            <c:manualLayout>
              <c:xMode val="edge"/>
              <c:yMode val="edge"/>
              <c:x val="0.88505266656971315"/>
              <c:y val="0.17365163445478402"/>
            </c:manualLayout>
          </c:layout>
        </c:title>
        <c:numFmt formatCode="0" sourceLinked="1"/>
        <c:tickLblPos val="nextTo"/>
        <c:crossAx val="148813312"/>
        <c:crosses val="max"/>
        <c:crossBetween val="between"/>
      </c:valAx>
    </c:plotArea>
    <c:legend>
      <c:legendPos val="b"/>
      <c:layout/>
    </c:legend>
    <c:plotVisOnly val="1"/>
    <c:dispBlanksAs val="gap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954F10-33FE-4AD1-8410-E651044FC816}" type="datetimeFigureOut">
              <a:rPr lang="en-US" smtClean="0"/>
              <a:pPr/>
              <a:t>3/4/2013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66A5B4-A506-4563-BF92-61E88F967C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6189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3A4A9-F17D-4E67-8428-7109406A66CF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80DC2-9F05-421F-A3EB-D1F85DEBCE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DAE05-0EE0-4965-8ADE-8A31C81E2D66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2670C-0BCE-4129-84C4-B816D66A19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A213B-5CCD-4406-AC3F-D715342753FD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5F8AE-5566-4A6D-899C-CE0F00224E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5BBA4-24EC-450F-9D80-E3FE11DF499F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DAC50-090B-4221-93D1-614D427451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EE5E9-0A5F-4BBB-83B0-3DE34864317B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CD3EA-DF10-442A-B1DE-CE986C3BE2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9ACA9-194E-4F69-89D4-1CA6609ED902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D7C40-0FBE-4FF7-B48C-0C86CE0762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97B1B-F728-4DE4-A3A5-309C9F096FE1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411C8-1E51-44AA-82E3-A02132D04E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058DD-1EEC-4404-ACF9-9A0D6B581EC5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6251B-5DB3-4BA9-9982-FC91A9F1D7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65AFD-3C58-419C-85AB-E90E2A039CFB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001D8-057D-44F7-A388-FDADED4AF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35CCB9-40BD-4EBF-B405-934E7B9AE89A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01903-A726-43B4-B843-76AA657B3A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54751-BE7D-4125-A78F-3BE6EE9ADFA9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1B5E4-1CAD-4CDF-BFFF-62DDF554AA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89E6E-D16C-4CD0-ACAE-3BF7B0AFA52C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E670DE-9D8B-49F4-B216-7007EFC178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43549-68F0-483B-BC51-8E3866E8A02F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18E20-11A2-46B7-9343-D883F86D05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DB867-4EC7-4AE8-9FE3-2F17C590C106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F9470-E10A-4ED0-B6D2-D68A419012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3DE9F-747F-4D6E-A03E-C880DF0D789F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EC341-2BAE-461C-9B3E-2A5653AADE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3/4/2013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3/4/2013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3/4/2013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3/4/2013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CA31EA-A911-4010-B89E-6C88677F2A7F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635F4-395D-446E-8F30-7C96F36F9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3/4/2013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3/4/2013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E0DD2-8082-4B61-A1DB-A19EA5A75E02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BC6FD-6A1B-4849-AF51-1C4EFCA836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3B6FB-485D-47A7-B716-A9E638653E78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02075-53D8-4DF0-B458-C0B3AE28E3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4B788-28C8-44B2-8CA8-AC15541FA2E6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66E26-66AD-4E51-959F-723BEA8EB5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C2493-1B4C-4AC1-BAC6-56DE7EA204D3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5812C-7E29-4BCA-A66C-2286E90741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6B6A8-CCF6-438A-9D55-D7D9B5B7DED9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7D42D-7E78-42CF-ABF4-4DBE48ACAF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008E3-1CA2-4495-8CCF-3495EE1A1F98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1555E-9476-4B2A-987B-432A1E127C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CD627A8-3DBC-4435-8323-6D1C85927C9F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2383723-183C-45C4-8424-3F66750682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E196B4AB-C8EE-4A5B-8D39-12EA94179F58}" type="datetimeFigureOut">
              <a:rPr lang="en-US"/>
              <a:pPr>
                <a:defRPr/>
              </a:pPr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EB9ED2C6-14B0-4C90-BCA1-0E0713AE73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9473D-82C4-447C-8A17-1C1C6FB6B764}" type="datetimeFigureOut">
              <a:rPr lang="en-US" smtClean="0"/>
              <a:pPr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7" r:id="rId1"/>
    <p:sldLayoutId id="2147483958" r:id="rId2"/>
    <p:sldLayoutId id="2147483959" r:id="rId3"/>
    <p:sldLayoutId id="2147483960" r:id="rId4"/>
    <p:sldLayoutId id="2147483961" r:id="rId5"/>
    <p:sldLayoutId id="2147483962" r:id="rId6"/>
    <p:sldLayoutId id="2147483963" r:id="rId7"/>
    <p:sldLayoutId id="2147483964" r:id="rId8"/>
    <p:sldLayoutId id="2147483965" r:id="rId9"/>
    <p:sldLayoutId id="2147483966" r:id="rId10"/>
    <p:sldLayoutId id="21474839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9" r:id="rId1"/>
    <p:sldLayoutId id="2147483970" r:id="rId2"/>
    <p:sldLayoutId id="2147483971" r:id="rId3"/>
    <p:sldLayoutId id="2147483972" r:id="rId4"/>
    <p:sldLayoutId id="2147483973" r:id="rId5"/>
    <p:sldLayoutId id="2147483974" r:id="rId6"/>
    <p:sldLayoutId id="2147483975" r:id="rId7"/>
    <p:sldLayoutId id="2147483976" r:id="rId8"/>
    <p:sldLayoutId id="2147483977" r:id="rId9"/>
    <p:sldLayoutId id="2147483978" r:id="rId10"/>
    <p:sldLayoutId id="21474839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1.xlsx"/><Relationship Id="rId2" Type="http://schemas.openxmlformats.org/officeDocument/2006/relationships/slideLayout" Target="../slideLayouts/slideLayout35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Microsoft_Office_Excel_97-2003_Worksheet1.xls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Microsoft_Office_Excel_97-2003_Worksheet2.xls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457200" y="2209800"/>
            <a:ext cx="8229600" cy="1470025"/>
          </a:xfrm>
        </p:spPr>
        <p:txBody>
          <a:bodyPr/>
          <a:lstStyle/>
          <a:p>
            <a:r>
              <a:rPr lang="en-US" sz="4000" b="1" dirty="0" smtClean="0">
                <a:solidFill>
                  <a:srgbClr val="002060"/>
                </a:solidFill>
              </a:rPr>
              <a:t>South Atlantic Recreational </a:t>
            </a:r>
            <a:br>
              <a:rPr lang="en-US" sz="4000" b="1" dirty="0" smtClean="0">
                <a:solidFill>
                  <a:srgbClr val="002060"/>
                </a:solidFill>
              </a:rPr>
            </a:br>
            <a:r>
              <a:rPr lang="en-US" sz="4000" b="1" dirty="0" smtClean="0">
                <a:solidFill>
                  <a:srgbClr val="002060"/>
                </a:solidFill>
              </a:rPr>
              <a:t>Landings Update </a:t>
            </a:r>
            <a:r>
              <a:rPr lang="en-US" sz="4000" b="1" dirty="0" smtClean="0">
                <a:solidFill>
                  <a:srgbClr val="002060"/>
                </a:solidFill>
              </a:rPr>
              <a:t>– Dolphin/Wahoo</a:t>
            </a:r>
            <a:r>
              <a:rPr lang="en-US" sz="4000" b="1" dirty="0" smtClean="0">
                <a:solidFill>
                  <a:srgbClr val="002060"/>
                </a:solidFill>
              </a:rPr>
              <a:t/>
            </a:r>
            <a:br>
              <a:rPr lang="en-US" sz="4000" b="1" dirty="0" smtClean="0">
                <a:solidFill>
                  <a:srgbClr val="002060"/>
                </a:solidFill>
              </a:rPr>
            </a:br>
            <a:endParaRPr lang="en-US" sz="4000" dirty="0" smtClean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4419600" cy="2133600"/>
          </a:xfrm>
        </p:spPr>
        <p:txBody>
          <a:bodyPr rtlCol="0">
            <a:normAutofit lnSpcReduction="10000"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LAPP/DM Branch - SERO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and SEFSC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 smtClean="0">
              <a:solidFill>
                <a:schemeClr val="tx1"/>
              </a:solidFill>
            </a:endParaRP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SAFMC Meeting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St. Simons Island, GA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Mar 4-8,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Notes on Landings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525963"/>
          </a:xfrm>
        </p:spPr>
        <p:txBody>
          <a:bodyPr rtlCol="0">
            <a:normAutofit/>
          </a:bodyPr>
          <a:lstStyle/>
          <a:p>
            <a:pPr lvl="0" eaLnBrk="1" hangingPunct="1">
              <a:defRPr/>
            </a:pPr>
            <a:endParaRPr lang="en-US" sz="1300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18288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524000"/>
            <a:ext cx="7620000" cy="30469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2400" dirty="0" smtClean="0">
                <a:latin typeface="+mn-lt"/>
                <a:ea typeface="ヒラギノ角ゴ Pro W3"/>
              </a:rPr>
              <a:t>The Council and NMFS are </a:t>
            </a:r>
            <a:r>
              <a:rPr lang="en-US" sz="2400" dirty="0">
                <a:latin typeface="+mn-lt"/>
                <a:ea typeface="ヒラギノ角ゴ Pro W3"/>
              </a:rPr>
              <a:t>still in the process of converting ACLs/Quotas </a:t>
            </a:r>
            <a:r>
              <a:rPr lang="en-US" sz="2400" dirty="0" smtClean="0">
                <a:latin typeface="+mn-lt"/>
                <a:ea typeface="ヒラギノ角ゴ Pro W3"/>
              </a:rPr>
              <a:t>based on MRIP estimates;  landings presented here are based on MRFSS estimates. </a:t>
            </a:r>
            <a:endParaRPr lang="en-US" sz="2400" dirty="0">
              <a:latin typeface="+mn-lt"/>
              <a:ea typeface="ヒラギノ角ゴ Pro W3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endParaRPr lang="en-US" sz="2400" dirty="0" smtClean="0">
              <a:latin typeface="+mn-lt"/>
              <a:ea typeface="ヒラギノ角ゴ Pro W3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2400" dirty="0" smtClean="0">
                <a:latin typeface="+mn-lt"/>
                <a:ea typeface="ヒラギノ角ゴ Pro W3"/>
              </a:rPr>
              <a:t>Landings estimates were updated by NMFS SERO to be consistent with ACL monitoring (e.g., post-stratification of estimates) and include data through wave 6, 2012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endParaRPr lang="en-US" sz="2400" dirty="0" smtClean="0">
              <a:latin typeface="+mn-lt"/>
              <a:ea typeface="ヒラギノ角ゴ Pro W3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2012 Landings and ACLs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04800" y="2819400"/>
            <a:ext cx="853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 Headboat landings are not included</a:t>
            </a:r>
          </a:p>
          <a:p>
            <a:endParaRPr lang="en-US" sz="1000" dirty="0"/>
          </a:p>
        </p:txBody>
      </p:sp>
      <p:graphicFrame>
        <p:nvGraphicFramePr>
          <p:cNvPr id="25395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225903281"/>
              </p:ext>
            </p:extLst>
          </p:nvPr>
        </p:nvGraphicFramePr>
        <p:xfrm>
          <a:off x="304800" y="1676400"/>
          <a:ext cx="8512034" cy="1143000"/>
        </p:xfrm>
        <a:graphic>
          <a:graphicData uri="http://schemas.openxmlformats.org/presentationml/2006/ole">
            <p:oleObj spid="_x0000_s253960" name="Worksheet" r:id="rId3" imgW="5810207" imgH="780918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Dolphin </a:t>
            </a:r>
            <a:r>
              <a:rPr lang="en-US" dirty="0" err="1" smtClean="0"/>
              <a:t>Rec</a:t>
            </a:r>
            <a:r>
              <a:rPr lang="en-US" dirty="0" smtClean="0"/>
              <a:t> Landings (lbs </a:t>
            </a:r>
            <a:r>
              <a:rPr lang="en-US" dirty="0" err="1" smtClean="0"/>
              <a:t>ww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990600" y="4495800"/>
            <a:ext cx="7162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b="1" dirty="0" smtClean="0"/>
              <a:t>* Area</a:t>
            </a:r>
            <a:r>
              <a:rPr lang="en-US" sz="1200" b="1" dirty="0"/>
              <a:t>: </a:t>
            </a:r>
            <a:r>
              <a:rPr lang="en-US" sz="1200" b="1" dirty="0" smtClean="0"/>
              <a:t>New England to </a:t>
            </a:r>
            <a:r>
              <a:rPr lang="en-US" sz="1200" b="1" dirty="0" err="1" smtClean="0"/>
              <a:t>eFL</a:t>
            </a:r>
            <a:r>
              <a:rPr lang="en-US" sz="1200" b="1" dirty="0" smtClean="0"/>
              <a:t> </a:t>
            </a:r>
          </a:p>
          <a:p>
            <a:r>
              <a:rPr lang="en-US" sz="1200" b="1" dirty="0" smtClean="0"/>
              <a:t>* MRFSS data </a:t>
            </a:r>
            <a:r>
              <a:rPr lang="en-US" sz="1200" b="1" dirty="0" err="1" smtClean="0"/>
              <a:t>unweighted</a:t>
            </a:r>
            <a:r>
              <a:rPr lang="en-US" sz="1200" b="1" dirty="0" smtClean="0"/>
              <a:t> est</a:t>
            </a:r>
            <a:r>
              <a:rPr lang="en-US" sz="1200" b="1" dirty="0"/>
              <a:t>. through </a:t>
            </a:r>
            <a:r>
              <a:rPr lang="en-US" sz="1200" b="1" dirty="0" smtClean="0"/>
              <a:t>wave 6 2012</a:t>
            </a:r>
            <a:r>
              <a:rPr lang="en-US" sz="1200" b="1" dirty="0"/>
              <a:t>; </a:t>
            </a:r>
            <a:r>
              <a:rPr lang="en-US" sz="1200" b="1" dirty="0" smtClean="0"/>
              <a:t>2012 landings are preliminary and do not include HBS landings for 2012</a:t>
            </a:r>
            <a:endParaRPr lang="en-US" sz="1200" b="1" dirty="0"/>
          </a:p>
          <a:p>
            <a:endParaRPr lang="en-US" sz="1200" b="1" dirty="0"/>
          </a:p>
        </p:txBody>
      </p:sp>
      <p:pic>
        <p:nvPicPr>
          <p:cNvPr id="277508" name="Picture 4" descr="http://floridasportfishing.com/magazine/images/stories/species/dolphin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48400" y="5673166"/>
            <a:ext cx="2781300" cy="1184834"/>
          </a:xfrm>
          <a:prstGeom prst="rect">
            <a:avLst/>
          </a:prstGeom>
          <a:noFill/>
        </p:spPr>
      </p:pic>
      <p:graphicFrame>
        <p:nvGraphicFramePr>
          <p:cNvPr id="277507" name="Object 3"/>
          <p:cNvGraphicFramePr>
            <a:graphicFrameLocks noChangeAspect="1"/>
          </p:cNvGraphicFramePr>
          <p:nvPr/>
        </p:nvGraphicFramePr>
        <p:xfrm>
          <a:off x="1066800" y="1295400"/>
          <a:ext cx="6838335" cy="3167063"/>
        </p:xfrm>
        <a:graphic>
          <a:graphicData uri="http://schemas.openxmlformats.org/presentationml/2006/ole">
            <p:oleObj spid="_x0000_s277509" name="Worksheet" r:id="rId4" imgW="4133778" imgH="1914487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Dolphin</a:t>
            </a:r>
            <a:endParaRPr lang="en-US" dirty="0"/>
          </a:p>
        </p:txBody>
      </p:sp>
      <p:pic>
        <p:nvPicPr>
          <p:cNvPr id="8" name="Picture 4" descr="http://floridasportfishing.com/magazine/images/stories/species/dolphin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48400" y="5673166"/>
            <a:ext cx="2781300" cy="1184834"/>
          </a:xfrm>
          <a:prstGeom prst="rect">
            <a:avLst/>
          </a:prstGeom>
          <a:noFill/>
        </p:spPr>
      </p:pic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990600" y="1219200"/>
          <a:ext cx="721995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Wahoo </a:t>
            </a:r>
            <a:r>
              <a:rPr lang="en-US" dirty="0" err="1" smtClean="0"/>
              <a:t>Rec</a:t>
            </a:r>
            <a:r>
              <a:rPr lang="en-US" dirty="0" smtClean="0"/>
              <a:t> Landings (lbs </a:t>
            </a:r>
            <a:r>
              <a:rPr lang="en-US" dirty="0" err="1" smtClean="0"/>
              <a:t>ww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990600" y="4495800"/>
            <a:ext cx="7162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b="1" dirty="0" smtClean="0"/>
              <a:t>* Area</a:t>
            </a:r>
            <a:r>
              <a:rPr lang="en-US" sz="1200" b="1" dirty="0"/>
              <a:t>: </a:t>
            </a:r>
            <a:r>
              <a:rPr lang="en-US" sz="1200" b="1" dirty="0" smtClean="0"/>
              <a:t>New England to </a:t>
            </a:r>
            <a:r>
              <a:rPr lang="en-US" sz="1200" b="1" dirty="0" err="1" smtClean="0"/>
              <a:t>eFL</a:t>
            </a:r>
            <a:r>
              <a:rPr lang="en-US" sz="1200" b="1" dirty="0" smtClean="0"/>
              <a:t> </a:t>
            </a:r>
          </a:p>
          <a:p>
            <a:r>
              <a:rPr lang="en-US" sz="1200" b="1" dirty="0" smtClean="0"/>
              <a:t>* MRFSS data </a:t>
            </a:r>
            <a:r>
              <a:rPr lang="en-US" sz="1200" b="1" dirty="0" err="1" smtClean="0"/>
              <a:t>unweighted</a:t>
            </a:r>
            <a:r>
              <a:rPr lang="en-US" sz="1200" b="1" dirty="0" smtClean="0"/>
              <a:t> est. through wave 6 2012; 2012 landings are preliminary and do not include HBS landings for 2012</a:t>
            </a:r>
          </a:p>
          <a:p>
            <a:endParaRPr lang="en-US" sz="1200" b="1" dirty="0"/>
          </a:p>
          <a:p>
            <a:endParaRPr lang="en-US" sz="1200" b="1" dirty="0"/>
          </a:p>
        </p:txBody>
      </p:sp>
      <p:grpSp>
        <p:nvGrpSpPr>
          <p:cNvPr id="2" name="Group 7"/>
          <p:cNvGrpSpPr/>
          <p:nvPr/>
        </p:nvGrpSpPr>
        <p:grpSpPr>
          <a:xfrm>
            <a:off x="5638800" y="5867400"/>
            <a:ext cx="3333753" cy="800101"/>
            <a:chOff x="5638800" y="5867400"/>
            <a:chExt cx="3333753" cy="800101"/>
          </a:xfrm>
        </p:grpSpPr>
        <p:sp>
          <p:nvSpPr>
            <p:cNvPr id="7" name="Freeform 6"/>
            <p:cNvSpPr/>
            <p:nvPr/>
          </p:nvSpPr>
          <p:spPr>
            <a:xfrm>
              <a:off x="5750169" y="6110654"/>
              <a:ext cx="2664069" cy="316523"/>
            </a:xfrm>
            <a:custGeom>
              <a:avLst/>
              <a:gdLst>
                <a:gd name="connsiteX0" fmla="*/ 0 w 2664069"/>
                <a:gd name="connsiteY0" fmla="*/ 140677 h 316523"/>
                <a:gd name="connsiteX1" fmla="*/ 0 w 2664069"/>
                <a:gd name="connsiteY1" fmla="*/ 140677 h 316523"/>
                <a:gd name="connsiteX2" fmla="*/ 87923 w 2664069"/>
                <a:gd name="connsiteY2" fmla="*/ 114300 h 316523"/>
                <a:gd name="connsiteX3" fmla="*/ 580293 w 2664069"/>
                <a:gd name="connsiteY3" fmla="*/ 17584 h 316523"/>
                <a:gd name="connsiteX4" fmla="*/ 1591408 w 2664069"/>
                <a:gd name="connsiteY4" fmla="*/ 0 h 316523"/>
                <a:gd name="connsiteX5" fmla="*/ 2664069 w 2664069"/>
                <a:gd name="connsiteY5" fmla="*/ 123092 h 316523"/>
                <a:gd name="connsiteX6" fmla="*/ 1793631 w 2664069"/>
                <a:gd name="connsiteY6" fmla="*/ 281354 h 316523"/>
                <a:gd name="connsiteX7" fmla="*/ 967154 w 2664069"/>
                <a:gd name="connsiteY7" fmla="*/ 316523 h 316523"/>
                <a:gd name="connsiteX8" fmla="*/ 211016 w 2664069"/>
                <a:gd name="connsiteY8" fmla="*/ 219808 h 316523"/>
                <a:gd name="connsiteX9" fmla="*/ 0 w 2664069"/>
                <a:gd name="connsiteY9" fmla="*/ 140677 h 316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664069" h="316523">
                  <a:moveTo>
                    <a:pt x="0" y="140677"/>
                  </a:moveTo>
                  <a:lnTo>
                    <a:pt x="0" y="140677"/>
                  </a:lnTo>
                  <a:lnTo>
                    <a:pt x="87923" y="114300"/>
                  </a:lnTo>
                  <a:lnTo>
                    <a:pt x="580293" y="17584"/>
                  </a:lnTo>
                  <a:lnTo>
                    <a:pt x="1591408" y="0"/>
                  </a:lnTo>
                  <a:lnTo>
                    <a:pt x="2664069" y="123092"/>
                  </a:lnTo>
                  <a:lnTo>
                    <a:pt x="1793631" y="281354"/>
                  </a:lnTo>
                  <a:lnTo>
                    <a:pt x="967154" y="316523"/>
                  </a:lnTo>
                  <a:lnTo>
                    <a:pt x="211016" y="219808"/>
                  </a:lnTo>
                  <a:lnTo>
                    <a:pt x="0" y="14067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78532" name="Picture 4" descr="http://floridasportfishing.com/magazine/images/stories/species/wahoo_fb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638800" y="5867400"/>
              <a:ext cx="3333753" cy="800101"/>
            </a:xfrm>
            <a:prstGeom prst="rect">
              <a:avLst/>
            </a:prstGeom>
            <a:noFill/>
          </p:spPr>
        </p:pic>
      </p:grpSp>
      <p:graphicFrame>
        <p:nvGraphicFramePr>
          <p:cNvPr id="338945" name="Object 1"/>
          <p:cNvGraphicFramePr>
            <a:graphicFrameLocks noChangeAspect="1"/>
          </p:cNvGraphicFramePr>
          <p:nvPr/>
        </p:nvGraphicFramePr>
        <p:xfrm>
          <a:off x="1066800" y="1295400"/>
          <a:ext cx="6838335" cy="3167063"/>
        </p:xfrm>
        <a:graphic>
          <a:graphicData uri="http://schemas.openxmlformats.org/presentationml/2006/ole">
            <p:oleObj spid="_x0000_s309250" name="Worksheet" r:id="rId4" imgW="4133778" imgH="1914487" progId="Excel.Sheet.8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Wahoo</a:t>
            </a:r>
            <a:endParaRPr lang="en-US" dirty="0"/>
          </a:p>
        </p:txBody>
      </p:sp>
      <p:grpSp>
        <p:nvGrpSpPr>
          <p:cNvPr id="2" name="Group 3"/>
          <p:cNvGrpSpPr/>
          <p:nvPr/>
        </p:nvGrpSpPr>
        <p:grpSpPr>
          <a:xfrm>
            <a:off x="5638800" y="5867400"/>
            <a:ext cx="3333753" cy="800101"/>
            <a:chOff x="5638800" y="5867400"/>
            <a:chExt cx="3333753" cy="800101"/>
          </a:xfrm>
        </p:grpSpPr>
        <p:sp>
          <p:nvSpPr>
            <p:cNvPr id="5" name="Freeform 4"/>
            <p:cNvSpPr/>
            <p:nvPr/>
          </p:nvSpPr>
          <p:spPr>
            <a:xfrm>
              <a:off x="5750169" y="6110654"/>
              <a:ext cx="2664069" cy="316523"/>
            </a:xfrm>
            <a:custGeom>
              <a:avLst/>
              <a:gdLst>
                <a:gd name="connsiteX0" fmla="*/ 0 w 2664069"/>
                <a:gd name="connsiteY0" fmla="*/ 140677 h 316523"/>
                <a:gd name="connsiteX1" fmla="*/ 0 w 2664069"/>
                <a:gd name="connsiteY1" fmla="*/ 140677 h 316523"/>
                <a:gd name="connsiteX2" fmla="*/ 87923 w 2664069"/>
                <a:gd name="connsiteY2" fmla="*/ 114300 h 316523"/>
                <a:gd name="connsiteX3" fmla="*/ 580293 w 2664069"/>
                <a:gd name="connsiteY3" fmla="*/ 17584 h 316523"/>
                <a:gd name="connsiteX4" fmla="*/ 1591408 w 2664069"/>
                <a:gd name="connsiteY4" fmla="*/ 0 h 316523"/>
                <a:gd name="connsiteX5" fmla="*/ 2664069 w 2664069"/>
                <a:gd name="connsiteY5" fmla="*/ 123092 h 316523"/>
                <a:gd name="connsiteX6" fmla="*/ 1793631 w 2664069"/>
                <a:gd name="connsiteY6" fmla="*/ 281354 h 316523"/>
                <a:gd name="connsiteX7" fmla="*/ 967154 w 2664069"/>
                <a:gd name="connsiteY7" fmla="*/ 316523 h 316523"/>
                <a:gd name="connsiteX8" fmla="*/ 211016 w 2664069"/>
                <a:gd name="connsiteY8" fmla="*/ 219808 h 316523"/>
                <a:gd name="connsiteX9" fmla="*/ 0 w 2664069"/>
                <a:gd name="connsiteY9" fmla="*/ 140677 h 316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664069" h="316523">
                  <a:moveTo>
                    <a:pt x="0" y="140677"/>
                  </a:moveTo>
                  <a:lnTo>
                    <a:pt x="0" y="140677"/>
                  </a:lnTo>
                  <a:lnTo>
                    <a:pt x="87923" y="114300"/>
                  </a:lnTo>
                  <a:lnTo>
                    <a:pt x="580293" y="17584"/>
                  </a:lnTo>
                  <a:lnTo>
                    <a:pt x="1591408" y="0"/>
                  </a:lnTo>
                  <a:lnTo>
                    <a:pt x="2664069" y="123092"/>
                  </a:lnTo>
                  <a:lnTo>
                    <a:pt x="1793631" y="281354"/>
                  </a:lnTo>
                  <a:lnTo>
                    <a:pt x="967154" y="316523"/>
                  </a:lnTo>
                  <a:lnTo>
                    <a:pt x="211016" y="219808"/>
                  </a:lnTo>
                  <a:lnTo>
                    <a:pt x="0" y="14067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icture 4" descr="http://floridasportfishing.com/magazine/images/stories/species/wahoo_fb.jpg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638800" y="5867400"/>
              <a:ext cx="3333753" cy="800101"/>
            </a:xfrm>
            <a:prstGeom prst="rect">
              <a:avLst/>
            </a:prstGeom>
            <a:noFill/>
          </p:spPr>
        </p:pic>
      </p:grpSp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914400" y="1219200"/>
          <a:ext cx="721995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2067</TotalTime>
  <Words>197</Words>
  <Application>Microsoft Office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Office Theme</vt:lpstr>
      <vt:lpstr>1_Office Theme</vt:lpstr>
      <vt:lpstr>Custom Design</vt:lpstr>
      <vt:lpstr>1_Custom Design</vt:lpstr>
      <vt:lpstr>Worksheet</vt:lpstr>
      <vt:lpstr>South Atlantic Recreational  Landings Update – Dolphin/Wahoo </vt:lpstr>
      <vt:lpstr>Notes on Landings Data</vt:lpstr>
      <vt:lpstr>2012 Landings and ACLs</vt:lpstr>
      <vt:lpstr>Dolphin Rec Landings (lbs ww)</vt:lpstr>
      <vt:lpstr>Dolphin</vt:lpstr>
      <vt:lpstr>Wahoo Rec Landings (lbs ww)</vt:lpstr>
      <vt:lpstr>Wahoo</vt:lpstr>
      <vt:lpstr>QUESTIONS?</vt:lpstr>
    </vt:vector>
  </TitlesOfParts>
  <Company>US DOC NOAA NMFS SERO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andy.strelcheck</dc:creator>
  <cp:lastModifiedBy>andy.strelcheck</cp:lastModifiedBy>
  <cp:revision>196</cp:revision>
  <dcterms:created xsi:type="dcterms:W3CDTF">2012-10-22T14:25:57Z</dcterms:created>
  <dcterms:modified xsi:type="dcterms:W3CDTF">2013-03-04T13:11:30Z</dcterms:modified>
</cp:coreProperties>
</file>