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  <p:sldMasterId id="2147483968" r:id="rId2"/>
    <p:sldMasterId id="2147483980" r:id="rId3"/>
    <p:sldMasterId id="2147483988" r:id="rId4"/>
    <p:sldMasterId id="2147483990" r:id="rId5"/>
    <p:sldMasterId id="2147483997" r:id="rId6"/>
  </p:sldMasterIdLst>
  <p:notesMasterIdLst>
    <p:notesMasterId r:id="rId16"/>
  </p:notesMasterIdLst>
  <p:sldIdLst>
    <p:sldId id="256" r:id="rId7"/>
    <p:sldId id="260" r:id="rId8"/>
    <p:sldId id="324" r:id="rId9"/>
    <p:sldId id="326" r:id="rId10"/>
    <p:sldId id="310" r:id="rId11"/>
    <p:sldId id="306" r:id="rId12"/>
    <p:sldId id="311" r:id="rId13"/>
    <p:sldId id="307" r:id="rId14"/>
    <p:sldId id="32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k.farmer" initials="n" lastIdx="21" clrIdx="0"/>
  <p:cmAuthor id="1" name="Andy Strelcheck" initials="AJ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7" autoAdjust="0"/>
    <p:restoredTop sz="79304" autoAdjust="0"/>
  </p:normalViewPr>
  <p:slideViewPr>
    <p:cSldViewPr>
      <p:cViewPr>
        <p:scale>
          <a:sx n="66" d="100"/>
          <a:sy n="66" d="100"/>
        </p:scale>
        <p:origin x="-2650" y="-8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8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.larkin\Documents\Mike\SA_council_meetings\December_2016_council\SA%20Landings%20update%20Nov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.larkin\Documents\Mike\SA_council_meetings\December_2016_council\SA%20Landings%20update%20Nov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74475471896201"/>
          <c:y val="3.7287989193989693E-2"/>
          <c:w val="0.62311825749696081"/>
          <c:h val="0.801127912988149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SA!$B$28</c:f>
              <c:strCache>
                <c:ptCount val="1"/>
                <c:pt idx="0">
                  <c:v>Cbt</c:v>
                </c:pt>
              </c:strCache>
            </c:strRef>
          </c:tx>
          <c:invertIfNegative val="0"/>
          <c:cat>
            <c:numRef>
              <c:f>SA!$A$241:$A$250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SA!$B$241:$B$250</c:f>
              <c:numCache>
                <c:formatCode>#,##0</c:formatCode>
                <c:ptCount val="10"/>
                <c:pt idx="0">
                  <c:v>4089275.9553710599</c:v>
                </c:pt>
                <c:pt idx="1">
                  <c:v>3246604.1127901506</c:v>
                </c:pt>
                <c:pt idx="2">
                  <c:v>1820523.3052051987</c:v>
                </c:pt>
                <c:pt idx="3">
                  <c:v>2353471.9782610177</c:v>
                </c:pt>
                <c:pt idx="4">
                  <c:v>2219070.7163842698</c:v>
                </c:pt>
                <c:pt idx="5">
                  <c:v>2201491.91</c:v>
                </c:pt>
                <c:pt idx="6">
                  <c:v>1642565.72</c:v>
                </c:pt>
                <c:pt idx="7">
                  <c:v>1312958.81</c:v>
                </c:pt>
                <c:pt idx="8">
                  <c:v>2049499.12</c:v>
                </c:pt>
                <c:pt idx="9">
                  <c:v>1663705.08</c:v>
                </c:pt>
              </c:numCache>
            </c:numRef>
          </c:val>
        </c:ser>
        <c:ser>
          <c:idx val="1"/>
          <c:order val="1"/>
          <c:tx>
            <c:strRef>
              <c:f>SA!$C$28</c:f>
              <c:strCache>
                <c:ptCount val="1"/>
                <c:pt idx="0">
                  <c:v>Hbt</c:v>
                </c:pt>
              </c:strCache>
            </c:strRef>
          </c:tx>
          <c:invertIfNegative val="0"/>
          <c:cat>
            <c:numRef>
              <c:f>SA!$A$241:$A$250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SA!$C$241:$C$247</c:f>
              <c:numCache>
                <c:formatCode>#,##0</c:formatCode>
                <c:ptCount val="7"/>
                <c:pt idx="0">
                  <c:v>47122.333417149981</c:v>
                </c:pt>
                <c:pt idx="1">
                  <c:v>12825.258295399999</c:v>
                </c:pt>
                <c:pt idx="2">
                  <c:v>24138.059579200006</c:v>
                </c:pt>
                <c:pt idx="3">
                  <c:v>19441.76325072</c:v>
                </c:pt>
                <c:pt idx="4">
                  <c:v>20127.819427399994</c:v>
                </c:pt>
                <c:pt idx="5">
                  <c:v>20436.88</c:v>
                </c:pt>
                <c:pt idx="6">
                  <c:v>21159.13</c:v>
                </c:pt>
              </c:numCache>
            </c:numRef>
          </c:val>
        </c:ser>
        <c:ser>
          <c:idx val="2"/>
          <c:order val="2"/>
          <c:tx>
            <c:strRef>
              <c:f>SA!$D$28</c:f>
              <c:strCache>
                <c:ptCount val="1"/>
                <c:pt idx="0">
                  <c:v>Prv</c:v>
                </c:pt>
              </c:strCache>
            </c:strRef>
          </c:tx>
          <c:invertIfNegative val="0"/>
          <c:cat>
            <c:numRef>
              <c:f>SA!$A$241:$A$250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SA!$D$241:$D$250</c:f>
              <c:numCache>
                <c:formatCode>#,##0</c:formatCode>
                <c:ptCount val="10"/>
                <c:pt idx="0">
                  <c:v>6300260.6093195993</c:v>
                </c:pt>
                <c:pt idx="1">
                  <c:v>4964915.0485703005</c:v>
                </c:pt>
                <c:pt idx="2">
                  <c:v>5672189.4762730999</c:v>
                </c:pt>
                <c:pt idx="3">
                  <c:v>3814985.7462955993</c:v>
                </c:pt>
                <c:pt idx="4">
                  <c:v>4289061.3391276011</c:v>
                </c:pt>
                <c:pt idx="5">
                  <c:v>3886530.61</c:v>
                </c:pt>
                <c:pt idx="6">
                  <c:v>3472340.55</c:v>
                </c:pt>
                <c:pt idx="7">
                  <c:v>3886884.72</c:v>
                </c:pt>
                <c:pt idx="8">
                  <c:v>5479017.9100000001</c:v>
                </c:pt>
                <c:pt idx="9">
                  <c:v>3825450.81</c:v>
                </c:pt>
              </c:numCache>
            </c:numRef>
          </c:val>
        </c:ser>
        <c:ser>
          <c:idx val="3"/>
          <c:order val="3"/>
          <c:tx>
            <c:strRef>
              <c:f>SA!$E$28</c:f>
              <c:strCache>
                <c:ptCount val="1"/>
                <c:pt idx="0">
                  <c:v>Shore</c:v>
                </c:pt>
              </c:strCache>
            </c:strRef>
          </c:tx>
          <c:invertIfNegative val="0"/>
          <c:cat>
            <c:numRef>
              <c:f>SA!$A$241:$A$250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SA!$E$241:$E$247</c:f>
              <c:numCache>
                <c:formatCode>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547963904"/>
        <c:axId val="524595136"/>
      </c:barChart>
      <c:lineChart>
        <c:grouping val="standard"/>
        <c:varyColors val="0"/>
        <c:ser>
          <c:idx val="6"/>
          <c:order val="4"/>
          <c:tx>
            <c:strRef>
              <c:f>SA!$K$28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SA!$K$241:$K$250</c:f>
              <c:numCache>
                <c:formatCode>General</c:formatCode>
                <c:ptCount val="10"/>
                <c:pt idx="5" formatCode="#,##0">
                  <c:v>13530692</c:v>
                </c:pt>
                <c:pt idx="6" formatCode="#,##0">
                  <c:v>13530692</c:v>
                </c:pt>
                <c:pt idx="7" formatCode="#,##0">
                  <c:v>14187845</c:v>
                </c:pt>
                <c:pt idx="8" formatCode="#,##0">
                  <c:v>14187845</c:v>
                </c:pt>
                <c:pt idx="9" formatCode="#,##0">
                  <c:v>13810361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963904"/>
        <c:axId val="524595136"/>
      </c:lineChart>
      <c:lineChart>
        <c:grouping val="standard"/>
        <c:varyColors val="0"/>
        <c:ser>
          <c:idx val="4"/>
          <c:order val="5"/>
          <c:tx>
            <c:strRef>
              <c:f>SA!$H$28</c:f>
              <c:strCache>
                <c:ptCount val="1"/>
                <c:pt idx="0">
                  <c:v>MRIP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SA!$J$241:$J$250</c:f>
              <c:numCache>
                <c:formatCode>0</c:formatCode>
                <c:ptCount val="10"/>
                <c:pt idx="0">
                  <c:v>534700.84571232868</c:v>
                </c:pt>
                <c:pt idx="1">
                  <c:v>516480.6907238827</c:v>
                </c:pt>
                <c:pt idx="2">
                  <c:v>428586.78568455303</c:v>
                </c:pt>
                <c:pt idx="3">
                  <c:v>428642.49044929119</c:v>
                </c:pt>
                <c:pt idx="4">
                  <c:v>397081.28634779481</c:v>
                </c:pt>
                <c:pt idx="5">
                  <c:v>383882.79807090742</c:v>
                </c:pt>
                <c:pt idx="6">
                  <c:v>368139.81855356862</c:v>
                </c:pt>
                <c:pt idx="7">
                  <c:v>386550.39957762579</c:v>
                </c:pt>
                <c:pt idx="8">
                  <c:v>339952.94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SA!$I$28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SA!$I$241:$I$250</c:f>
              <c:numCache>
                <c:formatCode>0</c:formatCode>
                <c:ptCount val="10"/>
                <c:pt idx="0">
                  <c:v>246881</c:v>
                </c:pt>
                <c:pt idx="1">
                  <c:v>188388</c:v>
                </c:pt>
                <c:pt idx="2">
                  <c:v>196807</c:v>
                </c:pt>
                <c:pt idx="3">
                  <c:v>189684</c:v>
                </c:pt>
                <c:pt idx="4">
                  <c:v>187143</c:v>
                </c:pt>
                <c:pt idx="5" formatCode="#,##0">
                  <c:v>201392</c:v>
                </c:pt>
                <c:pt idx="6" formatCode="#,##0">
                  <c:v>227189</c:v>
                </c:pt>
                <c:pt idx="7" formatCode="#,##0">
                  <c:v>260606</c:v>
                </c:pt>
                <c:pt idx="8" formatCode="#,##0">
                  <c:v>257397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964416"/>
        <c:axId val="524595712"/>
      </c:lineChart>
      <c:catAx>
        <c:axId val="5479639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24595136"/>
        <c:crosses val="autoZero"/>
        <c:auto val="1"/>
        <c:lblAlgn val="ctr"/>
        <c:lblOffset val="100"/>
        <c:noMultiLvlLbl val="0"/>
      </c:catAx>
      <c:valAx>
        <c:axId val="524595136"/>
        <c:scaling>
          <c:orientation val="minMax"/>
          <c:max val="150000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391904959248526E-4"/>
              <c:y val="0.23663977372146661"/>
            </c:manualLayout>
          </c:layout>
          <c:overlay val="0"/>
        </c:title>
        <c:numFmt formatCode="#,##0" sourceLinked="1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7963904"/>
        <c:crosses val="autoZero"/>
        <c:crossBetween val="between"/>
      </c:valAx>
      <c:catAx>
        <c:axId val="547964416"/>
        <c:scaling>
          <c:orientation val="minMax"/>
        </c:scaling>
        <c:delete val="1"/>
        <c:axPos val="b"/>
        <c:majorTickMark val="out"/>
        <c:minorTickMark val="none"/>
        <c:tickLblPos val="nextTo"/>
        <c:crossAx val="524595712"/>
        <c:crosses val="autoZero"/>
        <c:auto val="1"/>
        <c:lblAlgn val="ctr"/>
        <c:lblOffset val="100"/>
        <c:noMultiLvlLbl val="0"/>
      </c:catAx>
      <c:valAx>
        <c:axId val="5245957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MRIP angler trips (X 100)                                       Headboat angler trips</a:t>
                </a:r>
              </a:p>
            </c:rich>
          </c:tx>
          <c:layout>
            <c:manualLayout>
              <c:xMode val="edge"/>
              <c:yMode val="edge"/>
              <c:x val="0.93417543859649133"/>
              <c:y val="0.17365162451284499"/>
            </c:manualLayout>
          </c:layout>
          <c:overlay val="0"/>
        </c:title>
        <c:numFmt formatCode="#,##0" sourceLinked="0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796441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6318552286227382E-2"/>
          <c:y val="0.93374045573848719"/>
          <c:w val="0.8242370493162039"/>
          <c:h val="6.439592778175451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74057190219643"/>
          <c:y val="3.7287989193989707E-2"/>
          <c:w val="0.65673698024589033"/>
          <c:h val="0.79165821601845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SA!$B$28</c:f>
              <c:strCache>
                <c:ptCount val="1"/>
                <c:pt idx="0">
                  <c:v>Cbt</c:v>
                </c:pt>
              </c:strCache>
            </c:strRef>
          </c:tx>
          <c:invertIfNegative val="0"/>
          <c:cat>
            <c:numRef>
              <c:f>SA!$A$261:$A$270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SA!$B$261:$B$270</c:f>
              <c:numCache>
                <c:formatCode>#,##0</c:formatCode>
                <c:ptCount val="10"/>
                <c:pt idx="0">
                  <c:v>391288.0993466599</c:v>
                </c:pt>
                <c:pt idx="1">
                  <c:v>206538.98398195</c:v>
                </c:pt>
                <c:pt idx="2">
                  <c:v>208835.48651009004</c:v>
                </c:pt>
                <c:pt idx="3">
                  <c:v>200406.63317520003</c:v>
                </c:pt>
                <c:pt idx="4">
                  <c:v>254214.64475500004</c:v>
                </c:pt>
                <c:pt idx="5">
                  <c:v>662851.69999999995</c:v>
                </c:pt>
                <c:pt idx="6">
                  <c:v>201497.37</c:v>
                </c:pt>
                <c:pt idx="7">
                  <c:v>247488.32</c:v>
                </c:pt>
                <c:pt idx="8">
                  <c:v>319000.78000000003</c:v>
                </c:pt>
                <c:pt idx="9">
                  <c:v>234915.76</c:v>
                </c:pt>
              </c:numCache>
            </c:numRef>
          </c:val>
        </c:ser>
        <c:ser>
          <c:idx val="1"/>
          <c:order val="1"/>
          <c:tx>
            <c:strRef>
              <c:f>SA!$C$28</c:f>
              <c:strCache>
                <c:ptCount val="1"/>
                <c:pt idx="0">
                  <c:v>Hbt</c:v>
                </c:pt>
              </c:strCache>
            </c:strRef>
          </c:tx>
          <c:invertIfNegative val="0"/>
          <c:cat>
            <c:numRef>
              <c:f>SA!$A$261:$A$270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SA!$C$261:$C$267</c:f>
              <c:numCache>
                <c:formatCode>#,##0</c:formatCode>
                <c:ptCount val="7"/>
                <c:pt idx="0">
                  <c:v>10278.409577599999</c:v>
                </c:pt>
                <c:pt idx="1">
                  <c:v>2766.7112711999998</c:v>
                </c:pt>
                <c:pt idx="2">
                  <c:v>3368.5847080000003</c:v>
                </c:pt>
                <c:pt idx="3">
                  <c:v>4606.1126674000016</c:v>
                </c:pt>
                <c:pt idx="4">
                  <c:v>1632.8237623999999</c:v>
                </c:pt>
                <c:pt idx="5">
                  <c:v>3844.49</c:v>
                </c:pt>
                <c:pt idx="6">
                  <c:v>2983.55</c:v>
                </c:pt>
              </c:numCache>
            </c:numRef>
          </c:val>
        </c:ser>
        <c:ser>
          <c:idx val="2"/>
          <c:order val="2"/>
          <c:tx>
            <c:strRef>
              <c:f>SA!$D$28</c:f>
              <c:strCache>
                <c:ptCount val="1"/>
                <c:pt idx="0">
                  <c:v>Prv</c:v>
                </c:pt>
              </c:strCache>
            </c:strRef>
          </c:tx>
          <c:invertIfNegative val="0"/>
          <c:cat>
            <c:numRef>
              <c:f>SA!$A$261:$A$270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SA!$D$261:$D$270</c:f>
              <c:numCache>
                <c:formatCode>#,##0</c:formatCode>
                <c:ptCount val="10"/>
                <c:pt idx="0">
                  <c:v>1649416.1908460003</c:v>
                </c:pt>
                <c:pt idx="1">
                  <c:v>457069.38105070003</c:v>
                </c:pt>
                <c:pt idx="2">
                  <c:v>583845.48567179998</c:v>
                </c:pt>
                <c:pt idx="3">
                  <c:v>391957.6988032001</c:v>
                </c:pt>
                <c:pt idx="4">
                  <c:v>444272.8083797</c:v>
                </c:pt>
                <c:pt idx="5">
                  <c:v>885779.19</c:v>
                </c:pt>
                <c:pt idx="6">
                  <c:v>174131.73</c:v>
                </c:pt>
                <c:pt idx="7">
                  <c:v>404287.67</c:v>
                </c:pt>
                <c:pt idx="8">
                  <c:v>698751.72</c:v>
                </c:pt>
                <c:pt idx="9">
                  <c:v>399010.9</c:v>
                </c:pt>
              </c:numCache>
            </c:numRef>
          </c:val>
        </c:ser>
        <c:ser>
          <c:idx val="3"/>
          <c:order val="3"/>
          <c:tx>
            <c:strRef>
              <c:f>SA!$E$28</c:f>
              <c:strCache>
                <c:ptCount val="1"/>
                <c:pt idx="0">
                  <c:v>Shore</c:v>
                </c:pt>
              </c:strCache>
            </c:strRef>
          </c:tx>
          <c:invertIfNegative val="0"/>
          <c:cat>
            <c:numRef>
              <c:f>SA!$A$261:$A$270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SA!$E$261:$E$267</c:f>
              <c:numCache>
                <c:formatCode>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549276160"/>
        <c:axId val="549371904"/>
      </c:barChart>
      <c:lineChart>
        <c:grouping val="standard"/>
        <c:varyColors val="0"/>
        <c:ser>
          <c:idx val="6"/>
          <c:order val="4"/>
          <c:tx>
            <c:strRef>
              <c:f>SA!$K$28</c:f>
              <c:strCache>
                <c:ptCount val="1"/>
                <c:pt idx="0">
                  <c:v>ACL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SA!$A$5:$A$10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SA!$K$261:$K$270</c:f>
              <c:numCache>
                <c:formatCode>General</c:formatCode>
                <c:ptCount val="10"/>
                <c:pt idx="5" formatCode="#,##0">
                  <c:v>1427638</c:v>
                </c:pt>
                <c:pt idx="6" formatCode="0">
                  <c:v>1427638</c:v>
                </c:pt>
                <c:pt idx="7" formatCode="0">
                  <c:v>1724418</c:v>
                </c:pt>
                <c:pt idx="8" formatCode="0">
                  <c:v>1724418</c:v>
                </c:pt>
                <c:pt idx="9" formatCode="0">
                  <c:v>1724418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276160"/>
        <c:axId val="549371904"/>
      </c:lineChart>
      <c:lineChart>
        <c:grouping val="standard"/>
        <c:varyColors val="0"/>
        <c:ser>
          <c:idx val="4"/>
          <c:order val="5"/>
          <c:tx>
            <c:strRef>
              <c:f>SA!$H$28</c:f>
              <c:strCache>
                <c:ptCount val="1"/>
                <c:pt idx="0">
                  <c:v>MRIP Effort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SA!$J$261:$J$270</c:f>
              <c:numCache>
                <c:formatCode>0</c:formatCode>
                <c:ptCount val="10"/>
                <c:pt idx="0">
                  <c:v>534700.84571232868</c:v>
                </c:pt>
                <c:pt idx="1">
                  <c:v>516480.6907238827</c:v>
                </c:pt>
                <c:pt idx="2">
                  <c:v>428586.78568455303</c:v>
                </c:pt>
                <c:pt idx="3">
                  <c:v>428642.49044929119</c:v>
                </c:pt>
                <c:pt idx="4">
                  <c:v>397081.28634779481</c:v>
                </c:pt>
                <c:pt idx="5">
                  <c:v>383882.79807090742</c:v>
                </c:pt>
                <c:pt idx="6">
                  <c:v>368139.81855356862</c:v>
                </c:pt>
                <c:pt idx="7">
                  <c:v>386550.39957762579</c:v>
                </c:pt>
                <c:pt idx="8">
                  <c:v>339952.94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SA!$I$28</c:f>
              <c:strCache>
                <c:ptCount val="1"/>
                <c:pt idx="0">
                  <c:v>Hbt Effort</c:v>
                </c:pt>
              </c:strCache>
            </c:strRef>
          </c:tx>
          <c:val>
            <c:numRef>
              <c:f>SA!$I$261:$I$270</c:f>
              <c:numCache>
                <c:formatCode>0</c:formatCode>
                <c:ptCount val="10"/>
                <c:pt idx="0">
                  <c:v>246881</c:v>
                </c:pt>
                <c:pt idx="1">
                  <c:v>188388</c:v>
                </c:pt>
                <c:pt idx="2">
                  <c:v>196807</c:v>
                </c:pt>
                <c:pt idx="3">
                  <c:v>189684</c:v>
                </c:pt>
                <c:pt idx="4">
                  <c:v>187143</c:v>
                </c:pt>
                <c:pt idx="5" formatCode="#,##0">
                  <c:v>201392</c:v>
                </c:pt>
                <c:pt idx="6" formatCode="#,##0">
                  <c:v>227189</c:v>
                </c:pt>
                <c:pt idx="7" formatCode="#,##0">
                  <c:v>260606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276672"/>
        <c:axId val="549372480"/>
      </c:lineChart>
      <c:catAx>
        <c:axId val="549276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9371904"/>
        <c:crosses val="autoZero"/>
        <c:auto val="1"/>
        <c:lblAlgn val="ctr"/>
        <c:lblOffset val="100"/>
        <c:noMultiLvlLbl val="0"/>
      </c:catAx>
      <c:valAx>
        <c:axId val="5493719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Landings (lbs ww)</a:t>
                </a:r>
              </a:p>
            </c:rich>
          </c:tx>
          <c:layout>
            <c:manualLayout>
              <c:xMode val="edge"/>
              <c:yMode val="edge"/>
              <c:x val="1.7391904959248526E-4"/>
              <c:y val="0.23348320806490094"/>
            </c:manualLayout>
          </c:layout>
          <c:overlay val="0"/>
        </c:title>
        <c:numFmt formatCode="#,##0" sourceLinked="1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9276160"/>
        <c:crosses val="autoZero"/>
        <c:crossBetween val="between"/>
      </c:valAx>
      <c:catAx>
        <c:axId val="549276672"/>
        <c:scaling>
          <c:orientation val="minMax"/>
        </c:scaling>
        <c:delete val="1"/>
        <c:axPos val="b"/>
        <c:majorTickMark val="out"/>
        <c:minorTickMark val="none"/>
        <c:tickLblPos val="nextTo"/>
        <c:crossAx val="549372480"/>
        <c:crosses val="autoZero"/>
        <c:auto val="1"/>
        <c:lblAlgn val="ctr"/>
        <c:lblOffset val="100"/>
        <c:noMultiLvlLbl val="0"/>
      </c:catAx>
      <c:valAx>
        <c:axId val="54937248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MRIP angler trips (X 100)                                       </a:t>
                </a:r>
              </a:p>
              <a:p>
                <a:pPr>
                  <a:defRPr/>
                </a:pPr>
                <a:r>
                  <a:rPr lang="en-US"/>
                  <a:t>Headboat angler trips</a:t>
                </a:r>
              </a:p>
            </c:rich>
          </c:tx>
          <c:layout>
            <c:manualLayout>
              <c:xMode val="edge"/>
              <c:yMode val="edge"/>
              <c:x val="0.93066666666666675"/>
              <c:y val="0.20206071542193593"/>
            </c:manualLayout>
          </c:layout>
          <c:overlay val="0"/>
        </c:title>
        <c:numFmt formatCode="#,##0" sourceLinked="0"/>
        <c:majorTickMark val="cross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927667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561679790026247E-2"/>
          <c:y val="0.92742732442535591"/>
          <c:w val="0.8242370493162039"/>
          <c:h val="6.439592778175451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54F10-33FE-4AD1-8410-E651044FC816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66A5B4-A506-4563-BF92-61E88F967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4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8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2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87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85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5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94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6A5B4-A506-4563-BF92-61E88F967C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5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07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Bo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29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Tur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55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Seafo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38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F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9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1988" y="2707457"/>
            <a:ext cx="5484812" cy="122443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63550" y="3118590"/>
            <a:ext cx="1293813" cy="752475"/>
          </a:xfrm>
        </p:spPr>
        <p:txBody>
          <a:bodyPr lIns="0" tIns="0" rIns="0" bIns="0">
            <a:normAutofit/>
          </a:bodyPr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Regional Unit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201988" y="4282303"/>
            <a:ext cx="5484812" cy="57785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July 19, 2012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07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A4A9-F17D-4E67-8428-7109406A66C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0DC2-9F05-421F-A3EB-D1F85DEB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E5E9-0A5F-4BBB-83B0-3DE34864317B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CD3EA-DF10-442A-B1DE-CE986C3BE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A4A9-F17D-4E67-8428-7109406A66C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0DC2-9F05-421F-A3EB-D1F85DEB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" y="-24487"/>
            <a:ext cx="9138586" cy="2515079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  <a:gd name="connsiteX0" fmla="*/ 2887 w 9170673"/>
              <a:gd name="connsiteY0" fmla="*/ 2375696 h 2508024"/>
              <a:gd name="connsiteX1" fmla="*/ 9170673 w 9170673"/>
              <a:gd name="connsiteY1" fmla="*/ 0 h 2508024"/>
              <a:gd name="connsiteX2" fmla="*/ 9169295 w 9170673"/>
              <a:gd name="connsiteY2" fmla="*/ 2508024 h 2508024"/>
              <a:gd name="connsiteX3" fmla="*/ 0 w 9170673"/>
              <a:gd name="connsiteY3" fmla="*/ 2457785 h 2508024"/>
              <a:gd name="connsiteX4" fmla="*/ 2887 w 9170673"/>
              <a:gd name="connsiteY4" fmla="*/ 2375696 h 2508024"/>
              <a:gd name="connsiteX0" fmla="*/ 0 w 9167786"/>
              <a:gd name="connsiteY0" fmla="*/ 2375696 h 2508024"/>
              <a:gd name="connsiteX1" fmla="*/ 9167786 w 9167786"/>
              <a:gd name="connsiteY1" fmla="*/ 0 h 2508024"/>
              <a:gd name="connsiteX2" fmla="*/ 9166408 w 9167786"/>
              <a:gd name="connsiteY2" fmla="*/ 2508024 h 2508024"/>
              <a:gd name="connsiteX3" fmla="*/ 4169 w 9167786"/>
              <a:gd name="connsiteY3" fmla="*/ 2500118 h 2508024"/>
              <a:gd name="connsiteX4" fmla="*/ 0 w 9167786"/>
              <a:gd name="connsiteY4" fmla="*/ 2375696 h 2508024"/>
              <a:gd name="connsiteX0" fmla="*/ 0 w 9166452"/>
              <a:gd name="connsiteY0" fmla="*/ 2375696 h 2508024"/>
              <a:gd name="connsiteX1" fmla="*/ 9061952 w 9166452"/>
              <a:gd name="connsiteY1" fmla="*/ 0 h 2508024"/>
              <a:gd name="connsiteX2" fmla="*/ 9166408 w 9166452"/>
              <a:gd name="connsiteY2" fmla="*/ 2508024 h 2508024"/>
              <a:gd name="connsiteX3" fmla="*/ 4169 w 9166452"/>
              <a:gd name="connsiteY3" fmla="*/ 2500118 h 2508024"/>
              <a:gd name="connsiteX4" fmla="*/ 0 w 9166452"/>
              <a:gd name="connsiteY4" fmla="*/ 2375696 h 2508024"/>
              <a:gd name="connsiteX0" fmla="*/ 0 w 9166808"/>
              <a:gd name="connsiteY0" fmla="*/ 2382751 h 2515079"/>
              <a:gd name="connsiteX1" fmla="*/ 9160729 w 9166808"/>
              <a:gd name="connsiteY1" fmla="*/ 0 h 2515079"/>
              <a:gd name="connsiteX2" fmla="*/ 9166408 w 9166808"/>
              <a:gd name="connsiteY2" fmla="*/ 2515079 h 2515079"/>
              <a:gd name="connsiteX3" fmla="*/ 4169 w 9166808"/>
              <a:gd name="connsiteY3" fmla="*/ 2507173 h 2515079"/>
              <a:gd name="connsiteX4" fmla="*/ 0 w 9166808"/>
              <a:gd name="connsiteY4" fmla="*/ 2382751 h 2515079"/>
              <a:gd name="connsiteX0" fmla="*/ 9943 w 9162640"/>
              <a:gd name="connsiteY0" fmla="*/ 2382751 h 2515079"/>
              <a:gd name="connsiteX1" fmla="*/ 9156561 w 9162640"/>
              <a:gd name="connsiteY1" fmla="*/ 0 h 2515079"/>
              <a:gd name="connsiteX2" fmla="*/ 9162240 w 9162640"/>
              <a:gd name="connsiteY2" fmla="*/ 2515079 h 2515079"/>
              <a:gd name="connsiteX3" fmla="*/ 1 w 9162640"/>
              <a:gd name="connsiteY3" fmla="*/ 2507173 h 2515079"/>
              <a:gd name="connsiteX4" fmla="*/ 9943 w 9162640"/>
              <a:gd name="connsiteY4" fmla="*/ 2382751 h 2515079"/>
              <a:gd name="connsiteX0" fmla="*/ 0 w 9152697"/>
              <a:gd name="connsiteY0" fmla="*/ 2382751 h 2515079"/>
              <a:gd name="connsiteX1" fmla="*/ 9146618 w 9152697"/>
              <a:gd name="connsiteY1" fmla="*/ 0 h 2515079"/>
              <a:gd name="connsiteX2" fmla="*/ 9152297 w 9152697"/>
              <a:gd name="connsiteY2" fmla="*/ 2515079 h 2515079"/>
              <a:gd name="connsiteX3" fmla="*/ 187614 w 9152697"/>
              <a:gd name="connsiteY3" fmla="*/ 2507173 h 2515079"/>
              <a:gd name="connsiteX4" fmla="*/ 0 w 9152697"/>
              <a:gd name="connsiteY4" fmla="*/ 2382751 h 2515079"/>
              <a:gd name="connsiteX0" fmla="*/ 0 w 9068030"/>
              <a:gd name="connsiteY0" fmla="*/ 2382751 h 2515079"/>
              <a:gd name="connsiteX1" fmla="*/ 9061951 w 9068030"/>
              <a:gd name="connsiteY1" fmla="*/ 0 h 2515079"/>
              <a:gd name="connsiteX2" fmla="*/ 9067630 w 9068030"/>
              <a:gd name="connsiteY2" fmla="*/ 2515079 h 2515079"/>
              <a:gd name="connsiteX3" fmla="*/ 102947 w 9068030"/>
              <a:gd name="connsiteY3" fmla="*/ 2507173 h 2515079"/>
              <a:gd name="connsiteX4" fmla="*/ 0 w 9068030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173503 w 9138586"/>
              <a:gd name="connsiteY3" fmla="*/ 2507173 h 2515079"/>
              <a:gd name="connsiteX4" fmla="*/ 0 w 9138586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4170 w 9138586"/>
              <a:gd name="connsiteY3" fmla="*/ 2507173 h 2515079"/>
              <a:gd name="connsiteX4" fmla="*/ 0 w 9138586"/>
              <a:gd name="connsiteY4" fmla="*/ 2382751 h 251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586" h="2515079">
                <a:moveTo>
                  <a:pt x="0" y="2382751"/>
                </a:moveTo>
                <a:cubicBezTo>
                  <a:pt x="20661" y="2379422"/>
                  <a:pt x="7306149" y="2502055"/>
                  <a:pt x="9132507" y="0"/>
                </a:cubicBezTo>
                <a:cubicBezTo>
                  <a:pt x="9129925" y="819774"/>
                  <a:pt x="9140768" y="1695305"/>
                  <a:pt x="9138186" y="2515079"/>
                </a:cubicBezTo>
                <a:lnTo>
                  <a:pt x="4170" y="2507173"/>
                </a:lnTo>
                <a:cubicBezTo>
                  <a:pt x="4169" y="2465011"/>
                  <a:pt x="1" y="2424913"/>
                  <a:pt x="0" y="238275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169"/>
            <a:ext cx="8229600" cy="772250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22"/>
            <a:ext cx="8229600" cy="1500187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48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9068" y="-30696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772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53"/>
            <a:ext cx="8229600" cy="15001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362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E5E9-0A5F-4BBB-83B0-3DE34864317B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CD3EA-DF10-442A-B1DE-CE986C3BE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A4A9-F17D-4E67-8428-7109406A66CF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0DC2-9F05-421F-A3EB-D1F85DEB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3A4A9-F17D-4E67-8428-7109406A66CF}" type="datetimeFigureOut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80DC2-9F05-421F-A3EB-D1F85DEBCE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92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2EE5E9-0A5F-4BBB-83B0-3DE34864317B}" type="datetimeFigureOut">
              <a:rPr lang="en-US" smtClean="0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CD3EA-DF10-442A-B1DE-CE986C3BE2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886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18760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19834"/>
      </p:ext>
    </p:extLst>
  </p:cSld>
  <p:clrMapOvr>
    <a:masterClrMapping/>
  </p:clrMapOvr>
  <p:hf hdr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79650"/>
      </p:ext>
    </p:extLst>
  </p:cSld>
  <p:clrMapOvr>
    <a:masterClrMapping/>
  </p:clrMapOvr>
  <p:hf hd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70736"/>
      </p:ext>
    </p:extLst>
  </p:cSld>
  <p:clrMapOvr>
    <a:masterClrMapping/>
  </p:clrMapOvr>
  <p:hf hdr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41341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8034"/>
      </p:ext>
    </p:extLst>
  </p:cSld>
  <p:clrMapOvr>
    <a:masterClrMapping/>
  </p:clrMapOvr>
  <p:hf hdr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7580"/>
      </p:ext>
    </p:extLst>
  </p:cSld>
  <p:clrMapOvr>
    <a:masterClrMapping/>
  </p:clrMapOvr>
  <p:hf hdr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81445"/>
      </p:ext>
    </p:extLst>
  </p:cSld>
  <p:clrMapOvr>
    <a:masterClrMapping/>
  </p:clrMapOvr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C43B-6E99-4F63-88EE-40DF9CCCD780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1193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2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1682" y="1141666"/>
            <a:ext cx="5485118" cy="13984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1682" y="2631403"/>
            <a:ext cx="5485117" cy="127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reeform 6"/>
          <p:cNvSpPr/>
          <p:nvPr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94" r:id="rId8"/>
  </p:sldLayoutIdLst>
  <p:txStyles>
    <p:titleStyle>
      <a:lvl1pPr algn="r" defTabSz="457200" rtl="0" eaLnBrk="1" latinLnBrk="0" hangingPunct="1">
        <a:lnSpc>
          <a:spcPct val="8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OAA-Fisheries-horizontal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4" y="6419088"/>
            <a:ext cx="1643940" cy="3887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5" y="6419088"/>
            <a:ext cx="1643938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6" r:id="rId4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FFFFFF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473D-82C4-447C-8A17-1C1C6FB6B764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0D6C4-674F-43FB-AC1B-479BC1C3F6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7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8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2296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South Atlantic Recreational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Landings Update </a:t>
            </a:r>
            <a:br>
              <a:rPr lang="en-US" sz="48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Dolphin-Wahoo</a:t>
            </a:r>
            <a:r>
              <a:rPr lang="en-US" sz="4800" b="1" dirty="0" smtClean="0">
                <a:solidFill>
                  <a:srgbClr val="002060"/>
                </a:solidFill>
              </a:rPr>
              <a:t/>
            </a:r>
            <a:br>
              <a:rPr lang="en-US" sz="4800" b="1" dirty="0" smtClean="0">
                <a:solidFill>
                  <a:srgbClr val="002060"/>
                </a:solidFill>
              </a:rPr>
            </a:br>
            <a:endParaRPr lang="en-US" sz="4800" dirty="0" smtClean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810000"/>
            <a:ext cx="6781800" cy="16002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i="1" dirty="0" smtClean="0">
                <a:solidFill>
                  <a:srgbClr val="002060"/>
                </a:solidFill>
              </a:rPr>
              <a:t>Southeast Regional Office &amp;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i="1" dirty="0" smtClean="0">
                <a:solidFill>
                  <a:srgbClr val="002060"/>
                </a:solidFill>
              </a:rPr>
              <a:t>Southeast Fisheries Science Center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86400" y="5638800"/>
            <a:ext cx="3657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SAFMC Meeting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Atlantic Beach, N.C.</a:t>
            </a:r>
            <a:endParaRPr lang="en-US" b="1" dirty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</a:rPr>
              <a:t>December 5-9, </a:t>
            </a:r>
            <a:r>
              <a:rPr lang="en-US" b="1" dirty="0">
                <a:solidFill>
                  <a:schemeClr val="bg1"/>
                </a:solidFill>
              </a:rPr>
              <a:t>2016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3504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Notes on Landings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 rtlCol="0">
            <a:normAutofit/>
          </a:bodyPr>
          <a:lstStyle/>
          <a:p>
            <a:pPr lvl="0" eaLnBrk="1" hangingPunct="1">
              <a:defRPr/>
            </a:pPr>
            <a:endParaRPr lang="en-US" sz="18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281" y="1066800"/>
            <a:ext cx="7924800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ea typeface="ヒラギノ角ゴ Pro W3"/>
              </a:rPr>
              <a:t>Landings are summarized using MRIP.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ea typeface="ヒラギノ角ゴ Pro W3"/>
              </a:rPr>
              <a:t> Landings estimates include data through wave 4, 2016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ea typeface="ヒラギノ角ゴ Pro W3"/>
              </a:rPr>
              <a:t>All 2016 landings are preliminary.</a:t>
            </a: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latin typeface="+mn-lt"/>
                <a:ea typeface="ヒラギノ角ゴ Pro W3"/>
              </a:rPr>
              <a:t>All landings include MRIP and Headboat landings.</a:t>
            </a:r>
          </a:p>
          <a:p>
            <a:pPr>
              <a:spcAft>
                <a:spcPts val="1800"/>
              </a:spcAft>
              <a:defRPr/>
            </a:pPr>
            <a:endParaRPr lang="en-US" sz="3200" dirty="0" smtClean="0">
              <a:latin typeface="+mn-lt"/>
              <a:ea typeface="ヒラギノ角ゴ Pro W3"/>
            </a:endParaRPr>
          </a:p>
          <a:p>
            <a:pPr marL="285750" indent="-285750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3200" dirty="0" smtClean="0">
              <a:latin typeface="+mn-lt"/>
              <a:ea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2015 Landings and ACLs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18475"/>
              </p:ext>
            </p:extLst>
          </p:nvPr>
        </p:nvGraphicFramePr>
        <p:xfrm>
          <a:off x="230528" y="1524000"/>
          <a:ext cx="8534401" cy="152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8996"/>
                <a:gridCol w="1021405"/>
                <a:gridCol w="1828800"/>
                <a:gridCol w="1066800"/>
                <a:gridCol w="1371600"/>
                <a:gridCol w="1066800"/>
              </a:tblGrid>
              <a:tr h="382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Species Complex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Landings (lbs)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ACL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Units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Percent of ACL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Closure Date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5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Dolphin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7,556,535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14,187,845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 smtClean="0">
                          <a:effectLst/>
                        </a:rPr>
                        <a:t>ww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53%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</a:tr>
              <a:tr h="480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Wahoo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1,023,049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1,724,418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w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59%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66971"/>
            <a:ext cx="762000" cy="762000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2400" y="33528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dirty="0" smtClean="0"/>
              <a:t>Area</a:t>
            </a:r>
            <a:r>
              <a:rPr lang="en-US" sz="1600" dirty="0"/>
              <a:t>: </a:t>
            </a:r>
            <a:r>
              <a:rPr lang="en-US" sz="1600" dirty="0" smtClean="0"/>
              <a:t>New England to east Florida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/>
              <a:t>MRFSS data from 2004 to </a:t>
            </a:r>
            <a:r>
              <a:rPr lang="en-US" sz="1600" dirty="0" smtClean="0"/>
              <a:t>2013; </a:t>
            </a:r>
            <a:r>
              <a:rPr lang="en-US" sz="1600" dirty="0"/>
              <a:t>MRIP data </a:t>
            </a:r>
            <a:r>
              <a:rPr lang="en-US" sz="1600" dirty="0" smtClean="0"/>
              <a:t>for 2014 and earlier 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571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Preliminary 2016 Landings and ACLs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03476"/>
              </p:ext>
            </p:extLst>
          </p:nvPr>
        </p:nvGraphicFramePr>
        <p:xfrm>
          <a:off x="230528" y="1524000"/>
          <a:ext cx="8534401" cy="1524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78996"/>
                <a:gridCol w="1021405"/>
                <a:gridCol w="1828800"/>
                <a:gridCol w="1066800"/>
                <a:gridCol w="1371600"/>
                <a:gridCol w="1066800"/>
              </a:tblGrid>
              <a:tr h="3826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u="none" strike="noStrike" dirty="0">
                          <a:effectLst/>
                        </a:rPr>
                        <a:t>Species Complex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Landings (lbs)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ACL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Units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Percent of ACL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Closure Date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52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Dolphin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5,514,085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14,187,845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 smtClean="0">
                          <a:effectLst/>
                        </a:rPr>
                        <a:t>ww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</a:tr>
              <a:tr h="480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Wahoo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234,916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1,724,418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w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2" marR="9332" marT="9332" marB="0"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66971"/>
            <a:ext cx="762000" cy="762000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52400" y="33528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dirty="0" smtClean="0"/>
              <a:t>Area</a:t>
            </a:r>
            <a:r>
              <a:rPr lang="en-US" sz="1600" dirty="0"/>
              <a:t>: </a:t>
            </a:r>
            <a:r>
              <a:rPr lang="en-US" sz="1600" dirty="0" smtClean="0"/>
              <a:t>New England to east Florida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/>
              <a:t>MRFSS data from 2004 to </a:t>
            </a:r>
            <a:r>
              <a:rPr lang="en-US" sz="1600" dirty="0" smtClean="0"/>
              <a:t>2013; </a:t>
            </a:r>
            <a:r>
              <a:rPr lang="en-US" sz="1600" dirty="0"/>
              <a:t>MRIP data </a:t>
            </a:r>
            <a:r>
              <a:rPr lang="en-US" sz="1600" dirty="0" smtClean="0"/>
              <a:t>for 2014 and earlier 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510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Dolphin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70344" y="5196112"/>
            <a:ext cx="716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/>
              <a:t>Area</a:t>
            </a:r>
            <a:r>
              <a:rPr lang="en-US" sz="1400" b="1" dirty="0"/>
              <a:t>: </a:t>
            </a:r>
            <a:r>
              <a:rPr lang="en-US" sz="1400" b="1" dirty="0" smtClean="0"/>
              <a:t>New England to </a:t>
            </a:r>
            <a:r>
              <a:rPr lang="en-US" sz="1400" b="1" dirty="0" err="1" smtClean="0"/>
              <a:t>eFL</a:t>
            </a:r>
            <a:endParaRPr lang="en-US" sz="14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/>
              <a:t>MRFSS data from </a:t>
            </a:r>
            <a:r>
              <a:rPr lang="en-US" sz="1400" b="1" dirty="0" smtClean="0"/>
              <a:t>2007 </a:t>
            </a:r>
            <a:r>
              <a:rPr lang="en-US" sz="1400" b="1" dirty="0"/>
              <a:t>to </a:t>
            </a:r>
            <a:r>
              <a:rPr lang="en-US" sz="1400" b="1" dirty="0" smtClean="0"/>
              <a:t>2013; </a:t>
            </a:r>
            <a:r>
              <a:rPr lang="en-US" sz="1400" b="1" dirty="0"/>
              <a:t>MRIP data </a:t>
            </a:r>
            <a:r>
              <a:rPr lang="en-US" sz="1400" b="1" dirty="0" smtClean="0"/>
              <a:t>for 2014 and earlier 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  <p:pic>
        <p:nvPicPr>
          <p:cNvPr id="277508" name="Picture 4" descr="http://floridasportfishing.com/magazine/images/stories/species/dolphi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5673166"/>
            <a:ext cx="2781300" cy="118483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80" y="838200"/>
            <a:ext cx="8169574" cy="435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Dolphin</a:t>
            </a:r>
            <a:endParaRPr lang="en-US" dirty="0"/>
          </a:p>
        </p:txBody>
      </p:sp>
      <p:pic>
        <p:nvPicPr>
          <p:cNvPr id="8" name="Picture 4" descr="http://floridasportfishing.com/magazine/images/stories/species/dolphi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2700" y="0"/>
            <a:ext cx="2781300" cy="1184834"/>
          </a:xfrm>
          <a:prstGeom prst="rect">
            <a:avLst/>
          </a:prstGeom>
          <a:noFill/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230354"/>
              </p:ext>
            </p:extLst>
          </p:nvPr>
        </p:nvGraphicFramePr>
        <p:xfrm>
          <a:off x="457200" y="1184834"/>
          <a:ext cx="8305799" cy="536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6002" y="-7257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Wahoo </a:t>
            </a:r>
            <a:r>
              <a:rPr lang="en-US" dirty="0" err="1" smtClean="0"/>
              <a:t>Rec</a:t>
            </a:r>
            <a:r>
              <a:rPr lang="en-US" dirty="0" smtClean="0"/>
              <a:t> Landings (lbs </a:t>
            </a:r>
            <a:r>
              <a:rPr lang="en-US" dirty="0" err="1" smtClean="0"/>
              <a:t>ww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987706" y="5257800"/>
            <a:ext cx="7162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b="1" dirty="0" smtClean="0"/>
              <a:t>Area</a:t>
            </a:r>
            <a:r>
              <a:rPr lang="en-US" sz="1400" b="1" dirty="0"/>
              <a:t>: </a:t>
            </a:r>
            <a:r>
              <a:rPr lang="en-US" sz="1400" b="1" dirty="0" smtClean="0"/>
              <a:t>New England to </a:t>
            </a:r>
            <a:r>
              <a:rPr lang="en-US" sz="1400" b="1" dirty="0" err="1" smtClean="0"/>
              <a:t>eFL</a:t>
            </a:r>
            <a:endParaRPr lang="en-US" sz="14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400" b="1" dirty="0"/>
              <a:t>MRFSS data from </a:t>
            </a:r>
            <a:r>
              <a:rPr lang="en-US" sz="1400" b="1" dirty="0" smtClean="0"/>
              <a:t>2007 </a:t>
            </a:r>
            <a:r>
              <a:rPr lang="en-US" sz="1400" b="1" dirty="0"/>
              <a:t>to 2013; MRIP data for </a:t>
            </a:r>
            <a:r>
              <a:rPr lang="en-US" sz="1400" b="1" dirty="0" smtClean="0"/>
              <a:t>2014 and earlier </a:t>
            </a:r>
            <a:endParaRPr lang="en-US" sz="1400" b="1" dirty="0"/>
          </a:p>
          <a:p>
            <a:endParaRPr lang="en-US" sz="1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5867400"/>
            <a:ext cx="3333753" cy="800101"/>
            <a:chOff x="5638800" y="5867400"/>
            <a:chExt cx="3333753" cy="800101"/>
          </a:xfrm>
        </p:grpSpPr>
        <p:sp>
          <p:nvSpPr>
            <p:cNvPr id="7" name="Freeform 6"/>
            <p:cNvSpPr/>
            <p:nvPr/>
          </p:nvSpPr>
          <p:spPr>
            <a:xfrm>
              <a:off x="5750169" y="6110654"/>
              <a:ext cx="2664069" cy="316523"/>
            </a:xfrm>
            <a:custGeom>
              <a:avLst/>
              <a:gdLst>
                <a:gd name="connsiteX0" fmla="*/ 0 w 2664069"/>
                <a:gd name="connsiteY0" fmla="*/ 140677 h 316523"/>
                <a:gd name="connsiteX1" fmla="*/ 0 w 2664069"/>
                <a:gd name="connsiteY1" fmla="*/ 140677 h 316523"/>
                <a:gd name="connsiteX2" fmla="*/ 87923 w 2664069"/>
                <a:gd name="connsiteY2" fmla="*/ 114300 h 316523"/>
                <a:gd name="connsiteX3" fmla="*/ 580293 w 2664069"/>
                <a:gd name="connsiteY3" fmla="*/ 17584 h 316523"/>
                <a:gd name="connsiteX4" fmla="*/ 1591408 w 2664069"/>
                <a:gd name="connsiteY4" fmla="*/ 0 h 316523"/>
                <a:gd name="connsiteX5" fmla="*/ 2664069 w 2664069"/>
                <a:gd name="connsiteY5" fmla="*/ 123092 h 316523"/>
                <a:gd name="connsiteX6" fmla="*/ 1793631 w 2664069"/>
                <a:gd name="connsiteY6" fmla="*/ 281354 h 316523"/>
                <a:gd name="connsiteX7" fmla="*/ 967154 w 2664069"/>
                <a:gd name="connsiteY7" fmla="*/ 316523 h 316523"/>
                <a:gd name="connsiteX8" fmla="*/ 211016 w 2664069"/>
                <a:gd name="connsiteY8" fmla="*/ 219808 h 316523"/>
                <a:gd name="connsiteX9" fmla="*/ 0 w 2664069"/>
                <a:gd name="connsiteY9" fmla="*/ 140677 h 3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4069" h="316523">
                  <a:moveTo>
                    <a:pt x="0" y="140677"/>
                  </a:moveTo>
                  <a:lnTo>
                    <a:pt x="0" y="140677"/>
                  </a:lnTo>
                  <a:lnTo>
                    <a:pt x="87923" y="114300"/>
                  </a:lnTo>
                  <a:lnTo>
                    <a:pt x="580293" y="17584"/>
                  </a:lnTo>
                  <a:lnTo>
                    <a:pt x="1591408" y="0"/>
                  </a:lnTo>
                  <a:lnTo>
                    <a:pt x="2664069" y="123092"/>
                  </a:lnTo>
                  <a:lnTo>
                    <a:pt x="1793631" y="281354"/>
                  </a:lnTo>
                  <a:lnTo>
                    <a:pt x="967154" y="316523"/>
                  </a:lnTo>
                  <a:lnTo>
                    <a:pt x="211016" y="219808"/>
                  </a:lnTo>
                  <a:lnTo>
                    <a:pt x="0" y="1406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8532" name="Picture 4" descr="http://floridasportfishing.com/magazine/images/stories/species/wahoo_fb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867400"/>
              <a:ext cx="3333753" cy="800101"/>
            </a:xfrm>
            <a:prstGeom prst="rect">
              <a:avLst/>
            </a:prstGeom>
            <a:noFill/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0" y="838200"/>
            <a:ext cx="752882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Wahoo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24769" y="40891"/>
            <a:ext cx="3333753" cy="800101"/>
            <a:chOff x="5638800" y="5867400"/>
            <a:chExt cx="3333753" cy="800101"/>
          </a:xfrm>
        </p:grpSpPr>
        <p:sp>
          <p:nvSpPr>
            <p:cNvPr id="5" name="Freeform 4"/>
            <p:cNvSpPr/>
            <p:nvPr/>
          </p:nvSpPr>
          <p:spPr>
            <a:xfrm>
              <a:off x="5750169" y="6110654"/>
              <a:ext cx="2664069" cy="316523"/>
            </a:xfrm>
            <a:custGeom>
              <a:avLst/>
              <a:gdLst>
                <a:gd name="connsiteX0" fmla="*/ 0 w 2664069"/>
                <a:gd name="connsiteY0" fmla="*/ 140677 h 316523"/>
                <a:gd name="connsiteX1" fmla="*/ 0 w 2664069"/>
                <a:gd name="connsiteY1" fmla="*/ 140677 h 316523"/>
                <a:gd name="connsiteX2" fmla="*/ 87923 w 2664069"/>
                <a:gd name="connsiteY2" fmla="*/ 114300 h 316523"/>
                <a:gd name="connsiteX3" fmla="*/ 580293 w 2664069"/>
                <a:gd name="connsiteY3" fmla="*/ 17584 h 316523"/>
                <a:gd name="connsiteX4" fmla="*/ 1591408 w 2664069"/>
                <a:gd name="connsiteY4" fmla="*/ 0 h 316523"/>
                <a:gd name="connsiteX5" fmla="*/ 2664069 w 2664069"/>
                <a:gd name="connsiteY5" fmla="*/ 123092 h 316523"/>
                <a:gd name="connsiteX6" fmla="*/ 1793631 w 2664069"/>
                <a:gd name="connsiteY6" fmla="*/ 281354 h 316523"/>
                <a:gd name="connsiteX7" fmla="*/ 967154 w 2664069"/>
                <a:gd name="connsiteY7" fmla="*/ 316523 h 316523"/>
                <a:gd name="connsiteX8" fmla="*/ 211016 w 2664069"/>
                <a:gd name="connsiteY8" fmla="*/ 219808 h 316523"/>
                <a:gd name="connsiteX9" fmla="*/ 0 w 2664069"/>
                <a:gd name="connsiteY9" fmla="*/ 140677 h 31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64069" h="316523">
                  <a:moveTo>
                    <a:pt x="0" y="140677"/>
                  </a:moveTo>
                  <a:lnTo>
                    <a:pt x="0" y="140677"/>
                  </a:lnTo>
                  <a:lnTo>
                    <a:pt x="87923" y="114300"/>
                  </a:lnTo>
                  <a:lnTo>
                    <a:pt x="580293" y="17584"/>
                  </a:lnTo>
                  <a:lnTo>
                    <a:pt x="1591408" y="0"/>
                  </a:lnTo>
                  <a:lnTo>
                    <a:pt x="2664069" y="123092"/>
                  </a:lnTo>
                  <a:lnTo>
                    <a:pt x="1793631" y="281354"/>
                  </a:lnTo>
                  <a:lnTo>
                    <a:pt x="967154" y="316523"/>
                  </a:lnTo>
                  <a:lnTo>
                    <a:pt x="211016" y="219808"/>
                  </a:lnTo>
                  <a:lnTo>
                    <a:pt x="0" y="1406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4" descr="http://floridasportfishing.com/magazine/images/stories/species/wahoo_fb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5867400"/>
              <a:ext cx="3333753" cy="800101"/>
            </a:xfrm>
            <a:prstGeom prst="rect">
              <a:avLst/>
            </a:prstGeom>
            <a:noFill/>
          </p:spPr>
        </p:pic>
      </p:grp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650885"/>
              </p:ext>
            </p:extLst>
          </p:nvPr>
        </p:nvGraphicFramePr>
        <p:xfrm>
          <a:off x="152400" y="11430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6490067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illustrations © Diane Rome Peebles</a:t>
            </a:r>
          </a:p>
          <a:p>
            <a:pPr algn="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0367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AA Title Option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OAA Fisheries Content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NOAA Divider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7370</TotalTime>
  <Words>255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Custom Design</vt:lpstr>
      <vt:lpstr>1_Custom Design</vt:lpstr>
      <vt:lpstr>NOAA Title Options</vt:lpstr>
      <vt:lpstr>NOAA Fisheries Content Slides</vt:lpstr>
      <vt:lpstr>NOAA Divider Slides</vt:lpstr>
      <vt:lpstr>Office Theme</vt:lpstr>
      <vt:lpstr>South Atlantic Recreational  Landings Update  Dolphin-Wahoo </vt:lpstr>
      <vt:lpstr>Notes on Landings Data</vt:lpstr>
      <vt:lpstr>2015 Landings and ACLs</vt:lpstr>
      <vt:lpstr>Preliminary 2016 Landings and ACLs</vt:lpstr>
      <vt:lpstr>Dolphin Rec Landings (lbs ww)</vt:lpstr>
      <vt:lpstr>Dolphin</vt:lpstr>
      <vt:lpstr>Wahoo Rec Landings (lbs ww)</vt:lpstr>
      <vt:lpstr>Wahoo</vt:lpstr>
      <vt:lpstr>Questions?</vt:lpstr>
    </vt:vector>
  </TitlesOfParts>
  <Company>US DOC NOAA NMFS SERO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andy.strelcheck</dc:creator>
  <cp:lastModifiedBy>Michael Larkin</cp:lastModifiedBy>
  <cp:revision>779</cp:revision>
  <cp:lastPrinted>2016-03-07T21:25:22Z</cp:lastPrinted>
  <dcterms:created xsi:type="dcterms:W3CDTF">2012-10-22T14:25:57Z</dcterms:created>
  <dcterms:modified xsi:type="dcterms:W3CDTF">2016-11-29T15:08:11Z</dcterms:modified>
</cp:coreProperties>
</file>