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956" r:id="rId3"/>
    <p:sldMasterId id="2147483968" r:id="rId4"/>
    <p:sldMasterId id="2147483980" r:id="rId5"/>
  </p:sldMasterIdLst>
  <p:notesMasterIdLst>
    <p:notesMasterId r:id="rId19"/>
  </p:notesMasterIdLst>
  <p:sldIdLst>
    <p:sldId id="256" r:id="rId6"/>
    <p:sldId id="260" r:id="rId7"/>
    <p:sldId id="329" r:id="rId8"/>
    <p:sldId id="330" r:id="rId9"/>
    <p:sldId id="325" r:id="rId10"/>
    <p:sldId id="326" r:id="rId11"/>
    <p:sldId id="327" r:id="rId12"/>
    <p:sldId id="328" r:id="rId13"/>
    <p:sldId id="331" r:id="rId14"/>
    <p:sldId id="332" r:id="rId15"/>
    <p:sldId id="333" r:id="rId16"/>
    <p:sldId id="334" r:id="rId17"/>
    <p:sldId id="322"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k.farmer" initials="n" lastIdx="21" clrIdx="0"/>
  <p:cmAuthor id="1" name="Michael Larkin" initials="M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148" autoAdjust="0"/>
    <p:restoredTop sz="96939" autoAdjust="0"/>
  </p:normalViewPr>
  <p:slideViewPr>
    <p:cSldViewPr>
      <p:cViewPr>
        <p:scale>
          <a:sx n="66" d="100"/>
          <a:sy n="66" d="100"/>
        </p:scale>
        <p:origin x="-2650" y="-85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885" y="-7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el.larkin\Documents\Mike\SA_council_meetings\December_2016_council\SA%20Landings%20update%20Nov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ichael.larkin\Documents\Mike\SA_council_meetings\December_2016_council\SA%20Landings%20update%20Nov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ichael.larkin\Documents\Mike\SA_council_meetings\December_2016_council\SA%20Landings%20update%20Nov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049845120711261"/>
          <c:y val="3.7287989193989721E-2"/>
          <c:w val="0.6292357712042751"/>
          <c:h val="0.79481478167501785"/>
        </c:manualLayout>
      </c:layout>
      <c:barChart>
        <c:barDir val="col"/>
        <c:grouping val="stacked"/>
        <c:varyColors val="0"/>
        <c:ser>
          <c:idx val="0"/>
          <c:order val="0"/>
          <c:tx>
            <c:strRef>
              <c:f>SA!$B$28</c:f>
              <c:strCache>
                <c:ptCount val="1"/>
                <c:pt idx="0">
                  <c:v>Cbt</c:v>
                </c:pt>
              </c:strCache>
            </c:strRef>
          </c:tx>
          <c:invertIfNegative val="0"/>
          <c:cat>
            <c:strRef>
              <c:f>SA!$A$282:$A$291</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SA!$B$282:$B$291</c:f>
              <c:numCache>
                <c:formatCode>#,##0</c:formatCode>
                <c:ptCount val="10"/>
                <c:pt idx="0">
                  <c:v>969676.59373801993</c:v>
                </c:pt>
                <c:pt idx="1">
                  <c:v>534312.46086724999</c:v>
                </c:pt>
                <c:pt idx="2">
                  <c:v>862780.70114170003</c:v>
                </c:pt>
                <c:pt idx="3">
                  <c:v>359487.88927461905</c:v>
                </c:pt>
                <c:pt idx="4">
                  <c:v>183192.29500352999</c:v>
                </c:pt>
                <c:pt idx="5">
                  <c:v>409131</c:v>
                </c:pt>
                <c:pt idx="6">
                  <c:v>207459.73934080001</c:v>
                </c:pt>
                <c:pt idx="7">
                  <c:v>256707.05</c:v>
                </c:pt>
                <c:pt idx="8">
                  <c:v>386639.13</c:v>
                </c:pt>
                <c:pt idx="9">
                  <c:v>354362.91</c:v>
                </c:pt>
              </c:numCache>
            </c:numRef>
          </c:val>
        </c:ser>
        <c:ser>
          <c:idx val="1"/>
          <c:order val="1"/>
          <c:tx>
            <c:strRef>
              <c:f>SA!$C$28</c:f>
              <c:strCache>
                <c:ptCount val="1"/>
                <c:pt idx="0">
                  <c:v>Hbt</c:v>
                </c:pt>
              </c:strCache>
            </c:strRef>
          </c:tx>
          <c:invertIfNegative val="0"/>
          <c:cat>
            <c:strRef>
              <c:f>SA!$A$282:$A$291</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SA!$C$282:$C$291</c:f>
              <c:numCache>
                <c:formatCode>#,##0</c:formatCode>
                <c:ptCount val="10"/>
                <c:pt idx="0">
                  <c:v>249502.62437979999</c:v>
                </c:pt>
                <c:pt idx="1">
                  <c:v>121394.6587784</c:v>
                </c:pt>
                <c:pt idx="2">
                  <c:v>171955.4468032</c:v>
                </c:pt>
                <c:pt idx="3">
                  <c:v>153920.32849479999</c:v>
                </c:pt>
                <c:pt idx="4">
                  <c:v>93195</c:v>
                </c:pt>
                <c:pt idx="5">
                  <c:v>59864</c:v>
                </c:pt>
                <c:pt idx="6">
                  <c:v>43650.677563199999</c:v>
                </c:pt>
                <c:pt idx="7">
                  <c:v>65235.29</c:v>
                </c:pt>
                <c:pt idx="8">
                  <c:v>56228.93</c:v>
                </c:pt>
                <c:pt idx="9">
                  <c:v>34547.74</c:v>
                </c:pt>
              </c:numCache>
            </c:numRef>
          </c:val>
        </c:ser>
        <c:ser>
          <c:idx val="2"/>
          <c:order val="2"/>
          <c:tx>
            <c:strRef>
              <c:f>SA!$D$28</c:f>
              <c:strCache>
                <c:ptCount val="1"/>
                <c:pt idx="0">
                  <c:v>Prv</c:v>
                </c:pt>
              </c:strCache>
            </c:strRef>
          </c:tx>
          <c:invertIfNegative val="0"/>
          <c:cat>
            <c:strRef>
              <c:f>SA!$A$282:$A$291</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SA!$D$282:$D$291</c:f>
              <c:numCache>
                <c:formatCode>#,##0</c:formatCode>
                <c:ptCount val="10"/>
                <c:pt idx="0">
                  <c:v>5787721.0997849992</c:v>
                </c:pt>
                <c:pt idx="1">
                  <c:v>3559287.6900551999</c:v>
                </c:pt>
                <c:pt idx="2">
                  <c:v>3286056.4061910007</c:v>
                </c:pt>
                <c:pt idx="3">
                  <c:v>2127492.1341632004</c:v>
                </c:pt>
                <c:pt idx="4">
                  <c:v>1542630</c:v>
                </c:pt>
                <c:pt idx="5">
                  <c:v>1101751</c:v>
                </c:pt>
                <c:pt idx="6">
                  <c:v>675784.04999999993</c:v>
                </c:pt>
                <c:pt idx="7">
                  <c:v>854053.27</c:v>
                </c:pt>
                <c:pt idx="8">
                  <c:v>626329.47</c:v>
                </c:pt>
                <c:pt idx="9">
                  <c:v>646229.06999999995</c:v>
                </c:pt>
              </c:numCache>
            </c:numRef>
          </c:val>
        </c:ser>
        <c:ser>
          <c:idx val="3"/>
          <c:order val="3"/>
          <c:tx>
            <c:strRef>
              <c:f>SA!$E$28</c:f>
              <c:strCache>
                <c:ptCount val="1"/>
                <c:pt idx="0">
                  <c:v>Shore</c:v>
                </c:pt>
              </c:strCache>
            </c:strRef>
          </c:tx>
          <c:invertIfNegative val="0"/>
          <c:cat>
            <c:strRef>
              <c:f>SA!$A$282:$A$291</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SA!$E$282:$E$290</c:f>
              <c:numCache>
                <c:formatCode>#,##0</c:formatCode>
                <c:ptCount val="9"/>
                <c:pt idx="0">
                  <c:v>121644.834844</c:v>
                </c:pt>
                <c:pt idx="1">
                  <c:v>13250.299330399999</c:v>
                </c:pt>
                <c:pt idx="2">
                  <c:v>73222.260577499997</c:v>
                </c:pt>
                <c:pt idx="3">
                  <c:v>51870.580701600004</c:v>
                </c:pt>
                <c:pt idx="4">
                  <c:v>29017.847333000002</c:v>
                </c:pt>
                <c:pt idx="5">
                  <c:v>148453</c:v>
                </c:pt>
                <c:pt idx="6">
                  <c:v>77545.03</c:v>
                </c:pt>
                <c:pt idx="7">
                  <c:v>89744.11</c:v>
                </c:pt>
                <c:pt idx="8">
                  <c:v>0</c:v>
                </c:pt>
              </c:numCache>
            </c:numRef>
          </c:val>
        </c:ser>
        <c:dLbls>
          <c:showLegendKey val="0"/>
          <c:showVal val="0"/>
          <c:showCatName val="0"/>
          <c:showSerName val="0"/>
          <c:showPercent val="0"/>
          <c:showBubbleSize val="0"/>
        </c:dLbls>
        <c:gapWidth val="38"/>
        <c:overlap val="100"/>
        <c:axId val="545481216"/>
        <c:axId val="524166848"/>
      </c:barChart>
      <c:lineChart>
        <c:grouping val="standard"/>
        <c:varyColors val="0"/>
        <c:ser>
          <c:idx val="6"/>
          <c:order val="4"/>
          <c:tx>
            <c:strRef>
              <c:f>SA!$K$28</c:f>
              <c:strCache>
                <c:ptCount val="1"/>
                <c:pt idx="0">
                  <c:v>ACL</c:v>
                </c:pt>
              </c:strCache>
            </c:strRef>
          </c:tx>
          <c:spPr>
            <a:ln>
              <a:noFill/>
            </a:ln>
          </c:spPr>
          <c:marker>
            <c:symbol val="dash"/>
            <c:size val="18"/>
            <c:spPr>
              <a:solidFill>
                <a:schemeClr val="tx1"/>
              </a:solidFill>
              <a:ln>
                <a:solidFill>
                  <a:schemeClr val="tx1"/>
                </a:solidFill>
              </a:ln>
            </c:spPr>
          </c:marker>
          <c:cat>
            <c:numRef>
              <c:f>SA!$A$5:$A$10</c:f>
              <c:numCache>
                <c:formatCode>General</c:formatCode>
                <c:ptCount val="6"/>
                <c:pt idx="0">
                  <c:v>2007</c:v>
                </c:pt>
                <c:pt idx="1">
                  <c:v>2008</c:v>
                </c:pt>
                <c:pt idx="2">
                  <c:v>2009</c:v>
                </c:pt>
                <c:pt idx="3">
                  <c:v>2010</c:v>
                </c:pt>
                <c:pt idx="4">
                  <c:v>2011</c:v>
                </c:pt>
                <c:pt idx="5">
                  <c:v>2012</c:v>
                </c:pt>
              </c:numCache>
            </c:numRef>
          </c:cat>
          <c:val>
            <c:numRef>
              <c:f>SA!$K$282:$K$291</c:f>
              <c:numCache>
                <c:formatCode>General</c:formatCode>
                <c:ptCount val="10"/>
                <c:pt idx="5" formatCode="#,##0">
                  <c:v>6580000</c:v>
                </c:pt>
                <c:pt idx="6" formatCode="#,##0">
                  <c:v>6580000</c:v>
                </c:pt>
                <c:pt idx="7" formatCode="#,##0">
                  <c:v>6580000</c:v>
                </c:pt>
                <c:pt idx="8" formatCode="#,##0">
                  <c:v>6580000</c:v>
                </c:pt>
                <c:pt idx="9" formatCode="#,##0">
                  <c:v>6580000</c:v>
                </c:pt>
              </c:numCache>
            </c:numRef>
          </c:val>
          <c:smooth val="0"/>
        </c:ser>
        <c:dLbls>
          <c:showLegendKey val="0"/>
          <c:showVal val="0"/>
          <c:showCatName val="0"/>
          <c:showSerName val="0"/>
          <c:showPercent val="0"/>
          <c:showBubbleSize val="0"/>
        </c:dLbls>
        <c:marker val="1"/>
        <c:smooth val="0"/>
        <c:axId val="545481216"/>
        <c:axId val="524166848"/>
      </c:lineChart>
      <c:lineChart>
        <c:grouping val="standard"/>
        <c:varyColors val="0"/>
        <c:ser>
          <c:idx val="4"/>
          <c:order val="5"/>
          <c:tx>
            <c:strRef>
              <c:f>SA!$H$28</c:f>
              <c:strCache>
                <c:ptCount val="1"/>
                <c:pt idx="0">
                  <c:v>MRIP Effort</c:v>
                </c:pt>
              </c:strCache>
            </c:strRef>
          </c:tx>
          <c:spPr>
            <a:ln>
              <a:solidFill>
                <a:srgbClr val="C00000"/>
              </a:solidFill>
            </a:ln>
          </c:spPr>
          <c:marker>
            <c:symbol val="x"/>
            <c:size val="7"/>
            <c:spPr>
              <a:solidFill>
                <a:srgbClr val="C00000"/>
              </a:solidFill>
              <a:ln>
                <a:solidFill>
                  <a:srgbClr val="C00000"/>
                </a:solidFill>
              </a:ln>
            </c:spPr>
          </c:marker>
          <c:val>
            <c:numRef>
              <c:f>SA!$J$282:$J$291</c:f>
              <c:numCache>
                <c:formatCode>0</c:formatCode>
                <c:ptCount val="10"/>
                <c:pt idx="0">
                  <c:v>439620.68820579333</c:v>
                </c:pt>
                <c:pt idx="1">
                  <c:v>424565.82578905881</c:v>
                </c:pt>
                <c:pt idx="2">
                  <c:v>352843.19407426362</c:v>
                </c:pt>
                <c:pt idx="3">
                  <c:v>359649.5295002971</c:v>
                </c:pt>
                <c:pt idx="4">
                  <c:v>335552.53615530772</c:v>
                </c:pt>
                <c:pt idx="5">
                  <c:v>319459.8040056593</c:v>
                </c:pt>
                <c:pt idx="6">
                  <c:v>306284.40919378231</c:v>
                </c:pt>
                <c:pt idx="7">
                  <c:v>306310.15738410805</c:v>
                </c:pt>
              </c:numCache>
            </c:numRef>
          </c:val>
          <c:smooth val="0"/>
        </c:ser>
        <c:ser>
          <c:idx val="5"/>
          <c:order val="6"/>
          <c:tx>
            <c:strRef>
              <c:f>SA!$I$28</c:f>
              <c:strCache>
                <c:ptCount val="1"/>
                <c:pt idx="0">
                  <c:v>Hbt Effort</c:v>
                </c:pt>
              </c:strCache>
            </c:strRef>
          </c:tx>
          <c:val>
            <c:numRef>
              <c:f>SA!$I$282:$I$291</c:f>
              <c:numCache>
                <c:formatCode>0</c:formatCode>
                <c:ptCount val="10"/>
                <c:pt idx="0">
                  <c:v>246881</c:v>
                </c:pt>
                <c:pt idx="1">
                  <c:v>188388</c:v>
                </c:pt>
                <c:pt idx="2">
                  <c:v>196807</c:v>
                </c:pt>
                <c:pt idx="3">
                  <c:v>189684</c:v>
                </c:pt>
                <c:pt idx="4">
                  <c:v>187143</c:v>
                </c:pt>
                <c:pt idx="5" formatCode="#,##0">
                  <c:v>201392</c:v>
                </c:pt>
                <c:pt idx="6" formatCode="#,##0">
                  <c:v>227189</c:v>
                </c:pt>
                <c:pt idx="7" formatCode="#,##0">
                  <c:v>260606</c:v>
                </c:pt>
                <c:pt idx="8" formatCode="General">
                  <c:v>257397</c:v>
                </c:pt>
              </c:numCache>
            </c:numRef>
          </c:val>
          <c:smooth val="0"/>
        </c:ser>
        <c:dLbls>
          <c:showLegendKey val="0"/>
          <c:showVal val="0"/>
          <c:showCatName val="0"/>
          <c:showSerName val="0"/>
          <c:showPercent val="0"/>
          <c:showBubbleSize val="0"/>
        </c:dLbls>
        <c:marker val="1"/>
        <c:smooth val="0"/>
        <c:axId val="545481728"/>
        <c:axId val="524167424"/>
      </c:lineChart>
      <c:catAx>
        <c:axId val="545481216"/>
        <c:scaling>
          <c:orientation val="minMax"/>
        </c:scaling>
        <c:delete val="0"/>
        <c:axPos val="b"/>
        <c:numFmt formatCode="@" sourceLinked="1"/>
        <c:majorTickMark val="cross"/>
        <c:minorTickMark val="none"/>
        <c:tickLblPos val="nextTo"/>
        <c:spPr>
          <a:ln w="19050">
            <a:solidFill>
              <a:schemeClr val="tx1"/>
            </a:solidFill>
          </a:ln>
        </c:spPr>
        <c:txPr>
          <a:bodyPr rot="0" vert="horz"/>
          <a:lstStyle/>
          <a:p>
            <a:pPr>
              <a:defRPr sz="1600"/>
            </a:pPr>
            <a:endParaRPr lang="en-US"/>
          </a:p>
        </c:txPr>
        <c:crossAx val="524166848"/>
        <c:crosses val="autoZero"/>
        <c:auto val="1"/>
        <c:lblAlgn val="ctr"/>
        <c:lblOffset val="100"/>
        <c:tickLblSkip val="1"/>
        <c:noMultiLvlLbl val="0"/>
      </c:catAx>
      <c:valAx>
        <c:axId val="524166848"/>
        <c:scaling>
          <c:orientation val="minMax"/>
        </c:scaling>
        <c:delete val="0"/>
        <c:axPos val="l"/>
        <c:title>
          <c:tx>
            <c:rich>
              <a:bodyPr/>
              <a:lstStyle/>
              <a:p>
                <a:pPr>
                  <a:defRPr/>
                </a:pPr>
                <a:r>
                  <a:rPr lang="en-US"/>
                  <a:t>Landings (lbs ww)</a:t>
                </a:r>
              </a:p>
            </c:rich>
          </c:tx>
          <c:layout>
            <c:manualLayout>
              <c:xMode val="edge"/>
              <c:yMode val="edge"/>
              <c:x val="1.7390774581776795E-4"/>
              <c:y val="0.22717002952755908"/>
            </c:manualLayout>
          </c:layout>
          <c:overlay val="0"/>
        </c:title>
        <c:numFmt formatCode="#,##0" sourceLinked="1"/>
        <c:majorTickMark val="cross"/>
        <c:minorTickMark val="none"/>
        <c:tickLblPos val="nextTo"/>
        <c:spPr>
          <a:ln w="19050">
            <a:solidFill>
              <a:schemeClr val="tx1"/>
            </a:solidFill>
          </a:ln>
        </c:spPr>
        <c:txPr>
          <a:bodyPr rot="0" vert="horz"/>
          <a:lstStyle/>
          <a:p>
            <a:pPr>
              <a:defRPr/>
            </a:pPr>
            <a:endParaRPr lang="en-US"/>
          </a:p>
        </c:txPr>
        <c:crossAx val="545481216"/>
        <c:crosses val="autoZero"/>
        <c:crossBetween val="between"/>
      </c:valAx>
      <c:catAx>
        <c:axId val="545481728"/>
        <c:scaling>
          <c:orientation val="minMax"/>
        </c:scaling>
        <c:delete val="1"/>
        <c:axPos val="b"/>
        <c:majorTickMark val="out"/>
        <c:minorTickMark val="none"/>
        <c:tickLblPos val="nextTo"/>
        <c:crossAx val="524167424"/>
        <c:crosses val="autoZero"/>
        <c:auto val="1"/>
        <c:lblAlgn val="ctr"/>
        <c:lblOffset val="100"/>
        <c:noMultiLvlLbl val="0"/>
      </c:catAx>
      <c:valAx>
        <c:axId val="524167424"/>
        <c:scaling>
          <c:orientation val="minMax"/>
        </c:scaling>
        <c:delete val="0"/>
        <c:axPos val="r"/>
        <c:title>
          <c:tx>
            <c:rich>
              <a:bodyPr/>
              <a:lstStyle/>
              <a:p>
                <a:pPr>
                  <a:defRPr/>
                </a:pPr>
                <a:r>
                  <a:rPr lang="en-US"/>
                  <a:t>MRIP angler trips (X 100)                                       Headboat angler trips</a:t>
                </a:r>
              </a:p>
            </c:rich>
          </c:tx>
          <c:layout>
            <c:manualLayout>
              <c:xMode val="edge"/>
              <c:yMode val="edge"/>
              <c:x val="0.93417550282323158"/>
              <c:y val="0.17365157480314961"/>
            </c:manualLayout>
          </c:layout>
          <c:overlay val="0"/>
        </c:title>
        <c:numFmt formatCode="#,##0" sourceLinked="0"/>
        <c:majorTickMark val="cross"/>
        <c:minorTickMark val="none"/>
        <c:tickLblPos val="nextTo"/>
        <c:spPr>
          <a:ln w="19050">
            <a:solidFill>
              <a:schemeClr val="tx1"/>
            </a:solidFill>
          </a:ln>
        </c:spPr>
        <c:txPr>
          <a:bodyPr rot="0" vert="horz"/>
          <a:lstStyle/>
          <a:p>
            <a:pPr>
              <a:defRPr/>
            </a:pPr>
            <a:endParaRPr lang="en-US"/>
          </a:p>
        </c:txPr>
        <c:crossAx val="545481728"/>
        <c:crosses val="max"/>
        <c:crossBetween val="between"/>
      </c:valAx>
    </c:plotArea>
    <c:legend>
      <c:legendPos val="b"/>
      <c:layout>
        <c:manualLayout>
          <c:xMode val="edge"/>
          <c:yMode val="edge"/>
          <c:x val="7.6844868075701067E-2"/>
          <c:y val="0.93374045573848719"/>
          <c:w val="0.8242370493162039"/>
          <c:h val="6.4395927781754514E-2"/>
        </c:manualLayout>
      </c:layout>
      <c:overlay val="0"/>
    </c:legend>
    <c:plotVisOnly val="1"/>
    <c:dispBlanksAs val="gap"/>
    <c:showDLblsOverMax val="0"/>
  </c:chart>
  <c:spPr>
    <a:ln>
      <a:noFill/>
    </a:ln>
  </c:spPr>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60648503007922"/>
          <c:y val="3.7287989193989735E-2"/>
          <c:w val="0.64246904977585761"/>
          <c:h val="0.80112791298814923"/>
        </c:manualLayout>
      </c:layout>
      <c:barChart>
        <c:barDir val="col"/>
        <c:grouping val="stacked"/>
        <c:varyColors val="0"/>
        <c:ser>
          <c:idx val="0"/>
          <c:order val="0"/>
          <c:tx>
            <c:strRef>
              <c:f>SA!$B$28</c:f>
              <c:strCache>
                <c:ptCount val="1"/>
                <c:pt idx="0">
                  <c:v>Cbt</c:v>
                </c:pt>
              </c:strCache>
            </c:strRef>
          </c:tx>
          <c:invertIfNegative val="0"/>
          <c:cat>
            <c:strRef>
              <c:f>SA!$A$301:$A$310</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SA!$B$301:$B$310</c:f>
              <c:numCache>
                <c:formatCode>#,##0</c:formatCode>
                <c:ptCount val="10"/>
                <c:pt idx="0">
                  <c:v>51389.971190741991</c:v>
                </c:pt>
                <c:pt idx="1">
                  <c:v>287323.88605288405</c:v>
                </c:pt>
                <c:pt idx="2">
                  <c:v>288267.05943486403</c:v>
                </c:pt>
                <c:pt idx="3">
                  <c:v>97264.709079977998</c:v>
                </c:pt>
                <c:pt idx="4">
                  <c:v>75509.422215663086</c:v>
                </c:pt>
                <c:pt idx="5">
                  <c:v>94031</c:v>
                </c:pt>
                <c:pt idx="6">
                  <c:v>93917.664472299992</c:v>
                </c:pt>
                <c:pt idx="7">
                  <c:v>119695</c:v>
                </c:pt>
                <c:pt idx="8">
                  <c:v>118827.9</c:v>
                </c:pt>
                <c:pt idx="9">
                  <c:v>123577.16</c:v>
                </c:pt>
              </c:numCache>
            </c:numRef>
          </c:val>
        </c:ser>
        <c:ser>
          <c:idx val="1"/>
          <c:order val="1"/>
          <c:tx>
            <c:strRef>
              <c:f>SA!$C$28</c:f>
              <c:strCache>
                <c:ptCount val="1"/>
                <c:pt idx="0">
                  <c:v>Hbt</c:v>
                </c:pt>
              </c:strCache>
            </c:strRef>
          </c:tx>
          <c:invertIfNegative val="0"/>
          <c:cat>
            <c:strRef>
              <c:f>SA!$A$301:$A$310</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SA!$C$301:$C$310</c:f>
              <c:numCache>
                <c:formatCode>#,##0</c:formatCode>
                <c:ptCount val="10"/>
                <c:pt idx="0">
                  <c:v>6789.473551</c:v>
                </c:pt>
                <c:pt idx="1">
                  <c:v>8189.5885558</c:v>
                </c:pt>
                <c:pt idx="2">
                  <c:v>10899.264620400001</c:v>
                </c:pt>
                <c:pt idx="3">
                  <c:v>7040.0042949999997</c:v>
                </c:pt>
                <c:pt idx="4">
                  <c:v>19245.2232496</c:v>
                </c:pt>
                <c:pt idx="5">
                  <c:v>11079</c:v>
                </c:pt>
                <c:pt idx="6">
                  <c:v>5637.3742309999998</c:v>
                </c:pt>
                <c:pt idx="7">
                  <c:v>8929</c:v>
                </c:pt>
                <c:pt idx="8">
                  <c:v>6133.5763536000004</c:v>
                </c:pt>
                <c:pt idx="9">
                  <c:v>6924.78</c:v>
                </c:pt>
              </c:numCache>
            </c:numRef>
          </c:val>
        </c:ser>
        <c:ser>
          <c:idx val="2"/>
          <c:order val="2"/>
          <c:tx>
            <c:strRef>
              <c:f>SA!$D$28</c:f>
              <c:strCache>
                <c:ptCount val="1"/>
                <c:pt idx="0">
                  <c:v>Prv</c:v>
                </c:pt>
              </c:strCache>
            </c:strRef>
          </c:tx>
          <c:invertIfNegative val="0"/>
          <c:cat>
            <c:strRef>
              <c:f>SA!$A$301:$A$310</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SA!$D$301:$D$310</c:f>
              <c:numCache>
                <c:formatCode>#,##0</c:formatCode>
                <c:ptCount val="10"/>
                <c:pt idx="0">
                  <c:v>1270393.46155468</c:v>
                </c:pt>
                <c:pt idx="1">
                  <c:v>1336580.29185937</c:v>
                </c:pt>
                <c:pt idx="2">
                  <c:v>1343585.1596528301</c:v>
                </c:pt>
                <c:pt idx="3">
                  <c:v>1177155.26784585</c:v>
                </c:pt>
                <c:pt idx="4">
                  <c:v>699997.73927499994</c:v>
                </c:pt>
                <c:pt idx="5">
                  <c:v>745519</c:v>
                </c:pt>
                <c:pt idx="6">
                  <c:v>1133776.5499999998</c:v>
                </c:pt>
                <c:pt idx="7">
                  <c:v>476486</c:v>
                </c:pt>
                <c:pt idx="8">
                  <c:v>422088.32</c:v>
                </c:pt>
                <c:pt idx="9">
                  <c:v>247961.59</c:v>
                </c:pt>
              </c:numCache>
            </c:numRef>
          </c:val>
        </c:ser>
        <c:ser>
          <c:idx val="3"/>
          <c:order val="3"/>
          <c:tx>
            <c:strRef>
              <c:f>SA!$E$28</c:f>
              <c:strCache>
                <c:ptCount val="1"/>
                <c:pt idx="0">
                  <c:v>Shore</c:v>
                </c:pt>
              </c:strCache>
            </c:strRef>
          </c:tx>
          <c:invertIfNegative val="0"/>
          <c:cat>
            <c:strRef>
              <c:f>SA!$A$301:$A$310</c:f>
              <c:strCache>
                <c:ptCount val="10"/>
                <c:pt idx="0">
                  <c:v>07/08</c:v>
                </c:pt>
                <c:pt idx="1">
                  <c:v>08/09</c:v>
                </c:pt>
                <c:pt idx="2">
                  <c:v>09/10</c:v>
                </c:pt>
                <c:pt idx="3">
                  <c:v>10/11</c:v>
                </c:pt>
                <c:pt idx="4">
                  <c:v>11/12</c:v>
                </c:pt>
                <c:pt idx="5">
                  <c:v>12/13</c:v>
                </c:pt>
                <c:pt idx="6">
                  <c:v>13/14</c:v>
                </c:pt>
                <c:pt idx="7">
                  <c:v>14/15</c:v>
                </c:pt>
                <c:pt idx="8">
                  <c:v>15/16</c:v>
                </c:pt>
                <c:pt idx="9">
                  <c:v>16/17</c:v>
                </c:pt>
              </c:strCache>
            </c:strRef>
          </c:cat>
          <c:val>
            <c:numRef>
              <c:f>SA!$E$301:$E$310</c:f>
              <c:numCache>
                <c:formatCode>#,##0</c:formatCode>
                <c:ptCount val="10"/>
                <c:pt idx="0">
                  <c:v>381703.43515879998</c:v>
                </c:pt>
                <c:pt idx="1">
                  <c:v>414712.58083195001</c:v>
                </c:pt>
                <c:pt idx="2">
                  <c:v>464456.29986649996</c:v>
                </c:pt>
                <c:pt idx="3">
                  <c:v>482180.10354531999</c:v>
                </c:pt>
                <c:pt idx="4">
                  <c:v>436943.92374802002</c:v>
                </c:pt>
                <c:pt idx="5">
                  <c:v>527133</c:v>
                </c:pt>
                <c:pt idx="6">
                  <c:v>630836.99</c:v>
                </c:pt>
                <c:pt idx="7">
                  <c:v>268551</c:v>
                </c:pt>
                <c:pt idx="8">
                  <c:v>262130.40000000002</c:v>
                </c:pt>
                <c:pt idx="9">
                  <c:v>63309.77</c:v>
                </c:pt>
              </c:numCache>
            </c:numRef>
          </c:val>
        </c:ser>
        <c:dLbls>
          <c:showLegendKey val="0"/>
          <c:showVal val="0"/>
          <c:showCatName val="0"/>
          <c:showSerName val="0"/>
          <c:showPercent val="0"/>
          <c:showBubbleSize val="0"/>
        </c:dLbls>
        <c:gapWidth val="38"/>
        <c:overlap val="100"/>
        <c:axId val="543758848"/>
        <c:axId val="524170304"/>
      </c:barChart>
      <c:lineChart>
        <c:grouping val="standard"/>
        <c:varyColors val="0"/>
        <c:ser>
          <c:idx val="6"/>
          <c:order val="4"/>
          <c:tx>
            <c:strRef>
              <c:f>SA!$K$28</c:f>
              <c:strCache>
                <c:ptCount val="1"/>
                <c:pt idx="0">
                  <c:v>ACL</c:v>
                </c:pt>
              </c:strCache>
            </c:strRef>
          </c:tx>
          <c:spPr>
            <a:ln>
              <a:noFill/>
            </a:ln>
          </c:spPr>
          <c:marker>
            <c:symbol val="dash"/>
            <c:size val="18"/>
            <c:spPr>
              <a:solidFill>
                <a:schemeClr val="tx1"/>
              </a:solidFill>
              <a:ln>
                <a:solidFill>
                  <a:schemeClr val="tx1"/>
                </a:solidFill>
              </a:ln>
            </c:spPr>
          </c:marker>
          <c:cat>
            <c:numRef>
              <c:f>SA!$A$5:$A$10</c:f>
              <c:numCache>
                <c:formatCode>General</c:formatCode>
                <c:ptCount val="6"/>
                <c:pt idx="0">
                  <c:v>2007</c:v>
                </c:pt>
                <c:pt idx="1">
                  <c:v>2008</c:v>
                </c:pt>
                <c:pt idx="2">
                  <c:v>2009</c:v>
                </c:pt>
                <c:pt idx="3">
                  <c:v>2010</c:v>
                </c:pt>
                <c:pt idx="4">
                  <c:v>2011</c:v>
                </c:pt>
                <c:pt idx="5">
                  <c:v>2012</c:v>
                </c:pt>
              </c:numCache>
            </c:numRef>
          </c:cat>
          <c:val>
            <c:numRef>
              <c:f>SA!$K$301:$K$310</c:f>
              <c:numCache>
                <c:formatCode>General</c:formatCode>
                <c:ptCount val="10"/>
                <c:pt idx="5" formatCode="#,##0">
                  <c:v>2560000</c:v>
                </c:pt>
                <c:pt idx="6" formatCode="#,##0">
                  <c:v>2560000</c:v>
                </c:pt>
                <c:pt idx="7" formatCode="#,##0">
                  <c:v>2727000</c:v>
                </c:pt>
                <c:pt idx="8" formatCode="#,##0">
                  <c:v>2727000</c:v>
                </c:pt>
                <c:pt idx="9" formatCode="#,##0">
                  <c:v>2727000</c:v>
                </c:pt>
              </c:numCache>
            </c:numRef>
          </c:val>
          <c:smooth val="0"/>
        </c:ser>
        <c:dLbls>
          <c:showLegendKey val="0"/>
          <c:showVal val="0"/>
          <c:showCatName val="0"/>
          <c:showSerName val="0"/>
          <c:showPercent val="0"/>
          <c:showBubbleSize val="0"/>
        </c:dLbls>
        <c:marker val="1"/>
        <c:smooth val="0"/>
        <c:axId val="543758848"/>
        <c:axId val="524170304"/>
      </c:lineChart>
      <c:lineChart>
        <c:grouping val="standard"/>
        <c:varyColors val="0"/>
        <c:ser>
          <c:idx val="4"/>
          <c:order val="5"/>
          <c:tx>
            <c:strRef>
              <c:f>SA!$H$28</c:f>
              <c:strCache>
                <c:ptCount val="1"/>
                <c:pt idx="0">
                  <c:v>MRIP Effort</c:v>
                </c:pt>
              </c:strCache>
            </c:strRef>
          </c:tx>
          <c:spPr>
            <a:ln>
              <a:solidFill>
                <a:srgbClr val="C00000"/>
              </a:solidFill>
            </a:ln>
          </c:spPr>
          <c:marker>
            <c:symbol val="x"/>
            <c:size val="7"/>
            <c:spPr>
              <a:solidFill>
                <a:srgbClr val="C00000"/>
              </a:solidFill>
              <a:ln>
                <a:solidFill>
                  <a:srgbClr val="C00000"/>
                </a:solidFill>
              </a:ln>
            </c:spPr>
          </c:marker>
          <c:val>
            <c:numRef>
              <c:f>SA!$J$301:$J$310</c:f>
              <c:numCache>
                <c:formatCode>0</c:formatCode>
                <c:ptCount val="10"/>
                <c:pt idx="0">
                  <c:v>439620.68820579333</c:v>
                </c:pt>
                <c:pt idx="1">
                  <c:v>424565.82578905881</c:v>
                </c:pt>
                <c:pt idx="2">
                  <c:v>352843.19407426362</c:v>
                </c:pt>
                <c:pt idx="3">
                  <c:v>359649.5295002971</c:v>
                </c:pt>
                <c:pt idx="4">
                  <c:v>335552.53615530772</c:v>
                </c:pt>
                <c:pt idx="5">
                  <c:v>319459.8040056593</c:v>
                </c:pt>
                <c:pt idx="6">
                  <c:v>306284.40919378231</c:v>
                </c:pt>
                <c:pt idx="7">
                  <c:v>306310.15738410805</c:v>
                </c:pt>
              </c:numCache>
            </c:numRef>
          </c:val>
          <c:smooth val="0"/>
        </c:ser>
        <c:ser>
          <c:idx val="5"/>
          <c:order val="6"/>
          <c:tx>
            <c:strRef>
              <c:f>SA!$I$28</c:f>
              <c:strCache>
                <c:ptCount val="1"/>
                <c:pt idx="0">
                  <c:v>Hbt Effort</c:v>
                </c:pt>
              </c:strCache>
            </c:strRef>
          </c:tx>
          <c:val>
            <c:numRef>
              <c:f>SA!$I$301:$I$310</c:f>
              <c:numCache>
                <c:formatCode>0</c:formatCode>
                <c:ptCount val="10"/>
                <c:pt idx="0">
                  <c:v>246881</c:v>
                </c:pt>
                <c:pt idx="1">
                  <c:v>188388</c:v>
                </c:pt>
                <c:pt idx="2">
                  <c:v>196807</c:v>
                </c:pt>
                <c:pt idx="3">
                  <c:v>189684</c:v>
                </c:pt>
                <c:pt idx="4">
                  <c:v>187143</c:v>
                </c:pt>
                <c:pt idx="5" formatCode="#,##0">
                  <c:v>201392</c:v>
                </c:pt>
                <c:pt idx="6" formatCode="#,##0">
                  <c:v>227189</c:v>
                </c:pt>
                <c:pt idx="7" formatCode="#,##0">
                  <c:v>260606</c:v>
                </c:pt>
                <c:pt idx="8" formatCode="General">
                  <c:v>257397</c:v>
                </c:pt>
              </c:numCache>
            </c:numRef>
          </c:val>
          <c:smooth val="0"/>
        </c:ser>
        <c:dLbls>
          <c:showLegendKey val="0"/>
          <c:showVal val="0"/>
          <c:showCatName val="0"/>
          <c:showSerName val="0"/>
          <c:showPercent val="0"/>
          <c:showBubbleSize val="0"/>
        </c:dLbls>
        <c:marker val="1"/>
        <c:smooth val="0"/>
        <c:axId val="543759360"/>
        <c:axId val="524170880"/>
      </c:lineChart>
      <c:catAx>
        <c:axId val="543758848"/>
        <c:scaling>
          <c:orientation val="minMax"/>
        </c:scaling>
        <c:delete val="0"/>
        <c:axPos val="b"/>
        <c:numFmt formatCode="General" sourceLinked="1"/>
        <c:majorTickMark val="cross"/>
        <c:minorTickMark val="none"/>
        <c:tickLblPos val="nextTo"/>
        <c:spPr>
          <a:ln w="19050">
            <a:solidFill>
              <a:schemeClr val="tx1"/>
            </a:solidFill>
          </a:ln>
        </c:spPr>
        <c:txPr>
          <a:bodyPr rot="0" vert="horz"/>
          <a:lstStyle/>
          <a:p>
            <a:pPr>
              <a:defRPr sz="1600"/>
            </a:pPr>
            <a:endParaRPr lang="en-US"/>
          </a:p>
        </c:txPr>
        <c:crossAx val="524170304"/>
        <c:crosses val="autoZero"/>
        <c:auto val="1"/>
        <c:lblAlgn val="ctr"/>
        <c:lblOffset val="100"/>
        <c:noMultiLvlLbl val="0"/>
      </c:catAx>
      <c:valAx>
        <c:axId val="524170304"/>
        <c:scaling>
          <c:orientation val="minMax"/>
        </c:scaling>
        <c:delete val="0"/>
        <c:axPos val="l"/>
        <c:title>
          <c:tx>
            <c:rich>
              <a:bodyPr/>
              <a:lstStyle/>
              <a:p>
                <a:pPr>
                  <a:defRPr/>
                </a:pPr>
                <a:r>
                  <a:rPr lang="en-US"/>
                  <a:t>Landings (lbs ww)</a:t>
                </a:r>
              </a:p>
            </c:rich>
          </c:tx>
          <c:layout>
            <c:manualLayout>
              <c:xMode val="edge"/>
              <c:yMode val="edge"/>
              <c:x val="1.7391904959248526E-4"/>
              <c:y val="0.24295290503459796"/>
            </c:manualLayout>
          </c:layout>
          <c:overlay val="0"/>
        </c:title>
        <c:numFmt formatCode="#,##0" sourceLinked="1"/>
        <c:majorTickMark val="cross"/>
        <c:minorTickMark val="none"/>
        <c:tickLblPos val="nextTo"/>
        <c:spPr>
          <a:ln w="19050">
            <a:solidFill>
              <a:schemeClr val="tx1"/>
            </a:solidFill>
          </a:ln>
        </c:spPr>
        <c:txPr>
          <a:bodyPr rot="0" vert="horz"/>
          <a:lstStyle/>
          <a:p>
            <a:pPr>
              <a:defRPr/>
            </a:pPr>
            <a:endParaRPr lang="en-US"/>
          </a:p>
        </c:txPr>
        <c:crossAx val="543758848"/>
        <c:crosses val="autoZero"/>
        <c:crossBetween val="between"/>
      </c:valAx>
      <c:catAx>
        <c:axId val="543759360"/>
        <c:scaling>
          <c:orientation val="minMax"/>
        </c:scaling>
        <c:delete val="1"/>
        <c:axPos val="b"/>
        <c:majorTickMark val="out"/>
        <c:minorTickMark val="none"/>
        <c:tickLblPos val="nextTo"/>
        <c:crossAx val="524170880"/>
        <c:crosses val="autoZero"/>
        <c:auto val="1"/>
        <c:lblAlgn val="ctr"/>
        <c:lblOffset val="100"/>
        <c:noMultiLvlLbl val="0"/>
      </c:catAx>
      <c:valAx>
        <c:axId val="524170880"/>
        <c:scaling>
          <c:orientation val="minMax"/>
        </c:scaling>
        <c:delete val="0"/>
        <c:axPos val="r"/>
        <c:title>
          <c:tx>
            <c:rich>
              <a:bodyPr/>
              <a:lstStyle/>
              <a:p>
                <a:pPr>
                  <a:defRPr/>
                </a:pPr>
                <a:r>
                  <a:rPr lang="en-US"/>
                  <a:t>MRIP angler trips (X 100)                                       Headboat angler trips</a:t>
                </a:r>
              </a:p>
            </c:rich>
          </c:tx>
          <c:layout>
            <c:manualLayout>
              <c:xMode val="edge"/>
              <c:yMode val="edge"/>
              <c:x val="0.92715789473684207"/>
              <c:y val="0.17049505885627936"/>
            </c:manualLayout>
          </c:layout>
          <c:overlay val="0"/>
        </c:title>
        <c:numFmt formatCode="#,##0" sourceLinked="0"/>
        <c:majorTickMark val="cross"/>
        <c:minorTickMark val="none"/>
        <c:tickLblPos val="nextTo"/>
        <c:spPr>
          <a:ln w="19050">
            <a:solidFill>
              <a:schemeClr val="tx1"/>
            </a:solidFill>
          </a:ln>
        </c:spPr>
        <c:txPr>
          <a:bodyPr rot="0" vert="horz"/>
          <a:lstStyle/>
          <a:p>
            <a:pPr>
              <a:defRPr/>
            </a:pPr>
            <a:endParaRPr lang="en-US"/>
          </a:p>
        </c:txPr>
        <c:crossAx val="543759360"/>
        <c:crosses val="max"/>
        <c:crossBetween val="between"/>
      </c:valAx>
    </c:plotArea>
    <c:legend>
      <c:legendPos val="b"/>
      <c:layout>
        <c:manualLayout>
          <c:xMode val="edge"/>
          <c:yMode val="edge"/>
          <c:x val="8.561679790026247E-2"/>
          <c:y val="0.93374045573848719"/>
          <c:w val="0.8242370493162039"/>
          <c:h val="6.4395927781754514E-2"/>
        </c:manualLayout>
      </c:layout>
      <c:overlay val="0"/>
    </c:legend>
    <c:plotVisOnly val="1"/>
    <c:dispBlanksAs val="gap"/>
    <c:showDLblsOverMax val="0"/>
  </c:chart>
  <c:spPr>
    <a:ln>
      <a:noFill/>
    </a:ln>
  </c:spPr>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01604096362955"/>
          <c:y val="3.7287989193989735E-2"/>
          <c:w val="0.64223202568428961"/>
          <c:h val="0.80112791298814923"/>
        </c:manualLayout>
      </c:layout>
      <c:barChart>
        <c:barDir val="col"/>
        <c:grouping val="stacked"/>
        <c:varyColors val="0"/>
        <c:ser>
          <c:idx val="0"/>
          <c:order val="0"/>
          <c:tx>
            <c:strRef>
              <c:f>SA!$B$28</c:f>
              <c:strCache>
                <c:ptCount val="1"/>
                <c:pt idx="0">
                  <c:v>Cbt</c:v>
                </c:pt>
              </c:strCache>
            </c:strRef>
          </c:tx>
          <c:invertIfNegative val="0"/>
          <c:cat>
            <c:numRef>
              <c:f>SA!$A$323:$A$332</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SA!$B$323:$B$332</c:f>
              <c:numCache>
                <c:formatCode>#,##0</c:formatCode>
                <c:ptCount val="10"/>
                <c:pt idx="0">
                  <c:v>62774</c:v>
                </c:pt>
                <c:pt idx="1">
                  <c:v>31846</c:v>
                </c:pt>
                <c:pt idx="2">
                  <c:v>23810</c:v>
                </c:pt>
                <c:pt idx="3">
                  <c:v>133234</c:v>
                </c:pt>
                <c:pt idx="4">
                  <c:v>23611</c:v>
                </c:pt>
                <c:pt idx="5">
                  <c:v>39974</c:v>
                </c:pt>
                <c:pt idx="6">
                  <c:v>78691</c:v>
                </c:pt>
                <c:pt idx="7">
                  <c:v>49481</c:v>
                </c:pt>
                <c:pt idx="8">
                  <c:v>87525</c:v>
                </c:pt>
                <c:pt idx="9">
                  <c:v>123386</c:v>
                </c:pt>
              </c:numCache>
            </c:numRef>
          </c:val>
        </c:ser>
        <c:ser>
          <c:idx val="1"/>
          <c:order val="1"/>
          <c:tx>
            <c:strRef>
              <c:f>SA!$C$28</c:f>
              <c:strCache>
                <c:ptCount val="1"/>
                <c:pt idx="0">
                  <c:v>Hbt</c:v>
                </c:pt>
              </c:strCache>
            </c:strRef>
          </c:tx>
          <c:invertIfNegative val="0"/>
          <c:cat>
            <c:numRef>
              <c:f>SA!$A$323:$A$332</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SA!$C$323:$C$332</c:f>
              <c:numCache>
                <c:formatCode>#,##0</c:formatCode>
                <c:ptCount val="10"/>
                <c:pt idx="0">
                  <c:v>10211</c:v>
                </c:pt>
                <c:pt idx="1">
                  <c:v>6911</c:v>
                </c:pt>
                <c:pt idx="2">
                  <c:v>2925</c:v>
                </c:pt>
                <c:pt idx="3">
                  <c:v>3527</c:v>
                </c:pt>
                <c:pt idx="4">
                  <c:v>2200</c:v>
                </c:pt>
                <c:pt idx="5">
                  <c:v>1855</c:v>
                </c:pt>
                <c:pt idx="6">
                  <c:v>6363</c:v>
                </c:pt>
                <c:pt idx="7">
                  <c:v>6604</c:v>
                </c:pt>
                <c:pt idx="8">
                  <c:v>2338</c:v>
                </c:pt>
                <c:pt idx="9">
                  <c:v>1392</c:v>
                </c:pt>
              </c:numCache>
            </c:numRef>
          </c:val>
        </c:ser>
        <c:ser>
          <c:idx val="2"/>
          <c:order val="2"/>
          <c:tx>
            <c:strRef>
              <c:f>SA!$D$28</c:f>
              <c:strCache>
                <c:ptCount val="1"/>
                <c:pt idx="0">
                  <c:v>Prv</c:v>
                </c:pt>
              </c:strCache>
            </c:strRef>
          </c:tx>
          <c:invertIfNegative val="0"/>
          <c:cat>
            <c:numRef>
              <c:f>SA!$A$323:$A$332</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SA!$D$323:$D$332</c:f>
              <c:numCache>
                <c:formatCode>#,##0</c:formatCode>
                <c:ptCount val="10"/>
                <c:pt idx="0">
                  <c:v>676816</c:v>
                </c:pt>
                <c:pt idx="1">
                  <c:v>468858</c:v>
                </c:pt>
                <c:pt idx="2">
                  <c:v>706430</c:v>
                </c:pt>
                <c:pt idx="3">
                  <c:v>792784</c:v>
                </c:pt>
                <c:pt idx="4">
                  <c:v>284417</c:v>
                </c:pt>
                <c:pt idx="5">
                  <c:v>385964</c:v>
                </c:pt>
                <c:pt idx="6">
                  <c:v>820273</c:v>
                </c:pt>
                <c:pt idx="7">
                  <c:v>456485</c:v>
                </c:pt>
                <c:pt idx="8">
                  <c:v>1428087</c:v>
                </c:pt>
                <c:pt idx="9">
                  <c:v>1124657</c:v>
                </c:pt>
              </c:numCache>
            </c:numRef>
          </c:val>
        </c:ser>
        <c:ser>
          <c:idx val="3"/>
          <c:order val="3"/>
          <c:tx>
            <c:strRef>
              <c:f>SA!$E$28</c:f>
              <c:strCache>
                <c:ptCount val="1"/>
                <c:pt idx="0">
                  <c:v>Shore</c:v>
                </c:pt>
              </c:strCache>
            </c:strRef>
          </c:tx>
          <c:invertIfNegative val="0"/>
          <c:cat>
            <c:numRef>
              <c:f>SA!$A$323:$A$332</c:f>
              <c:numCache>
                <c:formatCode>General</c:formatCode>
                <c:ptCount val="10"/>
                <c:pt idx="0">
                  <c:v>2007</c:v>
                </c:pt>
                <c:pt idx="1">
                  <c:v>2008</c:v>
                </c:pt>
                <c:pt idx="2">
                  <c:v>2009</c:v>
                </c:pt>
                <c:pt idx="3">
                  <c:v>2010</c:v>
                </c:pt>
                <c:pt idx="4">
                  <c:v>2011</c:v>
                </c:pt>
                <c:pt idx="5">
                  <c:v>2012</c:v>
                </c:pt>
                <c:pt idx="6">
                  <c:v>2013</c:v>
                </c:pt>
                <c:pt idx="7">
                  <c:v>2014</c:v>
                </c:pt>
                <c:pt idx="8">
                  <c:v>2015</c:v>
                </c:pt>
                <c:pt idx="9">
                  <c:v>2016</c:v>
                </c:pt>
              </c:numCache>
            </c:numRef>
          </c:cat>
          <c:val>
            <c:numRef>
              <c:f>SA!$E$323:$E$332</c:f>
              <c:numCache>
                <c:formatCode>#,##0</c:formatCode>
                <c:ptCount val="10"/>
                <c:pt idx="0">
                  <c:v>0</c:v>
                </c:pt>
                <c:pt idx="1">
                  <c:v>32233</c:v>
                </c:pt>
                <c:pt idx="2">
                  <c:v>34586</c:v>
                </c:pt>
                <c:pt idx="3">
                  <c:v>11893</c:v>
                </c:pt>
                <c:pt idx="4">
                  <c:v>38990</c:v>
                </c:pt>
                <c:pt idx="5">
                  <c:v>69655</c:v>
                </c:pt>
                <c:pt idx="6">
                  <c:v>0</c:v>
                </c:pt>
                <c:pt idx="7">
                  <c:v>37950</c:v>
                </c:pt>
                <c:pt idx="8">
                  <c:v>36444</c:v>
                </c:pt>
                <c:pt idx="9">
                  <c:v>86577</c:v>
                </c:pt>
              </c:numCache>
            </c:numRef>
          </c:val>
        </c:ser>
        <c:dLbls>
          <c:showLegendKey val="0"/>
          <c:showVal val="0"/>
          <c:showCatName val="0"/>
          <c:showSerName val="0"/>
          <c:showPercent val="0"/>
          <c:showBubbleSize val="0"/>
        </c:dLbls>
        <c:gapWidth val="38"/>
        <c:overlap val="100"/>
        <c:axId val="543880192"/>
        <c:axId val="540419200"/>
      </c:barChart>
      <c:lineChart>
        <c:grouping val="standard"/>
        <c:varyColors val="0"/>
        <c:ser>
          <c:idx val="6"/>
          <c:order val="4"/>
          <c:tx>
            <c:strRef>
              <c:f>SA!$K$28</c:f>
              <c:strCache>
                <c:ptCount val="1"/>
                <c:pt idx="0">
                  <c:v>ACL</c:v>
                </c:pt>
              </c:strCache>
            </c:strRef>
          </c:tx>
          <c:spPr>
            <a:ln>
              <a:noFill/>
            </a:ln>
          </c:spPr>
          <c:marker>
            <c:symbol val="dash"/>
            <c:size val="18"/>
            <c:spPr>
              <a:solidFill>
                <a:schemeClr val="tx1"/>
              </a:solidFill>
              <a:ln>
                <a:solidFill>
                  <a:schemeClr val="tx1"/>
                </a:solidFill>
              </a:ln>
            </c:spPr>
          </c:marker>
          <c:cat>
            <c:numRef>
              <c:f>SA!$A$5:$A$10</c:f>
              <c:numCache>
                <c:formatCode>General</c:formatCode>
                <c:ptCount val="6"/>
                <c:pt idx="0">
                  <c:v>2007</c:v>
                </c:pt>
                <c:pt idx="1">
                  <c:v>2008</c:v>
                </c:pt>
                <c:pt idx="2">
                  <c:v>2009</c:v>
                </c:pt>
                <c:pt idx="3">
                  <c:v>2010</c:v>
                </c:pt>
                <c:pt idx="4">
                  <c:v>2011</c:v>
                </c:pt>
                <c:pt idx="5">
                  <c:v>2012</c:v>
                </c:pt>
              </c:numCache>
            </c:numRef>
          </c:cat>
          <c:val>
            <c:numRef>
              <c:f>SA!$K$323:$K$332</c:f>
              <c:numCache>
                <c:formatCode>General</c:formatCode>
                <c:ptCount val="10"/>
                <c:pt idx="8" formatCode="#,##0">
                  <c:v>630000</c:v>
                </c:pt>
                <c:pt idx="9" formatCode="#,##0">
                  <c:v>620000</c:v>
                </c:pt>
              </c:numCache>
            </c:numRef>
          </c:val>
          <c:smooth val="0"/>
        </c:ser>
        <c:dLbls>
          <c:showLegendKey val="0"/>
          <c:showVal val="0"/>
          <c:showCatName val="0"/>
          <c:showSerName val="0"/>
          <c:showPercent val="0"/>
          <c:showBubbleSize val="0"/>
        </c:dLbls>
        <c:marker val="1"/>
        <c:smooth val="0"/>
        <c:axId val="543880192"/>
        <c:axId val="540419200"/>
      </c:lineChart>
      <c:lineChart>
        <c:grouping val="standard"/>
        <c:varyColors val="0"/>
        <c:ser>
          <c:idx val="4"/>
          <c:order val="5"/>
          <c:tx>
            <c:strRef>
              <c:f>SA!$H$28</c:f>
              <c:strCache>
                <c:ptCount val="1"/>
                <c:pt idx="0">
                  <c:v>MRIP Effort</c:v>
                </c:pt>
              </c:strCache>
            </c:strRef>
          </c:tx>
          <c:spPr>
            <a:ln>
              <a:solidFill>
                <a:srgbClr val="C00000"/>
              </a:solidFill>
            </a:ln>
          </c:spPr>
          <c:marker>
            <c:symbol val="x"/>
            <c:size val="7"/>
            <c:spPr>
              <a:solidFill>
                <a:srgbClr val="C00000"/>
              </a:solidFill>
              <a:ln>
                <a:solidFill>
                  <a:srgbClr val="C00000"/>
                </a:solidFill>
              </a:ln>
            </c:spPr>
          </c:marker>
          <c:val>
            <c:numRef>
              <c:f>SA!$J$323:$J$332</c:f>
              <c:numCache>
                <c:formatCode>0</c:formatCode>
                <c:ptCount val="10"/>
                <c:pt idx="0">
                  <c:v>408669.72</c:v>
                </c:pt>
                <c:pt idx="1">
                  <c:v>404082.51</c:v>
                </c:pt>
                <c:pt idx="2">
                  <c:v>327387.36</c:v>
                </c:pt>
                <c:pt idx="3">
                  <c:v>326465.34999999998</c:v>
                </c:pt>
                <c:pt idx="4">
                  <c:v>295516.65000000002</c:v>
                </c:pt>
                <c:pt idx="5">
                  <c:v>289978.77</c:v>
                </c:pt>
                <c:pt idx="6">
                  <c:v>281390.28000000003</c:v>
                </c:pt>
                <c:pt idx="7">
                  <c:v>289996.48</c:v>
                </c:pt>
                <c:pt idx="8">
                  <c:v>253616.32</c:v>
                </c:pt>
              </c:numCache>
            </c:numRef>
          </c:val>
          <c:smooth val="0"/>
        </c:ser>
        <c:ser>
          <c:idx val="5"/>
          <c:order val="6"/>
          <c:tx>
            <c:strRef>
              <c:f>SA!$I$28</c:f>
              <c:strCache>
                <c:ptCount val="1"/>
                <c:pt idx="0">
                  <c:v>Hbt Effort</c:v>
                </c:pt>
              </c:strCache>
            </c:strRef>
          </c:tx>
          <c:val>
            <c:numRef>
              <c:f>SA!$I$323:$I$332</c:f>
              <c:numCache>
                <c:formatCode>0</c:formatCode>
                <c:ptCount val="10"/>
                <c:pt idx="0">
                  <c:v>89731</c:v>
                </c:pt>
                <c:pt idx="1">
                  <c:v>64445</c:v>
                </c:pt>
                <c:pt idx="2">
                  <c:v>60387</c:v>
                </c:pt>
                <c:pt idx="3">
                  <c:v>66022</c:v>
                </c:pt>
                <c:pt idx="4">
                  <c:v>63102</c:v>
                </c:pt>
                <c:pt idx="5">
                  <c:v>61769</c:v>
                </c:pt>
                <c:pt idx="6" formatCode="#,##0">
                  <c:v>61510</c:v>
                </c:pt>
                <c:pt idx="7" formatCode="#,##0">
                  <c:v>64716</c:v>
                </c:pt>
                <c:pt idx="8" formatCode="#,##0">
                  <c:v>62418</c:v>
                </c:pt>
              </c:numCache>
            </c:numRef>
          </c:val>
          <c:smooth val="0"/>
        </c:ser>
        <c:dLbls>
          <c:showLegendKey val="0"/>
          <c:showVal val="0"/>
          <c:showCatName val="0"/>
          <c:showSerName val="0"/>
          <c:showPercent val="0"/>
          <c:showBubbleSize val="0"/>
        </c:dLbls>
        <c:marker val="1"/>
        <c:smooth val="0"/>
        <c:axId val="543880704"/>
        <c:axId val="540419776"/>
      </c:lineChart>
      <c:catAx>
        <c:axId val="543880192"/>
        <c:scaling>
          <c:orientation val="minMax"/>
        </c:scaling>
        <c:delete val="0"/>
        <c:axPos val="b"/>
        <c:numFmt formatCode="General" sourceLinked="1"/>
        <c:majorTickMark val="cross"/>
        <c:minorTickMark val="none"/>
        <c:tickLblPos val="nextTo"/>
        <c:spPr>
          <a:ln w="19050">
            <a:solidFill>
              <a:schemeClr val="tx1"/>
            </a:solidFill>
          </a:ln>
        </c:spPr>
        <c:txPr>
          <a:bodyPr rot="0" vert="horz"/>
          <a:lstStyle/>
          <a:p>
            <a:pPr>
              <a:defRPr/>
            </a:pPr>
            <a:endParaRPr lang="en-US"/>
          </a:p>
        </c:txPr>
        <c:crossAx val="540419200"/>
        <c:crosses val="autoZero"/>
        <c:auto val="1"/>
        <c:lblAlgn val="ctr"/>
        <c:lblOffset val="100"/>
        <c:noMultiLvlLbl val="0"/>
      </c:catAx>
      <c:valAx>
        <c:axId val="540419200"/>
        <c:scaling>
          <c:orientation val="minMax"/>
        </c:scaling>
        <c:delete val="0"/>
        <c:axPos val="l"/>
        <c:title>
          <c:tx>
            <c:rich>
              <a:bodyPr/>
              <a:lstStyle/>
              <a:p>
                <a:pPr>
                  <a:defRPr/>
                </a:pPr>
                <a:r>
                  <a:rPr lang="en-US"/>
                  <a:t>Landings (lbs ww)</a:t>
                </a:r>
              </a:p>
            </c:rich>
          </c:tx>
          <c:layout>
            <c:manualLayout>
              <c:xMode val="edge"/>
              <c:yMode val="edge"/>
              <c:x val="1.7391904959248526E-4"/>
              <c:y val="0.24295290503459796"/>
            </c:manualLayout>
          </c:layout>
          <c:overlay val="0"/>
        </c:title>
        <c:numFmt formatCode="#,##0" sourceLinked="1"/>
        <c:majorTickMark val="cross"/>
        <c:minorTickMark val="none"/>
        <c:tickLblPos val="nextTo"/>
        <c:spPr>
          <a:ln w="19050">
            <a:solidFill>
              <a:schemeClr val="tx1"/>
            </a:solidFill>
          </a:ln>
        </c:spPr>
        <c:txPr>
          <a:bodyPr rot="0" vert="horz"/>
          <a:lstStyle/>
          <a:p>
            <a:pPr>
              <a:defRPr/>
            </a:pPr>
            <a:endParaRPr lang="en-US"/>
          </a:p>
        </c:txPr>
        <c:crossAx val="543880192"/>
        <c:crosses val="autoZero"/>
        <c:crossBetween val="between"/>
      </c:valAx>
      <c:catAx>
        <c:axId val="543880704"/>
        <c:scaling>
          <c:orientation val="minMax"/>
        </c:scaling>
        <c:delete val="1"/>
        <c:axPos val="b"/>
        <c:majorTickMark val="out"/>
        <c:minorTickMark val="none"/>
        <c:tickLblPos val="nextTo"/>
        <c:crossAx val="540419776"/>
        <c:crosses val="autoZero"/>
        <c:auto val="1"/>
        <c:lblAlgn val="ctr"/>
        <c:lblOffset val="100"/>
        <c:noMultiLvlLbl val="0"/>
      </c:catAx>
      <c:valAx>
        <c:axId val="540419776"/>
        <c:scaling>
          <c:orientation val="minMax"/>
        </c:scaling>
        <c:delete val="0"/>
        <c:axPos val="r"/>
        <c:title>
          <c:tx>
            <c:rich>
              <a:bodyPr/>
              <a:lstStyle/>
              <a:p>
                <a:pPr>
                  <a:defRPr/>
                </a:pPr>
                <a:r>
                  <a:rPr lang="en-US"/>
                  <a:t>MRIP angler trips (X 100)                                       </a:t>
                </a:r>
              </a:p>
              <a:p>
                <a:pPr>
                  <a:defRPr/>
                </a:pPr>
                <a:r>
                  <a:rPr lang="en-US"/>
                  <a:t>Headboat angler trips</a:t>
                </a:r>
              </a:p>
            </c:rich>
          </c:tx>
          <c:layout>
            <c:manualLayout>
              <c:xMode val="edge"/>
              <c:yMode val="edge"/>
              <c:x val="0.92715789473684207"/>
              <c:y val="0.17049505885627936"/>
            </c:manualLayout>
          </c:layout>
          <c:overlay val="0"/>
        </c:title>
        <c:numFmt formatCode="#,##0" sourceLinked="0"/>
        <c:majorTickMark val="cross"/>
        <c:minorTickMark val="none"/>
        <c:tickLblPos val="nextTo"/>
        <c:spPr>
          <a:ln w="19050">
            <a:solidFill>
              <a:schemeClr val="tx1"/>
            </a:solidFill>
          </a:ln>
        </c:spPr>
        <c:txPr>
          <a:bodyPr rot="0" vert="horz"/>
          <a:lstStyle/>
          <a:p>
            <a:pPr>
              <a:defRPr/>
            </a:pPr>
            <a:endParaRPr lang="en-US"/>
          </a:p>
        </c:txPr>
        <c:crossAx val="543880704"/>
        <c:crosses val="max"/>
        <c:crossBetween val="between"/>
      </c:valAx>
    </c:plotArea>
    <c:legend>
      <c:legendPos val="b"/>
      <c:layout>
        <c:manualLayout>
          <c:xMode val="edge"/>
          <c:yMode val="edge"/>
          <c:x val="8.561679790026247E-2"/>
          <c:y val="0.93374045573848719"/>
          <c:w val="0.8242370493162039"/>
          <c:h val="6.4395927781754514E-2"/>
        </c:manualLayout>
      </c:layout>
      <c:overlay val="0"/>
    </c:legend>
    <c:plotVisOnly val="1"/>
    <c:dispBlanksAs val="gap"/>
    <c:showDLblsOverMax val="0"/>
  </c:chart>
  <c:spPr>
    <a:ln>
      <a:noFill/>
    </a:ln>
  </c:spPr>
  <c:txPr>
    <a:bodyPr/>
    <a:lstStyle/>
    <a:p>
      <a:pPr>
        <a:defRPr sz="1800" b="0" i="0" u="none" strike="noStrike" baseline="0">
          <a:solidFill>
            <a:srgbClr val="000000"/>
          </a:solidFill>
          <a:latin typeface="Calibri"/>
          <a:ea typeface="Calibri"/>
          <a:cs typeface="Calibri"/>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954F10-33FE-4AD1-8410-E651044FC816}" type="datetimeFigureOut">
              <a:rPr lang="en-US" smtClean="0"/>
              <a:pPr/>
              <a:t>11/29/2016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66A5B4-A506-4563-BF92-61E88F967C8A}" type="slidenum">
              <a:rPr lang="en-US" smtClean="0"/>
              <a:pPr/>
              <a:t>‹#›</a:t>
            </a:fld>
            <a:endParaRPr lang="en-US"/>
          </a:p>
        </p:txBody>
      </p:sp>
    </p:spTree>
    <p:extLst>
      <p:ext uri="{BB962C8B-B14F-4D97-AF65-F5344CB8AC3E}">
        <p14:creationId xmlns:p14="http://schemas.microsoft.com/office/powerpoint/2010/main" val="1363748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1</a:t>
            </a:fld>
            <a:endParaRPr lang="en-US"/>
          </a:p>
        </p:txBody>
      </p:sp>
    </p:spTree>
    <p:extLst>
      <p:ext uri="{BB962C8B-B14F-4D97-AF65-F5344CB8AC3E}">
        <p14:creationId xmlns:p14="http://schemas.microsoft.com/office/powerpoint/2010/main" val="2913020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13</a:t>
            </a:fld>
            <a:endParaRPr lang="en-US"/>
          </a:p>
        </p:txBody>
      </p:sp>
    </p:spTree>
    <p:extLst>
      <p:ext uri="{BB962C8B-B14F-4D97-AF65-F5344CB8AC3E}">
        <p14:creationId xmlns:p14="http://schemas.microsoft.com/office/powerpoint/2010/main" val="3615128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2</a:t>
            </a:fld>
            <a:endParaRPr lang="en-US"/>
          </a:p>
        </p:txBody>
      </p:sp>
    </p:spTree>
    <p:extLst>
      <p:ext uri="{BB962C8B-B14F-4D97-AF65-F5344CB8AC3E}">
        <p14:creationId xmlns:p14="http://schemas.microsoft.com/office/powerpoint/2010/main" val="1911066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smtClean="0"/>
              <a:t>In 2014 the cobia landings for the entire coast (New York to Florida) for the entire year was only 1,179,031 pounds.  However, in 2015 the landings from only New York to Georgia (no east Florida landings) for waves 1-5 are 1,520,130 pounds.  The wave 3 landings for 2015 were very high.  The </a:t>
            </a:r>
            <a:r>
              <a:rPr lang="en-US" dirty="0"/>
              <a:t>majority of </a:t>
            </a:r>
            <a:r>
              <a:rPr lang="en-US" dirty="0" smtClean="0"/>
              <a:t>these </a:t>
            </a:r>
            <a:r>
              <a:rPr lang="en-US" dirty="0"/>
              <a:t>wave 3 landings came from North Carolina (586,857 pounds) and another 193,478 pounds from </a:t>
            </a:r>
            <a:r>
              <a:rPr lang="en-US" dirty="0" smtClean="0"/>
              <a:t>Virginia</a:t>
            </a:r>
          </a:p>
          <a:p>
            <a:endParaRPr lang="en-US" dirty="0"/>
          </a:p>
          <a:p>
            <a:r>
              <a:rPr lang="en-US" dirty="0" smtClean="0"/>
              <a:t>Here are the cobia NY to GA PSE values by wave:</a:t>
            </a:r>
          </a:p>
          <a:p>
            <a:r>
              <a:rPr lang="en-US" dirty="0"/>
              <a:t>NY to GA Cobia for 2015:</a:t>
            </a:r>
          </a:p>
          <a:p>
            <a:r>
              <a:rPr lang="en-US" dirty="0"/>
              <a:t>	Wave 1             Wave 2            	Wave </a:t>
            </a:r>
            <a:r>
              <a:rPr lang="en-US" dirty="0" smtClean="0"/>
              <a:t>3           Wave 4</a:t>
            </a:r>
            <a:endParaRPr lang="en-US" dirty="0"/>
          </a:p>
          <a:p>
            <a:r>
              <a:rPr lang="en-US" dirty="0" smtClean="0"/>
              <a:t>PSE</a:t>
            </a:r>
            <a:r>
              <a:rPr lang="en-US" dirty="0"/>
              <a:t>	57%	</a:t>
            </a:r>
            <a:r>
              <a:rPr lang="en-US" dirty="0" smtClean="0"/>
              <a:t>62%</a:t>
            </a:r>
            <a:r>
              <a:rPr lang="en-US" dirty="0"/>
              <a:t>	</a:t>
            </a:r>
            <a:r>
              <a:rPr lang="en-US" dirty="0" smtClean="0"/>
              <a:t>22%                   42%</a:t>
            </a:r>
            <a:endParaRPr lang="en-US" dirty="0"/>
          </a:p>
          <a:p>
            <a:endParaRPr lang="en-US" dirty="0"/>
          </a:p>
          <a:p>
            <a:endParaRPr lang="en-US" dirty="0"/>
          </a:p>
          <a:p>
            <a:r>
              <a:rPr lang="en-US" dirty="0" smtClean="0"/>
              <a:t>Following the AM, Predicted to close around mid-June in 2016</a:t>
            </a:r>
            <a:endParaRPr lang="en-US" dirty="0"/>
          </a:p>
        </p:txBody>
      </p:sp>
      <p:sp>
        <p:nvSpPr>
          <p:cNvPr id="4" name="Slide Number Placeholder 3"/>
          <p:cNvSpPr>
            <a:spLocks noGrp="1"/>
          </p:cNvSpPr>
          <p:nvPr>
            <p:ph type="sldNum" sz="quarter" idx="10"/>
          </p:nvPr>
        </p:nvSpPr>
        <p:spPr/>
        <p:txBody>
          <a:bodyPr/>
          <a:lstStyle/>
          <a:p>
            <a:fld id="{F466A5B4-A506-4563-BF92-61E88F967C8A}" type="slidenum">
              <a:rPr lang="en-US" smtClean="0"/>
              <a:pPr/>
              <a:t>3</a:t>
            </a:fld>
            <a:endParaRPr lang="en-US"/>
          </a:p>
        </p:txBody>
      </p:sp>
    </p:spTree>
    <p:extLst>
      <p:ext uri="{BB962C8B-B14F-4D97-AF65-F5344CB8AC3E}">
        <p14:creationId xmlns:p14="http://schemas.microsoft.com/office/powerpoint/2010/main" val="1055961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830,151 </a:t>
            </a:r>
            <a:r>
              <a:rPr lang="en-US" dirty="0" err="1" smtClean="0"/>
              <a:t>lbs</a:t>
            </a:r>
            <a:r>
              <a:rPr lang="en-US" dirty="0" smtClean="0"/>
              <a:t> caught in wave 4 (July/August).  This was after the federal waters June closure. </a:t>
            </a:r>
            <a:endParaRPr lang="en-US" dirty="0"/>
          </a:p>
          <a:p>
            <a:endParaRPr lang="en-US" dirty="0"/>
          </a:p>
        </p:txBody>
      </p:sp>
      <p:sp>
        <p:nvSpPr>
          <p:cNvPr id="4" name="Slide Number Placeholder 3"/>
          <p:cNvSpPr>
            <a:spLocks noGrp="1"/>
          </p:cNvSpPr>
          <p:nvPr>
            <p:ph type="sldNum" sz="quarter" idx="10"/>
          </p:nvPr>
        </p:nvSpPr>
        <p:spPr/>
        <p:txBody>
          <a:bodyPr/>
          <a:lstStyle/>
          <a:p>
            <a:fld id="{F466A5B4-A506-4563-BF92-61E88F967C8A}" type="slidenum">
              <a:rPr lang="en-US" smtClean="0"/>
              <a:pPr/>
              <a:t>4</a:t>
            </a:fld>
            <a:endParaRPr lang="en-US"/>
          </a:p>
        </p:txBody>
      </p:sp>
    </p:spTree>
    <p:extLst>
      <p:ext uri="{BB962C8B-B14F-4D97-AF65-F5344CB8AC3E}">
        <p14:creationId xmlns:p14="http://schemas.microsoft.com/office/powerpoint/2010/main" val="342516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5</a:t>
            </a:fld>
            <a:endParaRPr lang="en-US"/>
          </a:p>
        </p:txBody>
      </p:sp>
    </p:spTree>
    <p:extLst>
      <p:ext uri="{BB962C8B-B14F-4D97-AF65-F5344CB8AC3E}">
        <p14:creationId xmlns:p14="http://schemas.microsoft.com/office/powerpoint/2010/main" val="70905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6</a:t>
            </a:fld>
            <a:endParaRPr lang="en-US"/>
          </a:p>
        </p:txBody>
      </p:sp>
    </p:spTree>
    <p:extLst>
      <p:ext uri="{BB962C8B-B14F-4D97-AF65-F5344CB8AC3E}">
        <p14:creationId xmlns:p14="http://schemas.microsoft.com/office/powerpoint/2010/main" val="1391409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7</a:t>
            </a:fld>
            <a:endParaRPr lang="en-US"/>
          </a:p>
        </p:txBody>
      </p:sp>
    </p:spTree>
    <p:extLst>
      <p:ext uri="{BB962C8B-B14F-4D97-AF65-F5344CB8AC3E}">
        <p14:creationId xmlns:p14="http://schemas.microsoft.com/office/powerpoint/2010/main" val="3580900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66A5B4-A506-4563-BF92-61E88F967C8A}" type="slidenum">
              <a:rPr lang="en-US" smtClean="0"/>
              <a:pPr/>
              <a:t>8</a:t>
            </a:fld>
            <a:endParaRPr lang="en-US"/>
          </a:p>
        </p:txBody>
      </p:sp>
    </p:spTree>
    <p:extLst>
      <p:ext uri="{BB962C8B-B14F-4D97-AF65-F5344CB8AC3E}">
        <p14:creationId xmlns:p14="http://schemas.microsoft.com/office/powerpoint/2010/main" val="461147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 than 1% of landings are from </a:t>
            </a:r>
            <a:r>
              <a:rPr lang="en-US" dirty="0" err="1" smtClean="0"/>
              <a:t>headboat</a:t>
            </a:r>
            <a:endParaRPr lang="en-US" dirty="0"/>
          </a:p>
        </p:txBody>
      </p:sp>
      <p:sp>
        <p:nvSpPr>
          <p:cNvPr id="4" name="Slide Number Placeholder 3"/>
          <p:cNvSpPr>
            <a:spLocks noGrp="1"/>
          </p:cNvSpPr>
          <p:nvPr>
            <p:ph type="sldNum" sz="quarter" idx="10"/>
          </p:nvPr>
        </p:nvSpPr>
        <p:spPr/>
        <p:txBody>
          <a:bodyPr/>
          <a:lstStyle/>
          <a:p>
            <a:fld id="{F466A5B4-A506-4563-BF92-61E88F967C8A}" type="slidenum">
              <a:rPr lang="en-US" smtClean="0"/>
              <a:pPr/>
              <a:t>12</a:t>
            </a:fld>
            <a:endParaRPr lang="en-US"/>
          </a:p>
        </p:txBody>
      </p:sp>
    </p:spTree>
    <p:extLst>
      <p:ext uri="{BB962C8B-B14F-4D97-AF65-F5344CB8AC3E}">
        <p14:creationId xmlns:p14="http://schemas.microsoft.com/office/powerpoint/2010/main" val="1793655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373A4A9-F17D-4E67-8428-7109406A66CF}"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880DC2-9F05-421F-A3EB-D1F85DEBCE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7DAE05-0EE0-4965-8ADE-8A31C81E2D66}"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F2670C-0BCE-4129-84C4-B816D66A19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EA213B-5CCD-4406-AC3F-D715342753FD}"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5F8AE-5566-4A6D-899C-CE0F00224EE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125BBA4-24EC-450F-9D80-E3FE11DF499F}"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FDAC50-090B-4221-93D1-614D4274511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2EE5E9-0A5F-4BBB-83B0-3DE34864317B}"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4CD3EA-DF10-442A-B1DE-CE986C3BE29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2A9ACA9-194E-4F69-89D4-1CA6609ED902}"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5D7C40-0FBE-4FF7-B48C-0C86CE07626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6D97B1B-F728-4DE4-A3A5-309C9F096FE1}"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6411C8-1E51-44AA-82E3-A02132D04E9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E1058DD-1EEC-4404-ACF9-9A0D6B581EC5}" type="datetimeFigureOut">
              <a:rPr lang="en-US"/>
              <a:pPr>
                <a:defRPr/>
              </a:pPr>
              <a:t>11/29/2016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086251B-5DB3-4BA9-9982-FC91A9F1D732}"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3D65AFD-3C58-419C-85AB-E90E2A039CFB}" type="datetimeFigureOut">
              <a:rPr lang="en-US"/>
              <a:pPr>
                <a:defRPr/>
              </a:pPr>
              <a:t>11/29/2016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2B001D8-057D-44F7-A388-FDADED4AFA2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35CCB9-40BD-4EBF-B405-934E7B9AE89A}" type="datetimeFigureOut">
              <a:rPr lang="en-US"/>
              <a:pPr>
                <a:defRPr/>
              </a:pPr>
              <a:t>11/29/2016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B01903-A726-43B4-B843-76AA657B3A5A}"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854751-BE7D-4125-A78F-3BE6EE9ADFA9}"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11B5E4-1CAD-4CDF-BFFF-62DDF554AA6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C89E6E-D16C-4CD0-ACAE-3BF7B0AFA52C}"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670DE-9D8B-49F4-B216-7007EFC178C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BF43549-68F0-483B-BC51-8E3866E8A02F}"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218E20-11A2-46B7-9343-D883F86D054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DDB867-4EC7-4AE8-9FE3-2F17C590C106}"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7F9470-E10A-4ED0-B6D2-D68A419012AE}"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ED3DE9F-747F-4D6E-A03E-C880DF0D789F}"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7EC341-2BAE-461C-9B3E-2A5653AADE1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ECA31EA-A911-4010-B89E-6C88677F2A7F}" type="datetimeFigureOut">
              <a:rPr lang="en-US"/>
              <a:pPr>
                <a:defRPr/>
              </a:pPr>
              <a:t>11/29/2016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1635F4-395D-446E-8F30-7C96F36F9D1C}"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47E0DD2-8082-4B61-A1DB-A19EA5A75E02}"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5BC6FD-6A1B-4849-AF51-1C4EFCA83638}"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2602169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10291716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16103073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417166993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311008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093B6FB-485D-47A7-B716-A9E638653E78}" type="datetimeFigureOut">
              <a:rPr lang="en-US"/>
              <a:pPr>
                <a:defRPr/>
              </a:pPr>
              <a:t>11/29/2016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8702075-53D8-4DF0-B458-C0B3AE28E3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26242314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13949845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23383171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7476168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37122734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9473D-82C4-447C-8A17-1C1C6FB6B764}"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0D6C4-674F-43FB-AC1B-479BC1C3F60D}" type="slidenum">
              <a:rPr lang="en-US" smtClean="0"/>
              <a:pPr/>
              <a:t>‹#›</a:t>
            </a:fld>
            <a:endParaRPr lang="en-US"/>
          </a:p>
        </p:txBody>
      </p:sp>
    </p:spTree>
    <p:extLst>
      <p:ext uri="{BB962C8B-B14F-4D97-AF65-F5344CB8AC3E}">
        <p14:creationId xmlns:p14="http://schemas.microsoft.com/office/powerpoint/2010/main" val="3894815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174B788-28C8-44B2-8CA8-AC15541FA2E6}" type="datetimeFigureOut">
              <a:rPr lang="en-US"/>
              <a:pPr>
                <a:defRPr/>
              </a:pPr>
              <a:t>11/29/2016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3C66E26-66AD-4E51-959F-723BEA8EB5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EC2493-1B4C-4AC1-BAC6-56DE7EA204D3}" type="datetimeFigureOut">
              <a:rPr lang="en-US"/>
              <a:pPr>
                <a:defRPr/>
              </a:pPr>
              <a:t>11/29/2016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315812C-7E29-4BCA-A66C-2286E90741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16B6A8-CCF6-438A-9D55-D7D9B5B7DED9}"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17D42D-7E78-42CF-ABF4-4DBE48ACAF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3008E3-1CA2-4495-8CCF-3495EE1A1F98}" type="datetimeFigureOut">
              <a:rPr lang="en-US"/>
              <a:pPr>
                <a:defRPr/>
              </a:pPr>
              <a:t>11/29/2016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A1555E-9476-4B2A-987B-432A1E127C4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CD627A8-3DBC-4435-8323-6D1C85927C9F}" type="datetimeFigureOut">
              <a:rPr lang="en-US"/>
              <a:pPr>
                <a:defRPr/>
              </a:pPr>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2383723-183C-45C4-8424-3F66750682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E196B4AB-C8EE-4A5B-8D39-12EA94179F58}" type="datetimeFigureOut">
              <a:rPr lang="en-US"/>
              <a:pPr>
                <a:defRPr/>
              </a:pPr>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EB9ED2C6-14B0-4C90-BCA1-0E0713AE737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9473D-82C4-447C-8A17-1C1C6FB6B764}" type="datetimeFigureOut">
              <a:rPr lang="en-US" smtClean="0"/>
              <a:pPr/>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0D6C4-674F-43FB-AC1B-479BC1C3F6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9473D-82C4-447C-8A17-1C1C6FB6B764}" type="datetimeFigureOut">
              <a:rPr lang="en-US" smtClean="0">
                <a:solidFill>
                  <a:prstClr val="black">
                    <a:tint val="75000"/>
                  </a:prstClr>
                </a:solidFill>
              </a:rPr>
              <a:pPr/>
              <a:t>11/29/2016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0D6C4-674F-43FB-AC1B-479BC1C3F60D}"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CD627A8-3DBC-4435-8323-6D1C85927C9F}" type="datetimeFigureOut">
              <a:rPr lang="en-US" smtClean="0"/>
              <a:pPr>
                <a:defRPr/>
              </a:pPr>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2383723-183C-45C4-8424-3F66750682B5}" type="slidenum">
              <a:rPr lang="en-US" smtClean="0"/>
              <a:pPr>
                <a:defRPr/>
              </a:pPr>
              <a:t>‹#›</a:t>
            </a:fld>
            <a:endParaRPr lang="en-US"/>
          </a:p>
        </p:txBody>
      </p:sp>
    </p:spTree>
    <p:extLst>
      <p:ext uri="{BB962C8B-B14F-4D97-AF65-F5344CB8AC3E}">
        <p14:creationId xmlns:p14="http://schemas.microsoft.com/office/powerpoint/2010/main" val="260407567"/>
      </p:ext>
    </p:extLst>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9.jpeg"/><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6.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6.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6.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6.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0" y="1828800"/>
            <a:ext cx="9144000" cy="1470025"/>
          </a:xfrm>
        </p:spPr>
        <p:txBody>
          <a:bodyPr/>
          <a:lstStyle/>
          <a:p>
            <a:r>
              <a:rPr lang="en-US" sz="4000" b="1" dirty="0" smtClean="0">
                <a:solidFill>
                  <a:srgbClr val="002060"/>
                </a:solidFill>
              </a:rPr>
              <a:t>South Atlantic Recreational </a:t>
            </a:r>
            <a:br>
              <a:rPr lang="en-US" sz="4000" b="1" dirty="0" smtClean="0">
                <a:solidFill>
                  <a:srgbClr val="002060"/>
                </a:solidFill>
              </a:rPr>
            </a:br>
            <a:r>
              <a:rPr lang="en-US" sz="4000" b="1" dirty="0" smtClean="0">
                <a:solidFill>
                  <a:srgbClr val="002060"/>
                </a:solidFill>
              </a:rPr>
              <a:t>Landings Update </a:t>
            </a:r>
            <a:br>
              <a:rPr lang="en-US" sz="4000" b="1" dirty="0" smtClean="0">
                <a:solidFill>
                  <a:srgbClr val="002060"/>
                </a:solidFill>
              </a:rPr>
            </a:br>
            <a:r>
              <a:rPr lang="en-US" sz="2400" b="1" dirty="0" smtClean="0">
                <a:solidFill>
                  <a:schemeClr val="tx2">
                    <a:lumMod val="60000"/>
                    <a:lumOff val="40000"/>
                  </a:schemeClr>
                </a:solidFill>
              </a:rPr>
              <a:t>Coastal Migratory </a:t>
            </a:r>
            <a:r>
              <a:rPr lang="en-US" sz="2400" b="1" dirty="0" err="1" smtClean="0">
                <a:solidFill>
                  <a:schemeClr val="tx2">
                    <a:lumMod val="60000"/>
                    <a:lumOff val="40000"/>
                  </a:schemeClr>
                </a:solidFill>
              </a:rPr>
              <a:t>Pelagics</a:t>
            </a:r>
            <a:r>
              <a:rPr lang="en-US" sz="4000" b="1" dirty="0" smtClean="0">
                <a:solidFill>
                  <a:srgbClr val="002060"/>
                </a:solidFill>
              </a:rPr>
              <a:t/>
            </a:r>
            <a:br>
              <a:rPr lang="en-US" sz="4000" b="1" dirty="0" smtClean="0">
                <a:solidFill>
                  <a:srgbClr val="002060"/>
                </a:solidFill>
              </a:rPr>
            </a:br>
            <a:endParaRPr lang="en-US" sz="4000" dirty="0" smtClean="0">
              <a:solidFill>
                <a:srgbClr val="002060"/>
              </a:solidFill>
            </a:endParaRPr>
          </a:p>
        </p:txBody>
      </p:sp>
      <p:sp>
        <p:nvSpPr>
          <p:cNvPr id="4" name="Subtitle 2"/>
          <p:cNvSpPr txBox="1">
            <a:spLocks/>
          </p:cNvSpPr>
          <p:nvPr/>
        </p:nvSpPr>
        <p:spPr bwMode="auto">
          <a:xfrm>
            <a:off x="29901" y="5029200"/>
            <a:ext cx="4008699" cy="14478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eaLnBrk="1" fontAlgn="auto" hangingPunct="1">
              <a:spcBef>
                <a:spcPts val="0"/>
              </a:spcBef>
              <a:spcAft>
                <a:spcPts val="0"/>
              </a:spcAft>
              <a:defRPr/>
            </a:pPr>
            <a:r>
              <a:rPr lang="en-US" sz="2400" dirty="0" smtClean="0">
                <a:solidFill>
                  <a:schemeClr val="tx1"/>
                </a:solidFill>
              </a:rPr>
              <a:t>SAFMC Meeting</a:t>
            </a:r>
            <a:endParaRPr lang="en-US" sz="2400" dirty="0">
              <a:solidFill>
                <a:schemeClr val="tx1"/>
              </a:solidFill>
            </a:endParaRPr>
          </a:p>
          <a:p>
            <a:pPr algn="l" eaLnBrk="1" fontAlgn="auto" hangingPunct="1">
              <a:spcBef>
                <a:spcPts val="0"/>
              </a:spcBef>
              <a:spcAft>
                <a:spcPts val="0"/>
              </a:spcAft>
              <a:defRPr/>
            </a:pPr>
            <a:r>
              <a:rPr lang="en-US" sz="2400" dirty="0" smtClean="0">
                <a:solidFill>
                  <a:schemeClr val="tx1"/>
                </a:solidFill>
              </a:rPr>
              <a:t>Atlantic Beach, N.C.</a:t>
            </a:r>
            <a:endParaRPr lang="en-US" sz="2400" dirty="0">
              <a:solidFill>
                <a:schemeClr val="tx1"/>
              </a:solidFill>
            </a:endParaRPr>
          </a:p>
          <a:p>
            <a:pPr algn="l" eaLnBrk="1" fontAlgn="auto" hangingPunct="1">
              <a:spcBef>
                <a:spcPts val="0"/>
              </a:spcBef>
              <a:spcAft>
                <a:spcPts val="0"/>
              </a:spcAft>
              <a:defRPr/>
            </a:pPr>
            <a:r>
              <a:rPr lang="en-US" sz="2400" dirty="0" smtClean="0">
                <a:solidFill>
                  <a:schemeClr val="tx1"/>
                </a:solidFill>
              </a:rPr>
              <a:t>December 5-9, </a:t>
            </a:r>
            <a:r>
              <a:rPr lang="en-US" sz="2400" dirty="0">
                <a:solidFill>
                  <a:schemeClr val="tx1"/>
                </a:solidFill>
              </a:rPr>
              <a:t>2016</a:t>
            </a:r>
          </a:p>
          <a:p>
            <a:pPr algn="l" eaLnBrk="1" fontAlgn="auto" hangingPunct="1">
              <a:spcBef>
                <a:spcPts val="0"/>
              </a:spcBef>
              <a:spcAft>
                <a:spcPts val="0"/>
              </a:spcAft>
              <a:defRPr/>
            </a:pPr>
            <a:endParaRPr lang="en-US" sz="2400" dirty="0">
              <a:solidFill>
                <a:schemeClr val="tx1"/>
              </a:solidFill>
            </a:endParaRPr>
          </a:p>
          <a:p>
            <a:pPr algn="l" eaLnBrk="1" fontAlgn="auto" hangingPunct="1">
              <a:spcBef>
                <a:spcPts val="0"/>
              </a:spcBef>
              <a:spcAft>
                <a:spcPts val="0"/>
              </a:spcAft>
              <a:defRPr/>
            </a:pPr>
            <a:endParaRPr lang="en-US" sz="2400" dirty="0">
              <a:solidFill>
                <a:schemeClr val="tx1"/>
              </a:solidFill>
            </a:endParaRPr>
          </a:p>
          <a:p>
            <a:pPr algn="l" eaLnBrk="1" fontAlgn="auto" hangingPunct="1">
              <a:spcBef>
                <a:spcPts val="0"/>
              </a:spcBef>
              <a:spcAft>
                <a:spcPts val="0"/>
              </a:spcAft>
              <a:buFont typeface="Arial" pitchFamily="34" charset="0"/>
              <a:buNone/>
              <a:defRPr/>
            </a:pPr>
            <a:endParaRPr lang="en-US" sz="2400" dirty="0" smtClean="0">
              <a:solidFill>
                <a:schemeClr val="tx1"/>
              </a:solidFill>
            </a:endParaRPr>
          </a:p>
        </p:txBody>
      </p:sp>
      <p:sp>
        <p:nvSpPr>
          <p:cNvPr id="5" name="Subtitle 2"/>
          <p:cNvSpPr>
            <a:spLocks noGrp="1"/>
          </p:cNvSpPr>
          <p:nvPr>
            <p:ph type="subTitle" idx="1"/>
          </p:nvPr>
        </p:nvSpPr>
        <p:spPr>
          <a:xfrm>
            <a:off x="1181100" y="3124200"/>
            <a:ext cx="6781800" cy="1600200"/>
          </a:xfrm>
        </p:spPr>
        <p:txBody>
          <a:bodyPr rtlCol="0">
            <a:noAutofit/>
          </a:bodyPr>
          <a:lstStyle/>
          <a:p>
            <a:pPr eaLnBrk="1" fontAlgn="auto" hangingPunct="1">
              <a:spcBef>
                <a:spcPts val="0"/>
              </a:spcBef>
              <a:spcAft>
                <a:spcPts val="0"/>
              </a:spcAft>
              <a:buFont typeface="Arial" pitchFamily="34" charset="0"/>
              <a:buNone/>
              <a:defRPr/>
            </a:pPr>
            <a:r>
              <a:rPr lang="en-US" sz="2800" b="1" i="1" dirty="0" smtClean="0">
                <a:solidFill>
                  <a:srgbClr val="002060"/>
                </a:solidFill>
              </a:rPr>
              <a:t>Southeast Regional Office &amp;</a:t>
            </a:r>
          </a:p>
          <a:p>
            <a:pPr eaLnBrk="1" fontAlgn="auto" hangingPunct="1">
              <a:spcBef>
                <a:spcPts val="0"/>
              </a:spcBef>
              <a:spcAft>
                <a:spcPts val="0"/>
              </a:spcAft>
              <a:buFont typeface="Arial" pitchFamily="34" charset="0"/>
              <a:buNone/>
              <a:defRPr/>
            </a:pPr>
            <a:r>
              <a:rPr lang="en-US" sz="2800" b="1" i="1" dirty="0" smtClean="0">
                <a:solidFill>
                  <a:srgbClr val="002060"/>
                </a:solidFill>
              </a:rPr>
              <a:t>Southeast Fisheries Science Center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8839200" cy="1143000"/>
          </a:xfrm>
        </p:spPr>
        <p:txBody>
          <a:bodyPr>
            <a:normAutofit/>
          </a:bodyPr>
          <a:lstStyle/>
          <a:p>
            <a:pPr algn="l"/>
            <a:r>
              <a:rPr lang="en-US" dirty="0" smtClean="0"/>
              <a:t>Atlantic Cobia</a:t>
            </a:r>
            <a:endParaRPr lang="en-US"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b="31453"/>
          <a:stretch/>
        </p:blipFill>
        <p:spPr>
          <a:xfrm>
            <a:off x="5714999" y="1"/>
            <a:ext cx="3412603" cy="1080536"/>
          </a:xfrm>
          <a:prstGeom prst="rect">
            <a:avLst/>
          </a:prstGeom>
        </p:spPr>
      </p:pic>
      <p:graphicFrame>
        <p:nvGraphicFramePr>
          <p:cNvPr id="5" name="Chart 4"/>
          <p:cNvGraphicFramePr>
            <a:graphicFrameLocks/>
          </p:cNvGraphicFramePr>
          <p:nvPr>
            <p:extLst>
              <p:ext uri="{D42A27DB-BD31-4B8C-83A1-F6EECF244321}">
                <p14:modId xmlns:p14="http://schemas.microsoft.com/office/powerpoint/2010/main" val="842362"/>
              </p:ext>
            </p:extLst>
          </p:nvPr>
        </p:nvGraphicFramePr>
        <p:xfrm>
          <a:off x="304800" y="1080537"/>
          <a:ext cx="8534400" cy="54726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97214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534" y="-21220"/>
            <a:ext cx="8229600" cy="1143000"/>
          </a:xfrm>
        </p:spPr>
        <p:txBody>
          <a:bodyPr>
            <a:normAutofit/>
          </a:bodyPr>
          <a:lstStyle/>
          <a:p>
            <a:r>
              <a:rPr lang="en-US" sz="3200" dirty="0" smtClean="0"/>
              <a:t>Atlantic Cobia Intercepts, Landings, and PSE by Wave and State for 2015</a:t>
            </a:r>
            <a:endParaRPr lang="en-US" sz="32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763000" cy="563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8468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02534" y="-21220"/>
            <a:ext cx="8229600" cy="1143000"/>
          </a:xfrm>
        </p:spPr>
        <p:txBody>
          <a:bodyPr>
            <a:normAutofit/>
          </a:bodyPr>
          <a:lstStyle/>
          <a:p>
            <a:r>
              <a:rPr lang="en-US" sz="3200" dirty="0" smtClean="0"/>
              <a:t>Atlantic Cobia Intercepts, Landings, and PSE by Wave and State for 2016</a:t>
            </a:r>
            <a:endParaRPr lang="en-US" sz="3200" dirty="0"/>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90600"/>
            <a:ext cx="8534399"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1410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85800" y="21304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QUESTIONS?</a:t>
            </a:r>
            <a:endParaRPr lang="en-US" dirty="0"/>
          </a:p>
        </p:txBody>
      </p:sp>
    </p:spTree>
    <p:extLst>
      <p:ext uri="{BB962C8B-B14F-4D97-AF65-F5344CB8AC3E}">
        <p14:creationId xmlns:p14="http://schemas.microsoft.com/office/powerpoint/2010/main" val="73394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52400"/>
            <a:ext cx="8229600" cy="1143000"/>
          </a:xfrm>
        </p:spPr>
        <p:txBody>
          <a:bodyPr/>
          <a:lstStyle/>
          <a:p>
            <a:pPr eaLnBrk="1" hangingPunct="1"/>
            <a:r>
              <a:rPr lang="en-US" dirty="0" smtClean="0"/>
              <a:t>Notes on Landings Data</a:t>
            </a:r>
          </a:p>
        </p:txBody>
      </p:sp>
      <p:sp>
        <p:nvSpPr>
          <p:cNvPr id="3" name="Content Placeholder 2"/>
          <p:cNvSpPr>
            <a:spLocks noGrp="1"/>
          </p:cNvSpPr>
          <p:nvPr>
            <p:ph idx="1"/>
          </p:nvPr>
        </p:nvSpPr>
        <p:spPr>
          <a:xfrm>
            <a:off x="533400" y="1295400"/>
            <a:ext cx="8229600" cy="4525963"/>
          </a:xfrm>
        </p:spPr>
        <p:txBody>
          <a:bodyPr rtlCol="0">
            <a:normAutofit/>
          </a:bodyPr>
          <a:lstStyle/>
          <a:p>
            <a:pPr lvl="0" eaLnBrk="1" hangingPunct="1">
              <a:defRPr/>
            </a:pPr>
            <a:endParaRPr lang="en-US" sz="1300" dirty="0" smtClean="0"/>
          </a:p>
          <a:p>
            <a:pPr lvl="1" eaLnBrk="1" fontAlgn="auto" hangingPunct="1">
              <a:spcAft>
                <a:spcPts val="0"/>
              </a:spcAft>
              <a:buFont typeface="Arial" pitchFamily="34" charset="0"/>
              <a:buChar char="•"/>
              <a:defRPr/>
            </a:pPr>
            <a:endParaRPr lang="en-US" dirty="0" smtClean="0"/>
          </a:p>
        </p:txBody>
      </p:sp>
      <p:sp>
        <p:nvSpPr>
          <p:cNvPr id="7" name="Content Placeholder 2"/>
          <p:cNvSpPr txBox="1">
            <a:spLocks/>
          </p:cNvSpPr>
          <p:nvPr/>
        </p:nvSpPr>
        <p:spPr bwMode="auto">
          <a:xfrm>
            <a:off x="457200" y="18288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TextBox 5"/>
          <p:cNvSpPr txBox="1"/>
          <p:nvPr/>
        </p:nvSpPr>
        <p:spPr>
          <a:xfrm>
            <a:off x="694481" y="1143000"/>
            <a:ext cx="7620000" cy="5632311"/>
          </a:xfrm>
          <a:prstGeom prst="rect">
            <a:avLst/>
          </a:prstGeom>
          <a:noFill/>
        </p:spPr>
        <p:txBody>
          <a:bodyPr>
            <a:spAutoFit/>
          </a:bodyPr>
          <a:lstStyle/>
          <a:p>
            <a:pPr marL="285750" indent="-285750">
              <a:buFont typeface="Arial" pitchFamily="34" charset="0"/>
              <a:buChar char="•"/>
              <a:defRPr/>
            </a:pPr>
            <a:r>
              <a:rPr lang="en-US" sz="2400" dirty="0">
                <a:ea typeface="ヒラギノ角ゴ Pro W3"/>
              </a:rPr>
              <a:t>Landings are summarized using MRIP or MRFSS (calibrated from MRIP) depending on how the ACL is calculated.    </a:t>
            </a:r>
          </a:p>
          <a:p>
            <a:pPr marL="285750" indent="-285750">
              <a:buFont typeface="Arial" pitchFamily="34" charset="0"/>
              <a:buChar char="•"/>
              <a:defRPr/>
            </a:pPr>
            <a:endParaRPr lang="en-US" sz="2400" dirty="0">
              <a:ea typeface="ヒラギノ角ゴ Pro W3"/>
            </a:endParaRPr>
          </a:p>
          <a:p>
            <a:pPr marL="285750" indent="-285750">
              <a:buFont typeface="Arial" pitchFamily="34" charset="0"/>
              <a:buChar char="•"/>
              <a:defRPr/>
            </a:pPr>
            <a:r>
              <a:rPr lang="en-US" sz="2400" dirty="0">
                <a:ea typeface="ヒラギノ角ゴ Pro W3"/>
              </a:rPr>
              <a:t>Landings estimates were updated by NMFS SERO to be consistent with ACL monitoring (e.g., post-stratification of estimates) and include data through wave 4</a:t>
            </a:r>
            <a:r>
              <a:rPr lang="en-US" sz="2400" dirty="0" smtClean="0">
                <a:ea typeface="ヒラギノ角ゴ Pro W3"/>
              </a:rPr>
              <a:t>, 2016</a:t>
            </a:r>
          </a:p>
          <a:p>
            <a:pPr marL="285750" indent="-285750">
              <a:buFont typeface="Arial" pitchFamily="34" charset="0"/>
              <a:buChar char="•"/>
              <a:defRPr/>
            </a:pPr>
            <a:endParaRPr lang="en-US" sz="2400" dirty="0" smtClean="0">
              <a:ea typeface="ヒラギノ角ゴ Pro W3"/>
            </a:endParaRPr>
          </a:p>
          <a:p>
            <a:pPr marL="285750" indent="-285750">
              <a:buFont typeface="Arial" pitchFamily="34" charset="0"/>
              <a:buChar char="•"/>
              <a:defRPr/>
            </a:pPr>
            <a:r>
              <a:rPr lang="en-US" sz="2400" dirty="0" smtClean="0">
                <a:ea typeface="ヒラギノ角ゴ Pro W3"/>
              </a:rPr>
              <a:t>All 2016 landings are preliminary</a:t>
            </a:r>
          </a:p>
          <a:p>
            <a:pPr marL="285750" indent="-285750">
              <a:buFont typeface="Arial" pitchFamily="34" charset="0"/>
              <a:buChar char="•"/>
              <a:defRPr/>
            </a:pPr>
            <a:endParaRPr lang="en-US" sz="2400" dirty="0" smtClean="0">
              <a:ea typeface="ヒラギノ角ゴ Pro W3"/>
            </a:endParaRPr>
          </a:p>
          <a:p>
            <a:pPr marL="285750" indent="-285750">
              <a:buFont typeface="Arial" pitchFamily="34" charset="0"/>
              <a:buChar char="•"/>
              <a:defRPr/>
            </a:pPr>
            <a:r>
              <a:rPr lang="en-US" sz="2400" dirty="0" smtClean="0">
                <a:ea typeface="ヒラギノ角ゴ Pro W3"/>
              </a:rPr>
              <a:t>All </a:t>
            </a:r>
            <a:r>
              <a:rPr lang="en-US" sz="2400" dirty="0">
                <a:ea typeface="ヒラギノ角ゴ Pro W3"/>
              </a:rPr>
              <a:t>landings include MRFSS/MRIP and also </a:t>
            </a:r>
            <a:r>
              <a:rPr lang="en-US" sz="2400" dirty="0" err="1">
                <a:ea typeface="ヒラギノ角ゴ Pro W3"/>
              </a:rPr>
              <a:t>Headboat</a:t>
            </a:r>
            <a:r>
              <a:rPr lang="en-US" sz="2400" dirty="0">
                <a:ea typeface="ヒラギノ角ゴ Pro W3"/>
              </a:rPr>
              <a:t> landings.</a:t>
            </a:r>
          </a:p>
          <a:p>
            <a:pPr marL="285750" indent="-285750">
              <a:buFont typeface="Arial" pitchFamily="34" charset="0"/>
              <a:buChar char="•"/>
              <a:defRPr/>
            </a:pPr>
            <a:endParaRPr lang="en-US" sz="2400" dirty="0">
              <a:ea typeface="ヒラギノ角ゴ Pro W3"/>
            </a:endParaRPr>
          </a:p>
          <a:p>
            <a:pPr marL="285750" indent="-285750">
              <a:buFont typeface="Arial" pitchFamily="34" charset="0"/>
              <a:buChar char="•"/>
              <a:defRPr/>
            </a:pPr>
            <a:endParaRPr lang="en-US" sz="2400" dirty="0" smtClean="0">
              <a:latin typeface="+mn-lt"/>
              <a:ea typeface="ヒラギノ角ゴ Pro W3"/>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8839200" cy="1143000"/>
          </a:xfrm>
        </p:spPr>
        <p:txBody>
          <a:bodyPr>
            <a:normAutofit fontScale="90000"/>
          </a:bodyPr>
          <a:lstStyle/>
          <a:p>
            <a:r>
              <a:rPr lang="en-US" dirty="0" smtClean="0"/>
              <a:t>2014/15 Recreational Landings and ACLs</a:t>
            </a:r>
            <a:endParaRPr lang="en-US" dirty="0"/>
          </a:p>
        </p:txBody>
      </p:sp>
      <p:sp>
        <p:nvSpPr>
          <p:cNvPr id="5" name="TextBox 4"/>
          <p:cNvSpPr txBox="1"/>
          <p:nvPr/>
        </p:nvSpPr>
        <p:spPr>
          <a:xfrm>
            <a:off x="228600" y="4800600"/>
            <a:ext cx="8610600" cy="954107"/>
          </a:xfrm>
          <a:prstGeom prst="rect">
            <a:avLst/>
          </a:prstGeom>
          <a:noFill/>
        </p:spPr>
        <p:txBody>
          <a:bodyPr wrap="square" rtlCol="0">
            <a:spAutoFit/>
          </a:bodyPr>
          <a:lstStyle/>
          <a:p>
            <a:r>
              <a:rPr lang="en-US" sz="1400" dirty="0" smtClean="0"/>
              <a:t>* Landings from </a:t>
            </a:r>
            <a:r>
              <a:rPr lang="en-US" sz="1400" dirty="0"/>
              <a:t>both Mid-Atlantic and South Atlantic for </a:t>
            </a:r>
            <a:r>
              <a:rPr lang="en-US" sz="1400" dirty="0" smtClean="0"/>
              <a:t>Cobia.  Landings are from North</a:t>
            </a:r>
            <a:r>
              <a:rPr lang="en-US" sz="1400" dirty="0"/>
              <a:t>, Mid, and South Atlantic for King Mackerel and Spanish Mackerel </a:t>
            </a:r>
          </a:p>
          <a:p>
            <a:r>
              <a:rPr lang="en-US" sz="1400" dirty="0"/>
              <a:t> </a:t>
            </a:r>
            <a:endParaRPr lang="en-US" sz="1400" dirty="0" smtClean="0"/>
          </a:p>
          <a:p>
            <a:endParaRPr lang="en-US" sz="1400" dirty="0" smtClean="0"/>
          </a:p>
        </p:txBody>
      </p:sp>
      <p:graphicFrame>
        <p:nvGraphicFramePr>
          <p:cNvPr id="6" name="Table 5"/>
          <p:cNvGraphicFramePr>
            <a:graphicFrameLocks noGrp="1"/>
          </p:cNvGraphicFramePr>
          <p:nvPr>
            <p:extLst>
              <p:ext uri="{D42A27DB-BD31-4B8C-83A1-F6EECF244321}">
                <p14:modId xmlns:p14="http://schemas.microsoft.com/office/powerpoint/2010/main" val="1967231167"/>
              </p:ext>
            </p:extLst>
          </p:nvPr>
        </p:nvGraphicFramePr>
        <p:xfrm>
          <a:off x="220884" y="914400"/>
          <a:ext cx="8839200" cy="3601998"/>
        </p:xfrm>
        <a:graphic>
          <a:graphicData uri="http://schemas.openxmlformats.org/drawingml/2006/table">
            <a:tbl>
              <a:tblPr>
                <a:tableStyleId>{5940675A-B579-460E-94D1-54222C63F5DA}</a:tableStyleId>
              </a:tblPr>
              <a:tblGrid>
                <a:gridCol w="1577366"/>
                <a:gridCol w="1279749"/>
                <a:gridCol w="1116061"/>
                <a:gridCol w="1324392"/>
                <a:gridCol w="937491"/>
                <a:gridCol w="1160703"/>
                <a:gridCol w="1443438"/>
              </a:tblGrid>
              <a:tr h="828318">
                <a:tc>
                  <a:txBody>
                    <a:bodyPr/>
                    <a:lstStyle/>
                    <a:p>
                      <a:pPr algn="l" rtl="0" fontAlgn="ctr"/>
                      <a:r>
                        <a:rPr lang="en-US" sz="1800" b="1" u="none" strike="noStrike" dirty="0">
                          <a:effectLst/>
                        </a:rPr>
                        <a:t>Species Complex</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Fishing Year</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a:effectLst/>
                        </a:rPr>
                        <a:t>Landings (</a:t>
                      </a:r>
                      <a:r>
                        <a:rPr lang="en-US" sz="1800" b="1" u="none" strike="noStrike" dirty="0" err="1">
                          <a:effectLst/>
                        </a:rPr>
                        <a:t>lbs</a:t>
                      </a:r>
                      <a:r>
                        <a:rPr lang="en-US" sz="1800" b="1" u="none" strike="noStrike" dirty="0" smtClean="0">
                          <a:effectLst/>
                        </a:rPr>
                        <a:t>)*</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smtClean="0">
                          <a:effectLst/>
                        </a:rPr>
                        <a:t>ACL  </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Units</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Percent of ACL  </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a:effectLst/>
                        </a:rPr>
                        <a:t>Closure Date</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693420">
                <a:tc>
                  <a:txBody>
                    <a:bodyPr/>
                    <a:lstStyle/>
                    <a:p>
                      <a:pPr algn="l" fontAlgn="ctr"/>
                      <a:r>
                        <a:rPr lang="en-US" sz="1800" u="none" strike="noStrike" dirty="0" smtClean="0">
                          <a:effectLst/>
                        </a:rPr>
                        <a:t>Cobia: NY to GA</a:t>
                      </a:r>
                      <a:endParaRPr lang="en-US" sz="1800" b="0" i="0" u="none" strike="noStrike" dirty="0">
                        <a:solidFill>
                          <a:srgbClr val="000000"/>
                        </a:solidFill>
                        <a:effectLst/>
                        <a:latin typeface="Calibri"/>
                      </a:endParaRPr>
                    </a:p>
                  </a:txBody>
                  <a:tcPr marL="9332" marR="9332" marT="9332" marB="0" anchor="ctr"/>
                </a:tc>
                <a:tc>
                  <a:txBody>
                    <a:bodyPr/>
                    <a:lstStyle/>
                    <a:p>
                      <a:pPr algn="ctr"/>
                      <a:r>
                        <a:rPr lang="en-US" dirty="0" smtClean="0"/>
                        <a:t>Jan 1-Dec</a:t>
                      </a:r>
                      <a:r>
                        <a:rPr lang="en-US" baseline="0" dirty="0" smtClean="0"/>
                        <a:t> </a:t>
                      </a:r>
                      <a:r>
                        <a:rPr lang="en-US" dirty="0" smtClean="0"/>
                        <a:t>31, 2015</a:t>
                      </a:r>
                      <a:endParaRPr lang="en-US" dirty="0"/>
                    </a:p>
                  </a:txBody>
                  <a:tcPr marL="9332" marR="9332" marT="9332" marB="0" anchor="ctr"/>
                </a:tc>
                <a:tc>
                  <a:txBody>
                    <a:bodyPr/>
                    <a:lstStyle/>
                    <a:p>
                      <a:pPr algn="ctr" fontAlgn="ctr"/>
                      <a:r>
                        <a:rPr lang="en-US" sz="1800" b="0" i="0" u="none" strike="noStrike" dirty="0" smtClean="0">
                          <a:solidFill>
                            <a:srgbClr val="000000"/>
                          </a:solidFill>
                          <a:effectLst/>
                          <a:latin typeface="Calibri"/>
                        </a:rPr>
                        <a:t>1,554,395</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b="0" i="0" u="none" strike="noStrike" dirty="0" smtClean="0">
                          <a:solidFill>
                            <a:schemeClr val="tx1"/>
                          </a:solidFill>
                          <a:effectLst/>
                          <a:latin typeface="+mn-lt"/>
                        </a:rPr>
                        <a:t>630,000</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err="1">
                          <a:effectLst/>
                        </a:rPr>
                        <a:t>ww</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smtClean="0">
                          <a:effectLst/>
                        </a:rPr>
                        <a:t>247%</a:t>
                      </a:r>
                      <a:endParaRPr lang="en-US" sz="1800" b="0" i="0" u="none" strike="noStrike" dirty="0">
                        <a:solidFill>
                          <a:srgbClr val="000000"/>
                        </a:solidFill>
                        <a:effectLst/>
                        <a:latin typeface="Calibri"/>
                      </a:endParaRPr>
                    </a:p>
                  </a:txBody>
                  <a:tcPr marL="9332" marR="9332" marT="9332" marB="0" anchor="ctr">
                    <a:solidFill>
                      <a:srgbClr val="FFFF00"/>
                    </a:solidFill>
                  </a:tcPr>
                </a:tc>
                <a:tc>
                  <a:txBody>
                    <a:bodyPr/>
                    <a:lstStyle/>
                    <a:p>
                      <a:pPr algn="ctr" rtl="0" fontAlgn="ctr"/>
                      <a:endParaRPr lang="en-US" sz="1800" b="0" i="0" u="none" strike="noStrike" dirty="0">
                        <a:solidFill>
                          <a:srgbClr val="000000"/>
                        </a:solidFill>
                        <a:effectLst/>
                        <a:latin typeface="Calibri"/>
                      </a:endParaRPr>
                    </a:p>
                  </a:txBody>
                  <a:tcPr marL="9525" marR="9525" marT="9525" marB="0" anchor="ctr"/>
                </a:tc>
              </a:tr>
              <a:tr h="693420">
                <a:tc>
                  <a:txBody>
                    <a:bodyPr/>
                    <a:lstStyle/>
                    <a:p>
                      <a:pPr algn="l" fontAlgn="ctr"/>
                      <a:r>
                        <a:rPr lang="en-US" sz="1800" u="none" strike="noStrike" dirty="0" smtClean="0">
                          <a:effectLst/>
                        </a:rPr>
                        <a:t>Cobia: East FL</a:t>
                      </a:r>
                      <a:endParaRPr lang="en-US" sz="1800" b="0" i="0" u="none" strike="noStrike" dirty="0">
                        <a:solidFill>
                          <a:srgbClr val="000000"/>
                        </a:solidFill>
                        <a:effectLst/>
                        <a:latin typeface="Calibri"/>
                      </a:endParaRPr>
                    </a:p>
                  </a:txBody>
                  <a:tcPr marL="9332" marR="9332" marT="9332" marB="0" anchor="ctr"/>
                </a:tc>
                <a:tc>
                  <a:txBody>
                    <a:bodyPr/>
                    <a:lstStyle/>
                    <a:p>
                      <a:pPr algn="ctr"/>
                      <a:r>
                        <a:rPr lang="en-US" smtClean="0"/>
                        <a:t>Jan 1-Dec</a:t>
                      </a:r>
                      <a:r>
                        <a:rPr lang="en-US" baseline="0" smtClean="0"/>
                        <a:t> </a:t>
                      </a:r>
                      <a:r>
                        <a:rPr lang="en-US" smtClean="0"/>
                        <a:t>31, </a:t>
                      </a:r>
                      <a:r>
                        <a:rPr lang="en-US" dirty="0" smtClean="0"/>
                        <a:t>2015</a:t>
                      </a:r>
                      <a:endParaRPr lang="en-US" dirty="0"/>
                    </a:p>
                  </a:txBody>
                  <a:tcPr marL="9332" marR="9332" marT="9332" marB="0" anchor="ctr"/>
                </a:tc>
                <a:tc>
                  <a:txBody>
                    <a:bodyPr/>
                    <a:lstStyle/>
                    <a:p>
                      <a:pPr algn="ctr" fontAlgn="ctr"/>
                      <a:r>
                        <a:rPr lang="en-US" sz="1800" b="0" i="0" u="none" strike="noStrike" dirty="0" smtClean="0">
                          <a:solidFill>
                            <a:srgbClr val="000000"/>
                          </a:solidFill>
                          <a:effectLst/>
                          <a:latin typeface="Calibri"/>
                        </a:rPr>
                        <a:t>351,829</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b="0" i="0" u="none" strike="noStrike" dirty="0" smtClean="0">
                          <a:solidFill>
                            <a:schemeClr val="tx1"/>
                          </a:solidFill>
                          <a:effectLst/>
                          <a:latin typeface="+mn-lt"/>
                        </a:rPr>
                        <a:t>830,000</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err="1">
                          <a:effectLst/>
                        </a:rPr>
                        <a:t>ww</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smtClean="0">
                          <a:effectLst/>
                        </a:rPr>
                        <a:t>42%</a:t>
                      </a:r>
                      <a:endParaRPr lang="en-US" sz="1800" b="0" i="0" u="none" strike="noStrike" dirty="0">
                        <a:solidFill>
                          <a:srgbClr val="000000"/>
                        </a:solidFill>
                        <a:effectLst/>
                        <a:latin typeface="Calibri"/>
                      </a:endParaRPr>
                    </a:p>
                  </a:txBody>
                  <a:tcPr marL="9332" marR="9332" marT="9332" marB="0" anchor="ctr"/>
                </a:tc>
                <a:tc>
                  <a:txBody>
                    <a:bodyPr/>
                    <a:lstStyle/>
                    <a:p>
                      <a:pPr algn="ctr" rtl="0" fontAlgn="ctr"/>
                      <a:endParaRPr lang="en-US" sz="1800" b="0" i="0" u="none" strike="noStrike" dirty="0">
                        <a:solidFill>
                          <a:srgbClr val="000000"/>
                        </a:solidFill>
                        <a:effectLst/>
                        <a:latin typeface="Calibri"/>
                      </a:endParaRPr>
                    </a:p>
                  </a:txBody>
                  <a:tcPr marL="9525" marR="9525" marT="9525" marB="0" anchor="ctr"/>
                </a:tc>
              </a:tr>
              <a:tr h="693420">
                <a:tc>
                  <a:txBody>
                    <a:bodyPr/>
                    <a:lstStyle/>
                    <a:p>
                      <a:pPr algn="l" rtl="0" fontAlgn="ctr"/>
                      <a:r>
                        <a:rPr lang="en-US" sz="1800" u="none" strike="noStrike" dirty="0">
                          <a:effectLst/>
                        </a:rPr>
                        <a:t>King </a:t>
                      </a:r>
                      <a:r>
                        <a:rPr lang="en-US" sz="1800" u="none" strike="noStrike" dirty="0" smtClean="0">
                          <a:effectLst/>
                        </a:rPr>
                        <a:t>Mackerel</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Mar 1-Feb 28</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b="0" i="0" u="none" strike="noStrike" dirty="0" smtClean="0">
                          <a:solidFill>
                            <a:srgbClr val="000000"/>
                          </a:solidFill>
                          <a:effectLst/>
                          <a:latin typeface="+mn-lt"/>
                        </a:rPr>
                        <a:t>1,228,752</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6,580,000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err="1">
                          <a:effectLst/>
                        </a:rPr>
                        <a:t>ww</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19%</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a:effectLst/>
                        </a:rPr>
                        <a:t> </a:t>
                      </a:r>
                      <a:endParaRPr lang="en-US" sz="1800" b="0" i="0" u="none" strike="noStrike">
                        <a:solidFill>
                          <a:srgbClr val="000000"/>
                        </a:solidFill>
                        <a:effectLst/>
                        <a:latin typeface="Calibri"/>
                      </a:endParaRPr>
                    </a:p>
                  </a:txBody>
                  <a:tcPr marL="9525" marR="9525" marT="9525" marB="0" anchor="ctr"/>
                </a:tc>
              </a:tr>
              <a:tr h="693420">
                <a:tc>
                  <a:txBody>
                    <a:bodyPr/>
                    <a:lstStyle/>
                    <a:p>
                      <a:pPr algn="l" rtl="0" fontAlgn="ctr"/>
                      <a:r>
                        <a:rPr lang="en-US" sz="1800" u="none" strike="noStrike" dirty="0">
                          <a:effectLst/>
                        </a:rPr>
                        <a:t>Spanish </a:t>
                      </a:r>
                      <a:r>
                        <a:rPr lang="en-US" sz="1800" u="none" strike="noStrike" dirty="0" smtClean="0">
                          <a:effectLst/>
                        </a:rPr>
                        <a:t>Mackerel</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Mar 1-Feb 28</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b="0" i="0" u="none" strike="noStrike" dirty="0" smtClean="0">
                          <a:solidFill>
                            <a:srgbClr val="000000"/>
                          </a:solidFill>
                          <a:effectLst/>
                          <a:latin typeface="+mn-lt"/>
                        </a:rPr>
                        <a:t>859,996</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2,727,000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err="1">
                          <a:effectLst/>
                        </a:rPr>
                        <a:t>ww</a:t>
                      </a:r>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32%</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023443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8839200" cy="1143000"/>
          </a:xfrm>
        </p:spPr>
        <p:txBody>
          <a:bodyPr>
            <a:normAutofit fontScale="90000"/>
          </a:bodyPr>
          <a:lstStyle/>
          <a:p>
            <a:r>
              <a:rPr lang="en-US" dirty="0" smtClean="0"/>
              <a:t>2015/16 Preliminary Landings and ACLs</a:t>
            </a:r>
            <a:endParaRPr lang="en-US" dirty="0"/>
          </a:p>
        </p:txBody>
      </p:sp>
      <p:sp>
        <p:nvSpPr>
          <p:cNvPr id="5" name="TextBox 4"/>
          <p:cNvSpPr txBox="1"/>
          <p:nvPr/>
        </p:nvSpPr>
        <p:spPr>
          <a:xfrm>
            <a:off x="228600" y="4800600"/>
            <a:ext cx="8610600" cy="954107"/>
          </a:xfrm>
          <a:prstGeom prst="rect">
            <a:avLst/>
          </a:prstGeom>
          <a:noFill/>
        </p:spPr>
        <p:txBody>
          <a:bodyPr wrap="square" rtlCol="0">
            <a:spAutoFit/>
          </a:bodyPr>
          <a:lstStyle/>
          <a:p>
            <a:r>
              <a:rPr lang="en-US" sz="1400" dirty="0" smtClean="0"/>
              <a:t>* Landings from </a:t>
            </a:r>
            <a:r>
              <a:rPr lang="en-US" sz="1400" dirty="0"/>
              <a:t>both Mid-Atlantic and South Atlantic for </a:t>
            </a:r>
            <a:r>
              <a:rPr lang="en-US" sz="1400" dirty="0" smtClean="0"/>
              <a:t>Cobia.  Landings are from North</a:t>
            </a:r>
            <a:r>
              <a:rPr lang="en-US" sz="1400" dirty="0"/>
              <a:t>, Mid, and South Atlantic for King Mackerel and Spanish Mackerel </a:t>
            </a:r>
          </a:p>
          <a:p>
            <a:r>
              <a:rPr lang="en-US" sz="1400" dirty="0"/>
              <a:t> </a:t>
            </a:r>
            <a:endParaRPr lang="en-US" sz="1400" dirty="0" smtClean="0"/>
          </a:p>
          <a:p>
            <a:endParaRPr lang="en-US" sz="1400" dirty="0" smtClean="0"/>
          </a:p>
        </p:txBody>
      </p:sp>
      <p:graphicFrame>
        <p:nvGraphicFramePr>
          <p:cNvPr id="6" name="Table 5"/>
          <p:cNvGraphicFramePr>
            <a:graphicFrameLocks noGrp="1"/>
          </p:cNvGraphicFramePr>
          <p:nvPr>
            <p:extLst>
              <p:ext uri="{D42A27DB-BD31-4B8C-83A1-F6EECF244321}">
                <p14:modId xmlns:p14="http://schemas.microsoft.com/office/powerpoint/2010/main" val="871230630"/>
              </p:ext>
            </p:extLst>
          </p:nvPr>
        </p:nvGraphicFramePr>
        <p:xfrm>
          <a:off x="220884" y="914400"/>
          <a:ext cx="8839200" cy="3601998"/>
        </p:xfrm>
        <a:graphic>
          <a:graphicData uri="http://schemas.openxmlformats.org/drawingml/2006/table">
            <a:tbl>
              <a:tblPr>
                <a:tableStyleId>{5940675A-B579-460E-94D1-54222C63F5DA}</a:tableStyleId>
              </a:tblPr>
              <a:tblGrid>
                <a:gridCol w="1577366"/>
                <a:gridCol w="1279749"/>
                <a:gridCol w="1116061"/>
                <a:gridCol w="1324392"/>
                <a:gridCol w="937491"/>
                <a:gridCol w="1160703"/>
                <a:gridCol w="1443438"/>
              </a:tblGrid>
              <a:tr h="828318">
                <a:tc>
                  <a:txBody>
                    <a:bodyPr/>
                    <a:lstStyle/>
                    <a:p>
                      <a:pPr algn="l" rtl="0" fontAlgn="ctr"/>
                      <a:r>
                        <a:rPr lang="en-US" sz="1800" b="1" u="none" strike="noStrike" dirty="0">
                          <a:effectLst/>
                        </a:rPr>
                        <a:t>Species Complex</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Fishing Year</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a:effectLst/>
                        </a:rPr>
                        <a:t>Landings (</a:t>
                      </a:r>
                      <a:r>
                        <a:rPr lang="en-US" sz="1800" b="1" u="none" strike="noStrike" dirty="0" err="1">
                          <a:effectLst/>
                        </a:rPr>
                        <a:t>lbs</a:t>
                      </a:r>
                      <a:r>
                        <a:rPr lang="en-US" sz="1800" b="1" u="none" strike="noStrike" dirty="0" smtClean="0">
                          <a:effectLst/>
                        </a:rPr>
                        <a:t>)*</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smtClean="0">
                          <a:effectLst/>
                        </a:rPr>
                        <a:t>ACL  </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Units</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a:effectLst/>
                        </a:rPr>
                        <a:t>Percent of ACL  </a:t>
                      </a:r>
                      <a:endParaRPr lang="en-US" sz="1800" b="1" i="0" u="none" strike="noStrike">
                        <a:solidFill>
                          <a:srgbClr val="000000"/>
                        </a:solidFill>
                        <a:effectLst/>
                        <a:latin typeface="Calibri"/>
                      </a:endParaRPr>
                    </a:p>
                  </a:txBody>
                  <a:tcPr marL="9525" marR="9525" marT="9525" marB="0" anchor="ctr">
                    <a:solidFill>
                      <a:schemeClr val="accent1">
                        <a:lumMod val="20000"/>
                        <a:lumOff val="80000"/>
                      </a:schemeClr>
                    </a:solidFill>
                  </a:tcPr>
                </a:tc>
                <a:tc>
                  <a:txBody>
                    <a:bodyPr/>
                    <a:lstStyle/>
                    <a:p>
                      <a:pPr algn="ctr" rtl="0" fontAlgn="ctr"/>
                      <a:r>
                        <a:rPr lang="en-US" sz="1800" b="1" u="none" strike="noStrike" dirty="0">
                          <a:effectLst/>
                        </a:rPr>
                        <a:t>Closure Date</a:t>
                      </a:r>
                      <a:endParaRPr lang="en-US" sz="1800" b="1"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693420">
                <a:tc>
                  <a:txBody>
                    <a:bodyPr/>
                    <a:lstStyle/>
                    <a:p>
                      <a:pPr algn="l" fontAlgn="ctr"/>
                      <a:r>
                        <a:rPr lang="en-US" sz="1800" u="none" strike="noStrike" dirty="0" smtClean="0">
                          <a:effectLst/>
                        </a:rPr>
                        <a:t>Cobia: NY to GA</a:t>
                      </a:r>
                      <a:endParaRPr lang="en-US" sz="1800" b="0" i="0" u="none" strike="noStrike" dirty="0">
                        <a:solidFill>
                          <a:srgbClr val="000000"/>
                        </a:solidFill>
                        <a:effectLst/>
                        <a:latin typeface="Calibri"/>
                      </a:endParaRPr>
                    </a:p>
                  </a:txBody>
                  <a:tcPr marL="9332" marR="9332" marT="9332" marB="0" anchor="ctr"/>
                </a:tc>
                <a:tc>
                  <a:txBody>
                    <a:bodyPr/>
                    <a:lstStyle/>
                    <a:p>
                      <a:pPr algn="ctr"/>
                      <a:r>
                        <a:rPr lang="en-US" dirty="0" smtClean="0"/>
                        <a:t>Jan 1-Dec</a:t>
                      </a:r>
                      <a:r>
                        <a:rPr lang="en-US" baseline="0" dirty="0" smtClean="0"/>
                        <a:t> </a:t>
                      </a:r>
                      <a:r>
                        <a:rPr lang="en-US" dirty="0" smtClean="0"/>
                        <a:t>31, 2016</a:t>
                      </a:r>
                      <a:endParaRPr lang="en-US" dirty="0"/>
                    </a:p>
                  </a:txBody>
                  <a:tcPr marL="9332" marR="9332" marT="9332" marB="0" anchor="ctr"/>
                </a:tc>
                <a:tc>
                  <a:txBody>
                    <a:bodyPr/>
                    <a:lstStyle/>
                    <a:p>
                      <a:pPr algn="ctr" fontAlgn="ctr"/>
                      <a:r>
                        <a:rPr lang="en-US" sz="1800" b="0" i="0" u="none" strike="noStrike" dirty="0" smtClean="0">
                          <a:solidFill>
                            <a:srgbClr val="000000"/>
                          </a:solidFill>
                          <a:effectLst/>
                          <a:latin typeface="Calibri"/>
                        </a:rPr>
                        <a:t>1,336,012</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b="0" i="0" u="none" strike="noStrike" dirty="0" smtClean="0">
                          <a:solidFill>
                            <a:schemeClr val="tx1"/>
                          </a:solidFill>
                          <a:effectLst/>
                          <a:latin typeface="+mn-lt"/>
                        </a:rPr>
                        <a:t>620,000</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err="1">
                          <a:effectLst/>
                        </a:rPr>
                        <a:t>ww</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smtClean="0">
                          <a:effectLst/>
                        </a:rPr>
                        <a:t>215%</a:t>
                      </a:r>
                      <a:endParaRPr lang="en-US" sz="1800" b="0" i="0" u="none" strike="noStrike" dirty="0">
                        <a:solidFill>
                          <a:srgbClr val="000000"/>
                        </a:solidFill>
                        <a:effectLst/>
                        <a:latin typeface="Calibri"/>
                      </a:endParaRPr>
                    </a:p>
                  </a:txBody>
                  <a:tcPr marL="9332" marR="9332" marT="9332" marB="0" anchor="ctr">
                    <a:solidFill>
                      <a:srgbClr val="FFFF00"/>
                    </a:solidFill>
                  </a:tcPr>
                </a:tc>
                <a:tc>
                  <a:txBody>
                    <a:bodyPr/>
                    <a:lstStyle/>
                    <a:p>
                      <a:pPr algn="ctr" rtl="0" fontAlgn="ctr"/>
                      <a:r>
                        <a:rPr lang="en-US" sz="1800" b="0" i="0" u="none" strike="noStrike" dirty="0" smtClean="0">
                          <a:solidFill>
                            <a:srgbClr val="000000"/>
                          </a:solidFill>
                          <a:effectLst/>
                          <a:latin typeface="Calibri"/>
                        </a:rPr>
                        <a:t>6/20/2016</a:t>
                      </a:r>
                      <a:endParaRPr lang="en-US" sz="1800" b="0" i="0" u="none" strike="noStrike" dirty="0">
                        <a:solidFill>
                          <a:srgbClr val="000000"/>
                        </a:solidFill>
                        <a:effectLst/>
                        <a:latin typeface="Calibri"/>
                      </a:endParaRPr>
                    </a:p>
                  </a:txBody>
                  <a:tcPr marL="9525" marR="9525" marT="9525" marB="0" anchor="ctr"/>
                </a:tc>
              </a:tr>
              <a:tr h="693420">
                <a:tc>
                  <a:txBody>
                    <a:bodyPr/>
                    <a:lstStyle/>
                    <a:p>
                      <a:pPr algn="l" fontAlgn="ctr"/>
                      <a:r>
                        <a:rPr lang="en-US" sz="1800" u="none" strike="noStrike" dirty="0" smtClean="0">
                          <a:effectLst/>
                        </a:rPr>
                        <a:t>Cobia: East FL</a:t>
                      </a:r>
                      <a:endParaRPr lang="en-US" sz="1800" b="0" i="0" u="none" strike="noStrike" dirty="0">
                        <a:solidFill>
                          <a:srgbClr val="000000"/>
                        </a:solidFill>
                        <a:effectLst/>
                        <a:latin typeface="Calibri"/>
                      </a:endParaRPr>
                    </a:p>
                  </a:txBody>
                  <a:tcPr marL="9332" marR="9332" marT="9332" marB="0" anchor="ctr"/>
                </a:tc>
                <a:tc>
                  <a:txBody>
                    <a:bodyPr/>
                    <a:lstStyle/>
                    <a:p>
                      <a:pPr algn="ctr"/>
                      <a:r>
                        <a:rPr lang="en-US" dirty="0" smtClean="0"/>
                        <a:t>Jan 1-Dec</a:t>
                      </a:r>
                      <a:r>
                        <a:rPr lang="en-US" baseline="0" dirty="0" smtClean="0"/>
                        <a:t> </a:t>
                      </a:r>
                      <a:r>
                        <a:rPr lang="en-US" dirty="0" smtClean="0"/>
                        <a:t>31, 2016</a:t>
                      </a:r>
                      <a:endParaRPr lang="en-US" dirty="0"/>
                    </a:p>
                  </a:txBody>
                  <a:tcPr marL="9332" marR="9332" marT="9332" marB="0" anchor="ctr"/>
                </a:tc>
                <a:tc>
                  <a:txBody>
                    <a:bodyPr/>
                    <a:lstStyle/>
                    <a:p>
                      <a:pPr algn="ctr" fontAlgn="ctr"/>
                      <a:r>
                        <a:rPr lang="en-US" sz="1800" b="0" i="0" u="none" strike="noStrike" dirty="0" smtClean="0">
                          <a:solidFill>
                            <a:srgbClr val="000000"/>
                          </a:solidFill>
                          <a:effectLst/>
                          <a:latin typeface="+mn-lt"/>
                        </a:rPr>
                        <a:t>334,804</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b="0" i="0" u="none" strike="noStrike" dirty="0" smtClean="0">
                          <a:solidFill>
                            <a:schemeClr val="tx1"/>
                          </a:solidFill>
                          <a:effectLst/>
                          <a:latin typeface="+mn-lt"/>
                        </a:rPr>
                        <a:t>830,000</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err="1">
                          <a:effectLst/>
                        </a:rPr>
                        <a:t>ww</a:t>
                      </a:r>
                      <a:endParaRPr lang="en-US" sz="1800" b="0" i="0" u="none" strike="noStrike" dirty="0">
                        <a:solidFill>
                          <a:srgbClr val="000000"/>
                        </a:solidFill>
                        <a:effectLst/>
                        <a:latin typeface="Calibri"/>
                      </a:endParaRPr>
                    </a:p>
                  </a:txBody>
                  <a:tcPr marL="9332" marR="9332" marT="9332" marB="0" anchor="ctr"/>
                </a:tc>
                <a:tc>
                  <a:txBody>
                    <a:bodyPr/>
                    <a:lstStyle/>
                    <a:p>
                      <a:pPr algn="ctr" fontAlgn="ctr"/>
                      <a:r>
                        <a:rPr lang="en-US" sz="1800" u="none" strike="noStrike" dirty="0" smtClean="0">
                          <a:effectLst/>
                        </a:rPr>
                        <a:t>40%</a:t>
                      </a:r>
                      <a:endParaRPr lang="en-US" sz="1800" b="0" i="0" u="none" strike="noStrike" dirty="0">
                        <a:solidFill>
                          <a:srgbClr val="000000"/>
                        </a:solidFill>
                        <a:effectLst/>
                        <a:latin typeface="Calibri"/>
                      </a:endParaRPr>
                    </a:p>
                  </a:txBody>
                  <a:tcPr marL="9332" marR="9332" marT="9332" marB="0" anchor="ctr"/>
                </a:tc>
                <a:tc>
                  <a:txBody>
                    <a:bodyPr/>
                    <a:lstStyle/>
                    <a:p>
                      <a:pPr algn="ctr" rtl="0" fontAlgn="ctr"/>
                      <a:endParaRPr lang="en-US" sz="1800" b="0" i="0" u="none" strike="noStrike" dirty="0">
                        <a:solidFill>
                          <a:srgbClr val="000000"/>
                        </a:solidFill>
                        <a:effectLst/>
                        <a:latin typeface="Calibri"/>
                      </a:endParaRPr>
                    </a:p>
                  </a:txBody>
                  <a:tcPr marL="9525" marR="9525" marT="9525" marB="0" anchor="ctr"/>
                </a:tc>
              </a:tr>
              <a:tr h="693420">
                <a:tc>
                  <a:txBody>
                    <a:bodyPr/>
                    <a:lstStyle/>
                    <a:p>
                      <a:pPr algn="l" rtl="0" fontAlgn="ctr"/>
                      <a:r>
                        <a:rPr lang="en-US" sz="1800" u="none" strike="noStrike" dirty="0">
                          <a:effectLst/>
                        </a:rPr>
                        <a:t>King </a:t>
                      </a:r>
                      <a:r>
                        <a:rPr lang="en-US" sz="1800" u="none" strike="noStrike" dirty="0" smtClean="0">
                          <a:effectLst/>
                        </a:rPr>
                        <a:t>Mackerel</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Mar 1-Feb 28</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b="0" i="0" u="none" strike="noStrike" dirty="0" smtClean="0">
                          <a:solidFill>
                            <a:srgbClr val="000000"/>
                          </a:solidFill>
                          <a:effectLst/>
                          <a:latin typeface="Calibri"/>
                        </a:rPr>
                        <a:t>1,069,198</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6,580,000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err="1">
                          <a:effectLst/>
                        </a:rPr>
                        <a:t>ww</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16%</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tc>
              </a:tr>
              <a:tr h="693420">
                <a:tc>
                  <a:txBody>
                    <a:bodyPr/>
                    <a:lstStyle/>
                    <a:p>
                      <a:pPr algn="l" rtl="0" fontAlgn="ctr"/>
                      <a:r>
                        <a:rPr lang="en-US" sz="1800" u="none" strike="noStrike" dirty="0">
                          <a:effectLst/>
                        </a:rPr>
                        <a:t>Spanish </a:t>
                      </a:r>
                      <a:r>
                        <a:rPr lang="en-US" sz="1800" u="none" strike="noStrike" dirty="0" smtClean="0">
                          <a:effectLst/>
                        </a:rPr>
                        <a:t>Mackerel</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Mar 1-Feb 28</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b="0" i="0" u="none" strike="noStrike" dirty="0" smtClean="0">
                          <a:solidFill>
                            <a:srgbClr val="000000"/>
                          </a:solidFill>
                          <a:effectLst/>
                          <a:latin typeface="Calibri"/>
                        </a:rPr>
                        <a:t>809,180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2,727,000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err="1">
                          <a:effectLst/>
                        </a:rPr>
                        <a:t>ww</a:t>
                      </a:r>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smtClean="0">
                          <a:effectLst/>
                        </a:rPr>
                        <a:t>30%</a:t>
                      </a:r>
                      <a:endParaRPr lang="en-US" sz="1800" b="0" i="0" u="none" strike="noStrike" dirty="0">
                        <a:solidFill>
                          <a:srgbClr val="000000"/>
                        </a:solidFill>
                        <a:effectLst/>
                        <a:latin typeface="Calibri"/>
                      </a:endParaRPr>
                    </a:p>
                  </a:txBody>
                  <a:tcPr marL="9525" marR="9525" marT="9525" marB="0" anchor="ctr"/>
                </a:tc>
                <a:tc>
                  <a:txBody>
                    <a:bodyPr/>
                    <a:lstStyle/>
                    <a:p>
                      <a:pPr algn="ctr" rtl="0" fontAlgn="ctr"/>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35834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152400"/>
            <a:ext cx="8839200" cy="990600"/>
          </a:xfrm>
        </p:spPr>
        <p:txBody>
          <a:bodyPr>
            <a:normAutofit fontScale="90000"/>
          </a:bodyPr>
          <a:lstStyle/>
          <a:p>
            <a:r>
              <a:rPr lang="en-US" dirty="0" smtClean="0"/>
              <a:t>South Atlantic King Mackerel</a:t>
            </a:r>
            <a:br>
              <a:rPr lang="en-US" dirty="0" smtClean="0"/>
            </a:br>
            <a:r>
              <a:rPr lang="en-US" dirty="0" smtClean="0"/>
              <a:t>Rec Landings (lbs </a:t>
            </a:r>
            <a:r>
              <a:rPr lang="en-US" dirty="0" err="1" smtClean="0"/>
              <a:t>ww</a:t>
            </a:r>
            <a:r>
              <a:rPr lang="en-US" dirty="0" smtClean="0"/>
              <a:t>)</a:t>
            </a:r>
            <a:endParaRPr lang="en-US" dirty="0"/>
          </a:p>
        </p:txBody>
      </p:sp>
      <p:sp>
        <p:nvSpPr>
          <p:cNvPr id="5" name="TextBox 5"/>
          <p:cNvSpPr txBox="1">
            <a:spLocks noChangeArrowheads="1"/>
          </p:cNvSpPr>
          <p:nvPr/>
        </p:nvSpPr>
        <p:spPr bwMode="auto">
          <a:xfrm>
            <a:off x="990600" y="5236967"/>
            <a:ext cx="7162800" cy="1169551"/>
          </a:xfrm>
          <a:prstGeom prst="rect">
            <a:avLst/>
          </a:prstGeom>
          <a:noFill/>
          <a:ln w="9525">
            <a:noFill/>
            <a:miter lim="800000"/>
            <a:headEnd/>
            <a:tailEnd/>
          </a:ln>
        </p:spPr>
        <p:txBody>
          <a:bodyPr wrap="square">
            <a:spAutoFit/>
          </a:bodyPr>
          <a:lstStyle/>
          <a:p>
            <a:r>
              <a:rPr lang="en-US" sz="1400" b="1" dirty="0" smtClean="0"/>
              <a:t>* Area</a:t>
            </a:r>
            <a:r>
              <a:rPr lang="en-US" sz="1400" b="1" dirty="0"/>
              <a:t>: </a:t>
            </a:r>
            <a:r>
              <a:rPr lang="en-US" sz="1400" b="1" dirty="0" smtClean="0"/>
              <a:t>NY to </a:t>
            </a:r>
            <a:r>
              <a:rPr lang="en-US" sz="1400" b="1" dirty="0" err="1" smtClean="0"/>
              <a:t>eFL</a:t>
            </a:r>
            <a:r>
              <a:rPr lang="en-US" sz="1400" b="1" dirty="0" smtClean="0"/>
              <a:t> </a:t>
            </a:r>
          </a:p>
          <a:p>
            <a:r>
              <a:rPr lang="en-US" sz="1400" b="1" dirty="0" smtClean="0"/>
              <a:t>* Fishing </a:t>
            </a:r>
            <a:r>
              <a:rPr lang="en-US" sz="1400" b="1" dirty="0" smtClean="0"/>
              <a:t>year - Mar 1-Feb </a:t>
            </a:r>
            <a:r>
              <a:rPr lang="en-US" sz="1400" b="1" dirty="0" smtClean="0"/>
              <a:t>28</a:t>
            </a:r>
          </a:p>
          <a:p>
            <a:r>
              <a:rPr lang="en-US" sz="1400" b="1" dirty="0" smtClean="0"/>
              <a:t>* All landings are in MRFSS</a:t>
            </a:r>
            <a:endParaRPr lang="en-US" sz="1400" b="1" dirty="0" smtClean="0"/>
          </a:p>
          <a:p>
            <a:endParaRPr lang="en-US" sz="1400" b="1" dirty="0"/>
          </a:p>
          <a:p>
            <a:endParaRPr lang="en-US" sz="1400" b="1" dirty="0"/>
          </a:p>
        </p:txBody>
      </p:sp>
      <p:grpSp>
        <p:nvGrpSpPr>
          <p:cNvPr id="6" name="Group 5"/>
          <p:cNvGrpSpPr/>
          <p:nvPr/>
        </p:nvGrpSpPr>
        <p:grpSpPr>
          <a:xfrm>
            <a:off x="5638800" y="5674767"/>
            <a:ext cx="3390900" cy="1030834"/>
            <a:chOff x="5638800" y="5674767"/>
            <a:chExt cx="3390900" cy="1030834"/>
          </a:xfrm>
        </p:grpSpPr>
        <p:sp>
          <p:nvSpPr>
            <p:cNvPr id="7" name="Freeform 6"/>
            <p:cNvSpPr/>
            <p:nvPr/>
          </p:nvSpPr>
          <p:spPr>
            <a:xfrm>
              <a:off x="5855677" y="6013938"/>
              <a:ext cx="2373923" cy="430824"/>
            </a:xfrm>
            <a:custGeom>
              <a:avLst/>
              <a:gdLst>
                <a:gd name="connsiteX0" fmla="*/ 0 w 2373923"/>
                <a:gd name="connsiteY0" fmla="*/ 184639 h 430824"/>
                <a:gd name="connsiteX1" fmla="*/ 553915 w 2373923"/>
                <a:gd name="connsiteY1" fmla="*/ 378070 h 430824"/>
                <a:gd name="connsiteX2" fmla="*/ 914400 w 2373923"/>
                <a:gd name="connsiteY2" fmla="*/ 430824 h 430824"/>
                <a:gd name="connsiteX3" fmla="*/ 2373923 w 2373923"/>
                <a:gd name="connsiteY3" fmla="*/ 184639 h 430824"/>
                <a:gd name="connsiteX4" fmla="*/ 1090246 w 2373923"/>
                <a:gd name="connsiteY4" fmla="*/ 0 h 430824"/>
                <a:gd name="connsiteX5" fmla="*/ 430823 w 2373923"/>
                <a:gd name="connsiteY5" fmla="*/ 26377 h 430824"/>
                <a:gd name="connsiteX6" fmla="*/ 0 w 2373923"/>
                <a:gd name="connsiteY6" fmla="*/ 184639 h 430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923" h="430824">
                  <a:moveTo>
                    <a:pt x="0" y="184639"/>
                  </a:moveTo>
                  <a:lnTo>
                    <a:pt x="553915" y="378070"/>
                  </a:lnTo>
                  <a:lnTo>
                    <a:pt x="914400" y="430824"/>
                  </a:lnTo>
                  <a:lnTo>
                    <a:pt x="2373923" y="184639"/>
                  </a:lnTo>
                  <a:lnTo>
                    <a:pt x="1090246" y="0"/>
                  </a:lnTo>
                  <a:lnTo>
                    <a:pt x="430823" y="26377"/>
                  </a:lnTo>
                  <a:lnTo>
                    <a:pt x="0" y="18463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 descr="http://floridasportfishing.com/magazine/images/stories/species/king-mackerel.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638800" y="5674767"/>
              <a:ext cx="3390900" cy="1030834"/>
            </a:xfrm>
            <a:prstGeom prst="rect">
              <a:avLst/>
            </a:prstGeom>
            <a:noFill/>
          </p:spPr>
        </p:pic>
      </p:gr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142999"/>
            <a:ext cx="7481625" cy="4093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9705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5600700" cy="1143000"/>
          </a:xfrm>
        </p:spPr>
        <p:txBody>
          <a:bodyPr>
            <a:normAutofit/>
          </a:bodyPr>
          <a:lstStyle/>
          <a:p>
            <a:r>
              <a:rPr lang="en-US" dirty="0" smtClean="0"/>
              <a:t>SA King Mackerel</a:t>
            </a:r>
            <a:endParaRPr lang="en-US" dirty="0"/>
          </a:p>
        </p:txBody>
      </p:sp>
      <p:grpSp>
        <p:nvGrpSpPr>
          <p:cNvPr id="5" name="Group 4"/>
          <p:cNvGrpSpPr/>
          <p:nvPr/>
        </p:nvGrpSpPr>
        <p:grpSpPr>
          <a:xfrm>
            <a:off x="5753100" y="76200"/>
            <a:ext cx="3390900" cy="1030834"/>
            <a:chOff x="5638800" y="5674767"/>
            <a:chExt cx="3390900" cy="1030834"/>
          </a:xfrm>
        </p:grpSpPr>
        <p:sp>
          <p:nvSpPr>
            <p:cNvPr id="6" name="Freeform 5"/>
            <p:cNvSpPr/>
            <p:nvPr/>
          </p:nvSpPr>
          <p:spPr>
            <a:xfrm>
              <a:off x="5855677" y="6013938"/>
              <a:ext cx="2373923" cy="430824"/>
            </a:xfrm>
            <a:custGeom>
              <a:avLst/>
              <a:gdLst>
                <a:gd name="connsiteX0" fmla="*/ 0 w 2373923"/>
                <a:gd name="connsiteY0" fmla="*/ 184639 h 430824"/>
                <a:gd name="connsiteX1" fmla="*/ 553915 w 2373923"/>
                <a:gd name="connsiteY1" fmla="*/ 378070 h 430824"/>
                <a:gd name="connsiteX2" fmla="*/ 914400 w 2373923"/>
                <a:gd name="connsiteY2" fmla="*/ 430824 h 430824"/>
                <a:gd name="connsiteX3" fmla="*/ 2373923 w 2373923"/>
                <a:gd name="connsiteY3" fmla="*/ 184639 h 430824"/>
                <a:gd name="connsiteX4" fmla="*/ 1090246 w 2373923"/>
                <a:gd name="connsiteY4" fmla="*/ 0 h 430824"/>
                <a:gd name="connsiteX5" fmla="*/ 430823 w 2373923"/>
                <a:gd name="connsiteY5" fmla="*/ 26377 h 430824"/>
                <a:gd name="connsiteX6" fmla="*/ 0 w 2373923"/>
                <a:gd name="connsiteY6" fmla="*/ 184639 h 430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923" h="430824">
                  <a:moveTo>
                    <a:pt x="0" y="184639"/>
                  </a:moveTo>
                  <a:lnTo>
                    <a:pt x="553915" y="378070"/>
                  </a:lnTo>
                  <a:lnTo>
                    <a:pt x="914400" y="430824"/>
                  </a:lnTo>
                  <a:lnTo>
                    <a:pt x="2373923" y="184639"/>
                  </a:lnTo>
                  <a:lnTo>
                    <a:pt x="1090246" y="0"/>
                  </a:lnTo>
                  <a:lnTo>
                    <a:pt x="430823" y="26377"/>
                  </a:lnTo>
                  <a:lnTo>
                    <a:pt x="0" y="18463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3" descr="http://floridasportfishing.com/magazine/images/stories/species/king-mackerel.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638800" y="5674767"/>
              <a:ext cx="3390900" cy="1030834"/>
            </a:xfrm>
            <a:prstGeom prst="rect">
              <a:avLst/>
            </a:prstGeom>
            <a:noFill/>
          </p:spPr>
        </p:pic>
      </p:grpSp>
      <p:graphicFrame>
        <p:nvGraphicFramePr>
          <p:cNvPr id="9" name="Chart 8"/>
          <p:cNvGraphicFramePr>
            <a:graphicFrameLocks/>
          </p:cNvGraphicFramePr>
          <p:nvPr>
            <p:extLst>
              <p:ext uri="{D42A27DB-BD31-4B8C-83A1-F6EECF244321}">
                <p14:modId xmlns:p14="http://schemas.microsoft.com/office/powerpoint/2010/main" val="3115733399"/>
              </p:ext>
            </p:extLst>
          </p:nvPr>
        </p:nvGraphicFramePr>
        <p:xfrm>
          <a:off x="304800" y="1119572"/>
          <a:ext cx="8610600" cy="53574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7642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8839200" cy="1143000"/>
          </a:xfrm>
        </p:spPr>
        <p:txBody>
          <a:bodyPr>
            <a:normAutofit fontScale="90000"/>
          </a:bodyPr>
          <a:lstStyle/>
          <a:p>
            <a:r>
              <a:rPr lang="en-US" dirty="0" smtClean="0"/>
              <a:t>South Atlantic Spanish Mackerel </a:t>
            </a:r>
            <a:br>
              <a:rPr lang="en-US" dirty="0" smtClean="0"/>
            </a:br>
            <a:r>
              <a:rPr lang="en-US" dirty="0" smtClean="0"/>
              <a:t>Rec Landings (lbs </a:t>
            </a:r>
            <a:r>
              <a:rPr lang="en-US" dirty="0" err="1" smtClean="0"/>
              <a:t>ww</a:t>
            </a:r>
            <a:r>
              <a:rPr lang="en-US" dirty="0" smtClean="0"/>
              <a:t>)</a:t>
            </a:r>
            <a:endParaRPr lang="en-US" dirty="0"/>
          </a:p>
        </p:txBody>
      </p:sp>
      <p:sp>
        <p:nvSpPr>
          <p:cNvPr id="5" name="TextBox 5"/>
          <p:cNvSpPr txBox="1">
            <a:spLocks noChangeArrowheads="1"/>
          </p:cNvSpPr>
          <p:nvPr/>
        </p:nvSpPr>
        <p:spPr bwMode="auto">
          <a:xfrm>
            <a:off x="948160" y="5263858"/>
            <a:ext cx="7162800" cy="1384995"/>
          </a:xfrm>
          <a:prstGeom prst="rect">
            <a:avLst/>
          </a:prstGeom>
          <a:noFill/>
          <a:ln w="9525">
            <a:noFill/>
            <a:miter lim="800000"/>
            <a:headEnd/>
            <a:tailEnd/>
          </a:ln>
        </p:spPr>
        <p:txBody>
          <a:bodyPr wrap="square">
            <a:spAutoFit/>
          </a:bodyPr>
          <a:lstStyle/>
          <a:p>
            <a:r>
              <a:rPr lang="en-US" sz="1400" b="1" dirty="0" smtClean="0"/>
              <a:t>* Area</a:t>
            </a:r>
            <a:r>
              <a:rPr lang="en-US" sz="1400" b="1" dirty="0"/>
              <a:t>: </a:t>
            </a:r>
            <a:r>
              <a:rPr lang="en-US" sz="1400" b="1" dirty="0" smtClean="0"/>
              <a:t>NY to </a:t>
            </a:r>
            <a:r>
              <a:rPr lang="en-US" sz="1400" b="1" dirty="0" err="1" smtClean="0"/>
              <a:t>eFL</a:t>
            </a:r>
            <a:r>
              <a:rPr lang="en-US" sz="1400" b="1" dirty="0" smtClean="0"/>
              <a:t> </a:t>
            </a:r>
          </a:p>
          <a:p>
            <a:r>
              <a:rPr lang="en-US" sz="1400" b="1" dirty="0" smtClean="0"/>
              <a:t>* Fishing year - Mar 1-Feb 28</a:t>
            </a:r>
          </a:p>
          <a:p>
            <a:r>
              <a:rPr lang="en-US" sz="1400" b="1" dirty="0" smtClean="0"/>
              <a:t>* MRFSS </a:t>
            </a:r>
            <a:r>
              <a:rPr lang="en-US" sz="1400" b="1" dirty="0"/>
              <a:t>data from </a:t>
            </a:r>
            <a:r>
              <a:rPr lang="en-US" sz="1400" b="1" dirty="0" smtClean="0"/>
              <a:t>2007/08 </a:t>
            </a:r>
            <a:r>
              <a:rPr lang="en-US" sz="1400" b="1" dirty="0"/>
              <a:t>to </a:t>
            </a:r>
            <a:r>
              <a:rPr lang="en-US" sz="1400" b="1" dirty="0" smtClean="0"/>
              <a:t>2013/14; </a:t>
            </a:r>
            <a:r>
              <a:rPr lang="en-US" sz="1400" b="1" dirty="0"/>
              <a:t>MRIP data for </a:t>
            </a:r>
            <a:r>
              <a:rPr lang="en-US" sz="1400" b="1" dirty="0" smtClean="0"/>
              <a:t>2014/15</a:t>
            </a:r>
          </a:p>
          <a:p>
            <a:r>
              <a:rPr lang="en-US" sz="1400" b="1" dirty="0" smtClean="0"/>
              <a:t>      through 2016/17</a:t>
            </a:r>
            <a:endParaRPr lang="en-US" sz="1400" b="1" dirty="0"/>
          </a:p>
          <a:p>
            <a:r>
              <a:rPr lang="en-US" sz="1400" b="1" dirty="0" smtClean="0"/>
              <a:t> </a:t>
            </a:r>
          </a:p>
          <a:p>
            <a:endParaRPr lang="en-US" sz="1400" b="1" dirty="0"/>
          </a:p>
        </p:txBody>
      </p:sp>
      <p:grpSp>
        <p:nvGrpSpPr>
          <p:cNvPr id="6" name="Group 5"/>
          <p:cNvGrpSpPr/>
          <p:nvPr/>
        </p:nvGrpSpPr>
        <p:grpSpPr>
          <a:xfrm>
            <a:off x="5943600" y="5715000"/>
            <a:ext cx="3009900" cy="1029386"/>
            <a:chOff x="5943600" y="5715000"/>
            <a:chExt cx="3009900" cy="1029386"/>
          </a:xfrm>
        </p:grpSpPr>
        <p:sp>
          <p:nvSpPr>
            <p:cNvPr id="7" name="Freeform 6"/>
            <p:cNvSpPr/>
            <p:nvPr/>
          </p:nvSpPr>
          <p:spPr>
            <a:xfrm>
              <a:off x="6145823" y="6057900"/>
              <a:ext cx="1749669" cy="404446"/>
            </a:xfrm>
            <a:custGeom>
              <a:avLst/>
              <a:gdLst>
                <a:gd name="connsiteX0" fmla="*/ 0 w 1749669"/>
                <a:gd name="connsiteY0" fmla="*/ 211015 h 404446"/>
                <a:gd name="connsiteX1" fmla="*/ 562708 w 1749669"/>
                <a:gd name="connsiteY1" fmla="*/ 404446 h 404446"/>
                <a:gd name="connsiteX2" fmla="*/ 1406769 w 1749669"/>
                <a:gd name="connsiteY2" fmla="*/ 378069 h 404446"/>
                <a:gd name="connsiteX3" fmla="*/ 1749669 w 1749669"/>
                <a:gd name="connsiteY3" fmla="*/ 193431 h 404446"/>
                <a:gd name="connsiteX4" fmla="*/ 1046285 w 1749669"/>
                <a:gd name="connsiteY4" fmla="*/ 0 h 404446"/>
                <a:gd name="connsiteX5" fmla="*/ 184639 w 1749669"/>
                <a:gd name="connsiteY5" fmla="*/ 52754 h 404446"/>
                <a:gd name="connsiteX6" fmla="*/ 0 w 1749669"/>
                <a:gd name="connsiteY6" fmla="*/ 211015 h 404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9669" h="404446">
                  <a:moveTo>
                    <a:pt x="0" y="211015"/>
                  </a:moveTo>
                  <a:lnTo>
                    <a:pt x="562708" y="404446"/>
                  </a:lnTo>
                  <a:lnTo>
                    <a:pt x="1406769" y="378069"/>
                  </a:lnTo>
                  <a:lnTo>
                    <a:pt x="1749669" y="193431"/>
                  </a:lnTo>
                  <a:lnTo>
                    <a:pt x="1046285" y="0"/>
                  </a:lnTo>
                  <a:lnTo>
                    <a:pt x="184639" y="52754"/>
                  </a:lnTo>
                  <a:lnTo>
                    <a:pt x="0" y="21101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 descr="http://floridasportfishing.com/magazine/images/stories/species/cer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3600" y="5715000"/>
              <a:ext cx="3009900" cy="1029386"/>
            </a:xfrm>
            <a:prstGeom prst="rect">
              <a:avLst/>
            </a:prstGeom>
            <a:noFill/>
          </p:spPr>
        </p:pic>
      </p:gr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966" y="1219200"/>
            <a:ext cx="7864034" cy="404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546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152400" y="0"/>
            <a:ext cx="8839200" cy="1143000"/>
          </a:xfrm>
        </p:spPr>
        <p:txBody>
          <a:bodyPr>
            <a:normAutofit/>
          </a:bodyPr>
          <a:lstStyle/>
          <a:p>
            <a:pPr algn="l"/>
            <a:r>
              <a:rPr lang="en-US" dirty="0" smtClean="0"/>
              <a:t>SA Spanish Mackerel</a:t>
            </a:r>
            <a:endParaRPr lang="en-US" dirty="0"/>
          </a:p>
        </p:txBody>
      </p:sp>
      <p:grpSp>
        <p:nvGrpSpPr>
          <p:cNvPr id="5" name="Group 4"/>
          <p:cNvGrpSpPr/>
          <p:nvPr/>
        </p:nvGrpSpPr>
        <p:grpSpPr>
          <a:xfrm>
            <a:off x="6134100" y="0"/>
            <a:ext cx="3009900" cy="1029386"/>
            <a:chOff x="5943600" y="5715000"/>
            <a:chExt cx="3009900" cy="1029386"/>
          </a:xfrm>
        </p:grpSpPr>
        <p:sp>
          <p:nvSpPr>
            <p:cNvPr id="6" name="Freeform 5"/>
            <p:cNvSpPr/>
            <p:nvPr/>
          </p:nvSpPr>
          <p:spPr>
            <a:xfrm>
              <a:off x="6145823" y="6057900"/>
              <a:ext cx="1749669" cy="404446"/>
            </a:xfrm>
            <a:custGeom>
              <a:avLst/>
              <a:gdLst>
                <a:gd name="connsiteX0" fmla="*/ 0 w 1749669"/>
                <a:gd name="connsiteY0" fmla="*/ 211015 h 404446"/>
                <a:gd name="connsiteX1" fmla="*/ 562708 w 1749669"/>
                <a:gd name="connsiteY1" fmla="*/ 404446 h 404446"/>
                <a:gd name="connsiteX2" fmla="*/ 1406769 w 1749669"/>
                <a:gd name="connsiteY2" fmla="*/ 378069 h 404446"/>
                <a:gd name="connsiteX3" fmla="*/ 1749669 w 1749669"/>
                <a:gd name="connsiteY3" fmla="*/ 193431 h 404446"/>
                <a:gd name="connsiteX4" fmla="*/ 1046285 w 1749669"/>
                <a:gd name="connsiteY4" fmla="*/ 0 h 404446"/>
                <a:gd name="connsiteX5" fmla="*/ 184639 w 1749669"/>
                <a:gd name="connsiteY5" fmla="*/ 52754 h 404446"/>
                <a:gd name="connsiteX6" fmla="*/ 0 w 1749669"/>
                <a:gd name="connsiteY6" fmla="*/ 211015 h 404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9669" h="404446">
                  <a:moveTo>
                    <a:pt x="0" y="211015"/>
                  </a:moveTo>
                  <a:lnTo>
                    <a:pt x="562708" y="404446"/>
                  </a:lnTo>
                  <a:lnTo>
                    <a:pt x="1406769" y="378069"/>
                  </a:lnTo>
                  <a:lnTo>
                    <a:pt x="1749669" y="193431"/>
                  </a:lnTo>
                  <a:lnTo>
                    <a:pt x="1046285" y="0"/>
                  </a:lnTo>
                  <a:lnTo>
                    <a:pt x="184639" y="52754"/>
                  </a:lnTo>
                  <a:lnTo>
                    <a:pt x="0" y="21101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3" descr="http://floridasportfishing.com/magazine/images/stories/species/cer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3600" y="5715000"/>
              <a:ext cx="3009900" cy="1029386"/>
            </a:xfrm>
            <a:prstGeom prst="rect">
              <a:avLst/>
            </a:prstGeom>
            <a:noFill/>
          </p:spPr>
        </p:pic>
      </p:grpSp>
      <p:graphicFrame>
        <p:nvGraphicFramePr>
          <p:cNvPr id="9" name="Chart 8"/>
          <p:cNvGraphicFramePr>
            <a:graphicFrameLocks/>
          </p:cNvGraphicFramePr>
          <p:nvPr>
            <p:extLst>
              <p:ext uri="{D42A27DB-BD31-4B8C-83A1-F6EECF244321}">
                <p14:modId xmlns:p14="http://schemas.microsoft.com/office/powerpoint/2010/main" val="3216773717"/>
              </p:ext>
            </p:extLst>
          </p:nvPr>
        </p:nvGraphicFramePr>
        <p:xfrm>
          <a:off x="228600" y="1385454"/>
          <a:ext cx="8610600" cy="516774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573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b="31453"/>
          <a:stretch/>
        </p:blipFill>
        <p:spPr>
          <a:xfrm>
            <a:off x="5173122" y="5600697"/>
            <a:ext cx="3970878" cy="1257303"/>
          </a:xfrm>
          <a:prstGeom prst="rect">
            <a:avLst/>
          </a:prstGeom>
        </p:spPr>
      </p:pic>
      <p:sp>
        <p:nvSpPr>
          <p:cNvPr id="4" name="Title 5"/>
          <p:cNvSpPr>
            <a:spLocks noGrp="1"/>
          </p:cNvSpPr>
          <p:nvPr>
            <p:ph type="title"/>
          </p:nvPr>
        </p:nvSpPr>
        <p:spPr>
          <a:xfrm>
            <a:off x="152400" y="0"/>
            <a:ext cx="8839200" cy="1143000"/>
          </a:xfrm>
        </p:spPr>
        <p:txBody>
          <a:bodyPr>
            <a:normAutofit fontScale="90000"/>
          </a:bodyPr>
          <a:lstStyle/>
          <a:p>
            <a:r>
              <a:rPr lang="en-US" dirty="0" smtClean="0"/>
              <a:t>Atlantic Cobia </a:t>
            </a:r>
            <a:br>
              <a:rPr lang="en-US" dirty="0" smtClean="0"/>
            </a:br>
            <a:r>
              <a:rPr lang="en-US" dirty="0" smtClean="0"/>
              <a:t>Rec Landings (lbs </a:t>
            </a:r>
            <a:r>
              <a:rPr lang="en-US" dirty="0" err="1" smtClean="0"/>
              <a:t>ww</a:t>
            </a:r>
            <a:r>
              <a:rPr lang="en-US" dirty="0" smtClean="0"/>
              <a:t>)</a:t>
            </a:r>
            <a:endParaRPr lang="en-US" dirty="0"/>
          </a:p>
        </p:txBody>
      </p:sp>
      <p:sp>
        <p:nvSpPr>
          <p:cNvPr id="5" name="TextBox 5"/>
          <p:cNvSpPr txBox="1">
            <a:spLocks noChangeArrowheads="1"/>
          </p:cNvSpPr>
          <p:nvPr/>
        </p:nvSpPr>
        <p:spPr bwMode="auto">
          <a:xfrm>
            <a:off x="948160" y="5263858"/>
            <a:ext cx="7162800" cy="954107"/>
          </a:xfrm>
          <a:prstGeom prst="rect">
            <a:avLst/>
          </a:prstGeom>
          <a:noFill/>
          <a:ln w="9525">
            <a:noFill/>
            <a:miter lim="800000"/>
            <a:headEnd/>
            <a:tailEnd/>
          </a:ln>
        </p:spPr>
        <p:txBody>
          <a:bodyPr wrap="square">
            <a:spAutoFit/>
          </a:bodyPr>
          <a:lstStyle/>
          <a:p>
            <a:r>
              <a:rPr lang="en-US" sz="1400" b="1" dirty="0" smtClean="0"/>
              <a:t>* Area</a:t>
            </a:r>
            <a:r>
              <a:rPr lang="en-US" sz="1400" b="1" dirty="0"/>
              <a:t>: </a:t>
            </a:r>
            <a:r>
              <a:rPr lang="en-US" sz="1400" b="1" dirty="0" smtClean="0"/>
              <a:t>NY through Georgia </a:t>
            </a:r>
          </a:p>
          <a:p>
            <a:r>
              <a:rPr lang="en-US" sz="1400" b="1" dirty="0" smtClean="0"/>
              <a:t> </a:t>
            </a:r>
            <a:r>
              <a:rPr lang="en-US" sz="1400" b="1" dirty="0"/>
              <a:t>* MRFSS data from </a:t>
            </a:r>
            <a:r>
              <a:rPr lang="en-US" sz="1400" b="1" dirty="0" smtClean="0"/>
              <a:t>2007 </a:t>
            </a:r>
            <a:r>
              <a:rPr lang="en-US" sz="1400" b="1" dirty="0"/>
              <a:t>to </a:t>
            </a:r>
            <a:r>
              <a:rPr lang="en-US" sz="1400" b="1" dirty="0" smtClean="0"/>
              <a:t>2014</a:t>
            </a:r>
            <a:r>
              <a:rPr lang="en-US" sz="1400" b="1" dirty="0"/>
              <a:t>; MRIP data for </a:t>
            </a:r>
            <a:r>
              <a:rPr lang="en-US" sz="1400" b="1" dirty="0" smtClean="0"/>
              <a:t>2015 and earlier</a:t>
            </a:r>
            <a:endParaRPr lang="en-US" sz="1400" b="1" dirty="0"/>
          </a:p>
          <a:p>
            <a:endParaRPr lang="en-US" sz="1400" b="1" dirty="0" smtClean="0"/>
          </a:p>
          <a:p>
            <a:endParaRPr lang="en-US" sz="1400" b="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873" y="1143000"/>
            <a:ext cx="7849198" cy="4120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4831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5052</TotalTime>
  <Words>581</Words>
  <Application>Microsoft Office PowerPoint</Application>
  <PresentationFormat>On-screen Show (4:3)</PresentationFormat>
  <Paragraphs>137</Paragraphs>
  <Slides>13</Slides>
  <Notes>10</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Office Theme</vt:lpstr>
      <vt:lpstr>1_Office Theme</vt:lpstr>
      <vt:lpstr>Custom Design</vt:lpstr>
      <vt:lpstr>1_Custom Design</vt:lpstr>
      <vt:lpstr>2_Office Theme</vt:lpstr>
      <vt:lpstr>South Atlantic Recreational  Landings Update  Coastal Migratory Pelagics </vt:lpstr>
      <vt:lpstr>Notes on Landings Data</vt:lpstr>
      <vt:lpstr>2014/15 Recreational Landings and ACLs</vt:lpstr>
      <vt:lpstr>2015/16 Preliminary Landings and ACLs</vt:lpstr>
      <vt:lpstr>South Atlantic King Mackerel Rec Landings (lbs ww)</vt:lpstr>
      <vt:lpstr>SA King Mackerel</vt:lpstr>
      <vt:lpstr>South Atlantic Spanish Mackerel  Rec Landings (lbs ww)</vt:lpstr>
      <vt:lpstr>SA Spanish Mackerel</vt:lpstr>
      <vt:lpstr>Atlantic Cobia  Rec Landings (lbs ww)</vt:lpstr>
      <vt:lpstr>Atlantic Cobia</vt:lpstr>
      <vt:lpstr>Atlantic Cobia Intercepts, Landings, and PSE by Wave and State for 2015</vt:lpstr>
      <vt:lpstr>Atlantic Cobia Intercepts, Landings, and PSE by Wave and State for 2016</vt:lpstr>
      <vt:lpstr>PowerPoint Presentation</vt:lpstr>
    </vt:vector>
  </TitlesOfParts>
  <Company>US DOC NOAA NMFS SERO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andy.strelcheck</dc:creator>
  <cp:lastModifiedBy>Michael Larkin</cp:lastModifiedBy>
  <cp:revision>595</cp:revision>
  <cp:lastPrinted>2015-09-11T20:19:39Z</cp:lastPrinted>
  <dcterms:created xsi:type="dcterms:W3CDTF">2012-10-22T14:25:57Z</dcterms:created>
  <dcterms:modified xsi:type="dcterms:W3CDTF">2016-11-29T15:18:51Z</dcterms:modified>
</cp:coreProperties>
</file>