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6" r:id="rId1"/>
    <p:sldMasterId id="2147483968" r:id="rId2"/>
    <p:sldMasterId id="2147483980" r:id="rId3"/>
    <p:sldMasterId id="2147483988" r:id="rId4"/>
    <p:sldMasterId id="2147483990" r:id="rId5"/>
    <p:sldMasterId id="2147483997" r:id="rId6"/>
  </p:sldMasterIdLst>
  <p:notesMasterIdLst>
    <p:notesMasterId r:id="rId37"/>
  </p:notesMasterIdLst>
  <p:sldIdLst>
    <p:sldId id="256" r:id="rId7"/>
    <p:sldId id="260" r:id="rId8"/>
    <p:sldId id="328" r:id="rId9"/>
    <p:sldId id="327" r:id="rId10"/>
    <p:sldId id="331" r:id="rId11"/>
    <p:sldId id="332" r:id="rId12"/>
    <p:sldId id="326" r:id="rId13"/>
    <p:sldId id="329" r:id="rId14"/>
    <p:sldId id="335" r:id="rId15"/>
    <p:sldId id="283" r:id="rId16"/>
    <p:sldId id="296" r:id="rId17"/>
    <p:sldId id="284" r:id="rId18"/>
    <p:sldId id="297" r:id="rId19"/>
    <p:sldId id="285" r:id="rId20"/>
    <p:sldId id="299" r:id="rId21"/>
    <p:sldId id="286" r:id="rId22"/>
    <p:sldId id="298" r:id="rId23"/>
    <p:sldId id="288" r:id="rId24"/>
    <p:sldId id="301" r:id="rId25"/>
    <p:sldId id="287" r:id="rId26"/>
    <p:sldId id="300" r:id="rId27"/>
    <p:sldId id="292" r:id="rId28"/>
    <p:sldId id="303" r:id="rId29"/>
    <p:sldId id="290" r:id="rId30"/>
    <p:sldId id="304" r:id="rId31"/>
    <p:sldId id="291" r:id="rId32"/>
    <p:sldId id="305" r:id="rId33"/>
    <p:sldId id="333" r:id="rId34"/>
    <p:sldId id="334" r:id="rId35"/>
    <p:sldId id="330"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farmer" initials="n" lastIdx="21" clrIdx="0"/>
  <p:cmAuthor id="1" name="Andy Strelcheck" initials="AJS" lastIdx="0" clrIdx="1"/>
  <p:cmAuthor id="2" name="Michael Larkin" initials="ML"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047" autoAdjust="0"/>
    <p:restoredTop sz="85475" autoAdjust="0"/>
  </p:normalViewPr>
  <p:slideViewPr>
    <p:cSldViewPr>
      <p:cViewPr>
        <p:scale>
          <a:sx n="50" d="100"/>
          <a:sy n="50" d="100"/>
        </p:scale>
        <p:origin x="-2322" y="-21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885"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chael.larkin\Documents\Mike\SA_council_meetings\December_2016_council\SA%20Landings%20update%20Nov1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michael.larkin\Documents\Mike\SA_council_meetings\December_2016_council\SA%20Landings%20update%20Nov1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ichael.larkin\Documents\Mike\SA_council_meetings\December_2016_council\SA%20Landings%20update%20Nov1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ichael.larkin\Documents\Mike\SA_council_meetings\December_2016_council\SA%20Landings%20update%20Nov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ichael.larkin\Documents\Mike\SA_council_meetings\December_2016_council\SA%20Landings%20update%20Nov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ichael.larkin\Documents\Mike\SA_council_meetings\December_2016_council\SA%20Landings%20update%20Nov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michael.larkin\Documents\Mike\SA_council_meetings\December_2016_council\SA%20Landings%20update%20Nov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michael.larkin\Documents\Mike\SA_council_meetings\December_2016_council\SA%20Landings%20update%20Nov1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ichael.larkin\Documents\Mike\SA_council_meetings\December_2016_council\SA%20Landings%20update%20Nov1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eff.pulver\Desktop\SA%20Landings%20update%20Nov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28030991318393"/>
          <c:y val="3.7288059395598198E-2"/>
          <c:w val="0.70453262421144724"/>
          <c:h val="0.80112791298814923"/>
        </c:manualLayout>
      </c:layout>
      <c:barChart>
        <c:barDir val="col"/>
        <c:grouping val="stacked"/>
        <c:varyColors val="0"/>
        <c:ser>
          <c:idx val="0"/>
          <c:order val="1"/>
          <c:tx>
            <c:strRef>
              <c:f>SA!$B$28</c:f>
              <c:strCache>
                <c:ptCount val="1"/>
                <c:pt idx="0">
                  <c:v>Cbt</c:v>
                </c:pt>
              </c:strCache>
            </c:strRef>
          </c:tx>
          <c:invertIfNegative val="0"/>
          <c:cat>
            <c:strRef>
              <c:f>SA!$A$120:$A$129</c:f>
              <c:strCache>
                <c:ptCount val="10"/>
                <c:pt idx="0">
                  <c:v>07/08</c:v>
                </c:pt>
                <c:pt idx="1">
                  <c:v>08/09</c:v>
                </c:pt>
                <c:pt idx="2">
                  <c:v>09/10</c:v>
                </c:pt>
                <c:pt idx="3">
                  <c:v>10/11</c:v>
                </c:pt>
                <c:pt idx="4">
                  <c:v>11/12</c:v>
                </c:pt>
                <c:pt idx="5">
                  <c:v>12/13</c:v>
                </c:pt>
                <c:pt idx="6">
                  <c:v>13/14</c:v>
                </c:pt>
                <c:pt idx="7">
                  <c:v>14/15</c:v>
                </c:pt>
                <c:pt idx="8">
                  <c:v>15/16</c:v>
                </c:pt>
                <c:pt idx="9">
                  <c:v>16/17</c:v>
                </c:pt>
              </c:strCache>
            </c:strRef>
          </c:cat>
          <c:val>
            <c:numRef>
              <c:f>SA!$B$120:$B$129</c:f>
              <c:numCache>
                <c:formatCode>#,##0</c:formatCode>
                <c:ptCount val="10"/>
                <c:pt idx="0">
                  <c:v>62365.024907516701</c:v>
                </c:pt>
                <c:pt idx="1">
                  <c:v>45940.90233042754</c:v>
                </c:pt>
                <c:pt idx="2">
                  <c:v>102970.14957385621</c:v>
                </c:pt>
                <c:pt idx="3">
                  <c:v>71459.769663639745</c:v>
                </c:pt>
                <c:pt idx="4">
                  <c:v>92565.664957603032</c:v>
                </c:pt>
                <c:pt idx="5">
                  <c:v>55893.54</c:v>
                </c:pt>
                <c:pt idx="6">
                  <c:v>62089.007915590162</c:v>
                </c:pt>
                <c:pt idx="7">
                  <c:v>105305.06696404262</c:v>
                </c:pt>
                <c:pt idx="8">
                  <c:v>72501.706358391806</c:v>
                </c:pt>
                <c:pt idx="9">
                  <c:v>20305.652950819673</c:v>
                </c:pt>
              </c:numCache>
            </c:numRef>
          </c:val>
        </c:ser>
        <c:ser>
          <c:idx val="1"/>
          <c:order val="2"/>
          <c:tx>
            <c:strRef>
              <c:f>SA!$C$28</c:f>
              <c:strCache>
                <c:ptCount val="1"/>
                <c:pt idx="0">
                  <c:v>Hbt</c:v>
                </c:pt>
              </c:strCache>
            </c:strRef>
          </c:tx>
          <c:invertIfNegative val="0"/>
          <c:cat>
            <c:strRef>
              <c:f>SA!$A$120:$A$129</c:f>
              <c:strCache>
                <c:ptCount val="10"/>
                <c:pt idx="0">
                  <c:v>07/08</c:v>
                </c:pt>
                <c:pt idx="1">
                  <c:v>08/09</c:v>
                </c:pt>
                <c:pt idx="2">
                  <c:v>09/10</c:v>
                </c:pt>
                <c:pt idx="3">
                  <c:v>10/11</c:v>
                </c:pt>
                <c:pt idx="4">
                  <c:v>11/12</c:v>
                </c:pt>
                <c:pt idx="5">
                  <c:v>12/13</c:v>
                </c:pt>
                <c:pt idx="6">
                  <c:v>13/14</c:v>
                </c:pt>
                <c:pt idx="7">
                  <c:v>14/15</c:v>
                </c:pt>
                <c:pt idx="8">
                  <c:v>15/16</c:v>
                </c:pt>
                <c:pt idx="9">
                  <c:v>16/17</c:v>
                </c:pt>
              </c:strCache>
            </c:strRef>
          </c:cat>
          <c:val>
            <c:numRef>
              <c:f>SA!$C$120:$C$129</c:f>
              <c:numCache>
                <c:formatCode>#,##0</c:formatCode>
                <c:ptCount val="10"/>
                <c:pt idx="0">
                  <c:v>120436.00169479998</c:v>
                </c:pt>
                <c:pt idx="1">
                  <c:v>104666.2267294</c:v>
                </c:pt>
                <c:pt idx="2">
                  <c:v>209513.46875560004</c:v>
                </c:pt>
                <c:pt idx="3">
                  <c:v>216893.38930140002</c:v>
                </c:pt>
                <c:pt idx="4">
                  <c:v>211442.80239860006</c:v>
                </c:pt>
                <c:pt idx="5">
                  <c:v>129200.68315527798</c:v>
                </c:pt>
                <c:pt idx="6">
                  <c:v>157457.61035899998</c:v>
                </c:pt>
                <c:pt idx="7">
                  <c:v>68194.329282000006</c:v>
                </c:pt>
                <c:pt idx="8">
                  <c:v>86139.030000000013</c:v>
                </c:pt>
                <c:pt idx="9">
                  <c:v>45157.3</c:v>
                </c:pt>
              </c:numCache>
            </c:numRef>
          </c:val>
        </c:ser>
        <c:ser>
          <c:idx val="2"/>
          <c:order val="3"/>
          <c:tx>
            <c:strRef>
              <c:f>SA!$D$28</c:f>
              <c:strCache>
                <c:ptCount val="1"/>
                <c:pt idx="0">
                  <c:v>Prv</c:v>
                </c:pt>
              </c:strCache>
            </c:strRef>
          </c:tx>
          <c:invertIfNegative val="0"/>
          <c:cat>
            <c:strRef>
              <c:f>SA!$A$120:$A$129</c:f>
              <c:strCache>
                <c:ptCount val="10"/>
                <c:pt idx="0">
                  <c:v>07/08</c:v>
                </c:pt>
                <c:pt idx="1">
                  <c:v>08/09</c:v>
                </c:pt>
                <c:pt idx="2">
                  <c:v>09/10</c:v>
                </c:pt>
                <c:pt idx="3">
                  <c:v>10/11</c:v>
                </c:pt>
                <c:pt idx="4">
                  <c:v>11/12</c:v>
                </c:pt>
                <c:pt idx="5">
                  <c:v>12/13</c:v>
                </c:pt>
                <c:pt idx="6">
                  <c:v>13/14</c:v>
                </c:pt>
                <c:pt idx="7">
                  <c:v>14/15</c:v>
                </c:pt>
                <c:pt idx="8">
                  <c:v>15/16</c:v>
                </c:pt>
                <c:pt idx="9">
                  <c:v>16/17</c:v>
                </c:pt>
              </c:strCache>
            </c:strRef>
          </c:cat>
          <c:val>
            <c:numRef>
              <c:f>SA!$D$120:$D$129</c:f>
              <c:numCache>
                <c:formatCode>#,##0</c:formatCode>
                <c:ptCount val="10"/>
                <c:pt idx="0">
                  <c:v>418083.35486332513</c:v>
                </c:pt>
                <c:pt idx="1">
                  <c:v>321749.15889647836</c:v>
                </c:pt>
                <c:pt idx="2">
                  <c:v>301491.8951303885</c:v>
                </c:pt>
                <c:pt idx="3">
                  <c:v>291026.75868916867</c:v>
                </c:pt>
                <c:pt idx="4">
                  <c:v>273541.01957224001</c:v>
                </c:pt>
                <c:pt idx="5">
                  <c:v>320218.95</c:v>
                </c:pt>
                <c:pt idx="6">
                  <c:v>360930.01639344264</c:v>
                </c:pt>
                <c:pt idx="7">
                  <c:v>222291.10147540984</c:v>
                </c:pt>
                <c:pt idx="8">
                  <c:v>215682.09672131151</c:v>
                </c:pt>
                <c:pt idx="9">
                  <c:v>68918.33622950819</c:v>
                </c:pt>
              </c:numCache>
            </c:numRef>
          </c:val>
        </c:ser>
        <c:ser>
          <c:idx val="3"/>
          <c:order val="4"/>
          <c:tx>
            <c:strRef>
              <c:f>SA!$E$28</c:f>
              <c:strCache>
                <c:ptCount val="1"/>
                <c:pt idx="0">
                  <c:v>Shore</c:v>
                </c:pt>
              </c:strCache>
            </c:strRef>
          </c:tx>
          <c:invertIfNegative val="0"/>
          <c:cat>
            <c:strRef>
              <c:f>SA!$A$120:$A$129</c:f>
              <c:strCache>
                <c:ptCount val="10"/>
                <c:pt idx="0">
                  <c:v>07/08</c:v>
                </c:pt>
                <c:pt idx="1">
                  <c:v>08/09</c:v>
                </c:pt>
                <c:pt idx="2">
                  <c:v>09/10</c:v>
                </c:pt>
                <c:pt idx="3">
                  <c:v>10/11</c:v>
                </c:pt>
                <c:pt idx="4">
                  <c:v>11/12</c:v>
                </c:pt>
                <c:pt idx="5">
                  <c:v>12/13</c:v>
                </c:pt>
                <c:pt idx="6">
                  <c:v>13/14</c:v>
                </c:pt>
                <c:pt idx="7">
                  <c:v>14/15</c:v>
                </c:pt>
                <c:pt idx="8">
                  <c:v>15/16</c:v>
                </c:pt>
                <c:pt idx="9">
                  <c:v>16/17</c:v>
                </c:pt>
              </c:strCache>
            </c:strRef>
          </c:cat>
          <c:val>
            <c:numRef>
              <c:f>SA!$E$120:$E$129</c:f>
              <c:numCache>
                <c:formatCode>#,##0</c:formatCode>
                <c:ptCount val="10"/>
                <c:pt idx="0">
                  <c:v>5124.9444903557387</c:v>
                </c:pt>
                <c:pt idx="1">
                  <c:v>1523.9154543426228</c:v>
                </c:pt>
                <c:pt idx="2">
                  <c:v>5034.2613649655741</c:v>
                </c:pt>
                <c:pt idx="3">
                  <c:v>1774.0800705260654</c:v>
                </c:pt>
                <c:pt idx="4">
                  <c:v>2627.9766538499998</c:v>
                </c:pt>
                <c:pt idx="5">
                  <c:v>653.50493710000012</c:v>
                </c:pt>
                <c:pt idx="6">
                  <c:v>4879.8701492081964</c:v>
                </c:pt>
                <c:pt idx="7">
                  <c:v>6688.9973164918038</c:v>
                </c:pt>
                <c:pt idx="8">
                  <c:v>0</c:v>
                </c:pt>
                <c:pt idx="9">
                  <c:v>0</c:v>
                </c:pt>
              </c:numCache>
            </c:numRef>
          </c:val>
        </c:ser>
        <c:dLbls>
          <c:showLegendKey val="0"/>
          <c:showVal val="0"/>
          <c:showCatName val="0"/>
          <c:showSerName val="0"/>
          <c:showPercent val="0"/>
          <c:showBubbleSize val="0"/>
        </c:dLbls>
        <c:gapWidth val="38"/>
        <c:overlap val="100"/>
        <c:axId val="37852160"/>
        <c:axId val="525185536"/>
      </c:barChart>
      <c:lineChart>
        <c:grouping val="standard"/>
        <c:varyColors val="0"/>
        <c:ser>
          <c:idx val="6"/>
          <c:order val="0"/>
          <c:tx>
            <c:strRef>
              <c:f>SA!$K$28</c:f>
              <c:strCache>
                <c:ptCount val="1"/>
                <c:pt idx="0">
                  <c:v>ACL</c:v>
                </c:pt>
              </c:strCache>
            </c:strRef>
          </c:tx>
          <c:spPr>
            <a:ln>
              <a:noFill/>
            </a:ln>
          </c:spPr>
          <c:marker>
            <c:symbol val="dash"/>
            <c:size val="18"/>
            <c:spPr>
              <a:solidFill>
                <a:schemeClr val="tx1"/>
              </a:solidFill>
              <a:ln>
                <a:solidFill>
                  <a:schemeClr val="tx1"/>
                </a:solidFill>
              </a:ln>
            </c:spPr>
          </c:marker>
          <c:cat>
            <c:numRef>
              <c:f>SA!$A$5:$A$10</c:f>
              <c:numCache>
                <c:formatCode>General</c:formatCode>
                <c:ptCount val="6"/>
                <c:pt idx="0">
                  <c:v>2007</c:v>
                </c:pt>
                <c:pt idx="1">
                  <c:v>2008</c:v>
                </c:pt>
                <c:pt idx="2">
                  <c:v>2009</c:v>
                </c:pt>
                <c:pt idx="3">
                  <c:v>2010</c:v>
                </c:pt>
                <c:pt idx="4">
                  <c:v>2011</c:v>
                </c:pt>
                <c:pt idx="5">
                  <c:v>2012</c:v>
                </c:pt>
              </c:numCache>
            </c:numRef>
          </c:cat>
          <c:val>
            <c:numRef>
              <c:f>SA!$K$120:$K$129</c:f>
              <c:numCache>
                <c:formatCode>General</c:formatCode>
                <c:ptCount val="10"/>
                <c:pt idx="1">
                  <c:v>746940</c:v>
                </c:pt>
                <c:pt idx="2">
                  <c:v>660800</c:v>
                </c:pt>
                <c:pt idx="3">
                  <c:v>482620</c:v>
                </c:pt>
                <c:pt idx="4">
                  <c:v>482620</c:v>
                </c:pt>
                <c:pt idx="5">
                  <c:v>482620</c:v>
                </c:pt>
                <c:pt idx="6" formatCode="0">
                  <c:v>1033980</c:v>
                </c:pt>
                <c:pt idx="7" formatCode="0">
                  <c:v>1033980</c:v>
                </c:pt>
                <c:pt idx="8" formatCode="0">
                  <c:v>1033980</c:v>
                </c:pt>
                <c:pt idx="9" formatCode="0">
                  <c:v>1033980</c:v>
                </c:pt>
              </c:numCache>
            </c:numRef>
          </c:val>
          <c:smooth val="0"/>
        </c:ser>
        <c:dLbls>
          <c:showLegendKey val="0"/>
          <c:showVal val="0"/>
          <c:showCatName val="0"/>
          <c:showSerName val="0"/>
          <c:showPercent val="0"/>
          <c:showBubbleSize val="0"/>
        </c:dLbls>
        <c:marker val="1"/>
        <c:smooth val="0"/>
        <c:axId val="37852160"/>
        <c:axId val="525185536"/>
      </c:lineChart>
      <c:lineChart>
        <c:grouping val="standard"/>
        <c:varyColors val="0"/>
        <c:ser>
          <c:idx val="4"/>
          <c:order val="5"/>
          <c:tx>
            <c:strRef>
              <c:f>SA!$H$119</c:f>
              <c:strCache>
                <c:ptCount val="1"/>
                <c:pt idx="0">
                  <c:v>MRIP Effort</c:v>
                </c:pt>
              </c:strCache>
            </c:strRef>
          </c:tx>
          <c:spPr>
            <a:ln>
              <a:solidFill>
                <a:srgbClr val="C00000"/>
              </a:solidFill>
            </a:ln>
          </c:spPr>
          <c:marker>
            <c:symbol val="x"/>
            <c:size val="7"/>
            <c:spPr>
              <a:solidFill>
                <a:srgbClr val="C00000"/>
              </a:solidFill>
              <a:ln>
                <a:solidFill>
                  <a:srgbClr val="C00000"/>
                </a:solidFill>
              </a:ln>
            </c:spPr>
          </c:marker>
          <c:val>
            <c:numRef>
              <c:f>SA!$J$120:$J$129</c:f>
              <c:numCache>
                <c:formatCode>0</c:formatCode>
                <c:ptCount val="10"/>
                <c:pt idx="0">
                  <c:v>191194.49031736667</c:v>
                </c:pt>
                <c:pt idx="1">
                  <c:v>186009.38337050364</c:v>
                </c:pt>
                <c:pt idx="2">
                  <c:v>158822.55526277798</c:v>
                </c:pt>
                <c:pt idx="3">
                  <c:v>172850.24687428688</c:v>
                </c:pt>
                <c:pt idx="4">
                  <c:v>157015.58206454501</c:v>
                </c:pt>
                <c:pt idx="5">
                  <c:v>150082.77888443941</c:v>
                </c:pt>
                <c:pt idx="6">
                  <c:v>157233.91788969096</c:v>
                </c:pt>
                <c:pt idx="7">
                  <c:v>144006.54500000001</c:v>
                </c:pt>
                <c:pt idx="8">
                  <c:v>167449.315</c:v>
                </c:pt>
              </c:numCache>
            </c:numRef>
          </c:val>
          <c:smooth val="0"/>
        </c:ser>
        <c:ser>
          <c:idx val="5"/>
          <c:order val="6"/>
          <c:tx>
            <c:strRef>
              <c:f>SA!$I$28</c:f>
              <c:strCache>
                <c:ptCount val="1"/>
                <c:pt idx="0">
                  <c:v>Hbt Effort</c:v>
                </c:pt>
              </c:strCache>
            </c:strRef>
          </c:tx>
          <c:val>
            <c:numRef>
              <c:f>SA!$I$120:$I$129</c:f>
              <c:numCache>
                <c:formatCode>0</c:formatCode>
                <c:ptCount val="10"/>
                <c:pt idx="0">
                  <c:v>240952</c:v>
                </c:pt>
                <c:pt idx="1">
                  <c:v>180794</c:v>
                </c:pt>
                <c:pt idx="2">
                  <c:v>185037</c:v>
                </c:pt>
                <c:pt idx="3">
                  <c:v>189713</c:v>
                </c:pt>
                <c:pt idx="4">
                  <c:v>189836</c:v>
                </c:pt>
                <c:pt idx="5">
                  <c:v>195933</c:v>
                </c:pt>
                <c:pt idx="6">
                  <c:v>240971</c:v>
                </c:pt>
                <c:pt idx="7">
                  <c:v>215855</c:v>
                </c:pt>
                <c:pt idx="8" formatCode="General">
                  <c:v>257490</c:v>
                </c:pt>
              </c:numCache>
            </c:numRef>
          </c:val>
          <c:smooth val="0"/>
        </c:ser>
        <c:dLbls>
          <c:showLegendKey val="0"/>
          <c:showVal val="0"/>
          <c:showCatName val="0"/>
          <c:showSerName val="0"/>
          <c:showPercent val="0"/>
          <c:showBubbleSize val="0"/>
        </c:dLbls>
        <c:marker val="1"/>
        <c:smooth val="0"/>
        <c:axId val="532929536"/>
        <c:axId val="525186112"/>
      </c:lineChart>
      <c:catAx>
        <c:axId val="37852160"/>
        <c:scaling>
          <c:orientation val="minMax"/>
        </c:scaling>
        <c:delete val="0"/>
        <c:axPos val="b"/>
        <c:numFmt formatCode="General" sourceLinked="1"/>
        <c:majorTickMark val="cross"/>
        <c:minorTickMark val="none"/>
        <c:tickLblPos val="nextTo"/>
        <c:spPr>
          <a:ln w="19050">
            <a:solidFill>
              <a:schemeClr val="tx1"/>
            </a:solidFill>
          </a:ln>
        </c:spPr>
        <c:txPr>
          <a:bodyPr rot="0" vert="horz"/>
          <a:lstStyle/>
          <a:p>
            <a:pPr>
              <a:defRPr/>
            </a:pPr>
            <a:endParaRPr lang="en-US"/>
          </a:p>
        </c:txPr>
        <c:crossAx val="525185536"/>
        <c:crosses val="autoZero"/>
        <c:auto val="1"/>
        <c:lblAlgn val="ctr"/>
        <c:lblOffset val="100"/>
        <c:noMultiLvlLbl val="0"/>
      </c:catAx>
      <c:valAx>
        <c:axId val="525185536"/>
        <c:scaling>
          <c:orientation val="minMax"/>
        </c:scaling>
        <c:delete val="0"/>
        <c:axPos val="l"/>
        <c:title>
          <c:tx>
            <c:rich>
              <a:bodyPr/>
              <a:lstStyle/>
              <a:p>
                <a:pPr>
                  <a:defRPr/>
                </a:pPr>
                <a:r>
                  <a:rPr lang="en-US"/>
                  <a:t>Landings (lbs ww)</a:t>
                </a:r>
              </a:p>
            </c:rich>
          </c:tx>
          <c:layout>
            <c:manualLayout>
              <c:xMode val="edge"/>
              <c:yMode val="edge"/>
              <c:x val="8.946598021401049E-5"/>
              <c:y val="0.23663977372146661"/>
            </c:manualLayout>
          </c:layout>
          <c:overlay val="0"/>
        </c:title>
        <c:numFmt formatCode="#,##0" sourceLinked="1"/>
        <c:majorTickMark val="cross"/>
        <c:minorTickMark val="none"/>
        <c:tickLblPos val="nextTo"/>
        <c:spPr>
          <a:ln w="19050">
            <a:solidFill>
              <a:schemeClr val="tx1"/>
            </a:solidFill>
          </a:ln>
        </c:spPr>
        <c:txPr>
          <a:bodyPr rot="0" vert="horz"/>
          <a:lstStyle/>
          <a:p>
            <a:pPr>
              <a:defRPr/>
            </a:pPr>
            <a:endParaRPr lang="en-US"/>
          </a:p>
        </c:txPr>
        <c:crossAx val="37852160"/>
        <c:crosses val="autoZero"/>
        <c:crossBetween val="between"/>
        <c:majorUnit val="200000"/>
      </c:valAx>
      <c:catAx>
        <c:axId val="532929536"/>
        <c:scaling>
          <c:orientation val="minMax"/>
        </c:scaling>
        <c:delete val="1"/>
        <c:axPos val="b"/>
        <c:majorTickMark val="out"/>
        <c:minorTickMark val="none"/>
        <c:tickLblPos val="nextTo"/>
        <c:crossAx val="525186112"/>
        <c:crosses val="autoZero"/>
        <c:auto val="1"/>
        <c:lblAlgn val="ctr"/>
        <c:lblOffset val="100"/>
        <c:noMultiLvlLbl val="0"/>
      </c:catAx>
      <c:valAx>
        <c:axId val="525186112"/>
        <c:scaling>
          <c:orientation val="minMax"/>
        </c:scaling>
        <c:delete val="0"/>
        <c:axPos val="r"/>
        <c:title>
          <c:tx>
            <c:rich>
              <a:bodyPr/>
              <a:lstStyle/>
              <a:p>
                <a:pPr>
                  <a:defRPr/>
                </a:pPr>
                <a:r>
                  <a:rPr lang="en-US"/>
                  <a:t>MRIP angler trips (X 100)                                       </a:t>
                </a:r>
              </a:p>
              <a:p>
                <a:pPr>
                  <a:defRPr/>
                </a:pPr>
                <a:r>
                  <a:rPr lang="en-US"/>
                  <a:t>Headboat angler trips</a:t>
                </a:r>
              </a:p>
            </c:rich>
          </c:tx>
          <c:layout>
            <c:manualLayout>
              <c:xMode val="edge"/>
              <c:yMode val="edge"/>
              <c:x val="0.9396442812436907"/>
              <c:y val="0.17365162451284499"/>
            </c:manualLayout>
          </c:layout>
          <c:overlay val="0"/>
        </c:title>
        <c:numFmt formatCode="#,##0" sourceLinked="0"/>
        <c:majorTickMark val="cross"/>
        <c:minorTickMark val="none"/>
        <c:tickLblPos val="nextTo"/>
        <c:spPr>
          <a:ln w="19050">
            <a:solidFill>
              <a:schemeClr val="tx1"/>
            </a:solidFill>
          </a:ln>
        </c:spPr>
        <c:txPr>
          <a:bodyPr rot="0" vert="horz"/>
          <a:lstStyle/>
          <a:p>
            <a:pPr>
              <a:defRPr/>
            </a:pPr>
            <a:endParaRPr lang="en-US"/>
          </a:p>
        </c:txPr>
        <c:crossAx val="532929536"/>
        <c:crosses val="max"/>
        <c:crossBetween val="between"/>
      </c:valAx>
    </c:plotArea>
    <c:legend>
      <c:legendPos val="b"/>
      <c:layout>
        <c:manualLayout>
          <c:xMode val="edge"/>
          <c:yMode val="edge"/>
          <c:x val="0.12308070866141731"/>
          <c:y val="0.93374045573848719"/>
          <c:w val="0.75290783363618008"/>
          <c:h val="6.4395927781754514E-2"/>
        </c:manualLayout>
      </c:layout>
      <c:overlay val="0"/>
    </c:legend>
    <c:plotVisOnly val="1"/>
    <c:dispBlanksAs val="gap"/>
    <c:showDLblsOverMax val="0"/>
  </c:chart>
  <c:spPr>
    <a:ln>
      <a:noFill/>
    </a:ln>
  </c:spPr>
  <c:txPr>
    <a:bodyPr/>
    <a:lstStyle/>
    <a:p>
      <a:pPr>
        <a:defRPr sz="16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24008841000138"/>
          <c:y val="3.7288059395598198E-2"/>
          <c:w val="0.65849136621080262"/>
          <c:h val="0.78534508470532083"/>
        </c:manualLayout>
      </c:layout>
      <c:barChart>
        <c:barDir val="col"/>
        <c:grouping val="stacked"/>
        <c:varyColors val="0"/>
        <c:ser>
          <c:idx val="0"/>
          <c:order val="0"/>
          <c:tx>
            <c:strRef>
              <c:f>SA!$B$28</c:f>
              <c:strCache>
                <c:ptCount val="1"/>
                <c:pt idx="0">
                  <c:v>Cbt</c:v>
                </c:pt>
              </c:strCache>
            </c:strRef>
          </c:tx>
          <c:invertIfNegative val="0"/>
          <c:cat>
            <c:numRef>
              <c:f>SA!$A$224:$A$233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SA!$B$224:$B$233</c:f>
              <c:numCache>
                <c:formatCode>#,##0</c:formatCode>
                <c:ptCount val="10"/>
                <c:pt idx="0">
                  <c:v>32348.71</c:v>
                </c:pt>
                <c:pt idx="1">
                  <c:v>16295.15</c:v>
                </c:pt>
                <c:pt idx="2">
                  <c:v>8748.94</c:v>
                </c:pt>
                <c:pt idx="3">
                  <c:v>16778.09</c:v>
                </c:pt>
                <c:pt idx="4">
                  <c:v>11355.87</c:v>
                </c:pt>
                <c:pt idx="5">
                  <c:v>9281.77</c:v>
                </c:pt>
                <c:pt idx="6">
                  <c:v>15036</c:v>
                </c:pt>
                <c:pt idx="7">
                  <c:v>3729</c:v>
                </c:pt>
                <c:pt idx="8">
                  <c:v>4491</c:v>
                </c:pt>
                <c:pt idx="9">
                  <c:v>7553.66</c:v>
                </c:pt>
              </c:numCache>
            </c:numRef>
          </c:val>
        </c:ser>
        <c:ser>
          <c:idx val="1"/>
          <c:order val="1"/>
          <c:tx>
            <c:strRef>
              <c:f>SA!$C$28</c:f>
              <c:strCache>
                <c:ptCount val="1"/>
                <c:pt idx="0">
                  <c:v>Hbt</c:v>
                </c:pt>
              </c:strCache>
            </c:strRef>
          </c:tx>
          <c:invertIfNegative val="0"/>
          <c:cat>
            <c:numRef>
              <c:f>SA!$A$224:$A$233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SA!$C$224:$C$233</c:f>
              <c:numCache>
                <c:formatCode>#,##0</c:formatCode>
                <c:ptCount val="10"/>
                <c:pt idx="0">
                  <c:v>98984.01</c:v>
                </c:pt>
                <c:pt idx="1">
                  <c:v>28729.35</c:v>
                </c:pt>
                <c:pt idx="2">
                  <c:v>24605.37</c:v>
                </c:pt>
                <c:pt idx="3">
                  <c:v>20705.509999999998</c:v>
                </c:pt>
                <c:pt idx="4">
                  <c:v>21894.91</c:v>
                </c:pt>
                <c:pt idx="5">
                  <c:v>13198.6</c:v>
                </c:pt>
                <c:pt idx="6">
                  <c:v>15355</c:v>
                </c:pt>
                <c:pt idx="7">
                  <c:v>15363</c:v>
                </c:pt>
                <c:pt idx="8">
                  <c:v>12482</c:v>
                </c:pt>
                <c:pt idx="9">
                  <c:v>7759.63</c:v>
                </c:pt>
              </c:numCache>
            </c:numRef>
          </c:val>
        </c:ser>
        <c:ser>
          <c:idx val="2"/>
          <c:order val="2"/>
          <c:tx>
            <c:strRef>
              <c:f>SA!$D$28</c:f>
              <c:strCache>
                <c:ptCount val="1"/>
                <c:pt idx="0">
                  <c:v>Prv</c:v>
                </c:pt>
              </c:strCache>
            </c:strRef>
          </c:tx>
          <c:invertIfNegative val="0"/>
          <c:cat>
            <c:numRef>
              <c:f>SA!$A$224:$A$233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SA!$D$224:$D$233</c:f>
              <c:numCache>
                <c:formatCode>#,##0</c:formatCode>
                <c:ptCount val="10"/>
                <c:pt idx="0">
                  <c:v>95425.82</c:v>
                </c:pt>
                <c:pt idx="1">
                  <c:v>48060.97</c:v>
                </c:pt>
                <c:pt idx="2">
                  <c:v>73807.33</c:v>
                </c:pt>
                <c:pt idx="3">
                  <c:v>18645.560000000001</c:v>
                </c:pt>
                <c:pt idx="4">
                  <c:v>23141.07</c:v>
                </c:pt>
                <c:pt idx="5">
                  <c:v>55964.51</c:v>
                </c:pt>
                <c:pt idx="6">
                  <c:v>15721</c:v>
                </c:pt>
                <c:pt idx="7">
                  <c:v>51309</c:v>
                </c:pt>
                <c:pt idx="8">
                  <c:v>1687</c:v>
                </c:pt>
                <c:pt idx="9">
                  <c:v>12200.21</c:v>
                </c:pt>
              </c:numCache>
            </c:numRef>
          </c:val>
        </c:ser>
        <c:ser>
          <c:idx val="3"/>
          <c:order val="3"/>
          <c:tx>
            <c:strRef>
              <c:f>SA!$E$28</c:f>
              <c:strCache>
                <c:ptCount val="1"/>
                <c:pt idx="0">
                  <c:v>Shore</c:v>
                </c:pt>
              </c:strCache>
            </c:strRef>
          </c:tx>
          <c:invertIfNegative val="0"/>
          <c:cat>
            <c:numRef>
              <c:f>SA!$A$224:$A$233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SA!$E$224:$E$233</c:f>
              <c:numCache>
                <c:formatCode>#,##0</c:formatCode>
                <c:ptCount val="10"/>
                <c:pt idx="0">
                  <c:v>0</c:v>
                </c:pt>
                <c:pt idx="1">
                  <c:v>0</c:v>
                </c:pt>
                <c:pt idx="2">
                  <c:v>0</c:v>
                </c:pt>
                <c:pt idx="3">
                  <c:v>0</c:v>
                </c:pt>
                <c:pt idx="4">
                  <c:v>0</c:v>
                </c:pt>
                <c:pt idx="5">
                  <c:v>0</c:v>
                </c:pt>
                <c:pt idx="6">
                  <c:v>0</c:v>
                </c:pt>
                <c:pt idx="7">
                  <c:v>0</c:v>
                </c:pt>
                <c:pt idx="8">
                  <c:v>0</c:v>
                </c:pt>
                <c:pt idx="9">
                  <c:v>0</c:v>
                </c:pt>
              </c:numCache>
            </c:numRef>
          </c:val>
        </c:ser>
        <c:dLbls>
          <c:showLegendKey val="0"/>
          <c:showVal val="0"/>
          <c:showCatName val="0"/>
          <c:showSerName val="0"/>
          <c:showPercent val="0"/>
          <c:showBubbleSize val="0"/>
        </c:dLbls>
        <c:gapWidth val="38"/>
        <c:overlap val="100"/>
        <c:axId val="39431680"/>
        <c:axId val="39505280"/>
      </c:barChart>
      <c:lineChart>
        <c:grouping val="standard"/>
        <c:varyColors val="0"/>
        <c:ser>
          <c:idx val="6"/>
          <c:order val="4"/>
          <c:tx>
            <c:strRef>
              <c:f>SA!$K$28</c:f>
              <c:strCache>
                <c:ptCount val="1"/>
                <c:pt idx="0">
                  <c:v>ACL</c:v>
                </c:pt>
              </c:strCache>
            </c:strRef>
          </c:tx>
          <c:spPr>
            <a:ln>
              <a:noFill/>
            </a:ln>
          </c:spPr>
          <c:marker>
            <c:symbol val="dash"/>
            <c:size val="16"/>
            <c:spPr>
              <a:solidFill>
                <a:schemeClr val="tx1"/>
              </a:solidFill>
              <a:ln>
                <a:solidFill>
                  <a:schemeClr val="tx1"/>
                </a:solidFill>
              </a:ln>
            </c:spPr>
          </c:marker>
          <c:cat>
            <c:numRef>
              <c:f>SA!$A$5:$A$10</c:f>
              <c:numCache>
                <c:formatCode>General</c:formatCode>
                <c:ptCount val="6"/>
                <c:pt idx="0">
                  <c:v>2007</c:v>
                </c:pt>
                <c:pt idx="1">
                  <c:v>2008</c:v>
                </c:pt>
                <c:pt idx="2">
                  <c:v>2009</c:v>
                </c:pt>
                <c:pt idx="3">
                  <c:v>2010</c:v>
                </c:pt>
                <c:pt idx="4">
                  <c:v>2011</c:v>
                </c:pt>
                <c:pt idx="5">
                  <c:v>2012</c:v>
                </c:pt>
              </c:numCache>
            </c:numRef>
          </c:cat>
          <c:val>
            <c:numRef>
              <c:f>SA!$K$224:$K$233</c:f>
              <c:numCache>
                <c:formatCode>General</c:formatCode>
                <c:ptCount val="10"/>
                <c:pt idx="5" formatCode="#,##0">
                  <c:v>150936</c:v>
                </c:pt>
                <c:pt idx="6" formatCode="#,##0">
                  <c:v>176688</c:v>
                </c:pt>
                <c:pt idx="7" formatCode="#,##0">
                  <c:v>176688</c:v>
                </c:pt>
                <c:pt idx="8" formatCode="#,##0">
                  <c:v>116369</c:v>
                </c:pt>
                <c:pt idx="9" formatCode="#,##0">
                  <c:v>116369</c:v>
                </c:pt>
              </c:numCache>
            </c:numRef>
          </c:val>
          <c:smooth val="0"/>
        </c:ser>
        <c:dLbls>
          <c:showLegendKey val="0"/>
          <c:showVal val="0"/>
          <c:showCatName val="0"/>
          <c:showSerName val="0"/>
          <c:showPercent val="0"/>
          <c:showBubbleSize val="0"/>
        </c:dLbls>
        <c:marker val="1"/>
        <c:smooth val="0"/>
        <c:axId val="39431680"/>
        <c:axId val="39505280"/>
      </c:lineChart>
      <c:lineChart>
        <c:grouping val="standard"/>
        <c:varyColors val="0"/>
        <c:ser>
          <c:idx val="4"/>
          <c:order val="5"/>
          <c:tx>
            <c:strRef>
              <c:f>SA!$H$223</c:f>
              <c:strCache>
                <c:ptCount val="1"/>
                <c:pt idx="0">
                  <c:v>MRIP Effort</c:v>
                </c:pt>
              </c:strCache>
            </c:strRef>
          </c:tx>
          <c:spPr>
            <a:ln>
              <a:solidFill>
                <a:srgbClr val="C00000"/>
              </a:solidFill>
            </a:ln>
          </c:spPr>
          <c:marker>
            <c:symbol val="x"/>
            <c:size val="7"/>
            <c:spPr>
              <a:solidFill>
                <a:srgbClr val="C00000"/>
              </a:solidFill>
              <a:ln>
                <a:solidFill>
                  <a:srgbClr val="C00000"/>
                </a:solidFill>
              </a:ln>
            </c:spPr>
          </c:marker>
          <c:val>
            <c:numRef>
              <c:f>SA!$J$224:$J$233</c:f>
              <c:numCache>
                <c:formatCode>0</c:formatCode>
                <c:ptCount val="10"/>
                <c:pt idx="0">
                  <c:v>219953.57613790466</c:v>
                </c:pt>
                <c:pt idx="1">
                  <c:v>217936.48444457076</c:v>
                </c:pt>
                <c:pt idx="2">
                  <c:v>186841.95890642051</c:v>
                </c:pt>
                <c:pt idx="3">
                  <c:v>190662.80490103044</c:v>
                </c:pt>
                <c:pt idx="4">
                  <c:v>176728.02532820296</c:v>
                </c:pt>
                <c:pt idx="5">
                  <c:v>177926.82808717605</c:v>
                </c:pt>
                <c:pt idx="6">
                  <c:v>166163.5733539683</c:v>
                </c:pt>
                <c:pt idx="7">
                  <c:v>176276.81014503504</c:v>
                </c:pt>
                <c:pt idx="8">
                  <c:v>165394.74</c:v>
                </c:pt>
              </c:numCache>
            </c:numRef>
          </c:val>
          <c:smooth val="0"/>
        </c:ser>
        <c:ser>
          <c:idx val="5"/>
          <c:order val="6"/>
          <c:tx>
            <c:strRef>
              <c:f>SA!$I$28</c:f>
              <c:strCache>
                <c:ptCount val="1"/>
                <c:pt idx="0">
                  <c:v>Hbt Effort</c:v>
                </c:pt>
              </c:strCache>
            </c:strRef>
          </c:tx>
          <c:val>
            <c:numRef>
              <c:f>SA!$I$224:$I$233</c:f>
              <c:numCache>
                <c:formatCode>0</c:formatCode>
                <c:ptCount val="10"/>
                <c:pt idx="0">
                  <c:v>246881</c:v>
                </c:pt>
                <c:pt idx="1">
                  <c:v>188388</c:v>
                </c:pt>
                <c:pt idx="2">
                  <c:v>196807</c:v>
                </c:pt>
                <c:pt idx="3">
                  <c:v>189684</c:v>
                </c:pt>
                <c:pt idx="4">
                  <c:v>187143</c:v>
                </c:pt>
                <c:pt idx="5" formatCode="#,##0">
                  <c:v>201392</c:v>
                </c:pt>
                <c:pt idx="6" formatCode="#,##0">
                  <c:v>227189</c:v>
                </c:pt>
                <c:pt idx="7" formatCode="#,##0">
                  <c:v>260606</c:v>
                </c:pt>
                <c:pt idx="8" formatCode="#,##0">
                  <c:v>257397</c:v>
                </c:pt>
              </c:numCache>
            </c:numRef>
          </c:val>
          <c:smooth val="0"/>
        </c:ser>
        <c:dLbls>
          <c:showLegendKey val="0"/>
          <c:showVal val="0"/>
          <c:showCatName val="0"/>
          <c:showSerName val="0"/>
          <c:showPercent val="0"/>
          <c:showBubbleSize val="0"/>
        </c:dLbls>
        <c:marker val="1"/>
        <c:smooth val="0"/>
        <c:axId val="39579648"/>
        <c:axId val="39505856"/>
      </c:lineChart>
      <c:catAx>
        <c:axId val="39431680"/>
        <c:scaling>
          <c:orientation val="minMax"/>
        </c:scaling>
        <c:delete val="0"/>
        <c:axPos val="b"/>
        <c:numFmt formatCode="General" sourceLinked="1"/>
        <c:majorTickMark val="out"/>
        <c:minorTickMark val="none"/>
        <c:tickLblPos val="nextTo"/>
        <c:spPr>
          <a:ln w="19050">
            <a:solidFill>
              <a:schemeClr val="tx1"/>
            </a:solidFill>
          </a:ln>
        </c:spPr>
        <c:txPr>
          <a:bodyPr rot="0" vert="horz"/>
          <a:lstStyle/>
          <a:p>
            <a:pPr>
              <a:defRPr/>
            </a:pPr>
            <a:endParaRPr lang="en-US"/>
          </a:p>
        </c:txPr>
        <c:crossAx val="39505280"/>
        <c:crosses val="autoZero"/>
        <c:auto val="1"/>
        <c:lblAlgn val="ctr"/>
        <c:lblOffset val="100"/>
        <c:noMultiLvlLbl val="0"/>
      </c:catAx>
      <c:valAx>
        <c:axId val="39505280"/>
        <c:scaling>
          <c:orientation val="minMax"/>
        </c:scaling>
        <c:delete val="0"/>
        <c:axPos val="l"/>
        <c:title>
          <c:tx>
            <c:rich>
              <a:bodyPr/>
              <a:lstStyle/>
              <a:p>
                <a:pPr>
                  <a:defRPr/>
                </a:pPr>
                <a:r>
                  <a:rPr lang="en-US"/>
                  <a:t>Landings (lbs ww)</a:t>
                </a:r>
              </a:p>
            </c:rich>
          </c:tx>
          <c:layout>
            <c:manualLayout>
              <c:xMode val="edge"/>
              <c:yMode val="edge"/>
              <c:x val="3.6826909794170463E-3"/>
              <c:y val="0.23348320806490094"/>
            </c:manualLayout>
          </c:layout>
          <c:overlay val="0"/>
        </c:title>
        <c:numFmt formatCode="#,##0" sourceLinked="1"/>
        <c:majorTickMark val="cross"/>
        <c:minorTickMark val="none"/>
        <c:tickLblPos val="nextTo"/>
        <c:spPr>
          <a:ln w="19050">
            <a:solidFill>
              <a:schemeClr val="tx1"/>
            </a:solidFill>
          </a:ln>
        </c:spPr>
        <c:txPr>
          <a:bodyPr rot="0" vert="horz"/>
          <a:lstStyle/>
          <a:p>
            <a:pPr>
              <a:defRPr/>
            </a:pPr>
            <a:endParaRPr lang="en-US"/>
          </a:p>
        </c:txPr>
        <c:crossAx val="39431680"/>
        <c:crosses val="autoZero"/>
        <c:crossBetween val="between"/>
      </c:valAx>
      <c:catAx>
        <c:axId val="39579648"/>
        <c:scaling>
          <c:orientation val="minMax"/>
        </c:scaling>
        <c:delete val="1"/>
        <c:axPos val="b"/>
        <c:majorTickMark val="out"/>
        <c:minorTickMark val="none"/>
        <c:tickLblPos val="nextTo"/>
        <c:crossAx val="39505856"/>
        <c:crosses val="autoZero"/>
        <c:auto val="1"/>
        <c:lblAlgn val="ctr"/>
        <c:lblOffset val="100"/>
        <c:noMultiLvlLbl val="0"/>
      </c:catAx>
      <c:valAx>
        <c:axId val="39505856"/>
        <c:scaling>
          <c:orientation val="minMax"/>
        </c:scaling>
        <c:delete val="0"/>
        <c:axPos val="r"/>
        <c:title>
          <c:tx>
            <c:rich>
              <a:bodyPr/>
              <a:lstStyle/>
              <a:p>
                <a:pPr>
                  <a:defRPr/>
                </a:pPr>
                <a:r>
                  <a:rPr lang="en-US"/>
                  <a:t>MRIP angler trips (X 100)                                       Headboat angler trips</a:t>
                </a:r>
              </a:p>
            </c:rich>
          </c:tx>
          <c:layout>
            <c:manualLayout>
              <c:xMode val="edge"/>
              <c:yMode val="edge"/>
              <c:x val="0.93417543859649133"/>
              <c:y val="0.17365162451284499"/>
            </c:manualLayout>
          </c:layout>
          <c:overlay val="0"/>
        </c:title>
        <c:numFmt formatCode="#,##0" sourceLinked="0"/>
        <c:majorTickMark val="cross"/>
        <c:minorTickMark val="none"/>
        <c:tickLblPos val="nextTo"/>
        <c:spPr>
          <a:ln w="19050">
            <a:solidFill>
              <a:schemeClr val="tx1"/>
            </a:solidFill>
          </a:ln>
        </c:spPr>
        <c:txPr>
          <a:bodyPr rot="0" vert="horz"/>
          <a:lstStyle/>
          <a:p>
            <a:pPr>
              <a:defRPr/>
            </a:pPr>
            <a:endParaRPr lang="en-US"/>
          </a:p>
        </c:txPr>
        <c:crossAx val="39579648"/>
        <c:crosses val="max"/>
        <c:crossBetween val="between"/>
      </c:valAx>
    </c:plotArea>
    <c:legend>
      <c:legendPos val="b"/>
      <c:layout>
        <c:manualLayout>
          <c:xMode val="edge"/>
          <c:yMode val="edge"/>
          <c:x val="8.7371183865174742E-2"/>
          <c:y val="0.91480106179909337"/>
          <c:w val="0.8242370493162039"/>
          <c:h val="6.4395927781754514E-2"/>
        </c:manualLayout>
      </c:layout>
      <c:overlay val="0"/>
    </c:legend>
    <c:plotVisOnly val="1"/>
    <c:dispBlanksAs val="gap"/>
    <c:showDLblsOverMax val="0"/>
  </c:chart>
  <c:spPr>
    <a:ln>
      <a:noFill/>
    </a:ln>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10889118075715"/>
          <c:y val="3.7288059395598198E-2"/>
          <c:w val="0.67444647576833505"/>
          <c:h val="0.78506077755905512"/>
        </c:manualLayout>
      </c:layout>
      <c:barChart>
        <c:barDir val="col"/>
        <c:grouping val="stacked"/>
        <c:varyColors val="0"/>
        <c:ser>
          <c:idx val="0"/>
          <c:order val="0"/>
          <c:tx>
            <c:strRef>
              <c:f>SA!$B$28</c:f>
              <c:strCache>
                <c:ptCount val="1"/>
                <c:pt idx="0">
                  <c:v>Cbt</c:v>
                </c:pt>
              </c:strCache>
            </c:strRef>
          </c:tx>
          <c:invertIfNegative val="0"/>
          <c:cat>
            <c:numRef>
              <c:f>SA!$A$137:$A$146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SA!$B$137:$B$146</c:f>
              <c:numCache>
                <c:formatCode>#,##0</c:formatCode>
                <c:ptCount val="10"/>
                <c:pt idx="0">
                  <c:v>94607.347516737282</c:v>
                </c:pt>
                <c:pt idx="1">
                  <c:v>58670.77861703391</c:v>
                </c:pt>
                <c:pt idx="2">
                  <c:v>48349.798172949158</c:v>
                </c:pt>
                <c:pt idx="3">
                  <c:v>23263.363401681352</c:v>
                </c:pt>
                <c:pt idx="4">
                  <c:v>11173.599943737288</c:v>
                </c:pt>
                <c:pt idx="5">
                  <c:v>17866.580000000002</c:v>
                </c:pt>
                <c:pt idx="6">
                  <c:v>3807.17</c:v>
                </c:pt>
                <c:pt idx="7">
                  <c:v>53171.05</c:v>
                </c:pt>
                <c:pt idx="8">
                  <c:v>16036.73</c:v>
                </c:pt>
                <c:pt idx="9">
                  <c:v>10810.67</c:v>
                </c:pt>
              </c:numCache>
            </c:numRef>
          </c:val>
        </c:ser>
        <c:ser>
          <c:idx val="1"/>
          <c:order val="1"/>
          <c:tx>
            <c:strRef>
              <c:f>SA!$C$28</c:f>
              <c:strCache>
                <c:ptCount val="1"/>
                <c:pt idx="0">
                  <c:v>Hbt</c:v>
                </c:pt>
              </c:strCache>
            </c:strRef>
          </c:tx>
          <c:invertIfNegative val="0"/>
          <c:cat>
            <c:numRef>
              <c:f>SA!$A$137:$A$146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SA!$C$137:$C$146</c:f>
              <c:numCache>
                <c:formatCode>#,##0</c:formatCode>
                <c:ptCount val="10"/>
                <c:pt idx="0">
                  <c:v>66781.939372033929</c:v>
                </c:pt>
                <c:pt idx="1">
                  <c:v>33140.371122542376</c:v>
                </c:pt>
                <c:pt idx="2">
                  <c:v>26742.268812881361</c:v>
                </c:pt>
                <c:pt idx="3">
                  <c:v>27428.403855254233</c:v>
                </c:pt>
                <c:pt idx="4">
                  <c:v>25522.42253016949</c:v>
                </c:pt>
                <c:pt idx="5">
                  <c:v>16868.03</c:v>
                </c:pt>
                <c:pt idx="6">
                  <c:v>13077.05</c:v>
                </c:pt>
                <c:pt idx="7">
                  <c:v>9831.77</c:v>
                </c:pt>
                <c:pt idx="8">
                  <c:v>9413.16</c:v>
                </c:pt>
                <c:pt idx="9">
                  <c:v>4987.5600000000004</c:v>
                </c:pt>
              </c:numCache>
            </c:numRef>
          </c:val>
        </c:ser>
        <c:ser>
          <c:idx val="2"/>
          <c:order val="2"/>
          <c:tx>
            <c:strRef>
              <c:f>SA!$D$28</c:f>
              <c:strCache>
                <c:ptCount val="1"/>
                <c:pt idx="0">
                  <c:v>Prv</c:v>
                </c:pt>
              </c:strCache>
            </c:strRef>
          </c:tx>
          <c:invertIfNegative val="0"/>
          <c:cat>
            <c:numRef>
              <c:f>SA!$A$137:$A$146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SA!$D$137:$D$146</c:f>
              <c:numCache>
                <c:formatCode>#,##0</c:formatCode>
                <c:ptCount val="10"/>
                <c:pt idx="0">
                  <c:v>334173.20724245766</c:v>
                </c:pt>
                <c:pt idx="1">
                  <c:v>435251.77026915253</c:v>
                </c:pt>
                <c:pt idx="2">
                  <c:v>188883.35480415254</c:v>
                </c:pt>
                <c:pt idx="3">
                  <c:v>121149.11590152544</c:v>
                </c:pt>
                <c:pt idx="4">
                  <c:v>133158.31475330511</c:v>
                </c:pt>
                <c:pt idx="5">
                  <c:v>143331.46</c:v>
                </c:pt>
                <c:pt idx="6">
                  <c:v>61587.05</c:v>
                </c:pt>
                <c:pt idx="7">
                  <c:v>106444.6</c:v>
                </c:pt>
                <c:pt idx="8">
                  <c:v>18632.849999999999</c:v>
                </c:pt>
                <c:pt idx="9">
                  <c:v>80990.679999999993</c:v>
                </c:pt>
              </c:numCache>
            </c:numRef>
          </c:val>
        </c:ser>
        <c:ser>
          <c:idx val="3"/>
          <c:order val="3"/>
          <c:tx>
            <c:strRef>
              <c:f>SA!$E$28</c:f>
              <c:strCache>
                <c:ptCount val="1"/>
                <c:pt idx="0">
                  <c:v>Shore</c:v>
                </c:pt>
              </c:strCache>
            </c:strRef>
          </c:tx>
          <c:invertIfNegative val="0"/>
          <c:cat>
            <c:numRef>
              <c:f>SA!$A$137:$A$146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SA!$E$137:$E$143</c:f>
              <c:numCache>
                <c:formatCode>#,##0</c:formatCode>
                <c:ptCount val="7"/>
                <c:pt idx="0">
                  <c:v>11735.446654237288</c:v>
                </c:pt>
                <c:pt idx="1">
                  <c:v>23453.215016101698</c:v>
                </c:pt>
                <c:pt idx="2">
                  <c:v>5948.2092730508475</c:v>
                </c:pt>
                <c:pt idx="3">
                  <c:v>0</c:v>
                </c:pt>
                <c:pt idx="4">
                  <c:v>0</c:v>
                </c:pt>
                <c:pt idx="5">
                  <c:v>0</c:v>
                </c:pt>
                <c:pt idx="6">
                  <c:v>0</c:v>
                </c:pt>
              </c:numCache>
            </c:numRef>
          </c:val>
        </c:ser>
        <c:dLbls>
          <c:showLegendKey val="0"/>
          <c:showVal val="0"/>
          <c:showCatName val="0"/>
          <c:showSerName val="0"/>
          <c:showPercent val="0"/>
          <c:showBubbleSize val="0"/>
        </c:dLbls>
        <c:gapWidth val="38"/>
        <c:overlap val="100"/>
        <c:axId val="532926976"/>
        <c:axId val="525188416"/>
      </c:barChart>
      <c:lineChart>
        <c:grouping val="standard"/>
        <c:varyColors val="0"/>
        <c:ser>
          <c:idx val="6"/>
          <c:order val="4"/>
          <c:tx>
            <c:strRef>
              <c:f>SA!$K$28</c:f>
              <c:strCache>
                <c:ptCount val="1"/>
                <c:pt idx="0">
                  <c:v>ACL</c:v>
                </c:pt>
              </c:strCache>
            </c:strRef>
          </c:tx>
          <c:spPr>
            <a:ln>
              <a:noFill/>
            </a:ln>
          </c:spPr>
          <c:marker>
            <c:symbol val="dash"/>
            <c:size val="18"/>
            <c:spPr>
              <a:solidFill>
                <a:schemeClr val="tx1"/>
              </a:solidFill>
              <a:ln>
                <a:solidFill>
                  <a:schemeClr val="tx1"/>
                </a:solidFill>
              </a:ln>
            </c:spPr>
          </c:marker>
          <c:cat>
            <c:numRef>
              <c:f>SA!$A$5:$A$10</c:f>
              <c:numCache>
                <c:formatCode>General</c:formatCode>
                <c:ptCount val="6"/>
                <c:pt idx="0">
                  <c:v>2007</c:v>
                </c:pt>
                <c:pt idx="1">
                  <c:v>2008</c:v>
                </c:pt>
                <c:pt idx="2">
                  <c:v>2009</c:v>
                </c:pt>
                <c:pt idx="3">
                  <c:v>2010</c:v>
                </c:pt>
                <c:pt idx="4">
                  <c:v>2011</c:v>
                </c:pt>
                <c:pt idx="5">
                  <c:v>2012</c:v>
                </c:pt>
              </c:numCache>
            </c:numRef>
          </c:cat>
          <c:val>
            <c:numRef>
              <c:f>SA!$K$137:$K$146</c:f>
              <c:numCache>
                <c:formatCode>General</c:formatCode>
                <c:ptCount val="10"/>
                <c:pt idx="4">
                  <c:v>340060</c:v>
                </c:pt>
                <c:pt idx="5">
                  <c:v>340060</c:v>
                </c:pt>
                <c:pt idx="6">
                  <c:v>340060</c:v>
                </c:pt>
                <c:pt idx="7">
                  <c:v>340060</c:v>
                </c:pt>
                <c:pt idx="8">
                  <c:v>310023</c:v>
                </c:pt>
                <c:pt idx="9">
                  <c:v>312351</c:v>
                </c:pt>
              </c:numCache>
            </c:numRef>
          </c:val>
          <c:smooth val="0"/>
        </c:ser>
        <c:dLbls>
          <c:showLegendKey val="0"/>
          <c:showVal val="0"/>
          <c:showCatName val="0"/>
          <c:showSerName val="0"/>
          <c:showPercent val="0"/>
          <c:showBubbleSize val="0"/>
        </c:dLbls>
        <c:marker val="1"/>
        <c:smooth val="0"/>
        <c:axId val="532926976"/>
        <c:axId val="525188416"/>
      </c:lineChart>
      <c:lineChart>
        <c:grouping val="standard"/>
        <c:varyColors val="0"/>
        <c:ser>
          <c:idx val="4"/>
          <c:order val="5"/>
          <c:tx>
            <c:strRef>
              <c:f>SA!$H$136</c:f>
              <c:strCache>
                <c:ptCount val="1"/>
                <c:pt idx="0">
                  <c:v>MRIP Effort</c:v>
                </c:pt>
              </c:strCache>
            </c:strRef>
          </c:tx>
          <c:spPr>
            <a:ln>
              <a:solidFill>
                <a:srgbClr val="C00000"/>
              </a:solidFill>
            </a:ln>
          </c:spPr>
          <c:marker>
            <c:symbol val="x"/>
            <c:size val="7"/>
            <c:spPr>
              <a:solidFill>
                <a:srgbClr val="C00000"/>
              </a:solidFill>
              <a:ln>
                <a:solidFill>
                  <a:srgbClr val="C00000"/>
                </a:solidFill>
              </a:ln>
            </c:spPr>
          </c:marker>
          <c:val>
            <c:numRef>
              <c:f>SA!$J$137:$J$146</c:f>
              <c:numCache>
                <c:formatCode>0</c:formatCode>
                <c:ptCount val="10"/>
                <c:pt idx="0">
                  <c:v>219953.57613790466</c:v>
                </c:pt>
                <c:pt idx="1">
                  <c:v>217936.48444457076</c:v>
                </c:pt>
                <c:pt idx="2">
                  <c:v>186841.95890642051</c:v>
                </c:pt>
                <c:pt idx="3">
                  <c:v>190662.80490103044</c:v>
                </c:pt>
                <c:pt idx="4">
                  <c:v>176728.02532820296</c:v>
                </c:pt>
                <c:pt idx="5">
                  <c:v>177926.82808717605</c:v>
                </c:pt>
                <c:pt idx="6">
                  <c:v>166163.5733539683</c:v>
                </c:pt>
                <c:pt idx="7">
                  <c:v>176276.81014503504</c:v>
                </c:pt>
                <c:pt idx="8">
                  <c:v>165394.74</c:v>
                </c:pt>
              </c:numCache>
            </c:numRef>
          </c:val>
          <c:smooth val="0"/>
        </c:ser>
        <c:ser>
          <c:idx val="5"/>
          <c:order val="6"/>
          <c:tx>
            <c:strRef>
              <c:f>SA!$I$28</c:f>
              <c:strCache>
                <c:ptCount val="1"/>
                <c:pt idx="0">
                  <c:v>Hbt Effort</c:v>
                </c:pt>
              </c:strCache>
            </c:strRef>
          </c:tx>
          <c:val>
            <c:numRef>
              <c:f>SA!$I$137:$I$146</c:f>
              <c:numCache>
                <c:formatCode>0</c:formatCode>
                <c:ptCount val="10"/>
                <c:pt idx="0">
                  <c:v>246881</c:v>
                </c:pt>
                <c:pt idx="1">
                  <c:v>188388</c:v>
                </c:pt>
                <c:pt idx="2">
                  <c:v>196807</c:v>
                </c:pt>
                <c:pt idx="3">
                  <c:v>189684</c:v>
                </c:pt>
                <c:pt idx="4">
                  <c:v>187143</c:v>
                </c:pt>
                <c:pt idx="5" formatCode="#,##0">
                  <c:v>201392</c:v>
                </c:pt>
                <c:pt idx="6" formatCode="#,##0">
                  <c:v>227189</c:v>
                </c:pt>
                <c:pt idx="7" formatCode="#,##0">
                  <c:v>260606</c:v>
                </c:pt>
                <c:pt idx="8" formatCode="#,##0">
                  <c:v>257397</c:v>
                </c:pt>
              </c:numCache>
            </c:numRef>
          </c:val>
          <c:smooth val="0"/>
        </c:ser>
        <c:dLbls>
          <c:showLegendKey val="0"/>
          <c:showVal val="0"/>
          <c:showCatName val="0"/>
          <c:showSerName val="0"/>
          <c:showPercent val="0"/>
          <c:showBubbleSize val="0"/>
        </c:dLbls>
        <c:marker val="1"/>
        <c:smooth val="0"/>
        <c:axId val="38303232"/>
        <c:axId val="38404096"/>
      </c:lineChart>
      <c:catAx>
        <c:axId val="532926976"/>
        <c:scaling>
          <c:orientation val="minMax"/>
        </c:scaling>
        <c:delete val="0"/>
        <c:axPos val="b"/>
        <c:numFmt formatCode="General" sourceLinked="1"/>
        <c:majorTickMark val="cross"/>
        <c:minorTickMark val="none"/>
        <c:tickLblPos val="nextTo"/>
        <c:spPr>
          <a:ln w="19050">
            <a:solidFill>
              <a:schemeClr val="tx1"/>
            </a:solidFill>
          </a:ln>
        </c:spPr>
        <c:txPr>
          <a:bodyPr rot="0" vert="horz"/>
          <a:lstStyle/>
          <a:p>
            <a:pPr>
              <a:defRPr/>
            </a:pPr>
            <a:endParaRPr lang="en-US"/>
          </a:p>
        </c:txPr>
        <c:crossAx val="525188416"/>
        <c:crosses val="autoZero"/>
        <c:auto val="1"/>
        <c:lblAlgn val="ctr"/>
        <c:lblOffset val="100"/>
        <c:noMultiLvlLbl val="0"/>
      </c:catAx>
      <c:valAx>
        <c:axId val="525188416"/>
        <c:scaling>
          <c:orientation val="minMax"/>
        </c:scaling>
        <c:delete val="0"/>
        <c:axPos val="l"/>
        <c:title>
          <c:tx>
            <c:rich>
              <a:bodyPr/>
              <a:lstStyle/>
              <a:p>
                <a:pPr>
                  <a:defRPr/>
                </a:pPr>
                <a:r>
                  <a:rPr lang="en-US"/>
                  <a:t>Landings (lbs gw)</a:t>
                </a:r>
              </a:p>
            </c:rich>
          </c:tx>
          <c:layout>
            <c:manualLayout>
              <c:xMode val="edge"/>
              <c:yMode val="edge"/>
              <c:x val="1.4830278392823903E-4"/>
              <c:y val="0.23348326771653546"/>
            </c:manualLayout>
          </c:layout>
          <c:overlay val="0"/>
        </c:title>
        <c:numFmt formatCode="#,##0" sourceLinked="1"/>
        <c:majorTickMark val="cross"/>
        <c:minorTickMark val="none"/>
        <c:tickLblPos val="nextTo"/>
        <c:spPr>
          <a:ln w="19050">
            <a:solidFill>
              <a:schemeClr val="tx1"/>
            </a:solidFill>
          </a:ln>
        </c:spPr>
        <c:txPr>
          <a:bodyPr rot="0" vert="horz"/>
          <a:lstStyle/>
          <a:p>
            <a:pPr>
              <a:defRPr/>
            </a:pPr>
            <a:endParaRPr lang="en-US"/>
          </a:p>
        </c:txPr>
        <c:crossAx val="532926976"/>
        <c:crosses val="autoZero"/>
        <c:crossBetween val="between"/>
      </c:valAx>
      <c:catAx>
        <c:axId val="38303232"/>
        <c:scaling>
          <c:orientation val="minMax"/>
        </c:scaling>
        <c:delete val="1"/>
        <c:axPos val="b"/>
        <c:majorTickMark val="out"/>
        <c:minorTickMark val="none"/>
        <c:tickLblPos val="nextTo"/>
        <c:crossAx val="38404096"/>
        <c:crosses val="autoZero"/>
        <c:auto val="1"/>
        <c:lblAlgn val="ctr"/>
        <c:lblOffset val="100"/>
        <c:noMultiLvlLbl val="0"/>
      </c:catAx>
      <c:valAx>
        <c:axId val="38404096"/>
        <c:scaling>
          <c:orientation val="minMax"/>
        </c:scaling>
        <c:delete val="0"/>
        <c:axPos val="r"/>
        <c:title>
          <c:tx>
            <c:rich>
              <a:bodyPr/>
              <a:lstStyle/>
              <a:p>
                <a:pPr>
                  <a:defRPr/>
                </a:pPr>
                <a:r>
                  <a:rPr lang="en-US"/>
                  <a:t>MRIP angler trips (X 100)                                       Headboat angler trips</a:t>
                </a:r>
              </a:p>
            </c:rich>
          </c:tx>
          <c:layout>
            <c:manualLayout>
              <c:xMode val="edge"/>
              <c:yMode val="edge"/>
              <c:x val="0.92546235675535105"/>
              <c:y val="0.17677657480314959"/>
            </c:manualLayout>
          </c:layout>
          <c:overlay val="0"/>
        </c:title>
        <c:numFmt formatCode="#,##0" sourceLinked="0"/>
        <c:majorTickMark val="cross"/>
        <c:minorTickMark val="none"/>
        <c:tickLblPos val="nextTo"/>
        <c:spPr>
          <a:ln w="19050">
            <a:solidFill>
              <a:schemeClr val="tx1"/>
            </a:solidFill>
          </a:ln>
        </c:spPr>
        <c:txPr>
          <a:bodyPr rot="0" vert="horz"/>
          <a:lstStyle/>
          <a:p>
            <a:pPr>
              <a:defRPr/>
            </a:pPr>
            <a:endParaRPr lang="en-US"/>
          </a:p>
        </c:txPr>
        <c:crossAx val="38303232"/>
        <c:crosses val="max"/>
        <c:crossBetween val="between"/>
      </c:valAx>
    </c:plotArea>
    <c:legend>
      <c:legendPos val="b"/>
      <c:layout>
        <c:manualLayout>
          <c:xMode val="edge"/>
          <c:yMode val="edge"/>
          <c:x val="8.8330835617156683E-2"/>
          <c:y val="0.91480106179909337"/>
          <c:w val="0.82336896373757695"/>
          <c:h val="6.4395927781754514E-2"/>
        </c:manualLayout>
      </c:layout>
      <c:overlay val="0"/>
    </c:legend>
    <c:plotVisOnly val="1"/>
    <c:dispBlanksAs val="gap"/>
    <c:showDLblsOverMax val="0"/>
  </c:chart>
  <c:spPr>
    <a:ln>
      <a:noFill/>
    </a:ln>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33888463057163"/>
          <c:y val="3.7288059395598198E-2"/>
          <c:w val="0.69365549439063479"/>
          <c:h val="0.79481478167501785"/>
        </c:manualLayout>
      </c:layout>
      <c:barChart>
        <c:barDir val="col"/>
        <c:grouping val="stacked"/>
        <c:varyColors val="0"/>
        <c:ser>
          <c:idx val="0"/>
          <c:order val="0"/>
          <c:tx>
            <c:strRef>
              <c:f>SA!$B$28</c:f>
              <c:strCache>
                <c:ptCount val="1"/>
                <c:pt idx="0">
                  <c:v>Cbt</c:v>
                </c:pt>
              </c:strCache>
            </c:strRef>
          </c:tx>
          <c:invertIfNegative val="0"/>
          <c:cat>
            <c:strRef>
              <c:f>SA!$A$161:$A$170</c:f>
              <c:strCache>
                <c:ptCount val="10"/>
                <c:pt idx="0">
                  <c:v>07/08</c:v>
                </c:pt>
                <c:pt idx="1">
                  <c:v>08/09</c:v>
                </c:pt>
                <c:pt idx="2">
                  <c:v>09/10</c:v>
                </c:pt>
                <c:pt idx="3">
                  <c:v>10/11</c:v>
                </c:pt>
                <c:pt idx="4">
                  <c:v>11/12</c:v>
                </c:pt>
                <c:pt idx="5">
                  <c:v>12/13</c:v>
                </c:pt>
                <c:pt idx="6">
                  <c:v>13/14</c:v>
                </c:pt>
                <c:pt idx="7">
                  <c:v>14/15</c:v>
                </c:pt>
                <c:pt idx="8">
                  <c:v>15/16</c:v>
                </c:pt>
                <c:pt idx="9">
                  <c:v>16/17</c:v>
                </c:pt>
              </c:strCache>
            </c:strRef>
          </c:cat>
          <c:val>
            <c:numRef>
              <c:f>SA!$B$161:$B$170</c:f>
              <c:numCache>
                <c:formatCode>#,##0</c:formatCode>
                <c:ptCount val="10"/>
                <c:pt idx="0">
                  <c:v>480781.09669704002</c:v>
                </c:pt>
                <c:pt idx="1">
                  <c:v>654052.45483663003</c:v>
                </c:pt>
                <c:pt idx="2">
                  <c:v>583287.69568219001</c:v>
                </c:pt>
                <c:pt idx="3">
                  <c:v>428072.97232135001</c:v>
                </c:pt>
                <c:pt idx="4">
                  <c:v>293925.81</c:v>
                </c:pt>
                <c:pt idx="5">
                  <c:v>1157983.67</c:v>
                </c:pt>
                <c:pt idx="6">
                  <c:v>340715.38</c:v>
                </c:pt>
                <c:pt idx="7">
                  <c:v>401150.44</c:v>
                </c:pt>
                <c:pt idx="8">
                  <c:v>476726.57</c:v>
                </c:pt>
                <c:pt idx="9">
                  <c:v>431832.43</c:v>
                </c:pt>
              </c:numCache>
            </c:numRef>
          </c:val>
        </c:ser>
        <c:ser>
          <c:idx val="1"/>
          <c:order val="1"/>
          <c:tx>
            <c:strRef>
              <c:f>SA!$C$28</c:f>
              <c:strCache>
                <c:ptCount val="1"/>
                <c:pt idx="0">
                  <c:v>Hbt</c:v>
                </c:pt>
              </c:strCache>
            </c:strRef>
          </c:tx>
          <c:invertIfNegative val="0"/>
          <c:cat>
            <c:strRef>
              <c:f>SA!$A$161:$A$170</c:f>
              <c:strCache>
                <c:ptCount val="10"/>
                <c:pt idx="0">
                  <c:v>07/08</c:v>
                </c:pt>
                <c:pt idx="1">
                  <c:v>08/09</c:v>
                </c:pt>
                <c:pt idx="2">
                  <c:v>09/10</c:v>
                </c:pt>
                <c:pt idx="3">
                  <c:v>10/11</c:v>
                </c:pt>
                <c:pt idx="4">
                  <c:v>11/12</c:v>
                </c:pt>
                <c:pt idx="5">
                  <c:v>12/13</c:v>
                </c:pt>
                <c:pt idx="6">
                  <c:v>13/14</c:v>
                </c:pt>
                <c:pt idx="7">
                  <c:v>14/15</c:v>
                </c:pt>
                <c:pt idx="8">
                  <c:v>15/16</c:v>
                </c:pt>
                <c:pt idx="9">
                  <c:v>16/17</c:v>
                </c:pt>
              </c:strCache>
            </c:strRef>
          </c:cat>
          <c:val>
            <c:numRef>
              <c:f>SA!$C$161:$C$170</c:f>
              <c:numCache>
                <c:formatCode>#,##0</c:formatCode>
                <c:ptCount val="10"/>
                <c:pt idx="0">
                  <c:v>110915</c:v>
                </c:pt>
                <c:pt idx="1">
                  <c:v>74284</c:v>
                </c:pt>
                <c:pt idx="2">
                  <c:v>86987</c:v>
                </c:pt>
                <c:pt idx="3">
                  <c:v>75268</c:v>
                </c:pt>
                <c:pt idx="4">
                  <c:v>37577.386114599998</c:v>
                </c:pt>
                <c:pt idx="5">
                  <c:v>37941.450000000004</c:v>
                </c:pt>
                <c:pt idx="6">
                  <c:v>84685.06</c:v>
                </c:pt>
                <c:pt idx="7">
                  <c:v>71792.740000000005</c:v>
                </c:pt>
                <c:pt idx="8">
                  <c:v>96408.91</c:v>
                </c:pt>
                <c:pt idx="9">
                  <c:v>82693.399999999994</c:v>
                </c:pt>
              </c:numCache>
            </c:numRef>
          </c:val>
        </c:ser>
        <c:ser>
          <c:idx val="2"/>
          <c:order val="2"/>
          <c:tx>
            <c:strRef>
              <c:f>SA!$D$28</c:f>
              <c:strCache>
                <c:ptCount val="1"/>
                <c:pt idx="0">
                  <c:v>Prv</c:v>
                </c:pt>
              </c:strCache>
            </c:strRef>
          </c:tx>
          <c:invertIfNegative val="0"/>
          <c:cat>
            <c:strRef>
              <c:f>SA!$A$161:$A$170</c:f>
              <c:strCache>
                <c:ptCount val="10"/>
                <c:pt idx="0">
                  <c:v>07/08</c:v>
                </c:pt>
                <c:pt idx="1">
                  <c:v>08/09</c:v>
                </c:pt>
                <c:pt idx="2">
                  <c:v>09/10</c:v>
                </c:pt>
                <c:pt idx="3">
                  <c:v>10/11</c:v>
                </c:pt>
                <c:pt idx="4">
                  <c:v>11/12</c:v>
                </c:pt>
                <c:pt idx="5">
                  <c:v>12/13</c:v>
                </c:pt>
                <c:pt idx="6">
                  <c:v>13/14</c:v>
                </c:pt>
                <c:pt idx="7">
                  <c:v>14/15</c:v>
                </c:pt>
                <c:pt idx="8">
                  <c:v>15/16</c:v>
                </c:pt>
                <c:pt idx="9">
                  <c:v>16/17</c:v>
                </c:pt>
              </c:strCache>
            </c:strRef>
          </c:cat>
          <c:val>
            <c:numRef>
              <c:f>SA!$D$161:$D$170</c:f>
              <c:numCache>
                <c:formatCode>#,##0</c:formatCode>
                <c:ptCount val="10"/>
                <c:pt idx="0">
                  <c:v>511473</c:v>
                </c:pt>
                <c:pt idx="1">
                  <c:v>559358</c:v>
                </c:pt>
                <c:pt idx="2">
                  <c:v>666726</c:v>
                </c:pt>
                <c:pt idx="3">
                  <c:v>509443</c:v>
                </c:pt>
                <c:pt idx="4">
                  <c:v>248161.08000000002</c:v>
                </c:pt>
                <c:pt idx="5">
                  <c:v>268847.49</c:v>
                </c:pt>
                <c:pt idx="6">
                  <c:v>386479.74000000005</c:v>
                </c:pt>
                <c:pt idx="7">
                  <c:v>395800.24</c:v>
                </c:pt>
                <c:pt idx="8">
                  <c:v>319014.90000000002</c:v>
                </c:pt>
                <c:pt idx="9">
                  <c:v>635753.89</c:v>
                </c:pt>
              </c:numCache>
            </c:numRef>
          </c:val>
        </c:ser>
        <c:ser>
          <c:idx val="3"/>
          <c:order val="3"/>
          <c:tx>
            <c:strRef>
              <c:f>SA!$E$28</c:f>
              <c:strCache>
                <c:ptCount val="1"/>
                <c:pt idx="0">
                  <c:v>Shore</c:v>
                </c:pt>
              </c:strCache>
            </c:strRef>
          </c:tx>
          <c:invertIfNegative val="0"/>
          <c:cat>
            <c:strRef>
              <c:f>SA!$A$161:$A$170</c:f>
              <c:strCache>
                <c:ptCount val="10"/>
                <c:pt idx="0">
                  <c:v>07/08</c:v>
                </c:pt>
                <c:pt idx="1">
                  <c:v>08/09</c:v>
                </c:pt>
                <c:pt idx="2">
                  <c:v>09/10</c:v>
                </c:pt>
                <c:pt idx="3">
                  <c:v>10/11</c:v>
                </c:pt>
                <c:pt idx="4">
                  <c:v>11/12</c:v>
                </c:pt>
                <c:pt idx="5">
                  <c:v>12/13</c:v>
                </c:pt>
                <c:pt idx="6">
                  <c:v>13/14</c:v>
                </c:pt>
                <c:pt idx="7">
                  <c:v>14/15</c:v>
                </c:pt>
                <c:pt idx="8">
                  <c:v>15/16</c:v>
                </c:pt>
                <c:pt idx="9">
                  <c:v>16/17</c:v>
                </c:pt>
              </c:strCache>
            </c:strRef>
          </c:cat>
          <c:val>
            <c:numRef>
              <c:f>SA!$E$161:$E$169</c:f>
              <c:numCache>
                <c:formatCode>#,##0</c:formatCode>
                <c:ptCount val="9"/>
                <c:pt idx="0">
                  <c:v>0</c:v>
                </c:pt>
                <c:pt idx="1">
                  <c:v>0</c:v>
                </c:pt>
                <c:pt idx="2">
                  <c:v>0</c:v>
                </c:pt>
                <c:pt idx="3">
                  <c:v>0</c:v>
                </c:pt>
                <c:pt idx="4">
                  <c:v>28891.37</c:v>
                </c:pt>
                <c:pt idx="5">
                  <c:v>0</c:v>
                </c:pt>
                <c:pt idx="6">
                  <c:v>0</c:v>
                </c:pt>
                <c:pt idx="7">
                  <c:v>0</c:v>
                </c:pt>
                <c:pt idx="8">
                  <c:v>0</c:v>
                </c:pt>
              </c:numCache>
            </c:numRef>
          </c:val>
        </c:ser>
        <c:dLbls>
          <c:showLegendKey val="0"/>
          <c:showVal val="0"/>
          <c:showCatName val="0"/>
          <c:showSerName val="0"/>
          <c:showPercent val="0"/>
          <c:showBubbleSize val="0"/>
        </c:dLbls>
        <c:gapWidth val="38"/>
        <c:overlap val="100"/>
        <c:axId val="38484480"/>
        <c:axId val="38407552"/>
      </c:barChart>
      <c:lineChart>
        <c:grouping val="standard"/>
        <c:varyColors val="0"/>
        <c:ser>
          <c:idx val="6"/>
          <c:order val="4"/>
          <c:tx>
            <c:strRef>
              <c:f>SA!$K$28</c:f>
              <c:strCache>
                <c:ptCount val="1"/>
                <c:pt idx="0">
                  <c:v>ACL</c:v>
                </c:pt>
              </c:strCache>
            </c:strRef>
          </c:tx>
          <c:spPr>
            <a:ln>
              <a:noFill/>
            </a:ln>
          </c:spPr>
          <c:marker>
            <c:symbol val="dash"/>
            <c:size val="18"/>
            <c:spPr>
              <a:solidFill>
                <a:schemeClr val="tx1"/>
              </a:solidFill>
              <a:ln>
                <a:solidFill>
                  <a:schemeClr val="tx1"/>
                </a:solidFill>
              </a:ln>
            </c:spPr>
          </c:marker>
          <c:cat>
            <c:numRef>
              <c:f>SA!$A$5:$A$10</c:f>
              <c:numCache>
                <c:formatCode>General</c:formatCode>
                <c:ptCount val="6"/>
                <c:pt idx="0">
                  <c:v>2007</c:v>
                </c:pt>
                <c:pt idx="1">
                  <c:v>2008</c:v>
                </c:pt>
                <c:pt idx="2">
                  <c:v>2009</c:v>
                </c:pt>
                <c:pt idx="3">
                  <c:v>2010</c:v>
                </c:pt>
                <c:pt idx="4">
                  <c:v>2011</c:v>
                </c:pt>
                <c:pt idx="5">
                  <c:v>2012</c:v>
                </c:pt>
              </c:numCache>
            </c:numRef>
          </c:cat>
          <c:val>
            <c:numRef>
              <c:f>SA!$K$161:$K$170</c:f>
              <c:numCache>
                <c:formatCode>General</c:formatCode>
                <c:ptCount val="10"/>
                <c:pt idx="5">
                  <c:v>1167837</c:v>
                </c:pt>
                <c:pt idx="6">
                  <c:v>1167837</c:v>
                </c:pt>
                <c:pt idx="7">
                  <c:v>1167837</c:v>
                </c:pt>
                <c:pt idx="8">
                  <c:v>1167837</c:v>
                </c:pt>
                <c:pt idx="9">
                  <c:v>1167837</c:v>
                </c:pt>
              </c:numCache>
            </c:numRef>
          </c:val>
          <c:smooth val="0"/>
        </c:ser>
        <c:dLbls>
          <c:showLegendKey val="0"/>
          <c:showVal val="0"/>
          <c:showCatName val="0"/>
          <c:showSerName val="0"/>
          <c:showPercent val="0"/>
          <c:showBubbleSize val="0"/>
        </c:dLbls>
        <c:marker val="1"/>
        <c:smooth val="0"/>
        <c:axId val="38484480"/>
        <c:axId val="38407552"/>
      </c:lineChart>
      <c:lineChart>
        <c:grouping val="standard"/>
        <c:varyColors val="0"/>
        <c:ser>
          <c:idx val="4"/>
          <c:order val="5"/>
          <c:tx>
            <c:strRef>
              <c:f>SA!$H$160</c:f>
              <c:strCache>
                <c:ptCount val="1"/>
                <c:pt idx="0">
                  <c:v>MRIP Effort</c:v>
                </c:pt>
              </c:strCache>
            </c:strRef>
          </c:tx>
          <c:spPr>
            <a:ln>
              <a:solidFill>
                <a:srgbClr val="C00000"/>
              </a:solidFill>
            </a:ln>
          </c:spPr>
          <c:marker>
            <c:symbol val="x"/>
            <c:size val="7"/>
            <c:spPr>
              <a:solidFill>
                <a:srgbClr val="C00000"/>
              </a:solidFill>
              <a:ln>
                <a:solidFill>
                  <a:srgbClr val="C00000"/>
                </a:solidFill>
              </a:ln>
            </c:spPr>
          </c:marker>
          <c:val>
            <c:numRef>
              <c:f>SA!$J$161:$J$170</c:f>
              <c:numCache>
                <c:formatCode>0</c:formatCode>
                <c:ptCount val="10"/>
                <c:pt idx="0">
                  <c:v>221092.31971855756</c:v>
                </c:pt>
                <c:pt idx="1">
                  <c:v>215630.87250184358</c:v>
                </c:pt>
                <c:pt idx="2">
                  <c:v>176161.72048801507</c:v>
                </c:pt>
                <c:pt idx="3">
                  <c:v>200784.36615233406</c:v>
                </c:pt>
                <c:pt idx="4">
                  <c:v>178012.47998858793</c:v>
                </c:pt>
                <c:pt idx="5">
                  <c:v>174684.87985668771</c:v>
                </c:pt>
                <c:pt idx="6">
                  <c:v>187882.44528506952</c:v>
                </c:pt>
                <c:pt idx="7">
                  <c:v>127482.16499999999</c:v>
                </c:pt>
                <c:pt idx="8">
                  <c:v>149112.965</c:v>
                </c:pt>
              </c:numCache>
            </c:numRef>
          </c:val>
          <c:smooth val="0"/>
        </c:ser>
        <c:ser>
          <c:idx val="5"/>
          <c:order val="6"/>
          <c:tx>
            <c:strRef>
              <c:f>SA!$I$28</c:f>
              <c:strCache>
                <c:ptCount val="1"/>
                <c:pt idx="0">
                  <c:v>Hbt Effort</c:v>
                </c:pt>
              </c:strCache>
            </c:strRef>
          </c:tx>
          <c:val>
            <c:numRef>
              <c:f>SA!$I$161:$I$170</c:f>
              <c:numCache>
                <c:formatCode>0</c:formatCode>
                <c:ptCount val="10"/>
                <c:pt idx="0">
                  <c:v>239353</c:v>
                </c:pt>
                <c:pt idx="1">
                  <c:v>183813</c:v>
                </c:pt>
                <c:pt idx="2">
                  <c:v>186650</c:v>
                </c:pt>
                <c:pt idx="3">
                  <c:v>196084</c:v>
                </c:pt>
                <c:pt idx="4">
                  <c:v>193041</c:v>
                </c:pt>
                <c:pt idx="5">
                  <c:v>197349</c:v>
                </c:pt>
                <c:pt idx="6">
                  <c:v>240083</c:v>
                </c:pt>
                <c:pt idx="7">
                  <c:v>219777</c:v>
                </c:pt>
              </c:numCache>
            </c:numRef>
          </c:val>
          <c:smooth val="0"/>
        </c:ser>
        <c:dLbls>
          <c:showLegendKey val="0"/>
          <c:showVal val="0"/>
          <c:showCatName val="0"/>
          <c:showSerName val="0"/>
          <c:showPercent val="0"/>
          <c:showBubbleSize val="0"/>
        </c:dLbls>
        <c:marker val="1"/>
        <c:smooth val="0"/>
        <c:axId val="38484992"/>
        <c:axId val="38408128"/>
      </c:lineChart>
      <c:catAx>
        <c:axId val="38484480"/>
        <c:scaling>
          <c:orientation val="minMax"/>
        </c:scaling>
        <c:delete val="0"/>
        <c:axPos val="b"/>
        <c:numFmt formatCode="@" sourceLinked="1"/>
        <c:majorTickMark val="cross"/>
        <c:minorTickMark val="none"/>
        <c:tickLblPos val="nextTo"/>
        <c:spPr>
          <a:ln w="19050">
            <a:solidFill>
              <a:schemeClr val="tx1"/>
            </a:solidFill>
          </a:ln>
        </c:spPr>
        <c:txPr>
          <a:bodyPr rot="0" vert="horz"/>
          <a:lstStyle/>
          <a:p>
            <a:pPr>
              <a:defRPr/>
            </a:pPr>
            <a:endParaRPr lang="en-US"/>
          </a:p>
        </c:txPr>
        <c:crossAx val="38407552"/>
        <c:crosses val="autoZero"/>
        <c:auto val="1"/>
        <c:lblAlgn val="ctr"/>
        <c:lblOffset val="100"/>
        <c:noMultiLvlLbl val="0"/>
      </c:catAx>
      <c:valAx>
        <c:axId val="38407552"/>
        <c:scaling>
          <c:orientation val="minMax"/>
        </c:scaling>
        <c:delete val="0"/>
        <c:axPos val="l"/>
        <c:title>
          <c:tx>
            <c:rich>
              <a:bodyPr/>
              <a:lstStyle/>
              <a:p>
                <a:pPr>
                  <a:defRPr/>
                </a:pPr>
                <a:r>
                  <a:rPr lang="en-US"/>
                  <a:t>Landings (lbs ww)</a:t>
                </a:r>
              </a:p>
            </c:rich>
          </c:tx>
          <c:layout>
            <c:manualLayout>
              <c:xMode val="edge"/>
              <c:yMode val="edge"/>
              <c:x val="1.0054862103039302E-3"/>
              <c:y val="0.23348320806490094"/>
            </c:manualLayout>
          </c:layout>
          <c:overlay val="0"/>
        </c:title>
        <c:numFmt formatCode="#,##0" sourceLinked="1"/>
        <c:majorTickMark val="cross"/>
        <c:minorTickMark val="none"/>
        <c:tickLblPos val="nextTo"/>
        <c:spPr>
          <a:ln w="19050">
            <a:solidFill>
              <a:schemeClr val="tx1"/>
            </a:solidFill>
          </a:ln>
        </c:spPr>
        <c:txPr>
          <a:bodyPr rot="0" vert="horz"/>
          <a:lstStyle/>
          <a:p>
            <a:pPr>
              <a:defRPr/>
            </a:pPr>
            <a:endParaRPr lang="en-US"/>
          </a:p>
        </c:txPr>
        <c:crossAx val="38484480"/>
        <c:crosses val="autoZero"/>
        <c:crossBetween val="between"/>
      </c:valAx>
      <c:catAx>
        <c:axId val="38484992"/>
        <c:scaling>
          <c:orientation val="minMax"/>
        </c:scaling>
        <c:delete val="1"/>
        <c:axPos val="b"/>
        <c:majorTickMark val="out"/>
        <c:minorTickMark val="none"/>
        <c:tickLblPos val="nextTo"/>
        <c:crossAx val="38408128"/>
        <c:crosses val="autoZero"/>
        <c:auto val="1"/>
        <c:lblAlgn val="ctr"/>
        <c:lblOffset val="100"/>
        <c:noMultiLvlLbl val="0"/>
      </c:catAx>
      <c:valAx>
        <c:axId val="38408128"/>
        <c:scaling>
          <c:orientation val="minMax"/>
        </c:scaling>
        <c:delete val="0"/>
        <c:axPos val="r"/>
        <c:title>
          <c:tx>
            <c:rich>
              <a:bodyPr/>
              <a:lstStyle/>
              <a:p>
                <a:pPr>
                  <a:defRPr/>
                </a:pPr>
                <a:r>
                  <a:rPr lang="en-US"/>
                  <a:t>MRIP angler trips (X 100)                                       Headboat angler trips</a:t>
                </a:r>
              </a:p>
            </c:rich>
          </c:tx>
          <c:layout>
            <c:manualLayout>
              <c:xMode val="edge"/>
              <c:yMode val="edge"/>
              <c:x val="0.94134432489466624"/>
              <c:y val="0.17668192754314802"/>
            </c:manualLayout>
          </c:layout>
          <c:overlay val="0"/>
        </c:title>
        <c:numFmt formatCode="#,##0" sourceLinked="0"/>
        <c:majorTickMark val="cross"/>
        <c:minorTickMark val="none"/>
        <c:tickLblPos val="nextTo"/>
        <c:spPr>
          <a:ln w="19050">
            <a:solidFill>
              <a:schemeClr val="tx1"/>
            </a:solidFill>
          </a:ln>
        </c:spPr>
        <c:txPr>
          <a:bodyPr rot="0" vert="horz"/>
          <a:lstStyle/>
          <a:p>
            <a:pPr>
              <a:defRPr/>
            </a:pPr>
            <a:endParaRPr lang="en-US"/>
          </a:p>
        </c:txPr>
        <c:crossAx val="38484992"/>
        <c:crosses val="max"/>
        <c:crossBetween val="between"/>
      </c:valAx>
    </c:plotArea>
    <c:legend>
      <c:legendPos val="b"/>
      <c:layout>
        <c:manualLayout>
          <c:xMode val="edge"/>
          <c:yMode val="edge"/>
          <c:x val="0.13977957062568638"/>
          <c:y val="0.93374045573848719"/>
          <c:w val="0.71378694458999359"/>
          <c:h val="6.4395927781754514E-2"/>
        </c:manualLayout>
      </c:layout>
      <c:overlay val="0"/>
    </c:legend>
    <c:plotVisOnly val="1"/>
    <c:dispBlanksAs val="gap"/>
    <c:showDLblsOverMax val="0"/>
  </c:chart>
  <c:spPr>
    <a:ln>
      <a:noFill/>
    </a:ln>
  </c:spPr>
  <c:txPr>
    <a:bodyPr/>
    <a:lstStyle/>
    <a:p>
      <a:pPr>
        <a:defRPr sz="16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97869627495303"/>
          <c:y val="3.7288059395598198E-2"/>
          <c:w val="0.65665399869180385"/>
          <c:h val="0.80112791298814923"/>
        </c:manualLayout>
      </c:layout>
      <c:barChart>
        <c:barDir val="col"/>
        <c:grouping val="stacked"/>
        <c:varyColors val="0"/>
        <c:ser>
          <c:idx val="0"/>
          <c:order val="0"/>
          <c:tx>
            <c:strRef>
              <c:f>SA!$B$28</c:f>
              <c:strCache>
                <c:ptCount val="1"/>
                <c:pt idx="0">
                  <c:v>Cbt</c:v>
                </c:pt>
              </c:strCache>
            </c:strRef>
          </c:tx>
          <c:invertIfNegative val="0"/>
          <c:cat>
            <c:numRef>
              <c:f>SA!$A$184:$A$193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SA!$B$184:$B$193</c:f>
              <c:numCache>
                <c:formatCode>#,##0</c:formatCode>
                <c:ptCount val="10"/>
                <c:pt idx="0">
                  <c:v>74996.112345350004</c:v>
                </c:pt>
                <c:pt idx="1">
                  <c:v>62337.413940270009</c:v>
                </c:pt>
                <c:pt idx="2">
                  <c:v>70382.200592509995</c:v>
                </c:pt>
                <c:pt idx="3">
                  <c:v>60229.667783739998</c:v>
                </c:pt>
                <c:pt idx="4">
                  <c:v>79066.137238689989</c:v>
                </c:pt>
                <c:pt idx="5">
                  <c:v>184174.06</c:v>
                </c:pt>
                <c:pt idx="6">
                  <c:v>96017.91</c:v>
                </c:pt>
                <c:pt idx="7">
                  <c:v>57425.05</c:v>
                </c:pt>
                <c:pt idx="8">
                  <c:v>169158.5</c:v>
                </c:pt>
                <c:pt idx="9">
                  <c:v>109016.09</c:v>
                </c:pt>
              </c:numCache>
            </c:numRef>
          </c:val>
        </c:ser>
        <c:ser>
          <c:idx val="1"/>
          <c:order val="1"/>
          <c:tx>
            <c:strRef>
              <c:f>SA!$C$28</c:f>
              <c:strCache>
                <c:ptCount val="1"/>
                <c:pt idx="0">
                  <c:v>Hbt</c:v>
                </c:pt>
              </c:strCache>
            </c:strRef>
          </c:tx>
          <c:invertIfNegative val="0"/>
          <c:cat>
            <c:numRef>
              <c:f>SA!$A$184:$A$193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SA!$C$184:$C$193</c:f>
              <c:numCache>
                <c:formatCode>#,##0</c:formatCode>
                <c:ptCount val="10"/>
                <c:pt idx="0">
                  <c:v>46974.190423800021</c:v>
                </c:pt>
                <c:pt idx="1">
                  <c:v>42219.809588000011</c:v>
                </c:pt>
                <c:pt idx="2">
                  <c:v>72386.376526999971</c:v>
                </c:pt>
                <c:pt idx="3">
                  <c:v>49644.719406200005</c:v>
                </c:pt>
                <c:pt idx="4">
                  <c:v>53171.270318000003</c:v>
                </c:pt>
                <c:pt idx="5">
                  <c:v>74639.53</c:v>
                </c:pt>
                <c:pt idx="6">
                  <c:v>51971.74</c:v>
                </c:pt>
                <c:pt idx="7">
                  <c:v>83647.58</c:v>
                </c:pt>
                <c:pt idx="8">
                  <c:v>73369.48</c:v>
                </c:pt>
                <c:pt idx="9">
                  <c:v>63056.11</c:v>
                </c:pt>
              </c:numCache>
            </c:numRef>
          </c:val>
        </c:ser>
        <c:ser>
          <c:idx val="2"/>
          <c:order val="2"/>
          <c:tx>
            <c:strRef>
              <c:f>SA!$D$28</c:f>
              <c:strCache>
                <c:ptCount val="1"/>
                <c:pt idx="0">
                  <c:v>Prv</c:v>
                </c:pt>
              </c:strCache>
            </c:strRef>
          </c:tx>
          <c:invertIfNegative val="0"/>
          <c:cat>
            <c:numRef>
              <c:f>SA!$A$184:$A$193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SA!$D$184:$D$193</c:f>
              <c:numCache>
                <c:formatCode>#,##0</c:formatCode>
                <c:ptCount val="10"/>
                <c:pt idx="0">
                  <c:v>555278.57021949987</c:v>
                </c:pt>
                <c:pt idx="1">
                  <c:v>414993.74478699995</c:v>
                </c:pt>
                <c:pt idx="2">
                  <c:v>277857.41588269995</c:v>
                </c:pt>
                <c:pt idx="3">
                  <c:v>420654.59947879997</c:v>
                </c:pt>
                <c:pt idx="4">
                  <c:v>129696.05781145999</c:v>
                </c:pt>
                <c:pt idx="5">
                  <c:v>212601.97</c:v>
                </c:pt>
                <c:pt idx="6">
                  <c:v>315461.68</c:v>
                </c:pt>
                <c:pt idx="7">
                  <c:v>265380.15999999997</c:v>
                </c:pt>
                <c:pt idx="8">
                  <c:v>307410.5</c:v>
                </c:pt>
                <c:pt idx="9">
                  <c:v>200247.99</c:v>
                </c:pt>
              </c:numCache>
            </c:numRef>
          </c:val>
        </c:ser>
        <c:ser>
          <c:idx val="3"/>
          <c:order val="3"/>
          <c:tx>
            <c:strRef>
              <c:f>SA!$E$28</c:f>
              <c:strCache>
                <c:ptCount val="1"/>
                <c:pt idx="0">
                  <c:v>Shore</c:v>
                </c:pt>
              </c:strCache>
            </c:strRef>
          </c:tx>
          <c:invertIfNegative val="0"/>
          <c:cat>
            <c:numRef>
              <c:f>SA!$A$184:$A$193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SA!$E$184:$E$193</c:f>
              <c:numCache>
                <c:formatCode>#,##0</c:formatCode>
                <c:ptCount val="10"/>
                <c:pt idx="0">
                  <c:v>70869.204216099999</c:v>
                </c:pt>
                <c:pt idx="1">
                  <c:v>302969.03852870001</c:v>
                </c:pt>
                <c:pt idx="2">
                  <c:v>15489.671287500001</c:v>
                </c:pt>
                <c:pt idx="3">
                  <c:v>38941.693857899998</c:v>
                </c:pt>
                <c:pt idx="4">
                  <c:v>19313.1900331</c:v>
                </c:pt>
                <c:pt idx="5">
                  <c:v>5606.2</c:v>
                </c:pt>
                <c:pt idx="6">
                  <c:v>18279.23</c:v>
                </c:pt>
                <c:pt idx="7">
                  <c:v>111866.01</c:v>
                </c:pt>
                <c:pt idx="8">
                  <c:v>96508.74</c:v>
                </c:pt>
                <c:pt idx="9">
                  <c:v>137053.98000000001</c:v>
                </c:pt>
              </c:numCache>
            </c:numRef>
          </c:val>
        </c:ser>
        <c:dLbls>
          <c:showLegendKey val="0"/>
          <c:showVal val="0"/>
          <c:showCatName val="0"/>
          <c:showSerName val="0"/>
          <c:showPercent val="0"/>
          <c:showBubbleSize val="0"/>
        </c:dLbls>
        <c:gapWidth val="38"/>
        <c:overlap val="100"/>
        <c:axId val="38780416"/>
        <c:axId val="38411008"/>
      </c:barChart>
      <c:lineChart>
        <c:grouping val="standard"/>
        <c:varyColors val="0"/>
        <c:ser>
          <c:idx val="6"/>
          <c:order val="4"/>
          <c:tx>
            <c:strRef>
              <c:f>SA!$K$28</c:f>
              <c:strCache>
                <c:ptCount val="1"/>
                <c:pt idx="0">
                  <c:v>ACL</c:v>
                </c:pt>
              </c:strCache>
            </c:strRef>
          </c:tx>
          <c:spPr>
            <a:ln>
              <a:noFill/>
            </a:ln>
          </c:spPr>
          <c:marker>
            <c:symbol val="dash"/>
            <c:size val="18"/>
            <c:spPr>
              <a:solidFill>
                <a:schemeClr val="tx1"/>
              </a:solidFill>
              <a:ln>
                <a:solidFill>
                  <a:schemeClr val="tx1"/>
                </a:solidFill>
              </a:ln>
            </c:spPr>
          </c:marker>
          <c:cat>
            <c:numRef>
              <c:f>SA!$A$5:$A$10</c:f>
              <c:numCache>
                <c:formatCode>General</c:formatCode>
                <c:ptCount val="6"/>
                <c:pt idx="0">
                  <c:v>2007</c:v>
                </c:pt>
                <c:pt idx="1">
                  <c:v>2008</c:v>
                </c:pt>
                <c:pt idx="2">
                  <c:v>2009</c:v>
                </c:pt>
                <c:pt idx="3">
                  <c:v>2010</c:v>
                </c:pt>
                <c:pt idx="4">
                  <c:v>2011</c:v>
                </c:pt>
                <c:pt idx="5">
                  <c:v>2012</c:v>
                </c:pt>
              </c:numCache>
            </c:numRef>
          </c:cat>
          <c:val>
            <c:numRef>
              <c:f>SA!$K$184:$K$193</c:f>
              <c:numCache>
                <c:formatCode>General</c:formatCode>
                <c:ptCount val="10"/>
                <c:pt idx="5">
                  <c:v>768857</c:v>
                </c:pt>
                <c:pt idx="6">
                  <c:v>768857</c:v>
                </c:pt>
                <c:pt idx="7">
                  <c:v>768857</c:v>
                </c:pt>
                <c:pt idx="8">
                  <c:v>768857</c:v>
                </c:pt>
                <c:pt idx="9">
                  <c:v>768857</c:v>
                </c:pt>
              </c:numCache>
            </c:numRef>
          </c:val>
          <c:smooth val="0"/>
        </c:ser>
        <c:dLbls>
          <c:showLegendKey val="0"/>
          <c:showVal val="0"/>
          <c:showCatName val="0"/>
          <c:showSerName val="0"/>
          <c:showPercent val="0"/>
          <c:showBubbleSize val="0"/>
        </c:dLbls>
        <c:marker val="1"/>
        <c:smooth val="0"/>
        <c:axId val="38780416"/>
        <c:axId val="38411008"/>
      </c:lineChart>
      <c:lineChart>
        <c:grouping val="standard"/>
        <c:varyColors val="0"/>
        <c:ser>
          <c:idx val="4"/>
          <c:order val="5"/>
          <c:tx>
            <c:strRef>
              <c:f>SA!$H$183</c:f>
              <c:strCache>
                <c:ptCount val="1"/>
                <c:pt idx="0">
                  <c:v>MRIP Effort</c:v>
                </c:pt>
              </c:strCache>
            </c:strRef>
          </c:tx>
          <c:spPr>
            <a:ln>
              <a:solidFill>
                <a:srgbClr val="C00000"/>
              </a:solidFill>
            </a:ln>
          </c:spPr>
          <c:marker>
            <c:symbol val="x"/>
            <c:size val="7"/>
            <c:spPr>
              <a:solidFill>
                <a:srgbClr val="C00000"/>
              </a:solidFill>
              <a:ln>
                <a:solidFill>
                  <a:srgbClr val="C00000"/>
                </a:solidFill>
              </a:ln>
            </c:spPr>
          </c:marker>
          <c:val>
            <c:numRef>
              <c:f>SA!$J$184:$J$193</c:f>
              <c:numCache>
                <c:formatCode>0</c:formatCode>
                <c:ptCount val="10"/>
                <c:pt idx="0">
                  <c:v>219953.57613790466</c:v>
                </c:pt>
                <c:pt idx="1">
                  <c:v>217936.48444457076</c:v>
                </c:pt>
                <c:pt idx="2">
                  <c:v>186841.95890642051</c:v>
                </c:pt>
                <c:pt idx="3">
                  <c:v>190662.80490103044</c:v>
                </c:pt>
                <c:pt idx="4">
                  <c:v>176728.02532820296</c:v>
                </c:pt>
                <c:pt idx="5">
                  <c:v>177926.82808717605</c:v>
                </c:pt>
                <c:pt idx="6">
                  <c:v>166163.5733539683</c:v>
                </c:pt>
                <c:pt idx="7">
                  <c:v>176276.81014503504</c:v>
                </c:pt>
                <c:pt idx="8">
                  <c:v>165394.74</c:v>
                </c:pt>
              </c:numCache>
            </c:numRef>
          </c:val>
          <c:smooth val="0"/>
        </c:ser>
        <c:ser>
          <c:idx val="5"/>
          <c:order val="6"/>
          <c:tx>
            <c:strRef>
              <c:f>SA!$I$28</c:f>
              <c:strCache>
                <c:ptCount val="1"/>
                <c:pt idx="0">
                  <c:v>Hbt Effort</c:v>
                </c:pt>
              </c:strCache>
            </c:strRef>
          </c:tx>
          <c:val>
            <c:numRef>
              <c:f>SA!$I$184:$I$193</c:f>
              <c:numCache>
                <c:formatCode>0</c:formatCode>
                <c:ptCount val="10"/>
                <c:pt idx="0">
                  <c:v>246881</c:v>
                </c:pt>
                <c:pt idx="1">
                  <c:v>188388</c:v>
                </c:pt>
                <c:pt idx="2">
                  <c:v>196807</c:v>
                </c:pt>
                <c:pt idx="3">
                  <c:v>189684</c:v>
                </c:pt>
                <c:pt idx="4">
                  <c:v>187143</c:v>
                </c:pt>
                <c:pt idx="5" formatCode="#,##0">
                  <c:v>201392</c:v>
                </c:pt>
                <c:pt idx="6" formatCode="#,##0">
                  <c:v>227189</c:v>
                </c:pt>
                <c:pt idx="7" formatCode="#,##0">
                  <c:v>260606</c:v>
                </c:pt>
                <c:pt idx="8" formatCode="#,##0">
                  <c:v>257397</c:v>
                </c:pt>
              </c:numCache>
            </c:numRef>
          </c:val>
          <c:smooth val="0"/>
        </c:ser>
        <c:dLbls>
          <c:showLegendKey val="0"/>
          <c:showVal val="0"/>
          <c:showCatName val="0"/>
          <c:showSerName val="0"/>
          <c:showPercent val="0"/>
          <c:showBubbleSize val="0"/>
        </c:dLbls>
        <c:marker val="1"/>
        <c:smooth val="0"/>
        <c:axId val="39182336"/>
        <c:axId val="38411584"/>
      </c:lineChart>
      <c:catAx>
        <c:axId val="38780416"/>
        <c:scaling>
          <c:orientation val="minMax"/>
        </c:scaling>
        <c:delete val="0"/>
        <c:axPos val="b"/>
        <c:numFmt formatCode="General" sourceLinked="1"/>
        <c:majorTickMark val="cross"/>
        <c:minorTickMark val="none"/>
        <c:tickLblPos val="nextTo"/>
        <c:spPr>
          <a:ln w="19050">
            <a:solidFill>
              <a:schemeClr val="tx1"/>
            </a:solidFill>
          </a:ln>
        </c:spPr>
        <c:txPr>
          <a:bodyPr rot="0" vert="horz"/>
          <a:lstStyle/>
          <a:p>
            <a:pPr>
              <a:defRPr/>
            </a:pPr>
            <a:endParaRPr lang="en-US"/>
          </a:p>
        </c:txPr>
        <c:crossAx val="38411008"/>
        <c:crosses val="autoZero"/>
        <c:auto val="1"/>
        <c:lblAlgn val="ctr"/>
        <c:lblOffset val="100"/>
        <c:noMultiLvlLbl val="0"/>
      </c:catAx>
      <c:valAx>
        <c:axId val="38411008"/>
        <c:scaling>
          <c:orientation val="minMax"/>
        </c:scaling>
        <c:delete val="0"/>
        <c:axPos val="l"/>
        <c:title>
          <c:tx>
            <c:rich>
              <a:bodyPr/>
              <a:lstStyle/>
              <a:p>
                <a:pPr>
                  <a:defRPr/>
                </a:pPr>
                <a:r>
                  <a:rPr lang="en-US"/>
                  <a:t>Landings (lbs ww)</a:t>
                </a:r>
              </a:p>
            </c:rich>
          </c:tx>
          <c:layout>
            <c:manualLayout>
              <c:xMode val="edge"/>
              <c:yMode val="edge"/>
              <c:x val="3.6974479136480196E-3"/>
              <c:y val="0.2397963393780323"/>
            </c:manualLayout>
          </c:layout>
          <c:overlay val="0"/>
        </c:title>
        <c:numFmt formatCode="#,##0" sourceLinked="1"/>
        <c:majorTickMark val="cross"/>
        <c:minorTickMark val="none"/>
        <c:tickLblPos val="nextTo"/>
        <c:spPr>
          <a:ln w="19050">
            <a:solidFill>
              <a:schemeClr val="tx1"/>
            </a:solidFill>
          </a:ln>
        </c:spPr>
        <c:txPr>
          <a:bodyPr rot="0" vert="horz"/>
          <a:lstStyle/>
          <a:p>
            <a:pPr>
              <a:defRPr/>
            </a:pPr>
            <a:endParaRPr lang="en-US"/>
          </a:p>
        </c:txPr>
        <c:crossAx val="38780416"/>
        <c:crosses val="autoZero"/>
        <c:crossBetween val="between"/>
      </c:valAx>
      <c:catAx>
        <c:axId val="39182336"/>
        <c:scaling>
          <c:orientation val="minMax"/>
        </c:scaling>
        <c:delete val="1"/>
        <c:axPos val="b"/>
        <c:majorTickMark val="out"/>
        <c:minorTickMark val="none"/>
        <c:tickLblPos val="nextTo"/>
        <c:crossAx val="38411584"/>
        <c:crosses val="autoZero"/>
        <c:auto val="1"/>
        <c:lblAlgn val="ctr"/>
        <c:lblOffset val="100"/>
        <c:noMultiLvlLbl val="0"/>
      </c:catAx>
      <c:valAx>
        <c:axId val="38411584"/>
        <c:scaling>
          <c:orientation val="minMax"/>
        </c:scaling>
        <c:delete val="0"/>
        <c:axPos val="r"/>
        <c:title>
          <c:tx>
            <c:rich>
              <a:bodyPr/>
              <a:lstStyle/>
              <a:p>
                <a:pPr>
                  <a:defRPr/>
                </a:pPr>
                <a:r>
                  <a:rPr lang="en-US"/>
                  <a:t>MRIP angler trips (X 100)                                       Headboat angler trips</a:t>
                </a:r>
              </a:p>
            </c:rich>
          </c:tx>
          <c:layout>
            <c:manualLayout>
              <c:xMode val="edge"/>
              <c:yMode val="edge"/>
              <c:x val="0.91659835895907338"/>
              <c:y val="0.16418192754314803"/>
            </c:manualLayout>
          </c:layout>
          <c:overlay val="0"/>
        </c:title>
        <c:numFmt formatCode="#,##0" sourceLinked="0"/>
        <c:majorTickMark val="cross"/>
        <c:minorTickMark val="none"/>
        <c:tickLblPos val="nextTo"/>
        <c:spPr>
          <a:ln w="19050">
            <a:solidFill>
              <a:schemeClr val="tx1"/>
            </a:solidFill>
          </a:ln>
        </c:spPr>
        <c:txPr>
          <a:bodyPr rot="0" vert="horz"/>
          <a:lstStyle/>
          <a:p>
            <a:pPr>
              <a:defRPr/>
            </a:pPr>
            <a:endParaRPr lang="en-US"/>
          </a:p>
        </c:txPr>
        <c:crossAx val="39182336"/>
        <c:crosses val="max"/>
        <c:crossBetween val="between"/>
      </c:valAx>
    </c:plotArea>
    <c:legend>
      <c:legendPos val="b"/>
      <c:layout>
        <c:manualLayout>
          <c:xMode val="edge"/>
          <c:yMode val="edge"/>
          <c:x val="8.1320670878285331E-2"/>
          <c:y val="0.93374045573848719"/>
          <c:w val="0.82336896373757695"/>
          <c:h val="6.4395927781754514E-2"/>
        </c:manualLayout>
      </c:layout>
      <c:overlay val="0"/>
    </c:legend>
    <c:plotVisOnly val="1"/>
    <c:dispBlanksAs val="gap"/>
    <c:showDLblsOverMax val="0"/>
  </c:chart>
  <c:spPr>
    <a:ln>
      <a:noFill/>
    </a:ln>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24008841000138"/>
          <c:y val="3.7288059395598198E-2"/>
          <c:w val="0.65849136621080262"/>
          <c:h val="0.78534508470532083"/>
        </c:manualLayout>
      </c:layout>
      <c:barChart>
        <c:barDir val="col"/>
        <c:grouping val="stacked"/>
        <c:varyColors val="0"/>
        <c:ser>
          <c:idx val="0"/>
          <c:order val="0"/>
          <c:tx>
            <c:strRef>
              <c:f>SA!$B$28</c:f>
              <c:strCache>
                <c:ptCount val="1"/>
                <c:pt idx="0">
                  <c:v>Cbt</c:v>
                </c:pt>
              </c:strCache>
            </c:strRef>
          </c:tx>
          <c:invertIfNegative val="0"/>
          <c:cat>
            <c:numRef>
              <c:f>SA!$A$207:$A$216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SA!$B$207:$B$216</c:f>
              <c:numCache>
                <c:formatCode>#,##0</c:formatCode>
                <c:ptCount val="10"/>
                <c:pt idx="0">
                  <c:v>179985.26324061997</c:v>
                </c:pt>
                <c:pt idx="1">
                  <c:v>125888.98527075701</c:v>
                </c:pt>
                <c:pt idx="2">
                  <c:v>97299.02943386999</c:v>
                </c:pt>
                <c:pt idx="3">
                  <c:v>138801.46742166</c:v>
                </c:pt>
                <c:pt idx="4">
                  <c:v>115057.010106204</c:v>
                </c:pt>
                <c:pt idx="5">
                  <c:v>170242</c:v>
                </c:pt>
                <c:pt idx="6">
                  <c:v>308458.36</c:v>
                </c:pt>
                <c:pt idx="7">
                  <c:v>286975.05</c:v>
                </c:pt>
                <c:pt idx="8">
                  <c:v>311699.53999999998</c:v>
                </c:pt>
                <c:pt idx="9">
                  <c:v>260989.27</c:v>
                </c:pt>
              </c:numCache>
            </c:numRef>
          </c:val>
        </c:ser>
        <c:ser>
          <c:idx val="1"/>
          <c:order val="1"/>
          <c:tx>
            <c:strRef>
              <c:f>SA!$C$28</c:f>
              <c:strCache>
                <c:ptCount val="1"/>
                <c:pt idx="0">
                  <c:v>Hbt</c:v>
                </c:pt>
              </c:strCache>
            </c:strRef>
          </c:tx>
          <c:invertIfNegative val="0"/>
          <c:cat>
            <c:numRef>
              <c:f>SA!$A$207:$A$216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SA!$C$207:$C$216</c:f>
              <c:numCache>
                <c:formatCode>#,##0</c:formatCode>
                <c:ptCount val="10"/>
                <c:pt idx="0">
                  <c:v>81889.046888800003</c:v>
                </c:pt>
                <c:pt idx="1">
                  <c:v>91142.423287200043</c:v>
                </c:pt>
                <c:pt idx="2">
                  <c:v>75073.126956199994</c:v>
                </c:pt>
                <c:pt idx="3">
                  <c:v>85551.850898999997</c:v>
                </c:pt>
                <c:pt idx="4">
                  <c:v>85024.440031799983</c:v>
                </c:pt>
                <c:pt idx="5">
                  <c:v>116524</c:v>
                </c:pt>
                <c:pt idx="6">
                  <c:v>108881.7</c:v>
                </c:pt>
                <c:pt idx="7">
                  <c:v>159306.65</c:v>
                </c:pt>
                <c:pt idx="8">
                  <c:v>141704.82999999999</c:v>
                </c:pt>
                <c:pt idx="9">
                  <c:v>123968.88</c:v>
                </c:pt>
              </c:numCache>
            </c:numRef>
          </c:val>
        </c:ser>
        <c:ser>
          <c:idx val="2"/>
          <c:order val="2"/>
          <c:tx>
            <c:strRef>
              <c:f>SA!$D$28</c:f>
              <c:strCache>
                <c:ptCount val="1"/>
                <c:pt idx="0">
                  <c:v>Prv</c:v>
                </c:pt>
              </c:strCache>
            </c:strRef>
          </c:tx>
          <c:invertIfNegative val="0"/>
          <c:cat>
            <c:numRef>
              <c:f>SA!$A$207:$A$216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SA!$D$207:$D$216</c:f>
              <c:numCache>
                <c:formatCode>#,##0</c:formatCode>
                <c:ptCount val="10"/>
                <c:pt idx="0">
                  <c:v>515494.24305211997</c:v>
                </c:pt>
                <c:pt idx="1">
                  <c:v>521503.62941983005</c:v>
                </c:pt>
                <c:pt idx="2">
                  <c:v>174821.10918607999</c:v>
                </c:pt>
                <c:pt idx="3">
                  <c:v>208674.60199567999</c:v>
                </c:pt>
                <c:pt idx="4">
                  <c:v>190916.09427900001</c:v>
                </c:pt>
                <c:pt idx="5">
                  <c:v>158662</c:v>
                </c:pt>
                <c:pt idx="6">
                  <c:v>238067.28</c:v>
                </c:pt>
                <c:pt idx="7">
                  <c:v>410939.13</c:v>
                </c:pt>
                <c:pt idx="8">
                  <c:v>244235.31</c:v>
                </c:pt>
                <c:pt idx="9">
                  <c:v>205266.63</c:v>
                </c:pt>
              </c:numCache>
            </c:numRef>
          </c:val>
        </c:ser>
        <c:ser>
          <c:idx val="3"/>
          <c:order val="3"/>
          <c:tx>
            <c:strRef>
              <c:f>SA!$E$28</c:f>
              <c:strCache>
                <c:ptCount val="1"/>
                <c:pt idx="0">
                  <c:v>Shore</c:v>
                </c:pt>
              </c:strCache>
            </c:strRef>
          </c:tx>
          <c:invertIfNegative val="0"/>
          <c:cat>
            <c:numRef>
              <c:f>SA!$A$207:$A$216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SA!$E$207:$E$216</c:f>
              <c:numCache>
                <c:formatCode>#,##0</c:formatCode>
                <c:ptCount val="10"/>
                <c:pt idx="0">
                  <c:v>9030.9341913399985</c:v>
                </c:pt>
                <c:pt idx="1">
                  <c:v>7778.0332490000001</c:v>
                </c:pt>
                <c:pt idx="2">
                  <c:v>1343.0026519</c:v>
                </c:pt>
                <c:pt idx="3">
                  <c:v>1230.8390884</c:v>
                </c:pt>
                <c:pt idx="4">
                  <c:v>0</c:v>
                </c:pt>
                <c:pt idx="5">
                  <c:v>3609</c:v>
                </c:pt>
                <c:pt idx="6">
                  <c:v>10619.16</c:v>
                </c:pt>
                <c:pt idx="7">
                  <c:v>76057.710000000006</c:v>
                </c:pt>
                <c:pt idx="8">
                  <c:v>3612.61</c:v>
                </c:pt>
                <c:pt idx="9">
                  <c:v>5917.83</c:v>
                </c:pt>
              </c:numCache>
            </c:numRef>
          </c:val>
        </c:ser>
        <c:dLbls>
          <c:showLegendKey val="0"/>
          <c:showVal val="0"/>
          <c:showCatName val="0"/>
          <c:showSerName val="0"/>
          <c:showPercent val="0"/>
          <c:showBubbleSize val="0"/>
        </c:dLbls>
        <c:gapWidth val="38"/>
        <c:overlap val="100"/>
        <c:axId val="38835200"/>
        <c:axId val="38144256"/>
      </c:barChart>
      <c:lineChart>
        <c:grouping val="standard"/>
        <c:varyColors val="0"/>
        <c:ser>
          <c:idx val="6"/>
          <c:order val="4"/>
          <c:tx>
            <c:strRef>
              <c:f>SA!$K$28</c:f>
              <c:strCache>
                <c:ptCount val="1"/>
                <c:pt idx="0">
                  <c:v>ACL</c:v>
                </c:pt>
              </c:strCache>
            </c:strRef>
          </c:tx>
          <c:spPr>
            <a:ln>
              <a:noFill/>
            </a:ln>
          </c:spPr>
          <c:marker>
            <c:symbol val="dash"/>
            <c:size val="18"/>
            <c:spPr>
              <a:solidFill>
                <a:schemeClr val="tx1"/>
              </a:solidFill>
              <a:ln>
                <a:solidFill>
                  <a:schemeClr val="tx1"/>
                </a:solidFill>
              </a:ln>
            </c:spPr>
          </c:marker>
          <c:cat>
            <c:numRef>
              <c:f>SA!$A$5:$A$10</c:f>
              <c:numCache>
                <c:formatCode>General</c:formatCode>
                <c:ptCount val="6"/>
                <c:pt idx="0">
                  <c:v>2007</c:v>
                </c:pt>
                <c:pt idx="1">
                  <c:v>2008</c:v>
                </c:pt>
                <c:pt idx="2">
                  <c:v>2009</c:v>
                </c:pt>
                <c:pt idx="3">
                  <c:v>2010</c:v>
                </c:pt>
                <c:pt idx="4">
                  <c:v>2011</c:v>
                </c:pt>
                <c:pt idx="5">
                  <c:v>2012</c:v>
                </c:pt>
              </c:numCache>
            </c:numRef>
          </c:cat>
          <c:val>
            <c:numRef>
              <c:f>SA!$K$207:$K$216</c:f>
              <c:numCache>
                <c:formatCode>General</c:formatCode>
                <c:ptCount val="10"/>
                <c:pt idx="5">
                  <c:v>1031286</c:v>
                </c:pt>
                <c:pt idx="6">
                  <c:v>1440990</c:v>
                </c:pt>
                <c:pt idx="7">
                  <c:v>1440990</c:v>
                </c:pt>
                <c:pt idx="8">
                  <c:v>1440990</c:v>
                </c:pt>
                <c:pt idx="9">
                  <c:v>1440990</c:v>
                </c:pt>
              </c:numCache>
            </c:numRef>
          </c:val>
          <c:smooth val="0"/>
        </c:ser>
        <c:dLbls>
          <c:showLegendKey val="0"/>
          <c:showVal val="0"/>
          <c:showCatName val="0"/>
          <c:showSerName val="0"/>
          <c:showPercent val="0"/>
          <c:showBubbleSize val="0"/>
        </c:dLbls>
        <c:marker val="1"/>
        <c:smooth val="0"/>
        <c:axId val="38835200"/>
        <c:axId val="38144256"/>
      </c:lineChart>
      <c:lineChart>
        <c:grouping val="standard"/>
        <c:varyColors val="0"/>
        <c:ser>
          <c:idx val="4"/>
          <c:order val="5"/>
          <c:tx>
            <c:strRef>
              <c:f>SA!$H$206</c:f>
              <c:strCache>
                <c:ptCount val="1"/>
                <c:pt idx="0">
                  <c:v>MRIP Effort</c:v>
                </c:pt>
              </c:strCache>
            </c:strRef>
          </c:tx>
          <c:spPr>
            <a:ln>
              <a:solidFill>
                <a:srgbClr val="C00000"/>
              </a:solidFill>
            </a:ln>
          </c:spPr>
          <c:marker>
            <c:symbol val="x"/>
            <c:size val="7"/>
            <c:spPr>
              <a:solidFill>
                <a:srgbClr val="C00000"/>
              </a:solidFill>
              <a:ln>
                <a:solidFill>
                  <a:srgbClr val="C00000"/>
                </a:solidFill>
              </a:ln>
            </c:spPr>
          </c:marker>
          <c:val>
            <c:numRef>
              <c:f>SA!$J$207:$J$216</c:f>
              <c:numCache>
                <c:formatCode>0</c:formatCode>
                <c:ptCount val="10"/>
                <c:pt idx="0">
                  <c:v>219953.57613790466</c:v>
                </c:pt>
                <c:pt idx="1">
                  <c:v>217936.48444457076</c:v>
                </c:pt>
                <c:pt idx="2">
                  <c:v>186841.95890642051</c:v>
                </c:pt>
                <c:pt idx="3">
                  <c:v>190662.80490103044</c:v>
                </c:pt>
                <c:pt idx="4">
                  <c:v>176728.02532820296</c:v>
                </c:pt>
                <c:pt idx="5">
                  <c:v>177926.82808717605</c:v>
                </c:pt>
                <c:pt idx="6">
                  <c:v>166163.5733539683</c:v>
                </c:pt>
                <c:pt idx="7">
                  <c:v>176276.81014503504</c:v>
                </c:pt>
                <c:pt idx="8">
                  <c:v>165394.74</c:v>
                </c:pt>
              </c:numCache>
            </c:numRef>
          </c:val>
          <c:smooth val="0"/>
        </c:ser>
        <c:ser>
          <c:idx val="5"/>
          <c:order val="6"/>
          <c:tx>
            <c:strRef>
              <c:f>SA!$I$28</c:f>
              <c:strCache>
                <c:ptCount val="1"/>
                <c:pt idx="0">
                  <c:v>Hbt Effort</c:v>
                </c:pt>
              </c:strCache>
            </c:strRef>
          </c:tx>
          <c:val>
            <c:numRef>
              <c:f>SA!$I$207:$I$216</c:f>
              <c:numCache>
                <c:formatCode>0</c:formatCode>
                <c:ptCount val="10"/>
                <c:pt idx="0">
                  <c:v>246881</c:v>
                </c:pt>
                <c:pt idx="1">
                  <c:v>188388</c:v>
                </c:pt>
                <c:pt idx="2">
                  <c:v>196807</c:v>
                </c:pt>
                <c:pt idx="3">
                  <c:v>189684</c:v>
                </c:pt>
                <c:pt idx="4">
                  <c:v>187143</c:v>
                </c:pt>
                <c:pt idx="5" formatCode="#,##0">
                  <c:v>201392</c:v>
                </c:pt>
                <c:pt idx="6" formatCode="#,##0">
                  <c:v>227189</c:v>
                </c:pt>
                <c:pt idx="7" formatCode="#,##0">
                  <c:v>260606</c:v>
                </c:pt>
                <c:pt idx="8" formatCode="#,##0">
                  <c:v>257397</c:v>
                </c:pt>
              </c:numCache>
            </c:numRef>
          </c:val>
          <c:smooth val="0"/>
        </c:ser>
        <c:dLbls>
          <c:showLegendKey val="0"/>
          <c:showVal val="0"/>
          <c:showCatName val="0"/>
          <c:showSerName val="0"/>
          <c:showPercent val="0"/>
          <c:showBubbleSize val="0"/>
        </c:dLbls>
        <c:marker val="1"/>
        <c:smooth val="0"/>
        <c:axId val="39185920"/>
        <c:axId val="38144832"/>
      </c:lineChart>
      <c:catAx>
        <c:axId val="38835200"/>
        <c:scaling>
          <c:orientation val="minMax"/>
        </c:scaling>
        <c:delete val="0"/>
        <c:axPos val="b"/>
        <c:numFmt formatCode="General" sourceLinked="1"/>
        <c:majorTickMark val="out"/>
        <c:minorTickMark val="none"/>
        <c:tickLblPos val="nextTo"/>
        <c:spPr>
          <a:ln w="19050">
            <a:solidFill>
              <a:schemeClr val="tx1"/>
            </a:solidFill>
          </a:ln>
        </c:spPr>
        <c:txPr>
          <a:bodyPr rot="0" vert="horz"/>
          <a:lstStyle/>
          <a:p>
            <a:pPr>
              <a:defRPr/>
            </a:pPr>
            <a:endParaRPr lang="en-US"/>
          </a:p>
        </c:txPr>
        <c:crossAx val="38144256"/>
        <c:crosses val="autoZero"/>
        <c:auto val="1"/>
        <c:lblAlgn val="ctr"/>
        <c:lblOffset val="100"/>
        <c:noMultiLvlLbl val="0"/>
      </c:catAx>
      <c:valAx>
        <c:axId val="38144256"/>
        <c:scaling>
          <c:orientation val="minMax"/>
        </c:scaling>
        <c:delete val="0"/>
        <c:axPos val="l"/>
        <c:title>
          <c:tx>
            <c:rich>
              <a:bodyPr/>
              <a:lstStyle/>
              <a:p>
                <a:pPr>
                  <a:defRPr/>
                </a:pPr>
                <a:r>
                  <a:rPr lang="en-US"/>
                  <a:t>Landings (lbs ww)</a:t>
                </a:r>
              </a:p>
            </c:rich>
          </c:tx>
          <c:layout>
            <c:manualLayout>
              <c:xMode val="edge"/>
              <c:yMode val="edge"/>
              <c:x val="3.6826909794170463E-3"/>
              <c:y val="0.23348320806490094"/>
            </c:manualLayout>
          </c:layout>
          <c:overlay val="0"/>
        </c:title>
        <c:numFmt formatCode="#,##0" sourceLinked="1"/>
        <c:majorTickMark val="cross"/>
        <c:minorTickMark val="none"/>
        <c:tickLblPos val="nextTo"/>
        <c:spPr>
          <a:ln w="19050">
            <a:solidFill>
              <a:schemeClr val="tx1"/>
            </a:solidFill>
          </a:ln>
        </c:spPr>
        <c:txPr>
          <a:bodyPr rot="0" vert="horz"/>
          <a:lstStyle/>
          <a:p>
            <a:pPr>
              <a:defRPr/>
            </a:pPr>
            <a:endParaRPr lang="en-US"/>
          </a:p>
        </c:txPr>
        <c:crossAx val="38835200"/>
        <c:crosses val="autoZero"/>
        <c:crossBetween val="between"/>
      </c:valAx>
      <c:catAx>
        <c:axId val="39185920"/>
        <c:scaling>
          <c:orientation val="minMax"/>
        </c:scaling>
        <c:delete val="1"/>
        <c:axPos val="b"/>
        <c:majorTickMark val="out"/>
        <c:minorTickMark val="none"/>
        <c:tickLblPos val="nextTo"/>
        <c:crossAx val="38144832"/>
        <c:crosses val="autoZero"/>
        <c:auto val="1"/>
        <c:lblAlgn val="ctr"/>
        <c:lblOffset val="100"/>
        <c:noMultiLvlLbl val="0"/>
      </c:catAx>
      <c:valAx>
        <c:axId val="38144832"/>
        <c:scaling>
          <c:orientation val="minMax"/>
        </c:scaling>
        <c:delete val="0"/>
        <c:axPos val="r"/>
        <c:title>
          <c:tx>
            <c:rich>
              <a:bodyPr/>
              <a:lstStyle/>
              <a:p>
                <a:pPr>
                  <a:defRPr/>
                </a:pPr>
                <a:r>
                  <a:rPr lang="en-US"/>
                  <a:t>MRIP angler trips (X 100)                                       Headboat angler trips</a:t>
                </a:r>
              </a:p>
            </c:rich>
          </c:tx>
          <c:layout>
            <c:manualLayout>
              <c:xMode val="edge"/>
              <c:yMode val="edge"/>
              <c:x val="0.93417543859649133"/>
              <c:y val="0.17365162451284499"/>
            </c:manualLayout>
          </c:layout>
          <c:overlay val="0"/>
        </c:title>
        <c:numFmt formatCode="#,##0" sourceLinked="0"/>
        <c:majorTickMark val="cross"/>
        <c:minorTickMark val="none"/>
        <c:tickLblPos val="nextTo"/>
        <c:spPr>
          <a:ln w="19050">
            <a:solidFill>
              <a:schemeClr val="tx1"/>
            </a:solidFill>
          </a:ln>
        </c:spPr>
        <c:txPr>
          <a:bodyPr rot="0" vert="horz"/>
          <a:lstStyle/>
          <a:p>
            <a:pPr>
              <a:defRPr/>
            </a:pPr>
            <a:endParaRPr lang="en-US"/>
          </a:p>
        </c:txPr>
        <c:crossAx val="39185920"/>
        <c:crosses val="max"/>
        <c:crossBetween val="between"/>
      </c:valAx>
    </c:plotArea>
    <c:legend>
      <c:legendPos val="b"/>
      <c:layout>
        <c:manualLayout>
          <c:xMode val="edge"/>
          <c:yMode val="edge"/>
          <c:x val="8.7371183865174742E-2"/>
          <c:y val="0.91480106179909337"/>
          <c:w val="0.8242370493162039"/>
          <c:h val="6.4395927781754514E-2"/>
        </c:manualLayout>
      </c:layout>
      <c:overlay val="0"/>
    </c:legend>
    <c:plotVisOnly val="1"/>
    <c:dispBlanksAs val="gap"/>
    <c:showDLblsOverMax val="0"/>
  </c:chart>
  <c:spPr>
    <a:ln>
      <a:noFill/>
    </a:ln>
  </c:spPr>
  <c:txPr>
    <a:bodyPr/>
    <a:lstStyle/>
    <a:p>
      <a:pPr>
        <a:defRPr sz="16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9592433021344"/>
          <c:y val="3.7288059395598198E-2"/>
          <c:w val="0.65062595949091273"/>
          <c:h val="0.78871007196876164"/>
        </c:manualLayout>
      </c:layout>
      <c:barChart>
        <c:barDir val="col"/>
        <c:grouping val="stacked"/>
        <c:varyColors val="0"/>
        <c:ser>
          <c:idx val="0"/>
          <c:order val="0"/>
          <c:tx>
            <c:strRef>
              <c:f>SA!$B$28</c:f>
              <c:strCache>
                <c:ptCount val="1"/>
                <c:pt idx="0">
                  <c:v>Cbt</c:v>
                </c:pt>
              </c:strCache>
            </c:strRef>
          </c:tx>
          <c:invertIfNegative val="0"/>
          <c:cat>
            <c:numRef>
              <c:f>SA!$A$96:$A$105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SA!$B$96:$B$105</c:f>
              <c:numCache>
                <c:formatCode>#,##0</c:formatCode>
                <c:ptCount val="10"/>
                <c:pt idx="0">
                  <c:v>42452.243745510001</c:v>
                </c:pt>
                <c:pt idx="1">
                  <c:v>34806.104192162005</c:v>
                </c:pt>
                <c:pt idx="2">
                  <c:v>12719.712166098001</c:v>
                </c:pt>
                <c:pt idx="3">
                  <c:v>16848.203948568</c:v>
                </c:pt>
                <c:pt idx="4">
                  <c:v>11684.752079964002</c:v>
                </c:pt>
                <c:pt idx="5">
                  <c:v>25686</c:v>
                </c:pt>
                <c:pt idx="6">
                  <c:v>20217.349999999999</c:v>
                </c:pt>
                <c:pt idx="7">
                  <c:v>14198.01</c:v>
                </c:pt>
                <c:pt idx="8">
                  <c:v>59027.45</c:v>
                </c:pt>
                <c:pt idx="9">
                  <c:v>11975.9</c:v>
                </c:pt>
              </c:numCache>
            </c:numRef>
          </c:val>
        </c:ser>
        <c:ser>
          <c:idx val="1"/>
          <c:order val="1"/>
          <c:tx>
            <c:strRef>
              <c:f>SA!$C$28</c:f>
              <c:strCache>
                <c:ptCount val="1"/>
                <c:pt idx="0">
                  <c:v>Hbt</c:v>
                </c:pt>
              </c:strCache>
            </c:strRef>
          </c:tx>
          <c:invertIfNegative val="0"/>
          <c:cat>
            <c:numRef>
              <c:f>SA!$A$96:$A$105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SA!$C$96:$C$105</c:f>
              <c:numCache>
                <c:formatCode>#,##0</c:formatCode>
                <c:ptCount val="10"/>
                <c:pt idx="0">
                  <c:v>117254.35604479999</c:v>
                </c:pt>
                <c:pt idx="1">
                  <c:v>52597.873699399999</c:v>
                </c:pt>
                <c:pt idx="2">
                  <c:v>33752.108537599997</c:v>
                </c:pt>
                <c:pt idx="3">
                  <c:v>37412.910770999995</c:v>
                </c:pt>
                <c:pt idx="4">
                  <c:v>39190.792804200006</c:v>
                </c:pt>
                <c:pt idx="5">
                  <c:v>41086</c:v>
                </c:pt>
                <c:pt idx="6">
                  <c:v>31715.51</c:v>
                </c:pt>
                <c:pt idx="7">
                  <c:v>30041.46</c:v>
                </c:pt>
                <c:pt idx="8">
                  <c:v>26915.52</c:v>
                </c:pt>
                <c:pt idx="9">
                  <c:v>20132.54</c:v>
                </c:pt>
              </c:numCache>
            </c:numRef>
          </c:val>
        </c:ser>
        <c:ser>
          <c:idx val="2"/>
          <c:order val="2"/>
          <c:tx>
            <c:strRef>
              <c:f>SA!$D$28</c:f>
              <c:strCache>
                <c:ptCount val="1"/>
                <c:pt idx="0">
                  <c:v>Prv</c:v>
                </c:pt>
              </c:strCache>
            </c:strRef>
          </c:tx>
          <c:invertIfNegative val="0"/>
          <c:cat>
            <c:numRef>
              <c:f>SA!$A$96:$A$105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SA!$D$96:$D$105</c:f>
              <c:numCache>
                <c:formatCode>#,##0</c:formatCode>
                <c:ptCount val="10"/>
                <c:pt idx="0">
                  <c:v>16472.914498530001</c:v>
                </c:pt>
                <c:pt idx="1">
                  <c:v>54960.798808979998</c:v>
                </c:pt>
                <c:pt idx="2">
                  <c:v>49300.090097300003</c:v>
                </c:pt>
                <c:pt idx="3">
                  <c:v>11291.42363582</c:v>
                </c:pt>
                <c:pt idx="4">
                  <c:v>21421.125085430001</c:v>
                </c:pt>
                <c:pt idx="5">
                  <c:v>34527</c:v>
                </c:pt>
                <c:pt idx="6">
                  <c:v>20275.84</c:v>
                </c:pt>
                <c:pt idx="7">
                  <c:v>15548.24</c:v>
                </c:pt>
                <c:pt idx="8">
                  <c:v>10848.43</c:v>
                </c:pt>
                <c:pt idx="9">
                  <c:v>55680.11</c:v>
                </c:pt>
              </c:numCache>
            </c:numRef>
          </c:val>
        </c:ser>
        <c:ser>
          <c:idx val="3"/>
          <c:order val="3"/>
          <c:tx>
            <c:strRef>
              <c:f>SA!$E$28</c:f>
              <c:strCache>
                <c:ptCount val="1"/>
                <c:pt idx="0">
                  <c:v>Shore</c:v>
                </c:pt>
              </c:strCache>
            </c:strRef>
          </c:tx>
          <c:invertIfNegative val="0"/>
          <c:cat>
            <c:numRef>
              <c:f>SA!$A$96:$A$105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SA!$E$96:$E$104</c:f>
              <c:numCache>
                <c:formatCode>#,##0</c:formatCode>
                <c:ptCount val="9"/>
                <c:pt idx="0">
                  <c:v>0</c:v>
                </c:pt>
                <c:pt idx="1">
                  <c:v>0</c:v>
                </c:pt>
                <c:pt idx="2">
                  <c:v>0</c:v>
                </c:pt>
                <c:pt idx="3">
                  <c:v>0</c:v>
                </c:pt>
                <c:pt idx="4">
                  <c:v>0</c:v>
                </c:pt>
                <c:pt idx="5">
                  <c:v>0</c:v>
                </c:pt>
                <c:pt idx="6">
                  <c:v>1968.82</c:v>
                </c:pt>
                <c:pt idx="7">
                  <c:v>0</c:v>
                </c:pt>
                <c:pt idx="8">
                  <c:v>0</c:v>
                </c:pt>
              </c:numCache>
            </c:numRef>
          </c:val>
        </c:ser>
        <c:dLbls>
          <c:showLegendKey val="0"/>
          <c:showVal val="0"/>
          <c:showCatName val="0"/>
          <c:showSerName val="0"/>
          <c:showPercent val="0"/>
          <c:showBubbleSize val="0"/>
        </c:dLbls>
        <c:gapWidth val="38"/>
        <c:overlap val="100"/>
        <c:axId val="38921728"/>
        <c:axId val="38147712"/>
      </c:barChart>
      <c:lineChart>
        <c:grouping val="standard"/>
        <c:varyColors val="0"/>
        <c:ser>
          <c:idx val="6"/>
          <c:order val="4"/>
          <c:tx>
            <c:strRef>
              <c:f>SA!$K$28</c:f>
              <c:strCache>
                <c:ptCount val="1"/>
                <c:pt idx="0">
                  <c:v>ACL</c:v>
                </c:pt>
              </c:strCache>
            </c:strRef>
          </c:tx>
          <c:spPr>
            <a:ln>
              <a:noFill/>
            </a:ln>
          </c:spPr>
          <c:marker>
            <c:symbol val="dash"/>
            <c:size val="18"/>
            <c:spPr>
              <a:solidFill>
                <a:schemeClr val="tx1"/>
              </a:solidFill>
              <a:ln>
                <a:solidFill>
                  <a:schemeClr val="tx1"/>
                </a:solidFill>
              </a:ln>
            </c:spPr>
          </c:marker>
          <c:cat>
            <c:numRef>
              <c:f>SA!$A$5:$A$12</c:f>
              <c:numCache>
                <c:formatCode>General</c:formatCode>
                <c:ptCount val="8"/>
                <c:pt idx="0">
                  <c:v>2007</c:v>
                </c:pt>
                <c:pt idx="1">
                  <c:v>2008</c:v>
                </c:pt>
                <c:pt idx="2">
                  <c:v>2009</c:v>
                </c:pt>
                <c:pt idx="3">
                  <c:v>2010</c:v>
                </c:pt>
                <c:pt idx="4">
                  <c:v>2011</c:v>
                </c:pt>
                <c:pt idx="5">
                  <c:v>2012</c:v>
                </c:pt>
                <c:pt idx="6">
                  <c:v>2013</c:v>
                </c:pt>
                <c:pt idx="7">
                  <c:v>2014</c:v>
                </c:pt>
              </c:numCache>
            </c:numRef>
          </c:cat>
          <c:val>
            <c:numRef>
              <c:f>SA!$K$96:$K$105</c:f>
              <c:numCache>
                <c:formatCode>General</c:formatCode>
                <c:ptCount val="10"/>
                <c:pt idx="4">
                  <c:v>197652</c:v>
                </c:pt>
                <c:pt idx="5">
                  <c:v>197652</c:v>
                </c:pt>
                <c:pt idx="6">
                  <c:v>153000</c:v>
                </c:pt>
                <c:pt idx="7">
                  <c:v>154500</c:v>
                </c:pt>
                <c:pt idx="8">
                  <c:v>164000</c:v>
                </c:pt>
                <c:pt idx="9">
                  <c:v>164000</c:v>
                </c:pt>
              </c:numCache>
            </c:numRef>
          </c:val>
          <c:smooth val="0"/>
        </c:ser>
        <c:dLbls>
          <c:showLegendKey val="0"/>
          <c:showVal val="0"/>
          <c:showCatName val="0"/>
          <c:showSerName val="0"/>
          <c:showPercent val="0"/>
          <c:showBubbleSize val="0"/>
        </c:dLbls>
        <c:marker val="1"/>
        <c:smooth val="0"/>
        <c:axId val="38921728"/>
        <c:axId val="38147712"/>
      </c:lineChart>
      <c:lineChart>
        <c:grouping val="standard"/>
        <c:varyColors val="0"/>
        <c:ser>
          <c:idx val="4"/>
          <c:order val="5"/>
          <c:tx>
            <c:strRef>
              <c:f>SA!$H$95</c:f>
              <c:strCache>
                <c:ptCount val="1"/>
                <c:pt idx="0">
                  <c:v>MRIP Effort</c:v>
                </c:pt>
              </c:strCache>
            </c:strRef>
          </c:tx>
          <c:spPr>
            <a:ln>
              <a:solidFill>
                <a:srgbClr val="C00000"/>
              </a:solidFill>
            </a:ln>
          </c:spPr>
          <c:marker>
            <c:symbol val="x"/>
            <c:size val="7"/>
            <c:spPr>
              <a:solidFill>
                <a:srgbClr val="C00000"/>
              </a:solidFill>
              <a:ln>
                <a:solidFill>
                  <a:srgbClr val="C00000"/>
                </a:solidFill>
              </a:ln>
            </c:spPr>
          </c:marker>
          <c:val>
            <c:numRef>
              <c:f>SA!$J$96:$J$105</c:f>
              <c:numCache>
                <c:formatCode>0</c:formatCode>
                <c:ptCount val="10"/>
                <c:pt idx="0">
                  <c:v>219953.57613790466</c:v>
                </c:pt>
                <c:pt idx="1">
                  <c:v>217936.48444457076</c:v>
                </c:pt>
                <c:pt idx="2">
                  <c:v>186841.95890642051</c:v>
                </c:pt>
                <c:pt idx="3">
                  <c:v>190662.80490103044</c:v>
                </c:pt>
                <c:pt idx="4">
                  <c:v>176728.02532820296</c:v>
                </c:pt>
                <c:pt idx="5">
                  <c:v>177926.82808717605</c:v>
                </c:pt>
                <c:pt idx="6">
                  <c:v>166163.5733539683</c:v>
                </c:pt>
                <c:pt idx="7">
                  <c:v>176276.81014503504</c:v>
                </c:pt>
                <c:pt idx="8">
                  <c:v>165394.74</c:v>
                </c:pt>
              </c:numCache>
            </c:numRef>
          </c:val>
          <c:smooth val="0"/>
        </c:ser>
        <c:ser>
          <c:idx val="5"/>
          <c:order val="6"/>
          <c:tx>
            <c:strRef>
              <c:f>SA!$I$28</c:f>
              <c:strCache>
                <c:ptCount val="1"/>
                <c:pt idx="0">
                  <c:v>Hbt Effort</c:v>
                </c:pt>
              </c:strCache>
            </c:strRef>
          </c:tx>
          <c:val>
            <c:numRef>
              <c:f>SA!$I$96:$I$105</c:f>
              <c:numCache>
                <c:formatCode>0</c:formatCode>
                <c:ptCount val="10"/>
                <c:pt idx="0">
                  <c:v>246881</c:v>
                </c:pt>
                <c:pt idx="1">
                  <c:v>188388</c:v>
                </c:pt>
                <c:pt idx="2">
                  <c:v>196807</c:v>
                </c:pt>
                <c:pt idx="3">
                  <c:v>189684</c:v>
                </c:pt>
                <c:pt idx="4">
                  <c:v>187143</c:v>
                </c:pt>
                <c:pt idx="5" formatCode="#,##0">
                  <c:v>201392</c:v>
                </c:pt>
                <c:pt idx="6" formatCode="#,##0">
                  <c:v>227189</c:v>
                </c:pt>
                <c:pt idx="7" formatCode="#,##0">
                  <c:v>260606</c:v>
                </c:pt>
                <c:pt idx="8" formatCode="#,##0">
                  <c:v>257397</c:v>
                </c:pt>
              </c:numCache>
            </c:numRef>
          </c:val>
          <c:smooth val="0"/>
        </c:ser>
        <c:dLbls>
          <c:showLegendKey val="0"/>
          <c:showVal val="0"/>
          <c:showCatName val="0"/>
          <c:showSerName val="0"/>
          <c:showPercent val="0"/>
          <c:showBubbleSize val="0"/>
        </c:dLbls>
        <c:marker val="1"/>
        <c:smooth val="0"/>
        <c:axId val="38922240"/>
        <c:axId val="38148288"/>
      </c:lineChart>
      <c:catAx>
        <c:axId val="38921728"/>
        <c:scaling>
          <c:orientation val="minMax"/>
        </c:scaling>
        <c:delete val="0"/>
        <c:axPos val="b"/>
        <c:numFmt formatCode="General" sourceLinked="1"/>
        <c:majorTickMark val="cross"/>
        <c:minorTickMark val="none"/>
        <c:tickLblPos val="nextTo"/>
        <c:spPr>
          <a:ln w="19050">
            <a:solidFill>
              <a:schemeClr val="tx1"/>
            </a:solidFill>
          </a:ln>
        </c:spPr>
        <c:txPr>
          <a:bodyPr rot="0" vert="horz"/>
          <a:lstStyle/>
          <a:p>
            <a:pPr>
              <a:defRPr/>
            </a:pPr>
            <a:endParaRPr lang="en-US"/>
          </a:p>
        </c:txPr>
        <c:crossAx val="38147712"/>
        <c:crosses val="autoZero"/>
        <c:auto val="1"/>
        <c:lblAlgn val="ctr"/>
        <c:lblOffset val="100"/>
        <c:noMultiLvlLbl val="0"/>
      </c:catAx>
      <c:valAx>
        <c:axId val="38147712"/>
        <c:scaling>
          <c:orientation val="minMax"/>
        </c:scaling>
        <c:delete val="0"/>
        <c:axPos val="l"/>
        <c:title>
          <c:tx>
            <c:rich>
              <a:bodyPr/>
              <a:lstStyle/>
              <a:p>
                <a:pPr>
                  <a:defRPr/>
                </a:pPr>
                <a:r>
                  <a:rPr lang="en-US"/>
                  <a:t>Landings (lbs ww)</a:t>
                </a:r>
              </a:p>
            </c:rich>
          </c:tx>
          <c:layout>
            <c:manualLayout>
              <c:xMode val="edge"/>
              <c:yMode val="edge"/>
              <c:x val="2.1077328569222938E-4"/>
              <c:y val="0.24610947069116357"/>
            </c:manualLayout>
          </c:layout>
          <c:overlay val="0"/>
        </c:title>
        <c:numFmt formatCode="#,##0" sourceLinked="1"/>
        <c:majorTickMark val="cross"/>
        <c:minorTickMark val="none"/>
        <c:tickLblPos val="nextTo"/>
        <c:spPr>
          <a:ln w="19050">
            <a:solidFill>
              <a:schemeClr val="tx1"/>
            </a:solidFill>
          </a:ln>
        </c:spPr>
        <c:txPr>
          <a:bodyPr rot="0" vert="horz"/>
          <a:lstStyle/>
          <a:p>
            <a:pPr>
              <a:defRPr/>
            </a:pPr>
            <a:endParaRPr lang="en-US"/>
          </a:p>
        </c:txPr>
        <c:crossAx val="38921728"/>
        <c:crosses val="autoZero"/>
        <c:crossBetween val="between"/>
      </c:valAx>
      <c:catAx>
        <c:axId val="38922240"/>
        <c:scaling>
          <c:orientation val="minMax"/>
        </c:scaling>
        <c:delete val="1"/>
        <c:axPos val="b"/>
        <c:majorTickMark val="out"/>
        <c:minorTickMark val="none"/>
        <c:tickLblPos val="nextTo"/>
        <c:crossAx val="38148288"/>
        <c:crosses val="autoZero"/>
        <c:auto val="1"/>
        <c:lblAlgn val="ctr"/>
        <c:lblOffset val="100"/>
        <c:noMultiLvlLbl val="0"/>
      </c:catAx>
      <c:valAx>
        <c:axId val="38148288"/>
        <c:scaling>
          <c:orientation val="minMax"/>
        </c:scaling>
        <c:delete val="0"/>
        <c:axPos val="r"/>
        <c:title>
          <c:tx>
            <c:rich>
              <a:bodyPr/>
              <a:lstStyle/>
              <a:p>
                <a:pPr>
                  <a:defRPr/>
                </a:pPr>
                <a:r>
                  <a:rPr lang="en-US"/>
                  <a:t>MRIP angler trips (X 100)                                       Headboat angler trips</a:t>
                </a:r>
              </a:p>
            </c:rich>
          </c:tx>
          <c:layout>
            <c:manualLayout>
              <c:xMode val="edge"/>
              <c:yMode val="edge"/>
              <c:x val="0.93407221156178999"/>
              <c:y val="0.17996475582597629"/>
            </c:manualLayout>
          </c:layout>
          <c:overlay val="0"/>
        </c:title>
        <c:numFmt formatCode="#,##0" sourceLinked="0"/>
        <c:majorTickMark val="cross"/>
        <c:minorTickMark val="none"/>
        <c:tickLblPos val="nextTo"/>
        <c:spPr>
          <a:ln w="19050">
            <a:solidFill>
              <a:schemeClr val="tx1"/>
            </a:solidFill>
          </a:ln>
        </c:spPr>
        <c:txPr>
          <a:bodyPr rot="0" vert="horz"/>
          <a:lstStyle/>
          <a:p>
            <a:pPr>
              <a:defRPr/>
            </a:pPr>
            <a:endParaRPr lang="en-US"/>
          </a:p>
        </c:txPr>
        <c:crossAx val="38922240"/>
        <c:crosses val="max"/>
        <c:crossBetween val="between"/>
      </c:valAx>
    </c:plotArea>
    <c:legend>
      <c:legendPos val="b"/>
      <c:layout>
        <c:manualLayout>
          <c:xMode val="edge"/>
          <c:yMode val="edge"/>
          <c:x val="9.4005472193334341E-2"/>
          <c:y val="0.926898820029324"/>
          <c:w val="0.82250435607313788"/>
          <c:h val="6.4395927781754514E-2"/>
        </c:manualLayout>
      </c:layout>
      <c:overlay val="0"/>
    </c:legend>
    <c:plotVisOnly val="1"/>
    <c:dispBlanksAs val="gap"/>
    <c:showDLblsOverMax val="0"/>
  </c:chart>
  <c:spPr>
    <a:ln>
      <a:noFill/>
    </a:ln>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91116962114748"/>
          <c:y val="3.7288059395598198E-2"/>
          <c:w val="0.66023677245391643"/>
          <c:h val="0.79481478167501785"/>
        </c:manualLayout>
      </c:layout>
      <c:barChart>
        <c:barDir val="col"/>
        <c:grouping val="stacked"/>
        <c:varyColors val="0"/>
        <c:ser>
          <c:idx val="0"/>
          <c:order val="0"/>
          <c:tx>
            <c:strRef>
              <c:f>SA!$B$28</c:f>
              <c:strCache>
                <c:ptCount val="1"/>
                <c:pt idx="0">
                  <c:v>Cbt</c:v>
                </c:pt>
              </c:strCache>
            </c:strRef>
          </c:tx>
          <c:invertIfNegative val="0"/>
          <c:cat>
            <c:numRef>
              <c:f>SA!$A$76:$A$85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SA!$B$76:$B$85</c:f>
              <c:numCache>
                <c:formatCode>#,##0</c:formatCode>
                <c:ptCount val="10"/>
                <c:pt idx="0">
                  <c:v>107096.225135028</c:v>
                </c:pt>
                <c:pt idx="1">
                  <c:v>76671.940140330975</c:v>
                </c:pt>
                <c:pt idx="2">
                  <c:v>150941.04147647897</c:v>
                </c:pt>
                <c:pt idx="3">
                  <c:v>51949.77339829901</c:v>
                </c:pt>
                <c:pt idx="4">
                  <c:v>22214.33074917</c:v>
                </c:pt>
                <c:pt idx="5">
                  <c:v>29024.52506525</c:v>
                </c:pt>
                <c:pt idx="6">
                  <c:v>34577.4</c:v>
                </c:pt>
                <c:pt idx="7">
                  <c:v>47178.59</c:v>
                </c:pt>
                <c:pt idx="8">
                  <c:v>100433.12</c:v>
                </c:pt>
                <c:pt idx="9">
                  <c:v>55147.02</c:v>
                </c:pt>
              </c:numCache>
            </c:numRef>
          </c:val>
        </c:ser>
        <c:ser>
          <c:idx val="1"/>
          <c:order val="1"/>
          <c:tx>
            <c:strRef>
              <c:f>SA!$C$28</c:f>
              <c:strCache>
                <c:ptCount val="1"/>
                <c:pt idx="0">
                  <c:v>Hbt</c:v>
                </c:pt>
              </c:strCache>
            </c:strRef>
          </c:tx>
          <c:invertIfNegative val="0"/>
          <c:cat>
            <c:numRef>
              <c:f>SA!$A$76:$A$85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SA!$C$76:$C$85</c:f>
              <c:numCache>
                <c:formatCode>#,##0</c:formatCode>
                <c:ptCount val="10"/>
                <c:pt idx="0">
                  <c:v>613764.92133640021</c:v>
                </c:pt>
                <c:pt idx="1">
                  <c:v>301175.1216381999</c:v>
                </c:pt>
                <c:pt idx="2">
                  <c:v>261106.67977939997</c:v>
                </c:pt>
                <c:pt idx="3">
                  <c:v>169858.93172740005</c:v>
                </c:pt>
                <c:pt idx="4">
                  <c:v>151074.50735619999</c:v>
                </c:pt>
                <c:pt idx="5">
                  <c:v>147059.05112080002</c:v>
                </c:pt>
                <c:pt idx="6">
                  <c:v>134834.09</c:v>
                </c:pt>
                <c:pt idx="7">
                  <c:v>169801.23</c:v>
                </c:pt>
                <c:pt idx="8">
                  <c:v>142799.65</c:v>
                </c:pt>
                <c:pt idx="9">
                  <c:v>110466.48</c:v>
                </c:pt>
              </c:numCache>
            </c:numRef>
          </c:val>
        </c:ser>
        <c:ser>
          <c:idx val="2"/>
          <c:order val="2"/>
          <c:tx>
            <c:strRef>
              <c:f>SA!$D$28</c:f>
              <c:strCache>
                <c:ptCount val="1"/>
                <c:pt idx="0">
                  <c:v>Prv</c:v>
                </c:pt>
              </c:strCache>
            </c:strRef>
          </c:tx>
          <c:invertIfNegative val="0"/>
          <c:cat>
            <c:numRef>
              <c:f>SA!$A$76:$A$85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SA!$D$76:$D$85</c:f>
              <c:numCache>
                <c:formatCode>#,##0</c:formatCode>
                <c:ptCount val="10"/>
                <c:pt idx="0">
                  <c:v>122041.38914726998</c:v>
                </c:pt>
                <c:pt idx="1">
                  <c:v>149672.98030899998</c:v>
                </c:pt>
                <c:pt idx="2">
                  <c:v>149979.67745689003</c:v>
                </c:pt>
                <c:pt idx="3">
                  <c:v>64896.964506299999</c:v>
                </c:pt>
                <c:pt idx="4">
                  <c:v>46106.214872930002</c:v>
                </c:pt>
                <c:pt idx="5">
                  <c:v>39810.625800690003</c:v>
                </c:pt>
                <c:pt idx="6">
                  <c:v>52548.44</c:v>
                </c:pt>
                <c:pt idx="7">
                  <c:v>189090.29</c:v>
                </c:pt>
                <c:pt idx="8">
                  <c:v>69624.429999999993</c:v>
                </c:pt>
                <c:pt idx="9">
                  <c:v>120719.74</c:v>
                </c:pt>
              </c:numCache>
            </c:numRef>
          </c:val>
        </c:ser>
        <c:ser>
          <c:idx val="3"/>
          <c:order val="3"/>
          <c:tx>
            <c:strRef>
              <c:f>SA!$E$28</c:f>
              <c:strCache>
                <c:ptCount val="1"/>
                <c:pt idx="0">
                  <c:v>Shore</c:v>
                </c:pt>
              </c:strCache>
            </c:strRef>
          </c:tx>
          <c:invertIfNegative val="0"/>
          <c:cat>
            <c:numRef>
              <c:f>SA!$A$76:$A$85</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SA!#REF!</c:f>
              <c:numCache>
                <c:formatCode>General</c:formatCode>
                <c:ptCount val="1"/>
                <c:pt idx="0">
                  <c:v>1</c:v>
                </c:pt>
              </c:numCache>
            </c:numRef>
          </c:val>
        </c:ser>
        <c:dLbls>
          <c:showLegendKey val="0"/>
          <c:showVal val="0"/>
          <c:showCatName val="0"/>
          <c:showSerName val="0"/>
          <c:showPercent val="0"/>
          <c:showBubbleSize val="0"/>
        </c:dLbls>
        <c:gapWidth val="38"/>
        <c:overlap val="100"/>
        <c:axId val="39029248"/>
        <c:axId val="529179776"/>
      </c:barChart>
      <c:lineChart>
        <c:grouping val="standard"/>
        <c:varyColors val="0"/>
        <c:ser>
          <c:idx val="6"/>
          <c:order val="4"/>
          <c:tx>
            <c:strRef>
              <c:f>SA!$K$28</c:f>
              <c:strCache>
                <c:ptCount val="1"/>
                <c:pt idx="0">
                  <c:v>ACL</c:v>
                </c:pt>
              </c:strCache>
            </c:strRef>
          </c:tx>
          <c:spPr>
            <a:ln>
              <a:noFill/>
            </a:ln>
          </c:spPr>
          <c:marker>
            <c:symbol val="dash"/>
            <c:size val="18"/>
            <c:spPr>
              <a:solidFill>
                <a:schemeClr val="tx1"/>
              </a:solidFill>
              <a:ln>
                <a:solidFill>
                  <a:schemeClr val="tx1"/>
                </a:solidFill>
              </a:ln>
            </c:spPr>
          </c:marker>
          <c:cat>
            <c:numRef>
              <c:f>SA!$A$5:$A$10</c:f>
              <c:numCache>
                <c:formatCode>General</c:formatCode>
                <c:ptCount val="6"/>
                <c:pt idx="0">
                  <c:v>2007</c:v>
                </c:pt>
                <c:pt idx="1">
                  <c:v>2008</c:v>
                </c:pt>
                <c:pt idx="2">
                  <c:v>2009</c:v>
                </c:pt>
                <c:pt idx="3">
                  <c:v>2010</c:v>
                </c:pt>
                <c:pt idx="4">
                  <c:v>2011</c:v>
                </c:pt>
                <c:pt idx="5">
                  <c:v>2012</c:v>
                </c:pt>
              </c:numCache>
            </c:numRef>
          </c:cat>
          <c:val>
            <c:numRef>
              <c:f>SA!$K$76:$K$85</c:f>
              <c:numCache>
                <c:formatCode>General</c:formatCode>
                <c:ptCount val="10"/>
                <c:pt idx="4" formatCode="#,##0">
                  <c:v>341119.65</c:v>
                </c:pt>
                <c:pt idx="5" formatCode="#,##0">
                  <c:v>341119.65</c:v>
                </c:pt>
                <c:pt idx="6" formatCode="#,##0">
                  <c:v>439040.52</c:v>
                </c:pt>
                <c:pt idx="7" formatCode="#,##0">
                  <c:v>419840</c:v>
                </c:pt>
                <c:pt idx="8" formatCode="#,##0">
                  <c:v>412480</c:v>
                </c:pt>
                <c:pt idx="9" formatCode="#,##0">
                  <c:v>406080</c:v>
                </c:pt>
              </c:numCache>
            </c:numRef>
          </c:val>
          <c:smooth val="0"/>
        </c:ser>
        <c:dLbls>
          <c:showLegendKey val="0"/>
          <c:showVal val="0"/>
          <c:showCatName val="0"/>
          <c:showSerName val="0"/>
          <c:showPercent val="0"/>
          <c:showBubbleSize val="0"/>
        </c:dLbls>
        <c:marker val="1"/>
        <c:smooth val="0"/>
        <c:axId val="39029248"/>
        <c:axId val="529179776"/>
      </c:lineChart>
      <c:lineChart>
        <c:grouping val="standard"/>
        <c:varyColors val="0"/>
        <c:ser>
          <c:idx val="4"/>
          <c:order val="5"/>
          <c:tx>
            <c:strRef>
              <c:f>SA!$H$75</c:f>
              <c:strCache>
                <c:ptCount val="1"/>
                <c:pt idx="0">
                  <c:v>MRIP Effort</c:v>
                </c:pt>
              </c:strCache>
            </c:strRef>
          </c:tx>
          <c:spPr>
            <a:ln>
              <a:solidFill>
                <a:srgbClr val="C00000"/>
              </a:solidFill>
            </a:ln>
          </c:spPr>
          <c:marker>
            <c:symbol val="x"/>
            <c:size val="7"/>
            <c:spPr>
              <a:solidFill>
                <a:srgbClr val="C00000"/>
              </a:solidFill>
              <a:ln>
                <a:solidFill>
                  <a:srgbClr val="C00000"/>
                </a:solidFill>
              </a:ln>
            </c:spPr>
          </c:marker>
          <c:val>
            <c:numRef>
              <c:f>SA!$J$76:$J$85</c:f>
              <c:numCache>
                <c:formatCode>0</c:formatCode>
                <c:ptCount val="10"/>
                <c:pt idx="0">
                  <c:v>219953.57613790466</c:v>
                </c:pt>
                <c:pt idx="1">
                  <c:v>217936.48444457076</c:v>
                </c:pt>
                <c:pt idx="2">
                  <c:v>186841.95890642051</c:v>
                </c:pt>
                <c:pt idx="3">
                  <c:v>190662.80490103044</c:v>
                </c:pt>
                <c:pt idx="4">
                  <c:v>176728.02532820296</c:v>
                </c:pt>
                <c:pt idx="5">
                  <c:v>177926.82808717605</c:v>
                </c:pt>
                <c:pt idx="6">
                  <c:v>166163.5733539683</c:v>
                </c:pt>
                <c:pt idx="7">
                  <c:v>176276.81014503504</c:v>
                </c:pt>
                <c:pt idx="8">
                  <c:v>165394.74</c:v>
                </c:pt>
              </c:numCache>
            </c:numRef>
          </c:val>
          <c:smooth val="0"/>
        </c:ser>
        <c:ser>
          <c:idx val="5"/>
          <c:order val="6"/>
          <c:tx>
            <c:strRef>
              <c:f>SA!$I$28</c:f>
              <c:strCache>
                <c:ptCount val="1"/>
                <c:pt idx="0">
                  <c:v>Hbt Effort</c:v>
                </c:pt>
              </c:strCache>
            </c:strRef>
          </c:tx>
          <c:val>
            <c:numRef>
              <c:f>SA!$I$76:$I$84</c:f>
              <c:numCache>
                <c:formatCode>0</c:formatCode>
                <c:ptCount val="9"/>
                <c:pt idx="0">
                  <c:v>246881</c:v>
                </c:pt>
                <c:pt idx="1">
                  <c:v>188388</c:v>
                </c:pt>
                <c:pt idx="2">
                  <c:v>196807</c:v>
                </c:pt>
                <c:pt idx="3">
                  <c:v>189684</c:v>
                </c:pt>
                <c:pt idx="4">
                  <c:v>187143</c:v>
                </c:pt>
                <c:pt idx="5" formatCode="#,##0">
                  <c:v>201392</c:v>
                </c:pt>
                <c:pt idx="6" formatCode="#,##0">
                  <c:v>227189</c:v>
                </c:pt>
                <c:pt idx="7" formatCode="#,##0">
                  <c:v>260606</c:v>
                </c:pt>
                <c:pt idx="8" formatCode="#,##0">
                  <c:v>257397</c:v>
                </c:pt>
              </c:numCache>
            </c:numRef>
          </c:val>
          <c:smooth val="0"/>
        </c:ser>
        <c:dLbls>
          <c:showLegendKey val="0"/>
          <c:showVal val="0"/>
          <c:showCatName val="0"/>
          <c:showSerName val="0"/>
          <c:showPercent val="0"/>
          <c:showBubbleSize val="0"/>
        </c:dLbls>
        <c:marker val="1"/>
        <c:smooth val="0"/>
        <c:axId val="39029760"/>
        <c:axId val="529180352"/>
      </c:lineChart>
      <c:catAx>
        <c:axId val="39029248"/>
        <c:scaling>
          <c:orientation val="minMax"/>
        </c:scaling>
        <c:delete val="0"/>
        <c:axPos val="b"/>
        <c:numFmt formatCode="General" sourceLinked="1"/>
        <c:majorTickMark val="cross"/>
        <c:minorTickMark val="none"/>
        <c:tickLblPos val="nextTo"/>
        <c:spPr>
          <a:ln w="19050">
            <a:solidFill>
              <a:schemeClr val="tx1"/>
            </a:solidFill>
          </a:ln>
        </c:spPr>
        <c:txPr>
          <a:bodyPr rot="0" vert="horz"/>
          <a:lstStyle/>
          <a:p>
            <a:pPr>
              <a:defRPr/>
            </a:pPr>
            <a:endParaRPr lang="en-US"/>
          </a:p>
        </c:txPr>
        <c:crossAx val="529179776"/>
        <c:crosses val="autoZero"/>
        <c:auto val="1"/>
        <c:lblAlgn val="ctr"/>
        <c:lblOffset val="100"/>
        <c:noMultiLvlLbl val="0"/>
      </c:catAx>
      <c:valAx>
        <c:axId val="529179776"/>
        <c:scaling>
          <c:orientation val="minMax"/>
          <c:max val="1000000"/>
        </c:scaling>
        <c:delete val="0"/>
        <c:axPos val="l"/>
        <c:title>
          <c:tx>
            <c:rich>
              <a:bodyPr/>
              <a:lstStyle/>
              <a:p>
                <a:pPr>
                  <a:defRPr/>
                </a:pPr>
                <a:r>
                  <a:rPr lang="en-US"/>
                  <a:t>Landings (lbs ww)</a:t>
                </a:r>
              </a:p>
            </c:rich>
          </c:tx>
          <c:layout>
            <c:manualLayout>
              <c:xMode val="edge"/>
              <c:yMode val="edge"/>
              <c:x val="3.6974479136480196E-3"/>
              <c:y val="0.23348320806490094"/>
            </c:manualLayout>
          </c:layout>
          <c:overlay val="0"/>
        </c:title>
        <c:numFmt formatCode="#,##0" sourceLinked="1"/>
        <c:majorTickMark val="cross"/>
        <c:minorTickMark val="none"/>
        <c:tickLblPos val="nextTo"/>
        <c:spPr>
          <a:ln w="19050">
            <a:solidFill>
              <a:schemeClr val="tx1"/>
            </a:solidFill>
          </a:ln>
        </c:spPr>
        <c:txPr>
          <a:bodyPr rot="0" vert="horz"/>
          <a:lstStyle/>
          <a:p>
            <a:pPr>
              <a:defRPr/>
            </a:pPr>
            <a:endParaRPr lang="en-US"/>
          </a:p>
        </c:txPr>
        <c:crossAx val="39029248"/>
        <c:crosses val="autoZero"/>
        <c:crossBetween val="between"/>
        <c:majorUnit val="100000"/>
      </c:valAx>
      <c:catAx>
        <c:axId val="39029760"/>
        <c:scaling>
          <c:orientation val="minMax"/>
        </c:scaling>
        <c:delete val="1"/>
        <c:axPos val="b"/>
        <c:majorTickMark val="out"/>
        <c:minorTickMark val="none"/>
        <c:tickLblPos val="nextTo"/>
        <c:crossAx val="529180352"/>
        <c:crosses val="autoZero"/>
        <c:auto val="1"/>
        <c:lblAlgn val="ctr"/>
        <c:lblOffset val="100"/>
        <c:noMultiLvlLbl val="0"/>
      </c:catAx>
      <c:valAx>
        <c:axId val="529180352"/>
        <c:scaling>
          <c:orientation val="minMax"/>
        </c:scaling>
        <c:delete val="0"/>
        <c:axPos val="r"/>
        <c:title>
          <c:tx>
            <c:rich>
              <a:bodyPr/>
              <a:lstStyle/>
              <a:p>
                <a:pPr>
                  <a:defRPr/>
                </a:pPr>
                <a:r>
                  <a:rPr lang="en-US"/>
                  <a:t>MRIP angler trips (X 100)                                       Headboat angler trips</a:t>
                </a:r>
              </a:p>
            </c:rich>
          </c:tx>
          <c:layout>
            <c:manualLayout>
              <c:xMode val="edge"/>
              <c:yMode val="edge"/>
              <c:x val="0.92536106488266257"/>
              <c:y val="0.17365162451284499"/>
            </c:manualLayout>
          </c:layout>
          <c:overlay val="0"/>
        </c:title>
        <c:numFmt formatCode="#,##0" sourceLinked="0"/>
        <c:majorTickMark val="cross"/>
        <c:minorTickMark val="none"/>
        <c:tickLblPos val="nextTo"/>
        <c:spPr>
          <a:ln w="19050">
            <a:solidFill>
              <a:schemeClr val="tx1"/>
            </a:solidFill>
          </a:ln>
        </c:spPr>
        <c:txPr>
          <a:bodyPr rot="0" vert="horz"/>
          <a:lstStyle/>
          <a:p>
            <a:pPr>
              <a:defRPr/>
            </a:pPr>
            <a:endParaRPr lang="en-US"/>
          </a:p>
        </c:txPr>
        <c:crossAx val="39029760"/>
        <c:crosses val="max"/>
        <c:crossBetween val="between"/>
      </c:valAx>
    </c:plotArea>
    <c:legend>
      <c:legendPos val="b"/>
      <c:layout>
        <c:manualLayout>
          <c:xMode val="edge"/>
          <c:yMode val="edge"/>
          <c:x val="8.8330835617156683E-2"/>
          <c:y val="0.93374045573848719"/>
          <c:w val="0.82336896373757695"/>
          <c:h val="6.4395927781754514E-2"/>
        </c:manualLayout>
      </c:layout>
      <c:overlay val="0"/>
    </c:legend>
    <c:plotVisOnly val="1"/>
    <c:dispBlanksAs val="gap"/>
    <c:showDLblsOverMax val="0"/>
  </c:chart>
  <c:spPr>
    <a:ln>
      <a:noFill/>
    </a:ln>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37559303509772"/>
          <c:y val="3.7288059395598219E-2"/>
          <c:w val="0.69042141928520617"/>
          <c:h val="0.77903195339218956"/>
        </c:manualLayout>
      </c:layout>
      <c:barChart>
        <c:barDir val="col"/>
        <c:grouping val="stacked"/>
        <c:varyColors val="0"/>
        <c:ser>
          <c:idx val="0"/>
          <c:order val="0"/>
          <c:tx>
            <c:v>Cbt</c:v>
          </c:tx>
          <c:invertIfNegative val="0"/>
          <c:cat>
            <c:numRef>
              <c:f>SA!$A$5:$A$14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SA!$B$5:$B$14</c:f>
              <c:numCache>
                <c:formatCode>#,##0</c:formatCode>
                <c:ptCount val="10"/>
                <c:pt idx="0">
                  <c:v>1933.0381482320004</c:v>
                </c:pt>
                <c:pt idx="1">
                  <c:v>1769.5724614170001</c:v>
                </c:pt>
                <c:pt idx="2">
                  <c:v>1347.08605171</c:v>
                </c:pt>
                <c:pt idx="3">
                  <c:v>1582.3218325580001</c:v>
                </c:pt>
                <c:pt idx="4">
                  <c:v>88.164878340000001</c:v>
                </c:pt>
                <c:pt idx="5">
                  <c:v>450</c:v>
                </c:pt>
                <c:pt idx="6">
                  <c:v>174.07635389999999</c:v>
                </c:pt>
                <c:pt idx="7">
                  <c:v>75.537421899999998</c:v>
                </c:pt>
                <c:pt idx="8">
                  <c:v>393.15522370000002</c:v>
                </c:pt>
                <c:pt idx="9">
                  <c:v>526.51142470000002</c:v>
                </c:pt>
              </c:numCache>
            </c:numRef>
          </c:val>
        </c:ser>
        <c:ser>
          <c:idx val="1"/>
          <c:order val="1"/>
          <c:tx>
            <c:v>Hbt</c:v>
          </c:tx>
          <c:invertIfNegative val="0"/>
          <c:cat>
            <c:numRef>
              <c:f>SA!$A$5:$A$14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SA!$C$5:$C$14</c:f>
              <c:numCache>
                <c:formatCode>#,##0</c:formatCode>
                <c:ptCount val="10"/>
                <c:pt idx="0">
                  <c:v>173</c:v>
                </c:pt>
                <c:pt idx="1">
                  <c:v>53</c:v>
                </c:pt>
                <c:pt idx="2">
                  <c:v>108</c:v>
                </c:pt>
                <c:pt idx="3">
                  <c:v>77</c:v>
                </c:pt>
                <c:pt idx="4">
                  <c:v>63</c:v>
                </c:pt>
                <c:pt idx="5">
                  <c:v>60</c:v>
                </c:pt>
                <c:pt idx="6">
                  <c:v>449</c:v>
                </c:pt>
                <c:pt idx="7">
                  <c:v>1138</c:v>
                </c:pt>
                <c:pt idx="8">
                  <c:v>778</c:v>
                </c:pt>
                <c:pt idx="9">
                  <c:v>476</c:v>
                </c:pt>
              </c:numCache>
            </c:numRef>
          </c:val>
        </c:ser>
        <c:ser>
          <c:idx val="2"/>
          <c:order val="2"/>
          <c:tx>
            <c:v>Prv</c:v>
          </c:tx>
          <c:invertIfNegative val="0"/>
          <c:cat>
            <c:numRef>
              <c:f>SA!$A$5:$A$14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SA!$D$5:$D$14</c:f>
              <c:numCache>
                <c:formatCode>#,##0</c:formatCode>
                <c:ptCount val="10"/>
                <c:pt idx="0">
                  <c:v>1838.08071778</c:v>
                </c:pt>
                <c:pt idx="1">
                  <c:v>0</c:v>
                </c:pt>
                <c:pt idx="2">
                  <c:v>2478.0315584800001</c:v>
                </c:pt>
                <c:pt idx="3">
                  <c:v>407.08662171999998</c:v>
                </c:pt>
                <c:pt idx="4">
                  <c:v>0</c:v>
                </c:pt>
                <c:pt idx="5">
                  <c:v>1555</c:v>
                </c:pt>
                <c:pt idx="6">
                  <c:v>1425.08</c:v>
                </c:pt>
                <c:pt idx="7">
                  <c:v>0</c:v>
                </c:pt>
                <c:pt idx="8">
                  <c:v>445.79700939999998</c:v>
                </c:pt>
                <c:pt idx="9">
                  <c:v>424.321192</c:v>
                </c:pt>
              </c:numCache>
            </c:numRef>
          </c:val>
        </c:ser>
        <c:ser>
          <c:idx val="3"/>
          <c:order val="3"/>
          <c:tx>
            <c:v>Shore</c:v>
          </c:tx>
          <c:invertIfNegative val="0"/>
          <c:cat>
            <c:numRef>
              <c:f>SA!$A$5:$A$14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SA!$E$5:$E$12</c:f>
              <c:numCache>
                <c:formatCode>#,##0</c:formatCode>
                <c:ptCount val="8"/>
                <c:pt idx="0">
                  <c:v>0</c:v>
                </c:pt>
                <c:pt idx="1">
                  <c:v>0</c:v>
                </c:pt>
                <c:pt idx="2">
                  <c:v>0</c:v>
                </c:pt>
                <c:pt idx="3">
                  <c:v>0</c:v>
                </c:pt>
                <c:pt idx="4">
                  <c:v>0</c:v>
                </c:pt>
                <c:pt idx="5">
                  <c:v>0</c:v>
                </c:pt>
                <c:pt idx="6">
                  <c:v>0</c:v>
                </c:pt>
                <c:pt idx="7">
                  <c:v>0</c:v>
                </c:pt>
              </c:numCache>
            </c:numRef>
          </c:val>
        </c:ser>
        <c:dLbls>
          <c:showLegendKey val="0"/>
          <c:showVal val="0"/>
          <c:showCatName val="0"/>
          <c:showSerName val="0"/>
          <c:showPercent val="0"/>
          <c:showBubbleSize val="0"/>
        </c:dLbls>
        <c:gapWidth val="38"/>
        <c:overlap val="100"/>
        <c:axId val="39206400"/>
        <c:axId val="529183232"/>
      </c:barChart>
      <c:lineChart>
        <c:grouping val="standard"/>
        <c:varyColors val="0"/>
        <c:ser>
          <c:idx val="6"/>
          <c:order val="4"/>
          <c:tx>
            <c:v>ACL</c:v>
          </c:tx>
          <c:spPr>
            <a:ln>
              <a:noFill/>
            </a:ln>
          </c:spPr>
          <c:marker>
            <c:symbol val="dash"/>
            <c:size val="18"/>
            <c:spPr>
              <a:solidFill>
                <a:schemeClr val="tx1"/>
              </a:solidFill>
              <a:ln>
                <a:solidFill>
                  <a:schemeClr val="tx1"/>
                </a:solidFill>
              </a:ln>
            </c:spPr>
          </c:marker>
          <c:cat>
            <c:numRef>
              <c:f>SA!$A$5:$A$14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SA!$K$5:$K$14</c:f>
              <c:numCache>
                <c:formatCode>General</c:formatCode>
                <c:ptCount val="10"/>
                <c:pt idx="4">
                  <c:v>523</c:v>
                </c:pt>
                <c:pt idx="5">
                  <c:v>523</c:v>
                </c:pt>
                <c:pt idx="6">
                  <c:v>523</c:v>
                </c:pt>
                <c:pt idx="7">
                  <c:v>523</c:v>
                </c:pt>
                <c:pt idx="8" formatCode="#,##0">
                  <c:v>4152</c:v>
                </c:pt>
                <c:pt idx="9" formatCode="#,##0">
                  <c:v>4483</c:v>
                </c:pt>
              </c:numCache>
            </c:numRef>
          </c:val>
          <c:smooth val="0"/>
        </c:ser>
        <c:dLbls>
          <c:showLegendKey val="0"/>
          <c:showVal val="0"/>
          <c:showCatName val="0"/>
          <c:showSerName val="0"/>
          <c:showPercent val="0"/>
          <c:showBubbleSize val="0"/>
        </c:dLbls>
        <c:marker val="1"/>
        <c:smooth val="0"/>
        <c:axId val="39206400"/>
        <c:axId val="529183232"/>
      </c:lineChart>
      <c:lineChart>
        <c:grouping val="standard"/>
        <c:varyColors val="0"/>
        <c:ser>
          <c:idx val="4"/>
          <c:order val="5"/>
          <c:tx>
            <c:v>MRIP effort</c:v>
          </c:tx>
          <c:spPr>
            <a:ln>
              <a:solidFill>
                <a:srgbClr val="C00000"/>
              </a:solidFill>
            </a:ln>
          </c:spPr>
          <c:marker>
            <c:symbol val="x"/>
            <c:size val="7"/>
            <c:spPr>
              <a:solidFill>
                <a:srgbClr val="C00000"/>
              </a:solidFill>
              <a:ln>
                <a:solidFill>
                  <a:srgbClr val="C00000"/>
                </a:solidFill>
              </a:ln>
            </c:spPr>
          </c:marker>
          <c:val>
            <c:numRef>
              <c:f>SA!$J$5:$J$14</c:f>
              <c:numCache>
                <c:formatCode>0</c:formatCode>
                <c:ptCount val="10"/>
                <c:pt idx="0">
                  <c:v>219953.57613790466</c:v>
                </c:pt>
                <c:pt idx="1">
                  <c:v>217936.48444457076</c:v>
                </c:pt>
                <c:pt idx="2">
                  <c:v>186841.95890642051</c:v>
                </c:pt>
                <c:pt idx="3">
                  <c:v>190662.80490103044</c:v>
                </c:pt>
                <c:pt idx="4">
                  <c:v>176728.02532820296</c:v>
                </c:pt>
                <c:pt idx="5">
                  <c:v>177926.82808717605</c:v>
                </c:pt>
                <c:pt idx="6">
                  <c:v>166163.5733539683</c:v>
                </c:pt>
                <c:pt idx="7">
                  <c:v>176276.81014503504</c:v>
                </c:pt>
                <c:pt idx="8">
                  <c:v>165394.74</c:v>
                </c:pt>
              </c:numCache>
            </c:numRef>
          </c:val>
          <c:smooth val="0"/>
        </c:ser>
        <c:ser>
          <c:idx val="5"/>
          <c:order val="6"/>
          <c:tx>
            <c:v>Hbt effort</c:v>
          </c:tx>
          <c:val>
            <c:numRef>
              <c:f>SA!$I$5:$I$14</c:f>
              <c:numCache>
                <c:formatCode>0</c:formatCode>
                <c:ptCount val="10"/>
                <c:pt idx="0">
                  <c:v>246881</c:v>
                </c:pt>
                <c:pt idx="1">
                  <c:v>188388</c:v>
                </c:pt>
                <c:pt idx="2">
                  <c:v>196807</c:v>
                </c:pt>
                <c:pt idx="3">
                  <c:v>189684</c:v>
                </c:pt>
                <c:pt idx="4">
                  <c:v>187143</c:v>
                </c:pt>
                <c:pt idx="5" formatCode="#,##0">
                  <c:v>201392</c:v>
                </c:pt>
                <c:pt idx="6" formatCode="#,##0">
                  <c:v>227189</c:v>
                </c:pt>
                <c:pt idx="7" formatCode="#,##0">
                  <c:v>260606</c:v>
                </c:pt>
                <c:pt idx="8" formatCode="#,##0">
                  <c:v>257397</c:v>
                </c:pt>
              </c:numCache>
            </c:numRef>
          </c:val>
          <c:smooth val="0"/>
        </c:ser>
        <c:dLbls>
          <c:showLegendKey val="0"/>
          <c:showVal val="0"/>
          <c:showCatName val="0"/>
          <c:showSerName val="0"/>
          <c:showPercent val="0"/>
          <c:showBubbleSize val="0"/>
        </c:dLbls>
        <c:marker val="1"/>
        <c:smooth val="0"/>
        <c:axId val="39288832"/>
        <c:axId val="529183808"/>
      </c:lineChart>
      <c:catAx>
        <c:axId val="39206400"/>
        <c:scaling>
          <c:orientation val="minMax"/>
        </c:scaling>
        <c:delete val="0"/>
        <c:axPos val="b"/>
        <c:numFmt formatCode="General" sourceLinked="1"/>
        <c:majorTickMark val="out"/>
        <c:minorTickMark val="none"/>
        <c:tickLblPos val="nextTo"/>
        <c:spPr>
          <a:ln w="19050">
            <a:solidFill>
              <a:schemeClr val="tx1"/>
            </a:solidFill>
          </a:ln>
        </c:spPr>
        <c:txPr>
          <a:bodyPr rot="0" vert="horz"/>
          <a:lstStyle/>
          <a:p>
            <a:pPr>
              <a:defRPr/>
            </a:pPr>
            <a:endParaRPr lang="en-US"/>
          </a:p>
        </c:txPr>
        <c:crossAx val="529183232"/>
        <c:crosses val="autoZero"/>
        <c:auto val="1"/>
        <c:lblAlgn val="ctr"/>
        <c:lblOffset val="100"/>
        <c:noMultiLvlLbl val="0"/>
      </c:catAx>
      <c:valAx>
        <c:axId val="529183232"/>
        <c:scaling>
          <c:orientation val="minMax"/>
        </c:scaling>
        <c:delete val="0"/>
        <c:axPos val="l"/>
        <c:title>
          <c:tx>
            <c:rich>
              <a:bodyPr/>
              <a:lstStyle/>
              <a:p>
                <a:pPr>
                  <a:defRPr/>
                </a:pPr>
                <a:r>
                  <a:rPr lang="en-US"/>
                  <a:t>Landings (numbers)</a:t>
                </a:r>
              </a:p>
            </c:rich>
          </c:tx>
          <c:layout>
            <c:manualLayout>
              <c:xMode val="edge"/>
              <c:yMode val="edge"/>
              <c:x val="7.262696263913383E-4"/>
              <c:y val="0.2164188638352024"/>
            </c:manualLayout>
          </c:layout>
          <c:overlay val="0"/>
        </c:title>
        <c:numFmt formatCode="#,##0" sourceLinked="1"/>
        <c:majorTickMark val="cross"/>
        <c:minorTickMark val="none"/>
        <c:tickLblPos val="nextTo"/>
        <c:spPr>
          <a:ln w="19050">
            <a:solidFill>
              <a:schemeClr val="tx1"/>
            </a:solidFill>
          </a:ln>
        </c:spPr>
        <c:txPr>
          <a:bodyPr rot="0" vert="horz"/>
          <a:lstStyle/>
          <a:p>
            <a:pPr>
              <a:defRPr/>
            </a:pPr>
            <a:endParaRPr lang="en-US"/>
          </a:p>
        </c:txPr>
        <c:crossAx val="39206400"/>
        <c:crosses val="autoZero"/>
        <c:crossBetween val="between"/>
      </c:valAx>
      <c:catAx>
        <c:axId val="39288832"/>
        <c:scaling>
          <c:orientation val="minMax"/>
        </c:scaling>
        <c:delete val="1"/>
        <c:axPos val="b"/>
        <c:majorTickMark val="out"/>
        <c:minorTickMark val="none"/>
        <c:tickLblPos val="nextTo"/>
        <c:crossAx val="529183808"/>
        <c:crosses val="autoZero"/>
        <c:auto val="1"/>
        <c:lblAlgn val="ctr"/>
        <c:lblOffset val="100"/>
        <c:noMultiLvlLbl val="0"/>
      </c:catAx>
      <c:valAx>
        <c:axId val="529183808"/>
        <c:scaling>
          <c:orientation val="minMax"/>
        </c:scaling>
        <c:delete val="0"/>
        <c:axPos val="r"/>
        <c:title>
          <c:tx>
            <c:rich>
              <a:bodyPr/>
              <a:lstStyle/>
              <a:p>
                <a:pPr>
                  <a:defRPr/>
                </a:pPr>
                <a:r>
                  <a:rPr lang="en-US"/>
                  <a:t>MRIP angler trips (X 100)                                       Headboat angler trips</a:t>
                </a:r>
              </a:p>
            </c:rich>
          </c:tx>
          <c:layout>
            <c:manualLayout>
              <c:xMode val="edge"/>
              <c:yMode val="edge"/>
              <c:x val="0.93412377080625175"/>
              <c:y val="0.17365162451284499"/>
            </c:manualLayout>
          </c:layout>
          <c:overlay val="0"/>
        </c:title>
        <c:numFmt formatCode="#,##0" sourceLinked="0"/>
        <c:majorTickMark val="cross"/>
        <c:minorTickMark val="none"/>
        <c:tickLblPos val="nextTo"/>
        <c:spPr>
          <a:ln w="19050">
            <a:solidFill>
              <a:schemeClr val="tx1"/>
            </a:solidFill>
          </a:ln>
        </c:spPr>
        <c:txPr>
          <a:bodyPr rot="0" vert="horz"/>
          <a:lstStyle/>
          <a:p>
            <a:pPr>
              <a:defRPr/>
            </a:pPr>
            <a:endParaRPr lang="en-US"/>
          </a:p>
        </c:txPr>
        <c:crossAx val="39288832"/>
        <c:crosses val="max"/>
        <c:crossBetween val="between"/>
      </c:valAx>
    </c:plotArea>
    <c:legend>
      <c:legendPos val="b"/>
      <c:layout>
        <c:manualLayout>
          <c:xMode val="edge"/>
          <c:yMode val="edge"/>
          <c:x val="8.9382360327987395E-2"/>
          <c:y val="0.91480106179909337"/>
          <c:w val="0.82336896373757695"/>
          <c:h val="6.4395927781754514E-2"/>
        </c:manualLayout>
      </c:layout>
      <c:overlay val="0"/>
    </c:legend>
    <c:plotVisOnly val="1"/>
    <c:dispBlanksAs val="gap"/>
    <c:showDLblsOverMax val="0"/>
  </c:chart>
  <c:spPr>
    <a:ln>
      <a:noFill/>
    </a:ln>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16230507951211"/>
          <c:y val="3.7288059395598205E-2"/>
          <c:w val="0.67251472540714363"/>
          <c:h val="0.79797134733158359"/>
        </c:manualLayout>
      </c:layout>
      <c:barChart>
        <c:barDir val="col"/>
        <c:grouping val="stacked"/>
        <c:varyColors val="0"/>
        <c:ser>
          <c:idx val="0"/>
          <c:order val="0"/>
          <c:tx>
            <c:strRef>
              <c:f>SA!$B$28</c:f>
              <c:strCache>
                <c:ptCount val="1"/>
                <c:pt idx="0">
                  <c:v>Cbt</c:v>
                </c:pt>
              </c:strCache>
            </c:strRef>
          </c:tx>
          <c:invertIfNegative val="0"/>
          <c:cat>
            <c:numRef>
              <c:f>SA!$A$29:$A$38</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SA!$B$29:$B$38</c:f>
              <c:numCache>
                <c:formatCode>#,##0</c:formatCode>
                <c:ptCount val="10"/>
                <c:pt idx="0">
                  <c:v>1222.342868</c:v>
                </c:pt>
                <c:pt idx="1">
                  <c:v>0</c:v>
                </c:pt>
                <c:pt idx="2">
                  <c:v>1678.0016903999999</c:v>
                </c:pt>
                <c:pt idx="3">
                  <c:v>502.60612396600004</c:v>
                </c:pt>
                <c:pt idx="4">
                  <c:v>134.42061829900001</c:v>
                </c:pt>
                <c:pt idx="5">
                  <c:v>649</c:v>
                </c:pt>
                <c:pt idx="6">
                  <c:v>2309.16</c:v>
                </c:pt>
                <c:pt idx="7">
                  <c:v>253.6794611</c:v>
                </c:pt>
                <c:pt idx="8">
                  <c:v>3391.31</c:v>
                </c:pt>
                <c:pt idx="9">
                  <c:v>4495.4799999999996</c:v>
                </c:pt>
              </c:numCache>
            </c:numRef>
          </c:val>
        </c:ser>
        <c:ser>
          <c:idx val="1"/>
          <c:order val="1"/>
          <c:tx>
            <c:strRef>
              <c:f>SA!$C$28</c:f>
              <c:strCache>
                <c:ptCount val="1"/>
                <c:pt idx="0">
                  <c:v>Hbt</c:v>
                </c:pt>
              </c:strCache>
            </c:strRef>
          </c:tx>
          <c:invertIfNegative val="0"/>
          <c:cat>
            <c:numRef>
              <c:f>SA!$A$29:$A$38</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SA!$C$29:$C$37</c:f>
              <c:numCache>
                <c:formatCode>General</c:formatCode>
                <c:ptCount val="9"/>
                <c:pt idx="0">
                  <c:v>0</c:v>
                </c:pt>
                <c:pt idx="1">
                  <c:v>0</c:v>
                </c:pt>
                <c:pt idx="2">
                  <c:v>0</c:v>
                </c:pt>
                <c:pt idx="3">
                  <c:v>0</c:v>
                </c:pt>
                <c:pt idx="4">
                  <c:v>0</c:v>
                </c:pt>
                <c:pt idx="5">
                  <c:v>0</c:v>
                </c:pt>
                <c:pt idx="6">
                  <c:v>55</c:v>
                </c:pt>
                <c:pt idx="7">
                  <c:v>200</c:v>
                </c:pt>
                <c:pt idx="8">
                  <c:v>142</c:v>
                </c:pt>
              </c:numCache>
            </c:numRef>
          </c:val>
        </c:ser>
        <c:ser>
          <c:idx val="2"/>
          <c:order val="2"/>
          <c:tx>
            <c:strRef>
              <c:f>SA!$D$28</c:f>
              <c:strCache>
                <c:ptCount val="1"/>
                <c:pt idx="0">
                  <c:v>Prv</c:v>
                </c:pt>
              </c:strCache>
            </c:strRef>
          </c:tx>
          <c:invertIfNegative val="0"/>
          <c:cat>
            <c:numRef>
              <c:f>SA!$A$29:$A$38</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SA!$D$29:$D$38</c:f>
              <c:numCache>
                <c:formatCode>#,##0</c:formatCode>
                <c:ptCount val="10"/>
                <c:pt idx="0">
                  <c:v>943.14136704999999</c:v>
                </c:pt>
                <c:pt idx="1">
                  <c:v>0</c:v>
                </c:pt>
                <c:pt idx="2">
                  <c:v>6454.3459060899995</c:v>
                </c:pt>
                <c:pt idx="3">
                  <c:v>3880.2259165999999</c:v>
                </c:pt>
                <c:pt idx="4">
                  <c:v>9729.1250373999992</c:v>
                </c:pt>
                <c:pt idx="5">
                  <c:v>2979</c:v>
                </c:pt>
                <c:pt idx="6">
                  <c:v>1779.12</c:v>
                </c:pt>
                <c:pt idx="7">
                  <c:v>903.29711410000004</c:v>
                </c:pt>
                <c:pt idx="8">
                  <c:v>338.53463970000001</c:v>
                </c:pt>
                <c:pt idx="9">
                  <c:v>7593.34</c:v>
                </c:pt>
              </c:numCache>
            </c:numRef>
          </c:val>
        </c:ser>
        <c:ser>
          <c:idx val="3"/>
          <c:order val="3"/>
          <c:tx>
            <c:strRef>
              <c:f>SA!$E$28</c:f>
              <c:strCache>
                <c:ptCount val="1"/>
                <c:pt idx="0">
                  <c:v>Shore</c:v>
                </c:pt>
              </c:strCache>
            </c:strRef>
          </c:tx>
          <c:invertIfNegative val="0"/>
          <c:cat>
            <c:numRef>
              <c:f>SA!$A$29:$A$38</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SA!$E$29:$E$35</c:f>
              <c:numCache>
                <c:formatCode>#,##0</c:formatCode>
                <c:ptCount val="7"/>
                <c:pt idx="0">
                  <c:v>0</c:v>
                </c:pt>
                <c:pt idx="1">
                  <c:v>0</c:v>
                </c:pt>
                <c:pt idx="2">
                  <c:v>0</c:v>
                </c:pt>
                <c:pt idx="3">
                  <c:v>0</c:v>
                </c:pt>
                <c:pt idx="4">
                  <c:v>0</c:v>
                </c:pt>
                <c:pt idx="5">
                  <c:v>0</c:v>
                </c:pt>
                <c:pt idx="6">
                  <c:v>0</c:v>
                </c:pt>
              </c:numCache>
            </c:numRef>
          </c:val>
        </c:ser>
        <c:dLbls>
          <c:showLegendKey val="0"/>
          <c:showVal val="0"/>
          <c:showCatName val="0"/>
          <c:showSerName val="0"/>
          <c:showPercent val="0"/>
          <c:showBubbleSize val="0"/>
        </c:dLbls>
        <c:gapWidth val="38"/>
        <c:overlap val="100"/>
        <c:axId val="39336448"/>
        <c:axId val="39501824"/>
      </c:barChart>
      <c:lineChart>
        <c:grouping val="standard"/>
        <c:varyColors val="0"/>
        <c:ser>
          <c:idx val="6"/>
          <c:order val="4"/>
          <c:tx>
            <c:strRef>
              <c:f>SA!$K$28</c:f>
              <c:strCache>
                <c:ptCount val="1"/>
                <c:pt idx="0">
                  <c:v>ACL</c:v>
                </c:pt>
              </c:strCache>
            </c:strRef>
          </c:tx>
          <c:spPr>
            <a:ln>
              <a:noFill/>
            </a:ln>
          </c:spPr>
          <c:marker>
            <c:symbol val="dash"/>
            <c:size val="18"/>
            <c:spPr>
              <a:solidFill>
                <a:schemeClr val="tx1"/>
              </a:solidFill>
              <a:ln>
                <a:solidFill>
                  <a:schemeClr val="tx1"/>
                </a:solidFill>
              </a:ln>
            </c:spPr>
          </c:marker>
          <c:cat>
            <c:numRef>
              <c:f>SA!$A$5:$A$10</c:f>
              <c:numCache>
                <c:formatCode>General</c:formatCode>
                <c:ptCount val="6"/>
                <c:pt idx="0">
                  <c:v>2007</c:v>
                </c:pt>
                <c:pt idx="1">
                  <c:v>2008</c:v>
                </c:pt>
                <c:pt idx="2">
                  <c:v>2009</c:v>
                </c:pt>
                <c:pt idx="3">
                  <c:v>2010</c:v>
                </c:pt>
                <c:pt idx="4">
                  <c:v>2011</c:v>
                </c:pt>
                <c:pt idx="5">
                  <c:v>2012</c:v>
                </c:pt>
              </c:numCache>
            </c:numRef>
          </c:cat>
          <c:val>
            <c:numRef>
              <c:f>SA!$K$29:$K$38</c:f>
              <c:numCache>
                <c:formatCode>General</c:formatCode>
                <c:ptCount val="10"/>
                <c:pt idx="4">
                  <c:v>1578</c:v>
                </c:pt>
                <c:pt idx="5">
                  <c:v>3019</c:v>
                </c:pt>
                <c:pt idx="6">
                  <c:v>3019</c:v>
                </c:pt>
                <c:pt idx="7">
                  <c:v>3019</c:v>
                </c:pt>
                <c:pt idx="8">
                  <c:v>3019</c:v>
                </c:pt>
                <c:pt idx="9">
                  <c:v>3019</c:v>
                </c:pt>
              </c:numCache>
            </c:numRef>
          </c:val>
          <c:smooth val="0"/>
        </c:ser>
        <c:dLbls>
          <c:showLegendKey val="0"/>
          <c:showVal val="0"/>
          <c:showCatName val="0"/>
          <c:showSerName val="0"/>
          <c:showPercent val="0"/>
          <c:showBubbleSize val="0"/>
        </c:dLbls>
        <c:marker val="1"/>
        <c:smooth val="0"/>
        <c:axId val="39336448"/>
        <c:axId val="39501824"/>
      </c:lineChart>
      <c:lineChart>
        <c:grouping val="standard"/>
        <c:varyColors val="0"/>
        <c:ser>
          <c:idx val="4"/>
          <c:order val="5"/>
          <c:tx>
            <c:strRef>
              <c:f>SA!$H$28</c:f>
              <c:strCache>
                <c:ptCount val="1"/>
                <c:pt idx="0">
                  <c:v>MRIP Effort</c:v>
                </c:pt>
              </c:strCache>
            </c:strRef>
          </c:tx>
          <c:spPr>
            <a:ln>
              <a:solidFill>
                <a:srgbClr val="C00000"/>
              </a:solidFill>
            </a:ln>
          </c:spPr>
          <c:marker>
            <c:symbol val="x"/>
            <c:size val="7"/>
            <c:spPr>
              <a:solidFill>
                <a:srgbClr val="C00000"/>
              </a:solidFill>
              <a:ln>
                <a:solidFill>
                  <a:srgbClr val="C00000"/>
                </a:solidFill>
              </a:ln>
            </c:spPr>
          </c:marker>
          <c:val>
            <c:numRef>
              <c:f>SA!$J$29:$J$38</c:f>
              <c:numCache>
                <c:formatCode>0</c:formatCode>
                <c:ptCount val="10"/>
                <c:pt idx="0">
                  <c:v>219953.57613790466</c:v>
                </c:pt>
                <c:pt idx="1">
                  <c:v>217936.48444457076</c:v>
                </c:pt>
                <c:pt idx="2">
                  <c:v>186841.95890642051</c:v>
                </c:pt>
                <c:pt idx="3">
                  <c:v>190662.80490103044</c:v>
                </c:pt>
                <c:pt idx="4">
                  <c:v>176728.02532820296</c:v>
                </c:pt>
                <c:pt idx="5">
                  <c:v>177926.82808717605</c:v>
                </c:pt>
                <c:pt idx="6">
                  <c:v>166163.5733539683</c:v>
                </c:pt>
                <c:pt idx="7">
                  <c:v>176276.81014503504</c:v>
                </c:pt>
                <c:pt idx="8">
                  <c:v>165394.74</c:v>
                </c:pt>
              </c:numCache>
            </c:numRef>
          </c:val>
          <c:smooth val="0"/>
        </c:ser>
        <c:ser>
          <c:idx val="5"/>
          <c:order val="6"/>
          <c:tx>
            <c:strRef>
              <c:f>SA!$I$28</c:f>
              <c:strCache>
                <c:ptCount val="1"/>
                <c:pt idx="0">
                  <c:v>Hbt Effort</c:v>
                </c:pt>
              </c:strCache>
            </c:strRef>
          </c:tx>
          <c:val>
            <c:numRef>
              <c:f>SA!$I$29:$I$38</c:f>
              <c:numCache>
                <c:formatCode>0</c:formatCode>
                <c:ptCount val="10"/>
                <c:pt idx="0">
                  <c:v>246881</c:v>
                </c:pt>
                <c:pt idx="1">
                  <c:v>188388</c:v>
                </c:pt>
                <c:pt idx="2">
                  <c:v>196807</c:v>
                </c:pt>
                <c:pt idx="3">
                  <c:v>189684</c:v>
                </c:pt>
                <c:pt idx="4">
                  <c:v>187143</c:v>
                </c:pt>
                <c:pt idx="5" formatCode="#,##0">
                  <c:v>201392</c:v>
                </c:pt>
                <c:pt idx="6" formatCode="#,##0">
                  <c:v>227189</c:v>
                </c:pt>
                <c:pt idx="7" formatCode="#,##0">
                  <c:v>260606</c:v>
                </c:pt>
                <c:pt idx="8" formatCode="#,##0">
                  <c:v>257397</c:v>
                </c:pt>
              </c:numCache>
            </c:numRef>
          </c:val>
          <c:smooth val="0"/>
        </c:ser>
        <c:dLbls>
          <c:showLegendKey val="0"/>
          <c:showVal val="0"/>
          <c:showCatName val="0"/>
          <c:showSerName val="0"/>
          <c:showPercent val="0"/>
          <c:showBubbleSize val="0"/>
        </c:dLbls>
        <c:marker val="1"/>
        <c:smooth val="0"/>
        <c:axId val="39336960"/>
        <c:axId val="39502400"/>
      </c:lineChart>
      <c:catAx>
        <c:axId val="39336448"/>
        <c:scaling>
          <c:orientation val="minMax"/>
        </c:scaling>
        <c:delete val="0"/>
        <c:axPos val="b"/>
        <c:numFmt formatCode="General" sourceLinked="1"/>
        <c:majorTickMark val="cross"/>
        <c:minorTickMark val="none"/>
        <c:tickLblPos val="nextTo"/>
        <c:spPr>
          <a:ln w="19050">
            <a:solidFill>
              <a:schemeClr val="tx1"/>
            </a:solidFill>
          </a:ln>
        </c:spPr>
        <c:txPr>
          <a:bodyPr rot="0" vert="horz"/>
          <a:lstStyle/>
          <a:p>
            <a:pPr>
              <a:defRPr/>
            </a:pPr>
            <a:endParaRPr lang="en-US"/>
          </a:p>
        </c:txPr>
        <c:crossAx val="39501824"/>
        <c:crosses val="autoZero"/>
        <c:auto val="1"/>
        <c:lblAlgn val="ctr"/>
        <c:lblOffset val="100"/>
        <c:noMultiLvlLbl val="0"/>
      </c:catAx>
      <c:valAx>
        <c:axId val="39501824"/>
        <c:scaling>
          <c:orientation val="minMax"/>
        </c:scaling>
        <c:delete val="0"/>
        <c:axPos val="l"/>
        <c:title>
          <c:tx>
            <c:rich>
              <a:bodyPr/>
              <a:lstStyle/>
              <a:p>
                <a:pPr>
                  <a:defRPr/>
                </a:pPr>
                <a:r>
                  <a:rPr lang="en-US"/>
                  <a:t>Landings (numbers)</a:t>
                </a:r>
              </a:p>
            </c:rich>
          </c:tx>
          <c:layout>
            <c:manualLayout>
              <c:xMode val="edge"/>
              <c:yMode val="edge"/>
              <c:x val="2.4399523588963069E-4"/>
              <c:y val="0.24295290503459796"/>
            </c:manualLayout>
          </c:layout>
          <c:overlay val="0"/>
        </c:title>
        <c:numFmt formatCode="#,##0" sourceLinked="1"/>
        <c:majorTickMark val="cross"/>
        <c:minorTickMark val="none"/>
        <c:tickLblPos val="nextTo"/>
        <c:spPr>
          <a:ln w="19050">
            <a:solidFill>
              <a:schemeClr val="tx1"/>
            </a:solidFill>
          </a:ln>
        </c:spPr>
        <c:txPr>
          <a:bodyPr rot="0" vert="horz"/>
          <a:lstStyle/>
          <a:p>
            <a:pPr>
              <a:defRPr/>
            </a:pPr>
            <a:endParaRPr lang="en-US"/>
          </a:p>
        </c:txPr>
        <c:crossAx val="39336448"/>
        <c:crosses val="autoZero"/>
        <c:crossBetween val="between"/>
      </c:valAx>
      <c:catAx>
        <c:axId val="39336960"/>
        <c:scaling>
          <c:orientation val="minMax"/>
        </c:scaling>
        <c:delete val="1"/>
        <c:axPos val="b"/>
        <c:majorTickMark val="out"/>
        <c:minorTickMark val="none"/>
        <c:tickLblPos val="nextTo"/>
        <c:crossAx val="39502400"/>
        <c:crosses val="autoZero"/>
        <c:auto val="1"/>
        <c:lblAlgn val="ctr"/>
        <c:lblOffset val="100"/>
        <c:noMultiLvlLbl val="0"/>
      </c:catAx>
      <c:valAx>
        <c:axId val="39502400"/>
        <c:scaling>
          <c:orientation val="minMax"/>
        </c:scaling>
        <c:delete val="0"/>
        <c:axPos val="r"/>
        <c:title>
          <c:tx>
            <c:rich>
              <a:bodyPr/>
              <a:lstStyle/>
              <a:p>
                <a:pPr>
                  <a:defRPr/>
                </a:pPr>
                <a:r>
                  <a:rPr lang="en-US"/>
                  <a:t>MRIP angler trips (X 100)                                       Headboat angler trips</a:t>
                </a:r>
              </a:p>
            </c:rich>
          </c:tx>
          <c:layout>
            <c:manualLayout>
              <c:xMode val="edge"/>
              <c:yMode val="edge"/>
              <c:x val="0.93232151128167817"/>
              <c:y val="0.16418192754314803"/>
            </c:manualLayout>
          </c:layout>
          <c:overlay val="0"/>
        </c:title>
        <c:numFmt formatCode="#,##0" sourceLinked="0"/>
        <c:majorTickMark val="cross"/>
        <c:minorTickMark val="none"/>
        <c:tickLblPos val="nextTo"/>
        <c:spPr>
          <a:ln w="19050">
            <a:solidFill>
              <a:schemeClr val="tx1"/>
            </a:solidFill>
          </a:ln>
        </c:spPr>
        <c:txPr>
          <a:bodyPr rot="0" vert="horz"/>
          <a:lstStyle/>
          <a:p>
            <a:pPr>
              <a:defRPr/>
            </a:pPr>
            <a:endParaRPr lang="en-US"/>
          </a:p>
        </c:txPr>
        <c:crossAx val="39336960"/>
        <c:crosses val="max"/>
        <c:crossBetween val="between"/>
      </c:valAx>
    </c:plotArea>
    <c:legend>
      <c:legendPos val="b"/>
      <c:layout>
        <c:manualLayout>
          <c:xMode val="edge"/>
          <c:yMode val="edge"/>
          <c:x val="8.928847129402942E-2"/>
          <c:y val="0.91480106179909337"/>
          <c:w val="0.82250435607313788"/>
          <c:h val="6.4395927781754514E-2"/>
        </c:manualLayout>
      </c:layout>
      <c:overlay val="0"/>
    </c:legend>
    <c:plotVisOnly val="1"/>
    <c:dispBlanksAs val="gap"/>
    <c:showDLblsOverMax val="0"/>
  </c:chart>
  <c:spPr>
    <a:ln>
      <a:noFill/>
    </a:ln>
  </c:spPr>
  <c:txPr>
    <a:bodyPr/>
    <a:lstStyle/>
    <a:p>
      <a:pPr>
        <a:defRPr sz="1800" b="0" i="0" u="none" strike="noStrike" baseline="0">
          <a:solidFill>
            <a:srgbClr val="000000"/>
          </a:solidFill>
          <a:latin typeface="Calibri"/>
          <a:ea typeface="Calibri"/>
          <a:cs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3954F10-33FE-4AD1-8410-E651044FC816}" type="datetimeFigureOut">
              <a:rPr lang="en-US" smtClean="0"/>
              <a:pPr/>
              <a:t>12/6/2016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466A5B4-A506-4563-BF92-61E88F967C8A}" type="slidenum">
              <a:rPr lang="en-US" smtClean="0"/>
              <a:pPr/>
              <a:t>‹#›</a:t>
            </a:fld>
            <a:endParaRPr lang="en-US"/>
          </a:p>
        </p:txBody>
      </p:sp>
    </p:spTree>
    <p:extLst>
      <p:ext uri="{BB962C8B-B14F-4D97-AF65-F5344CB8AC3E}">
        <p14:creationId xmlns:p14="http://schemas.microsoft.com/office/powerpoint/2010/main" val="1363748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A5B4-A506-4563-BF92-61E88F967C8A}" type="slidenum">
              <a:rPr lang="en-US" smtClean="0"/>
              <a:pPr/>
              <a:t>1</a:t>
            </a:fld>
            <a:endParaRPr lang="en-US"/>
          </a:p>
        </p:txBody>
      </p:sp>
    </p:spTree>
    <p:extLst>
      <p:ext uri="{BB962C8B-B14F-4D97-AF65-F5344CB8AC3E}">
        <p14:creationId xmlns:p14="http://schemas.microsoft.com/office/powerpoint/2010/main" val="1079336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A5B4-A506-4563-BF92-61E88F967C8A}" type="slidenum">
              <a:rPr lang="en-US" smtClean="0"/>
              <a:pPr/>
              <a:t>12</a:t>
            </a:fld>
            <a:endParaRPr lang="en-US"/>
          </a:p>
        </p:txBody>
      </p:sp>
    </p:spTree>
    <p:extLst>
      <p:ext uri="{BB962C8B-B14F-4D97-AF65-F5344CB8AC3E}">
        <p14:creationId xmlns:p14="http://schemas.microsoft.com/office/powerpoint/2010/main" val="1237934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A5B4-A506-4563-BF92-61E88F967C8A}" type="slidenum">
              <a:rPr lang="en-US" smtClean="0"/>
              <a:pPr/>
              <a:t>13</a:t>
            </a:fld>
            <a:endParaRPr lang="en-US"/>
          </a:p>
        </p:txBody>
      </p:sp>
    </p:spTree>
    <p:extLst>
      <p:ext uri="{BB962C8B-B14F-4D97-AF65-F5344CB8AC3E}">
        <p14:creationId xmlns:p14="http://schemas.microsoft.com/office/powerpoint/2010/main" val="954661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Landings in 2012/13 exceeded the ACL so AM was </a:t>
            </a:r>
            <a:r>
              <a:rPr lang="en-US" dirty="0" err="1" smtClean="0"/>
              <a:t>triggerd</a:t>
            </a:r>
            <a:r>
              <a:rPr lang="en-US" dirty="0" smtClean="0"/>
              <a:t>.  Therefore, the 2013/14 landings need to be monitored to see because the season may need to be closed early.</a:t>
            </a:r>
          </a:p>
          <a:p>
            <a:endParaRPr lang="en-US" dirty="0"/>
          </a:p>
          <a:p>
            <a:r>
              <a:rPr lang="en-US" dirty="0" smtClean="0"/>
              <a:t>Currently  the 2013/2014 landings are 35% of the ACL   </a:t>
            </a:r>
            <a:endParaRPr lang="en-US" dirty="0"/>
          </a:p>
        </p:txBody>
      </p:sp>
      <p:sp>
        <p:nvSpPr>
          <p:cNvPr id="4" name="Slide Number Placeholder 3"/>
          <p:cNvSpPr>
            <a:spLocks noGrp="1"/>
          </p:cNvSpPr>
          <p:nvPr>
            <p:ph type="sldNum" sz="quarter" idx="10"/>
          </p:nvPr>
        </p:nvSpPr>
        <p:spPr/>
        <p:txBody>
          <a:bodyPr/>
          <a:lstStyle/>
          <a:p>
            <a:fld id="{F466A5B4-A506-4563-BF92-61E88F967C8A}" type="slidenum">
              <a:rPr lang="en-US" smtClean="0"/>
              <a:pPr/>
              <a:t>14</a:t>
            </a:fld>
            <a:endParaRPr lang="en-US"/>
          </a:p>
        </p:txBody>
      </p:sp>
    </p:spTree>
    <p:extLst>
      <p:ext uri="{BB962C8B-B14F-4D97-AF65-F5344CB8AC3E}">
        <p14:creationId xmlns:p14="http://schemas.microsoft.com/office/powerpoint/2010/main" val="2968590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A5B4-A506-4563-BF92-61E88F967C8A}" type="slidenum">
              <a:rPr lang="en-US" smtClean="0"/>
              <a:pPr/>
              <a:t>15</a:t>
            </a:fld>
            <a:endParaRPr lang="en-US"/>
          </a:p>
        </p:txBody>
      </p:sp>
    </p:spTree>
    <p:extLst>
      <p:ext uri="{BB962C8B-B14F-4D97-AF65-F5344CB8AC3E}">
        <p14:creationId xmlns:p14="http://schemas.microsoft.com/office/powerpoint/2010/main" val="3202457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A5B4-A506-4563-BF92-61E88F967C8A}" type="slidenum">
              <a:rPr lang="en-US" smtClean="0"/>
              <a:pPr/>
              <a:t>16</a:t>
            </a:fld>
            <a:endParaRPr lang="en-US"/>
          </a:p>
        </p:txBody>
      </p:sp>
    </p:spTree>
    <p:extLst>
      <p:ext uri="{BB962C8B-B14F-4D97-AF65-F5344CB8AC3E}">
        <p14:creationId xmlns:p14="http://schemas.microsoft.com/office/powerpoint/2010/main" val="3644588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A5B4-A506-4563-BF92-61E88F967C8A}" type="slidenum">
              <a:rPr lang="en-US" smtClean="0"/>
              <a:pPr/>
              <a:t>17</a:t>
            </a:fld>
            <a:endParaRPr lang="en-US"/>
          </a:p>
        </p:txBody>
      </p:sp>
    </p:spTree>
    <p:extLst>
      <p:ext uri="{BB962C8B-B14F-4D97-AF65-F5344CB8AC3E}">
        <p14:creationId xmlns:p14="http://schemas.microsoft.com/office/powerpoint/2010/main" val="2295937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A5B4-A506-4563-BF92-61E88F967C8A}" type="slidenum">
              <a:rPr lang="en-US" smtClean="0"/>
              <a:pPr/>
              <a:t>18</a:t>
            </a:fld>
            <a:endParaRPr lang="en-US"/>
          </a:p>
        </p:txBody>
      </p:sp>
    </p:spTree>
    <p:extLst>
      <p:ext uri="{BB962C8B-B14F-4D97-AF65-F5344CB8AC3E}">
        <p14:creationId xmlns:p14="http://schemas.microsoft.com/office/powerpoint/2010/main" val="1608153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A5B4-A506-4563-BF92-61E88F967C8A}" type="slidenum">
              <a:rPr lang="en-US" smtClean="0"/>
              <a:pPr/>
              <a:t>19</a:t>
            </a:fld>
            <a:endParaRPr lang="en-US"/>
          </a:p>
        </p:txBody>
      </p:sp>
    </p:spTree>
    <p:extLst>
      <p:ext uri="{BB962C8B-B14F-4D97-AF65-F5344CB8AC3E}">
        <p14:creationId xmlns:p14="http://schemas.microsoft.com/office/powerpoint/2010/main" val="1590166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with final 2013 MRIP landings</a:t>
            </a:r>
            <a:endParaRPr lang="en-US" dirty="0"/>
          </a:p>
        </p:txBody>
      </p:sp>
      <p:sp>
        <p:nvSpPr>
          <p:cNvPr id="4" name="Slide Number Placeholder 3"/>
          <p:cNvSpPr>
            <a:spLocks noGrp="1"/>
          </p:cNvSpPr>
          <p:nvPr>
            <p:ph type="sldNum" sz="quarter" idx="10"/>
          </p:nvPr>
        </p:nvSpPr>
        <p:spPr/>
        <p:txBody>
          <a:bodyPr/>
          <a:lstStyle/>
          <a:p>
            <a:fld id="{F466A5B4-A506-4563-BF92-61E88F967C8A}" type="slidenum">
              <a:rPr lang="en-US" smtClean="0"/>
              <a:pPr/>
              <a:t>20</a:t>
            </a:fld>
            <a:endParaRPr lang="en-US"/>
          </a:p>
        </p:txBody>
      </p:sp>
    </p:spTree>
    <p:extLst>
      <p:ext uri="{BB962C8B-B14F-4D97-AF65-F5344CB8AC3E}">
        <p14:creationId xmlns:p14="http://schemas.microsoft.com/office/powerpoint/2010/main" val="119898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with final 2013 MRIP landings</a:t>
            </a:r>
          </a:p>
          <a:p>
            <a:endParaRPr lang="en-US" dirty="0"/>
          </a:p>
        </p:txBody>
      </p:sp>
      <p:sp>
        <p:nvSpPr>
          <p:cNvPr id="4" name="Slide Number Placeholder 3"/>
          <p:cNvSpPr>
            <a:spLocks noGrp="1"/>
          </p:cNvSpPr>
          <p:nvPr>
            <p:ph type="sldNum" sz="quarter" idx="10"/>
          </p:nvPr>
        </p:nvSpPr>
        <p:spPr/>
        <p:txBody>
          <a:bodyPr/>
          <a:lstStyle/>
          <a:p>
            <a:fld id="{F466A5B4-A506-4563-BF92-61E88F967C8A}" type="slidenum">
              <a:rPr lang="en-US" smtClean="0"/>
              <a:pPr/>
              <a:t>21</a:t>
            </a:fld>
            <a:endParaRPr lang="en-US"/>
          </a:p>
        </p:txBody>
      </p:sp>
    </p:spTree>
    <p:extLst>
      <p:ext uri="{BB962C8B-B14F-4D97-AF65-F5344CB8AC3E}">
        <p14:creationId xmlns:p14="http://schemas.microsoft.com/office/powerpoint/2010/main" val="192258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A5B4-A506-4563-BF92-61E88F967C8A}" type="slidenum">
              <a:rPr lang="en-US" smtClean="0"/>
              <a:pPr/>
              <a:t>2</a:t>
            </a:fld>
            <a:endParaRPr lang="en-US"/>
          </a:p>
        </p:txBody>
      </p:sp>
    </p:spTree>
    <p:extLst>
      <p:ext uri="{BB962C8B-B14F-4D97-AF65-F5344CB8AC3E}">
        <p14:creationId xmlns:p14="http://schemas.microsoft.com/office/powerpoint/2010/main" val="813668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with 2013 final MRIP landings</a:t>
            </a:r>
            <a:endParaRPr lang="en-US" dirty="0"/>
          </a:p>
        </p:txBody>
      </p:sp>
      <p:sp>
        <p:nvSpPr>
          <p:cNvPr id="4" name="Slide Number Placeholder 3"/>
          <p:cNvSpPr>
            <a:spLocks noGrp="1"/>
          </p:cNvSpPr>
          <p:nvPr>
            <p:ph type="sldNum" sz="quarter" idx="10"/>
          </p:nvPr>
        </p:nvSpPr>
        <p:spPr/>
        <p:txBody>
          <a:bodyPr/>
          <a:lstStyle/>
          <a:p>
            <a:fld id="{F466A5B4-A506-4563-BF92-61E88F967C8A}" type="slidenum">
              <a:rPr lang="en-US" smtClean="0"/>
              <a:pPr/>
              <a:t>22</a:t>
            </a:fld>
            <a:endParaRPr lang="en-US"/>
          </a:p>
        </p:txBody>
      </p:sp>
    </p:spTree>
    <p:extLst>
      <p:ext uri="{BB962C8B-B14F-4D97-AF65-F5344CB8AC3E}">
        <p14:creationId xmlns:p14="http://schemas.microsoft.com/office/powerpoint/2010/main" val="2755944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with 2013 final MRIP landings</a:t>
            </a:r>
          </a:p>
          <a:p>
            <a:endParaRPr lang="en-US" dirty="0"/>
          </a:p>
        </p:txBody>
      </p:sp>
      <p:sp>
        <p:nvSpPr>
          <p:cNvPr id="4" name="Slide Number Placeholder 3"/>
          <p:cNvSpPr>
            <a:spLocks noGrp="1"/>
          </p:cNvSpPr>
          <p:nvPr>
            <p:ph type="sldNum" sz="quarter" idx="10"/>
          </p:nvPr>
        </p:nvSpPr>
        <p:spPr/>
        <p:txBody>
          <a:bodyPr/>
          <a:lstStyle/>
          <a:p>
            <a:fld id="{F466A5B4-A506-4563-BF92-61E88F967C8A}" type="slidenum">
              <a:rPr lang="en-US" smtClean="0"/>
              <a:pPr/>
              <a:t>23</a:t>
            </a:fld>
            <a:endParaRPr lang="en-US"/>
          </a:p>
        </p:txBody>
      </p:sp>
    </p:spTree>
    <p:extLst>
      <p:ext uri="{BB962C8B-B14F-4D97-AF65-F5344CB8AC3E}">
        <p14:creationId xmlns:p14="http://schemas.microsoft.com/office/powerpoint/2010/main" val="803457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is updated</a:t>
            </a:r>
            <a:endParaRPr lang="en-US" dirty="0"/>
          </a:p>
        </p:txBody>
      </p:sp>
      <p:sp>
        <p:nvSpPr>
          <p:cNvPr id="4" name="Slide Number Placeholder 3"/>
          <p:cNvSpPr>
            <a:spLocks noGrp="1"/>
          </p:cNvSpPr>
          <p:nvPr>
            <p:ph type="sldNum" sz="quarter" idx="10"/>
          </p:nvPr>
        </p:nvSpPr>
        <p:spPr/>
        <p:txBody>
          <a:bodyPr/>
          <a:lstStyle/>
          <a:p>
            <a:fld id="{F466A5B4-A506-4563-BF92-61E88F967C8A}" type="slidenum">
              <a:rPr lang="en-US" smtClean="0"/>
              <a:pPr/>
              <a:t>24</a:t>
            </a:fld>
            <a:endParaRPr lang="en-US"/>
          </a:p>
        </p:txBody>
      </p:sp>
    </p:spTree>
    <p:extLst>
      <p:ext uri="{BB962C8B-B14F-4D97-AF65-F5344CB8AC3E}">
        <p14:creationId xmlns:p14="http://schemas.microsoft.com/office/powerpoint/2010/main" val="918375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 was updated</a:t>
            </a:r>
            <a:endParaRPr lang="en-US" dirty="0"/>
          </a:p>
        </p:txBody>
      </p:sp>
      <p:sp>
        <p:nvSpPr>
          <p:cNvPr id="4" name="Slide Number Placeholder 3"/>
          <p:cNvSpPr>
            <a:spLocks noGrp="1"/>
          </p:cNvSpPr>
          <p:nvPr>
            <p:ph type="sldNum" sz="quarter" idx="10"/>
          </p:nvPr>
        </p:nvSpPr>
        <p:spPr/>
        <p:txBody>
          <a:bodyPr/>
          <a:lstStyle/>
          <a:p>
            <a:fld id="{F466A5B4-A506-4563-BF92-61E88F967C8A}" type="slidenum">
              <a:rPr lang="en-US" smtClean="0"/>
              <a:pPr/>
              <a:t>25</a:t>
            </a:fld>
            <a:endParaRPr lang="en-US"/>
          </a:p>
        </p:txBody>
      </p:sp>
    </p:spTree>
    <p:extLst>
      <p:ext uri="{BB962C8B-B14F-4D97-AF65-F5344CB8AC3E}">
        <p14:creationId xmlns:p14="http://schemas.microsoft.com/office/powerpoint/2010/main" val="3572407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one is updated, got data from closure memo.</a:t>
            </a:r>
            <a:endParaRPr lang="en-US" dirty="0"/>
          </a:p>
        </p:txBody>
      </p:sp>
      <p:sp>
        <p:nvSpPr>
          <p:cNvPr id="4" name="Slide Number Placeholder 3"/>
          <p:cNvSpPr>
            <a:spLocks noGrp="1"/>
          </p:cNvSpPr>
          <p:nvPr>
            <p:ph type="sldNum" sz="quarter" idx="10"/>
          </p:nvPr>
        </p:nvSpPr>
        <p:spPr/>
        <p:txBody>
          <a:bodyPr/>
          <a:lstStyle/>
          <a:p>
            <a:fld id="{F466A5B4-A506-4563-BF92-61E88F967C8A}" type="slidenum">
              <a:rPr lang="en-US" smtClean="0"/>
              <a:pPr/>
              <a:t>26</a:t>
            </a:fld>
            <a:endParaRPr lang="en-US"/>
          </a:p>
        </p:txBody>
      </p:sp>
    </p:spTree>
    <p:extLst>
      <p:ext uri="{BB962C8B-B14F-4D97-AF65-F5344CB8AC3E}">
        <p14:creationId xmlns:p14="http://schemas.microsoft.com/office/powerpoint/2010/main" val="3555913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t>
            </a:r>
            <a:r>
              <a:rPr lang="en-US" dirty="0"/>
              <a:t>one is updated, got data from closure memo.</a:t>
            </a:r>
          </a:p>
          <a:p>
            <a:endParaRPr lang="en-US" dirty="0"/>
          </a:p>
        </p:txBody>
      </p:sp>
      <p:sp>
        <p:nvSpPr>
          <p:cNvPr id="4" name="Slide Number Placeholder 3"/>
          <p:cNvSpPr>
            <a:spLocks noGrp="1"/>
          </p:cNvSpPr>
          <p:nvPr>
            <p:ph type="sldNum" sz="quarter" idx="10"/>
          </p:nvPr>
        </p:nvSpPr>
        <p:spPr/>
        <p:txBody>
          <a:bodyPr/>
          <a:lstStyle/>
          <a:p>
            <a:fld id="{F466A5B4-A506-4563-BF92-61E88F967C8A}" type="slidenum">
              <a:rPr lang="en-US" smtClean="0"/>
              <a:pPr/>
              <a:t>27</a:t>
            </a:fld>
            <a:endParaRPr lang="en-US"/>
          </a:p>
        </p:txBody>
      </p:sp>
    </p:spTree>
    <p:extLst>
      <p:ext uri="{BB962C8B-B14F-4D97-AF65-F5344CB8AC3E}">
        <p14:creationId xmlns:p14="http://schemas.microsoft.com/office/powerpoint/2010/main" val="9335321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A5B4-A506-4563-BF92-61E88F967C8A}" type="slidenum">
              <a:rPr lang="en-US" smtClean="0"/>
              <a:pPr/>
              <a:t>30</a:t>
            </a:fld>
            <a:endParaRPr lang="en-US"/>
          </a:p>
        </p:txBody>
      </p:sp>
    </p:spTree>
    <p:extLst>
      <p:ext uri="{BB962C8B-B14F-4D97-AF65-F5344CB8AC3E}">
        <p14:creationId xmlns:p14="http://schemas.microsoft.com/office/powerpoint/2010/main" val="352176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March 30, 2015 Amendment 32 reduced the </a:t>
            </a:r>
            <a:r>
              <a:rPr lang="en-US" dirty="0" err="1" smtClean="0"/>
              <a:t>blueline</a:t>
            </a:r>
            <a:r>
              <a:rPr lang="en-US" dirty="0" smtClean="0"/>
              <a:t> tilefish recreational ACL from 111,893 to 17,791 pounds whole weight.  </a:t>
            </a:r>
          </a:p>
          <a:p>
            <a:endParaRPr lang="en-US" dirty="0"/>
          </a:p>
          <a:p>
            <a:r>
              <a:rPr lang="en-US" dirty="0"/>
              <a:t>Effective Feb 22, there will be in-season closure for snapper-grouper species.  </a:t>
            </a:r>
            <a:endParaRPr lang="en-US" dirty="0" smtClean="0"/>
          </a:p>
          <a:p>
            <a:endParaRPr lang="en-US" dirty="0"/>
          </a:p>
          <a:p>
            <a:r>
              <a:rPr lang="en-US" dirty="0" smtClean="0"/>
              <a:t>Someone </a:t>
            </a:r>
            <a:r>
              <a:rPr lang="en-US" dirty="0"/>
              <a:t>might ask you when you think the </a:t>
            </a:r>
            <a:r>
              <a:rPr lang="en-US" dirty="0" err="1"/>
              <a:t>blueline</a:t>
            </a:r>
            <a:r>
              <a:rPr lang="en-US" dirty="0"/>
              <a:t> tilefish or hogfish  ACL might be met.  For </a:t>
            </a:r>
            <a:r>
              <a:rPr lang="en-US" dirty="0" err="1"/>
              <a:t>blueline</a:t>
            </a:r>
            <a:r>
              <a:rPr lang="en-US" dirty="0"/>
              <a:t> tilefish, the ACL is going to increase when </a:t>
            </a:r>
            <a:r>
              <a:rPr lang="en-US" dirty="0" err="1"/>
              <a:t>Reg</a:t>
            </a:r>
            <a:r>
              <a:rPr lang="en-US" dirty="0"/>
              <a:t> 25 goes into place later this year but we might have to close </a:t>
            </a:r>
            <a:r>
              <a:rPr lang="en-US" dirty="0" err="1"/>
              <a:t>blueline</a:t>
            </a:r>
            <a:r>
              <a:rPr lang="en-US" dirty="0"/>
              <a:t> and then reopen when new ACL is effective</a:t>
            </a:r>
            <a:r>
              <a:rPr lang="en-US" dirty="0" smtClean="0"/>
              <a:t>.</a:t>
            </a:r>
          </a:p>
          <a:p>
            <a:endParaRPr lang="en-US" dirty="0"/>
          </a:p>
          <a:p>
            <a:r>
              <a:rPr lang="en-US" dirty="0" smtClean="0"/>
              <a:t>Hogfish closure depends on landings.  In 2014 we had a large spike of landings in wave In 2015 we had a large spike of landings in 2015.  No large spikes then no closure.  </a:t>
            </a:r>
          </a:p>
          <a:p>
            <a:endParaRPr lang="en-US" dirty="0"/>
          </a:p>
          <a:p>
            <a:r>
              <a:rPr lang="en-US" dirty="0" smtClean="0"/>
              <a:t>Same with </a:t>
            </a:r>
            <a:r>
              <a:rPr lang="en-US" dirty="0" err="1" smtClean="0"/>
              <a:t>blueline</a:t>
            </a:r>
            <a:r>
              <a:rPr lang="en-US" dirty="0" smtClean="0"/>
              <a:t> tilefish.  </a:t>
            </a:r>
          </a:p>
          <a:p>
            <a:endParaRPr lang="en-US" dirty="0"/>
          </a:p>
          <a:p>
            <a:r>
              <a:rPr lang="en-US" b="1" dirty="0" smtClean="0"/>
              <a:t>So the plan is to wait until wave 1 and see what the hogfish and </a:t>
            </a:r>
            <a:r>
              <a:rPr lang="en-US" b="1" dirty="0" err="1" smtClean="0"/>
              <a:t>blueline</a:t>
            </a:r>
            <a:r>
              <a:rPr lang="en-US" b="1" dirty="0" smtClean="0"/>
              <a:t> tilefish landings are going to be.  </a:t>
            </a:r>
            <a:endParaRPr lang="en-US" b="1" dirty="0"/>
          </a:p>
        </p:txBody>
      </p:sp>
      <p:sp>
        <p:nvSpPr>
          <p:cNvPr id="4" name="Slide Number Placeholder 3"/>
          <p:cNvSpPr>
            <a:spLocks noGrp="1"/>
          </p:cNvSpPr>
          <p:nvPr>
            <p:ph type="sldNum" sz="quarter" idx="10"/>
          </p:nvPr>
        </p:nvSpPr>
        <p:spPr/>
        <p:txBody>
          <a:bodyPr/>
          <a:lstStyle/>
          <a:p>
            <a:fld id="{F466A5B4-A506-4563-BF92-61E88F967C8A}" type="slidenum">
              <a:rPr lang="en-US" smtClean="0"/>
              <a:pPr/>
              <a:t>3</a:t>
            </a:fld>
            <a:endParaRPr lang="en-US"/>
          </a:p>
        </p:txBody>
      </p:sp>
    </p:spTree>
    <p:extLst>
      <p:ext uri="{BB962C8B-B14F-4D97-AF65-F5344CB8AC3E}">
        <p14:creationId xmlns:p14="http://schemas.microsoft.com/office/powerpoint/2010/main" val="1507912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A5B4-A506-4563-BF92-61E88F967C8A}" type="slidenum">
              <a:rPr lang="en-US" smtClean="0"/>
              <a:pPr/>
              <a:t>4</a:t>
            </a:fld>
            <a:endParaRPr lang="en-US"/>
          </a:p>
        </p:txBody>
      </p:sp>
    </p:spTree>
    <p:extLst>
      <p:ext uri="{BB962C8B-B14F-4D97-AF65-F5344CB8AC3E}">
        <p14:creationId xmlns:p14="http://schemas.microsoft.com/office/powerpoint/2010/main" val="131913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Jacks had very high landings in wave 1 of 2016.  The high wave 1 landings and the predicted landings for the rest of the 2016 wave landings is what caused the closure.  </a:t>
            </a:r>
            <a:endParaRPr lang="en-US" dirty="0"/>
          </a:p>
        </p:txBody>
      </p:sp>
      <p:sp>
        <p:nvSpPr>
          <p:cNvPr id="4" name="Slide Number Placeholder 3"/>
          <p:cNvSpPr>
            <a:spLocks noGrp="1"/>
          </p:cNvSpPr>
          <p:nvPr>
            <p:ph type="sldNum" sz="quarter" idx="10"/>
          </p:nvPr>
        </p:nvSpPr>
        <p:spPr/>
        <p:txBody>
          <a:bodyPr/>
          <a:lstStyle/>
          <a:p>
            <a:fld id="{F466A5B4-A506-4563-BF92-61E88F967C8A}" type="slidenum">
              <a:rPr lang="en-US" smtClean="0"/>
              <a:pPr/>
              <a:t>5</a:t>
            </a:fld>
            <a:endParaRPr lang="en-US"/>
          </a:p>
        </p:txBody>
      </p:sp>
    </p:spTree>
    <p:extLst>
      <p:ext uri="{BB962C8B-B14F-4D97-AF65-F5344CB8AC3E}">
        <p14:creationId xmlns:p14="http://schemas.microsoft.com/office/powerpoint/2010/main" val="124802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A5B4-A506-4563-BF92-61E88F967C8A}" type="slidenum">
              <a:rPr lang="en-US" smtClean="0"/>
              <a:pPr/>
              <a:t>7</a:t>
            </a:fld>
            <a:endParaRPr lang="en-US"/>
          </a:p>
        </p:txBody>
      </p:sp>
    </p:spTree>
    <p:extLst>
      <p:ext uri="{BB962C8B-B14F-4D97-AF65-F5344CB8AC3E}">
        <p14:creationId xmlns:p14="http://schemas.microsoft.com/office/powerpoint/2010/main" val="87050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66A5B4-A506-4563-BF92-61E88F967C8A}" type="slidenum">
              <a:rPr lang="en-US" smtClean="0"/>
              <a:pPr/>
              <a:t>8</a:t>
            </a:fld>
            <a:endParaRPr lang="en-US"/>
          </a:p>
        </p:txBody>
      </p:sp>
    </p:spTree>
    <p:extLst>
      <p:ext uri="{BB962C8B-B14F-4D97-AF65-F5344CB8AC3E}">
        <p14:creationId xmlns:p14="http://schemas.microsoft.com/office/powerpoint/2010/main" val="266137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landings are in whole weight</a:t>
            </a:r>
          </a:p>
          <a:p>
            <a:endParaRPr lang="en-US" dirty="0"/>
          </a:p>
          <a:p>
            <a:r>
              <a:rPr lang="en-US" dirty="0"/>
              <a:t>For black sea bass, we are supposed to project the length of the season before the April 1 start date.  </a:t>
            </a:r>
            <a:endParaRPr lang="en-US" dirty="0" smtClean="0"/>
          </a:p>
          <a:p>
            <a:endParaRPr lang="en-US" dirty="0"/>
          </a:p>
          <a:p>
            <a:r>
              <a:rPr lang="en-US" dirty="0" smtClean="0"/>
              <a:t>Here </a:t>
            </a:r>
            <a:r>
              <a:rPr lang="en-US" dirty="0"/>
              <a:t>is what it says in 622.193:  "NMFS will project the length of the recreational fishing season based on when NMFS projects the recreational ACL specified in this paragraph is expected to be met and announce the recreational fishing season end date in the Federal Register prior to the start of the recreational fishing year on April 1."  It does not look like the ACL will be met in the next fishing year for BSB but someone might ask you that questions.</a:t>
            </a:r>
          </a:p>
        </p:txBody>
      </p:sp>
      <p:sp>
        <p:nvSpPr>
          <p:cNvPr id="4" name="Slide Number Placeholder 3"/>
          <p:cNvSpPr>
            <a:spLocks noGrp="1"/>
          </p:cNvSpPr>
          <p:nvPr>
            <p:ph type="sldNum" sz="quarter" idx="10"/>
          </p:nvPr>
        </p:nvSpPr>
        <p:spPr/>
        <p:txBody>
          <a:bodyPr/>
          <a:lstStyle/>
          <a:p>
            <a:fld id="{F466A5B4-A506-4563-BF92-61E88F967C8A}" type="slidenum">
              <a:rPr lang="en-US" smtClean="0"/>
              <a:pPr/>
              <a:t>10</a:t>
            </a:fld>
            <a:endParaRPr lang="en-US"/>
          </a:p>
        </p:txBody>
      </p:sp>
    </p:spTree>
    <p:extLst>
      <p:ext uri="{BB962C8B-B14F-4D97-AF65-F5344CB8AC3E}">
        <p14:creationId xmlns:p14="http://schemas.microsoft.com/office/powerpoint/2010/main" val="309710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with 2013 MRIP landings</a:t>
            </a:r>
            <a:endParaRPr lang="en-US" dirty="0"/>
          </a:p>
        </p:txBody>
      </p:sp>
      <p:sp>
        <p:nvSpPr>
          <p:cNvPr id="4" name="Slide Number Placeholder 3"/>
          <p:cNvSpPr>
            <a:spLocks noGrp="1"/>
          </p:cNvSpPr>
          <p:nvPr>
            <p:ph type="sldNum" sz="quarter" idx="10"/>
          </p:nvPr>
        </p:nvSpPr>
        <p:spPr/>
        <p:txBody>
          <a:bodyPr/>
          <a:lstStyle/>
          <a:p>
            <a:fld id="{F466A5B4-A506-4563-BF92-61E88F967C8A}" type="slidenum">
              <a:rPr lang="en-US" smtClean="0"/>
              <a:pPr/>
              <a:t>11</a:t>
            </a:fld>
            <a:endParaRPr lang="en-US"/>
          </a:p>
        </p:txBody>
      </p:sp>
    </p:spTree>
    <p:extLst>
      <p:ext uri="{BB962C8B-B14F-4D97-AF65-F5344CB8AC3E}">
        <p14:creationId xmlns:p14="http://schemas.microsoft.com/office/powerpoint/2010/main" val="939930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19473D-82C4-447C-8A17-1C1C6FB6B764}"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0D6C4-674F-43FB-AC1B-479BC1C3F60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9473D-82C4-447C-8A17-1C1C6FB6B764}"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0D6C4-674F-43FB-AC1B-479BC1C3F60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9473D-82C4-447C-8A17-1C1C6FB6B764}"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0D6C4-674F-43FB-AC1B-479BC1C3F60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19473D-82C4-447C-8A17-1C1C6FB6B764}"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B0D6C4-674F-43FB-AC1B-479BC1C3F60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9473D-82C4-447C-8A17-1C1C6FB6B764}"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B0D6C4-674F-43FB-AC1B-479BC1C3F60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19473D-82C4-447C-8A17-1C1C6FB6B764}"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B0D6C4-674F-43FB-AC1B-479BC1C3F60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19473D-82C4-447C-8A17-1C1C6FB6B764}" type="datetimeFigureOut">
              <a:rPr lang="en-US" smtClean="0">
                <a:solidFill>
                  <a:prstClr val="black">
                    <a:tint val="75000"/>
                  </a:prstClr>
                </a:solidFill>
              </a:rPr>
              <a:pPr/>
              <a:t>12/6/2016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B0D6C4-674F-43FB-AC1B-479BC1C3F60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19473D-82C4-447C-8A17-1C1C6FB6B764}" type="datetimeFigureOut">
              <a:rPr lang="en-US" smtClean="0">
                <a:solidFill>
                  <a:prstClr val="black">
                    <a:tint val="75000"/>
                  </a:prstClr>
                </a:solidFill>
              </a:rPr>
              <a:pPr/>
              <a:t>12/6/2016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B0D6C4-674F-43FB-AC1B-479BC1C3F60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19473D-82C4-447C-8A17-1C1C6FB6B764}" type="datetimeFigureOut">
              <a:rPr lang="en-US" smtClean="0">
                <a:solidFill>
                  <a:prstClr val="black">
                    <a:tint val="75000"/>
                  </a:prstClr>
                </a:solidFill>
              </a:rPr>
              <a:pPr/>
              <a:t>12/6/2016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B0D6C4-674F-43FB-AC1B-479BC1C3F60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473D-82C4-447C-8A17-1C1C6FB6B764}" type="datetimeFigureOut">
              <a:rPr lang="en-US" smtClean="0">
                <a:solidFill>
                  <a:prstClr val="black">
                    <a:tint val="75000"/>
                  </a:prstClr>
                </a:solidFill>
              </a:rPr>
              <a:pPr/>
              <a:t>12/6/2016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B0D6C4-674F-43FB-AC1B-479BC1C3F60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9473D-82C4-447C-8A17-1C1C6FB6B764}" type="datetimeFigureOut">
              <a:rPr lang="en-US" smtClean="0">
                <a:solidFill>
                  <a:prstClr val="black">
                    <a:tint val="75000"/>
                  </a:prstClr>
                </a:solidFill>
              </a:rPr>
              <a:pPr/>
              <a:t>12/6/2016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B0D6C4-674F-43FB-AC1B-479BC1C3F60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9473D-82C4-447C-8A17-1C1C6FB6B764}"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0D6C4-674F-43FB-AC1B-479BC1C3F60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9473D-82C4-447C-8A17-1C1C6FB6B764}" type="datetimeFigureOut">
              <a:rPr lang="en-US" smtClean="0">
                <a:solidFill>
                  <a:prstClr val="black">
                    <a:tint val="75000"/>
                  </a:prstClr>
                </a:solidFill>
              </a:rPr>
              <a:pPr/>
              <a:t>12/6/2016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B0D6C4-674F-43FB-AC1B-479BC1C3F60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9473D-82C4-447C-8A17-1C1C6FB6B764}"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B0D6C4-674F-43FB-AC1B-479BC1C3F60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19473D-82C4-447C-8A17-1C1C6FB6B764}"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B0D6C4-674F-43FB-AC1B-479BC1C3F60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861079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 Bo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55329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 Tur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044555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Seafoo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817638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 Fis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0519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107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373A4A9-F17D-4E67-8428-7109406A66CF}" type="datetimeFigureOut">
              <a:rPr lang="en-US"/>
              <a:pPr>
                <a:defRPr/>
              </a:pPr>
              <a:t>12/6/2016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880DC2-9F05-421F-A3EB-D1F85DEBCE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19473D-82C4-447C-8A17-1C1C6FB6B764}" type="datetimeFigureOut">
              <a:rPr lang="en-US" smtClean="0"/>
              <a:pPr/>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0D6C4-674F-43FB-AC1B-479BC1C3F60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32EE5E9-0A5F-4BBB-83B0-3DE34864317B}" type="datetimeFigureOut">
              <a:rPr lang="en-US"/>
              <a:pPr>
                <a:defRPr/>
              </a:pPr>
              <a:t>12/6/2016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2285999" y="6355080"/>
            <a:ext cx="6400801" cy="502919"/>
          </a:xfrm>
          <a:prstGeom prst="rect">
            <a:avLst/>
          </a:prstGeom>
        </p:spPr>
        <p:txBody>
          <a:bodyPr/>
          <a:lstStyle>
            <a:lvl1pPr>
              <a:defRPr/>
            </a:lvl1pPr>
          </a:lstStyle>
          <a:p>
            <a:pPr>
              <a:defRPr/>
            </a:pPr>
            <a:fld id="{6F4CD3EA-DF10-442A-B1DE-CE986C3BE29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373A4A9-F17D-4E67-8428-7109406A66CF}" type="datetimeFigureOut">
              <a:rPr lang="en-US"/>
              <a:pPr>
                <a:defRPr/>
              </a:pPr>
              <a:t>12/6/2016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880DC2-9F05-421F-A3EB-D1F85DEBCE6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3" name="Freeform 12"/>
          <p:cNvSpPr/>
          <p:nvPr userDrawn="1"/>
        </p:nvSpPr>
        <p:spPr>
          <a:xfrm flipH="1" flipV="1">
            <a:off x="-1" y="-24487"/>
            <a:ext cx="9138586" cy="251507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7 w 9170673"/>
              <a:gd name="connsiteY0" fmla="*/ 2375696 h 2508024"/>
              <a:gd name="connsiteX1" fmla="*/ 9170673 w 9170673"/>
              <a:gd name="connsiteY1" fmla="*/ 0 h 2508024"/>
              <a:gd name="connsiteX2" fmla="*/ 9169295 w 9170673"/>
              <a:gd name="connsiteY2" fmla="*/ 2508024 h 2508024"/>
              <a:gd name="connsiteX3" fmla="*/ 0 w 9170673"/>
              <a:gd name="connsiteY3" fmla="*/ 2457785 h 2508024"/>
              <a:gd name="connsiteX4" fmla="*/ 2887 w 9170673"/>
              <a:gd name="connsiteY4" fmla="*/ 2375696 h 2508024"/>
              <a:gd name="connsiteX0" fmla="*/ 0 w 9167786"/>
              <a:gd name="connsiteY0" fmla="*/ 2375696 h 2508024"/>
              <a:gd name="connsiteX1" fmla="*/ 9167786 w 9167786"/>
              <a:gd name="connsiteY1" fmla="*/ 0 h 2508024"/>
              <a:gd name="connsiteX2" fmla="*/ 9166408 w 9167786"/>
              <a:gd name="connsiteY2" fmla="*/ 2508024 h 2508024"/>
              <a:gd name="connsiteX3" fmla="*/ 4169 w 9167786"/>
              <a:gd name="connsiteY3" fmla="*/ 2500118 h 2508024"/>
              <a:gd name="connsiteX4" fmla="*/ 0 w 9167786"/>
              <a:gd name="connsiteY4" fmla="*/ 2375696 h 2508024"/>
              <a:gd name="connsiteX0" fmla="*/ 0 w 9166452"/>
              <a:gd name="connsiteY0" fmla="*/ 2375696 h 2508024"/>
              <a:gd name="connsiteX1" fmla="*/ 9061952 w 9166452"/>
              <a:gd name="connsiteY1" fmla="*/ 0 h 2508024"/>
              <a:gd name="connsiteX2" fmla="*/ 9166408 w 9166452"/>
              <a:gd name="connsiteY2" fmla="*/ 2508024 h 2508024"/>
              <a:gd name="connsiteX3" fmla="*/ 4169 w 9166452"/>
              <a:gd name="connsiteY3" fmla="*/ 2500118 h 2508024"/>
              <a:gd name="connsiteX4" fmla="*/ 0 w 9166452"/>
              <a:gd name="connsiteY4" fmla="*/ 2375696 h 2508024"/>
              <a:gd name="connsiteX0" fmla="*/ 0 w 9166808"/>
              <a:gd name="connsiteY0" fmla="*/ 2382751 h 2515079"/>
              <a:gd name="connsiteX1" fmla="*/ 9160729 w 9166808"/>
              <a:gd name="connsiteY1" fmla="*/ 0 h 2515079"/>
              <a:gd name="connsiteX2" fmla="*/ 9166408 w 9166808"/>
              <a:gd name="connsiteY2" fmla="*/ 2515079 h 2515079"/>
              <a:gd name="connsiteX3" fmla="*/ 4169 w 9166808"/>
              <a:gd name="connsiteY3" fmla="*/ 2507173 h 2515079"/>
              <a:gd name="connsiteX4" fmla="*/ 0 w 9166808"/>
              <a:gd name="connsiteY4" fmla="*/ 2382751 h 2515079"/>
              <a:gd name="connsiteX0" fmla="*/ 9943 w 9162640"/>
              <a:gd name="connsiteY0" fmla="*/ 2382751 h 2515079"/>
              <a:gd name="connsiteX1" fmla="*/ 9156561 w 9162640"/>
              <a:gd name="connsiteY1" fmla="*/ 0 h 2515079"/>
              <a:gd name="connsiteX2" fmla="*/ 9162240 w 9162640"/>
              <a:gd name="connsiteY2" fmla="*/ 2515079 h 2515079"/>
              <a:gd name="connsiteX3" fmla="*/ 1 w 9162640"/>
              <a:gd name="connsiteY3" fmla="*/ 2507173 h 2515079"/>
              <a:gd name="connsiteX4" fmla="*/ 9943 w 9162640"/>
              <a:gd name="connsiteY4" fmla="*/ 2382751 h 2515079"/>
              <a:gd name="connsiteX0" fmla="*/ 0 w 9152697"/>
              <a:gd name="connsiteY0" fmla="*/ 2382751 h 2515079"/>
              <a:gd name="connsiteX1" fmla="*/ 9146618 w 9152697"/>
              <a:gd name="connsiteY1" fmla="*/ 0 h 2515079"/>
              <a:gd name="connsiteX2" fmla="*/ 9152297 w 9152697"/>
              <a:gd name="connsiteY2" fmla="*/ 2515079 h 2515079"/>
              <a:gd name="connsiteX3" fmla="*/ 187614 w 9152697"/>
              <a:gd name="connsiteY3" fmla="*/ 2507173 h 2515079"/>
              <a:gd name="connsiteX4" fmla="*/ 0 w 9152697"/>
              <a:gd name="connsiteY4" fmla="*/ 2382751 h 2515079"/>
              <a:gd name="connsiteX0" fmla="*/ 0 w 9068030"/>
              <a:gd name="connsiteY0" fmla="*/ 2382751 h 2515079"/>
              <a:gd name="connsiteX1" fmla="*/ 9061951 w 9068030"/>
              <a:gd name="connsiteY1" fmla="*/ 0 h 2515079"/>
              <a:gd name="connsiteX2" fmla="*/ 9067630 w 9068030"/>
              <a:gd name="connsiteY2" fmla="*/ 2515079 h 2515079"/>
              <a:gd name="connsiteX3" fmla="*/ 102947 w 9068030"/>
              <a:gd name="connsiteY3" fmla="*/ 2507173 h 2515079"/>
              <a:gd name="connsiteX4" fmla="*/ 0 w 9068030"/>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173503 w 9138586"/>
              <a:gd name="connsiteY3" fmla="*/ 2507173 h 2515079"/>
              <a:gd name="connsiteX4" fmla="*/ 0 w 9138586"/>
              <a:gd name="connsiteY4" fmla="*/ 2382751 h 2515079"/>
              <a:gd name="connsiteX0" fmla="*/ 0 w 9138586"/>
              <a:gd name="connsiteY0" fmla="*/ 2382751 h 2515079"/>
              <a:gd name="connsiteX1" fmla="*/ 9132507 w 9138586"/>
              <a:gd name="connsiteY1" fmla="*/ 0 h 2515079"/>
              <a:gd name="connsiteX2" fmla="*/ 9138186 w 9138586"/>
              <a:gd name="connsiteY2" fmla="*/ 2515079 h 2515079"/>
              <a:gd name="connsiteX3" fmla="*/ 4170 w 9138586"/>
              <a:gd name="connsiteY3" fmla="*/ 2507173 h 2515079"/>
              <a:gd name="connsiteX4" fmla="*/ 0 w 9138586"/>
              <a:gd name="connsiteY4" fmla="*/ 2382751 h 251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8586" h="2515079">
                <a:moveTo>
                  <a:pt x="0" y="2382751"/>
                </a:moveTo>
                <a:cubicBezTo>
                  <a:pt x="20661" y="2379422"/>
                  <a:pt x="7306149" y="2502055"/>
                  <a:pt x="9132507" y="0"/>
                </a:cubicBezTo>
                <a:cubicBezTo>
                  <a:pt x="9129925" y="819774"/>
                  <a:pt x="9140768" y="1695305"/>
                  <a:pt x="9138186" y="2515079"/>
                </a:cubicBezTo>
                <a:lnTo>
                  <a:pt x="4170" y="2507173"/>
                </a:lnTo>
                <a:cubicBezTo>
                  <a:pt x="4169" y="2465011"/>
                  <a:pt x="1" y="2424913"/>
                  <a:pt x="0" y="2382751"/>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169"/>
            <a:ext cx="8229600" cy="772250"/>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22"/>
            <a:ext cx="8229600" cy="1500187"/>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30696"/>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457200"/>
            <a:ext cx="8229600" cy="772250"/>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415653"/>
            <a:ext cx="8229600" cy="1500187"/>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32EE5E9-0A5F-4BBB-83B0-3DE34864317B}" type="datetimeFigureOut">
              <a:rPr lang="en-US"/>
              <a:pPr>
                <a:defRPr/>
              </a:pPr>
              <a:t>12/6/2016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4CD3EA-DF10-442A-B1DE-CE986C3BE29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373A4A9-F17D-4E67-8428-7109406A66CF}" type="datetimeFigureOut">
              <a:rPr lang="en-US"/>
              <a:pPr>
                <a:defRPr/>
              </a:pPr>
              <a:t>12/6/2016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0880DC2-9F05-421F-A3EB-D1F85DEBCE65}"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3373A4A9-F17D-4E67-8428-7109406A66CF}" type="datetimeFigureOut">
              <a:rPr lang="en-US" smtClean="0"/>
              <a:pPr>
                <a:defRPr/>
              </a:pPr>
              <a:t>12/6/2016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880DC2-9F05-421F-A3EB-D1F85DEBCE65}" type="slidenum">
              <a:rPr lang="en-US" smtClean="0"/>
              <a:pPr>
                <a:defRPr/>
              </a:pPr>
              <a:t>‹#›</a:t>
            </a:fld>
            <a:endParaRPr lang="en-US"/>
          </a:p>
        </p:txBody>
      </p:sp>
    </p:spTree>
    <p:extLst>
      <p:ext uri="{BB962C8B-B14F-4D97-AF65-F5344CB8AC3E}">
        <p14:creationId xmlns:p14="http://schemas.microsoft.com/office/powerpoint/2010/main" val="2513779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32EE5E9-0A5F-4BBB-83B0-3DE34864317B}" type="datetimeFigureOut">
              <a:rPr lang="en-US" smtClean="0"/>
              <a:pPr>
                <a:defRPr/>
              </a:pPr>
              <a:t>12/6/2016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4CD3EA-DF10-442A-B1DE-CE986C3BE290}" type="slidenum">
              <a:rPr lang="en-US" smtClean="0"/>
              <a:pPr>
                <a:defRPr/>
              </a:pPr>
              <a:t>‹#›</a:t>
            </a:fld>
            <a:endParaRPr lang="en-US"/>
          </a:p>
        </p:txBody>
      </p:sp>
    </p:spTree>
    <p:extLst>
      <p:ext uri="{BB962C8B-B14F-4D97-AF65-F5344CB8AC3E}">
        <p14:creationId xmlns:p14="http://schemas.microsoft.com/office/powerpoint/2010/main" val="1121488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C0C43B-6E99-4F63-88EE-40DF9CCCD780}"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3323187603"/>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19473D-82C4-447C-8A17-1C1C6FB6B764}"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0D6C4-674F-43FB-AC1B-479BC1C3F60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C0C43B-6E99-4F63-88EE-40DF9CCCD780}"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3218619834"/>
      </p:ext>
    </p:extLst>
  </p:cSld>
  <p:clrMapOvr>
    <a:masterClrMapping/>
  </p:clrMapOvr>
  <p:hf hdr="0"/>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C0C43B-6E99-4F63-88EE-40DF9CCCD780}"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3790179650"/>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C0C43B-6E99-4F63-88EE-40DF9CCCD780}"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792870736"/>
      </p:ext>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0C43B-6E99-4F63-88EE-40DF9CCCD780}"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846441341"/>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0C43B-6E99-4F63-88EE-40DF9CCCD780}"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149098034"/>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0C43B-6E99-4F63-88EE-40DF9CCCD780}"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95227580"/>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C0C43B-6E99-4F63-88EE-40DF9CCCD780}"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4028581445"/>
      </p:ext>
    </p:extLst>
  </p:cSld>
  <p:clrMapOvr>
    <a:masterClrMapping/>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C0C43B-6E99-4F63-88EE-40DF9CCCD780}"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416751193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19473D-82C4-447C-8A17-1C1C6FB6B764}" type="datetimeFigureOut">
              <a:rPr lang="en-US" smtClean="0"/>
              <a:pPr/>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0D6C4-674F-43FB-AC1B-479BC1C3F60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19473D-82C4-447C-8A17-1C1C6FB6B764}" type="datetimeFigureOut">
              <a:rPr lang="en-US" smtClean="0"/>
              <a:pPr/>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0D6C4-674F-43FB-AC1B-479BC1C3F60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473D-82C4-447C-8A17-1C1C6FB6B764}" type="datetimeFigureOut">
              <a:rPr lang="en-US" smtClean="0"/>
              <a:pPr/>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0D6C4-674F-43FB-AC1B-479BC1C3F60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9473D-82C4-447C-8A17-1C1C6FB6B764}"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0D6C4-674F-43FB-AC1B-479BC1C3F60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9473D-82C4-447C-8A17-1C1C6FB6B764}" type="datetimeFigureOut">
              <a:rPr lang="en-US" smtClean="0"/>
              <a:pPr/>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0D6C4-674F-43FB-AC1B-479BC1C3F60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473D-82C4-447C-8A17-1C1C6FB6B764}" type="datetimeFigureOut">
              <a:rPr lang="en-US" smtClean="0"/>
              <a:pPr/>
              <a:t>12/6/2016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0D6C4-674F-43FB-AC1B-479BC1C3F60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473D-82C4-447C-8A17-1C1C6FB6B764}" type="datetimeFigureOut">
              <a:rPr lang="en-US" smtClean="0">
                <a:solidFill>
                  <a:prstClr val="black">
                    <a:tint val="75000"/>
                  </a:prstClr>
                </a:solidFill>
              </a:rPr>
              <a:pPr/>
              <a:t>12/6/2016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0D6C4-674F-43FB-AC1B-479BC1C3F60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94" r:id="rId8"/>
  </p:sldLayoutIdLst>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rgbClr val="000000"/>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
        <p:nvSpPr>
          <p:cNvPr id="7" name="Rectangle 6"/>
          <p:cNvSpPr/>
          <p:nvPr/>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OAA-Fisheries-horizontal.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cSld>
  <p:clrMap bg1="lt1" tx1="dk1" bg2="lt2" tx2="dk2" accent1="accent1" accent2="accent2" accent3="accent3" accent4="accent4" accent5="accent5" accent6="accent6" hlink="hlink" folHlink="folHlink"/>
  <p:sldLayoutIdLst>
    <p:sldLayoutId id="2147483989" r:id="rId1"/>
    <p:sldLayoutId id="2147483995" r:id="rId2"/>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355080"/>
            <a:ext cx="9144000" cy="502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5999" y="6355080"/>
            <a:ext cx="6400801" cy="502919"/>
          </a:xfrm>
          <a:prstGeom prst="rect">
            <a:avLst/>
          </a:prstGeom>
        </p:spPr>
        <p:txBody>
          <a:bodyPr vert="horz" lIns="0" tIns="45720" rIns="0" bIns="45720" rtlCol="0" anchor="ctr"/>
          <a:lstStyle>
            <a:lvl1pPr algn="r">
              <a:defRPr sz="800">
                <a:solidFill>
                  <a:schemeClr val="bg1"/>
                </a:solidFill>
              </a:defRPr>
            </a:lvl1p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505" y="6419088"/>
            <a:ext cx="1643938" cy="388747"/>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6" r:id="rId4"/>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473D-82C4-447C-8A17-1C1C6FB6B764}" type="datetimeFigureOut">
              <a:rPr lang="en-US" smtClean="0"/>
              <a:pPr/>
              <a:t>12/6/2016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0D6C4-674F-43FB-AC1B-479BC1C3F60D}" type="slidenum">
              <a:rPr lang="en-US" smtClean="0"/>
              <a:pPr/>
              <a:t>‹#›</a:t>
            </a:fld>
            <a:endParaRPr lang="en-US"/>
          </a:p>
        </p:txBody>
      </p:sp>
    </p:spTree>
    <p:extLst>
      <p:ext uri="{BB962C8B-B14F-4D97-AF65-F5344CB8AC3E}">
        <p14:creationId xmlns:p14="http://schemas.microsoft.com/office/powerpoint/2010/main" val="1360875998"/>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8.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8.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8.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8.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8.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38.xml"/><Relationship Id="rId4" Type="http://schemas.openxmlformats.org/officeDocument/2006/relationships/chart" Target="../charts/chart9.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2209800"/>
            <a:ext cx="8229600" cy="1470025"/>
          </a:xfrm>
        </p:spPr>
        <p:txBody>
          <a:bodyPr>
            <a:noAutofit/>
          </a:bodyPr>
          <a:lstStyle/>
          <a:p>
            <a:r>
              <a:rPr lang="en-US" sz="4800" b="1" dirty="0" smtClean="0">
                <a:solidFill>
                  <a:srgbClr val="002060"/>
                </a:solidFill>
              </a:rPr>
              <a:t>South Atlantic Recreational </a:t>
            </a:r>
            <a:br>
              <a:rPr lang="en-US" sz="4800" b="1" dirty="0" smtClean="0">
                <a:solidFill>
                  <a:srgbClr val="002060"/>
                </a:solidFill>
              </a:rPr>
            </a:br>
            <a:r>
              <a:rPr lang="en-US" sz="4800" b="1" dirty="0" smtClean="0">
                <a:solidFill>
                  <a:srgbClr val="002060"/>
                </a:solidFill>
              </a:rPr>
              <a:t>Landings Update </a:t>
            </a:r>
            <a:br>
              <a:rPr lang="en-US" sz="4800" b="1" dirty="0" smtClean="0">
                <a:solidFill>
                  <a:srgbClr val="002060"/>
                </a:solidFill>
              </a:rPr>
            </a:br>
            <a:r>
              <a:rPr lang="en-US" sz="3200" b="1" dirty="0" smtClean="0">
                <a:solidFill>
                  <a:schemeClr val="tx2">
                    <a:lumMod val="60000"/>
                    <a:lumOff val="40000"/>
                  </a:schemeClr>
                </a:solidFill>
              </a:rPr>
              <a:t>Snapper-Grouper</a:t>
            </a:r>
            <a:r>
              <a:rPr lang="en-US" sz="4800" b="1" dirty="0" smtClean="0">
                <a:solidFill>
                  <a:srgbClr val="002060"/>
                </a:solidFill>
              </a:rPr>
              <a:t/>
            </a:r>
            <a:br>
              <a:rPr lang="en-US" sz="4800" b="1" dirty="0" smtClean="0">
                <a:solidFill>
                  <a:srgbClr val="002060"/>
                </a:solidFill>
              </a:rPr>
            </a:br>
            <a:endParaRPr lang="en-US" sz="4800" dirty="0" smtClean="0">
              <a:solidFill>
                <a:srgbClr val="002060"/>
              </a:solidFill>
            </a:endParaRPr>
          </a:p>
        </p:txBody>
      </p:sp>
      <p:sp>
        <p:nvSpPr>
          <p:cNvPr id="3" name="Subtitle 2"/>
          <p:cNvSpPr>
            <a:spLocks noGrp="1"/>
          </p:cNvSpPr>
          <p:nvPr>
            <p:ph type="subTitle" idx="1"/>
          </p:nvPr>
        </p:nvSpPr>
        <p:spPr>
          <a:xfrm>
            <a:off x="1181100" y="3810000"/>
            <a:ext cx="6781800" cy="1600200"/>
          </a:xfrm>
        </p:spPr>
        <p:txBody>
          <a:bodyPr rtlCol="0">
            <a:noAutofit/>
          </a:bodyPr>
          <a:lstStyle/>
          <a:p>
            <a:pPr eaLnBrk="1" fontAlgn="auto" hangingPunct="1">
              <a:spcBef>
                <a:spcPts val="0"/>
              </a:spcBef>
              <a:spcAft>
                <a:spcPts val="0"/>
              </a:spcAft>
              <a:buFont typeface="Arial" pitchFamily="34" charset="0"/>
              <a:buNone/>
              <a:defRPr/>
            </a:pPr>
            <a:r>
              <a:rPr lang="en-US" sz="2800" b="1" i="1" dirty="0" smtClean="0">
                <a:solidFill>
                  <a:srgbClr val="002060"/>
                </a:solidFill>
              </a:rPr>
              <a:t>Southeast Regional Office &amp;</a:t>
            </a:r>
          </a:p>
          <a:p>
            <a:pPr eaLnBrk="1" fontAlgn="auto" hangingPunct="1">
              <a:spcBef>
                <a:spcPts val="0"/>
              </a:spcBef>
              <a:spcAft>
                <a:spcPts val="0"/>
              </a:spcAft>
              <a:buFont typeface="Arial" pitchFamily="34" charset="0"/>
              <a:buNone/>
              <a:defRPr/>
            </a:pPr>
            <a:r>
              <a:rPr lang="en-US" sz="2800" b="1" i="1" dirty="0" smtClean="0">
                <a:solidFill>
                  <a:srgbClr val="002060"/>
                </a:solidFill>
              </a:rPr>
              <a:t>Southeast Fisheries Science Center</a:t>
            </a:r>
          </a:p>
        </p:txBody>
      </p:sp>
      <p:sp>
        <p:nvSpPr>
          <p:cNvPr id="4" name="Subtitle 2"/>
          <p:cNvSpPr txBox="1">
            <a:spLocks/>
          </p:cNvSpPr>
          <p:nvPr/>
        </p:nvSpPr>
        <p:spPr>
          <a:xfrm>
            <a:off x="5486400" y="5638800"/>
            <a:ext cx="3657600" cy="10668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fontAlgn="auto">
              <a:spcBef>
                <a:spcPts val="0"/>
              </a:spcBef>
              <a:spcAft>
                <a:spcPts val="0"/>
              </a:spcAft>
              <a:buFont typeface="Arial" pitchFamily="34" charset="0"/>
              <a:buNone/>
              <a:defRPr/>
            </a:pPr>
            <a:r>
              <a:rPr lang="en-US" b="1" dirty="0" smtClean="0">
                <a:solidFill>
                  <a:schemeClr val="bg1"/>
                </a:solidFill>
              </a:rPr>
              <a:t>SAFMC Meeting</a:t>
            </a:r>
          </a:p>
          <a:p>
            <a:pPr algn="r" fontAlgn="auto">
              <a:spcBef>
                <a:spcPts val="0"/>
              </a:spcBef>
              <a:spcAft>
                <a:spcPts val="0"/>
              </a:spcAft>
              <a:buFont typeface="Arial" pitchFamily="34" charset="0"/>
              <a:buNone/>
              <a:defRPr/>
            </a:pPr>
            <a:r>
              <a:rPr lang="en-US" b="1" dirty="0" smtClean="0">
                <a:solidFill>
                  <a:schemeClr val="bg1"/>
                </a:solidFill>
              </a:rPr>
              <a:t>Atlantic Beach, N.C</a:t>
            </a:r>
          </a:p>
          <a:p>
            <a:pPr algn="r" fontAlgn="auto">
              <a:spcBef>
                <a:spcPts val="0"/>
              </a:spcBef>
              <a:spcAft>
                <a:spcPts val="0"/>
              </a:spcAft>
              <a:buFont typeface="Arial" pitchFamily="34" charset="0"/>
              <a:buNone/>
              <a:defRPr/>
            </a:pPr>
            <a:r>
              <a:rPr lang="en-US" b="1" dirty="0" smtClean="0">
                <a:solidFill>
                  <a:schemeClr val="bg1"/>
                </a:solidFill>
              </a:rPr>
              <a:t>December 5-9, 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4678" y="0"/>
            <a:ext cx="8839200" cy="1143000"/>
          </a:xfrm>
        </p:spPr>
        <p:txBody>
          <a:bodyPr>
            <a:normAutofit/>
          </a:bodyPr>
          <a:lstStyle/>
          <a:p>
            <a:r>
              <a:rPr lang="en-US" dirty="0" smtClean="0"/>
              <a:t>Black Sea Bass Rec Landings (</a:t>
            </a:r>
            <a:r>
              <a:rPr lang="en-US" dirty="0" err="1" smtClean="0"/>
              <a:t>lbs</a:t>
            </a:r>
            <a:r>
              <a:rPr lang="en-US" dirty="0" smtClean="0"/>
              <a:t> </a:t>
            </a:r>
            <a:r>
              <a:rPr lang="en-US" dirty="0" err="1"/>
              <a:t>w</a:t>
            </a:r>
            <a:r>
              <a:rPr lang="en-US" dirty="0" err="1" smtClean="0"/>
              <a:t>w</a:t>
            </a:r>
            <a:r>
              <a:rPr lang="en-US" dirty="0" smtClean="0"/>
              <a:t>)</a:t>
            </a:r>
            <a:endParaRPr lang="en-US" dirty="0"/>
          </a:p>
        </p:txBody>
      </p:sp>
      <p:sp>
        <p:nvSpPr>
          <p:cNvPr id="10" name="TextBox 5"/>
          <p:cNvSpPr txBox="1">
            <a:spLocks noChangeArrowheads="1"/>
          </p:cNvSpPr>
          <p:nvPr/>
        </p:nvSpPr>
        <p:spPr bwMode="auto">
          <a:xfrm>
            <a:off x="0" y="5345546"/>
            <a:ext cx="8686800" cy="1384995"/>
          </a:xfrm>
          <a:prstGeom prst="rect">
            <a:avLst/>
          </a:prstGeom>
          <a:noFill/>
          <a:ln w="9525">
            <a:noFill/>
            <a:miter lim="800000"/>
            <a:headEnd/>
            <a:tailEnd/>
          </a:ln>
        </p:spPr>
        <p:txBody>
          <a:bodyPr wrap="square">
            <a:spAutoFit/>
          </a:bodyPr>
          <a:lstStyle/>
          <a:p>
            <a:pPr marL="171450" indent="-171450">
              <a:buFont typeface="Arial" pitchFamily="34" charset="0"/>
              <a:buChar char="•"/>
            </a:pPr>
            <a:r>
              <a:rPr lang="en-US" sz="1400" dirty="0" smtClean="0">
                <a:solidFill>
                  <a:srgbClr val="002060"/>
                </a:solidFill>
              </a:rPr>
              <a:t>Fishing year June 1-May 31 for 04/05 to 13/14, but changed to June 1 to March 31 in 14/15 due to Regulatory Amendment 14 </a:t>
            </a:r>
          </a:p>
          <a:p>
            <a:pPr marL="171450" indent="-171450">
              <a:buFont typeface="Arial" pitchFamily="34" charset="0"/>
              <a:buChar char="•"/>
            </a:pPr>
            <a:r>
              <a:rPr lang="en-US" sz="1400" dirty="0" smtClean="0">
                <a:solidFill>
                  <a:srgbClr val="002060"/>
                </a:solidFill>
              </a:rPr>
              <a:t>Area</a:t>
            </a:r>
            <a:r>
              <a:rPr lang="en-US" sz="1400" dirty="0">
                <a:solidFill>
                  <a:srgbClr val="002060"/>
                </a:solidFill>
              </a:rPr>
              <a:t>: </a:t>
            </a:r>
            <a:r>
              <a:rPr lang="en-US" sz="1400" dirty="0" smtClean="0">
                <a:solidFill>
                  <a:srgbClr val="002060"/>
                </a:solidFill>
              </a:rPr>
              <a:t>NC </a:t>
            </a:r>
            <a:r>
              <a:rPr lang="en-US" sz="1400" dirty="0">
                <a:solidFill>
                  <a:srgbClr val="002060"/>
                </a:solidFill>
              </a:rPr>
              <a:t>to </a:t>
            </a:r>
            <a:r>
              <a:rPr lang="en-US" sz="1400" dirty="0" smtClean="0">
                <a:solidFill>
                  <a:srgbClr val="002060"/>
                </a:solidFill>
              </a:rPr>
              <a:t>FLE (excludes post-stratified MRFSS/MRIP landings north of Cape Hatteras)</a:t>
            </a:r>
          </a:p>
          <a:p>
            <a:pPr marL="171450" indent="-171450">
              <a:buFont typeface="Arial" pitchFamily="34" charset="0"/>
              <a:buChar char="•"/>
            </a:pPr>
            <a:r>
              <a:rPr lang="en-US" sz="1400" dirty="0" smtClean="0">
                <a:solidFill>
                  <a:srgbClr val="002060"/>
                </a:solidFill>
              </a:rPr>
              <a:t>MRFSS </a:t>
            </a:r>
            <a:r>
              <a:rPr lang="en-US" sz="1400" dirty="0">
                <a:solidFill>
                  <a:srgbClr val="002060"/>
                </a:solidFill>
              </a:rPr>
              <a:t>data from </a:t>
            </a:r>
            <a:r>
              <a:rPr lang="en-US" sz="1400" dirty="0" smtClean="0">
                <a:solidFill>
                  <a:srgbClr val="002060"/>
                </a:solidFill>
              </a:rPr>
              <a:t>2004/05 </a:t>
            </a:r>
            <a:r>
              <a:rPr lang="en-US" sz="1400" dirty="0">
                <a:solidFill>
                  <a:srgbClr val="002060"/>
                </a:solidFill>
              </a:rPr>
              <a:t>to </a:t>
            </a:r>
            <a:r>
              <a:rPr lang="en-US" sz="1400" dirty="0" smtClean="0">
                <a:solidFill>
                  <a:srgbClr val="002060"/>
                </a:solidFill>
              </a:rPr>
              <a:t>2012/13 (gray cells); </a:t>
            </a:r>
            <a:r>
              <a:rPr lang="en-US" sz="1400" dirty="0">
                <a:solidFill>
                  <a:srgbClr val="002060"/>
                </a:solidFill>
              </a:rPr>
              <a:t>MRIP data for </a:t>
            </a:r>
            <a:r>
              <a:rPr lang="en-US" sz="1400" dirty="0" smtClean="0">
                <a:solidFill>
                  <a:srgbClr val="002060"/>
                </a:solidFill>
              </a:rPr>
              <a:t>2013/14 </a:t>
            </a:r>
            <a:r>
              <a:rPr lang="en-US" sz="1400" dirty="0" smtClean="0">
                <a:solidFill>
                  <a:srgbClr val="002060"/>
                </a:solidFill>
              </a:rPr>
              <a:t/>
            </a:r>
            <a:br>
              <a:rPr lang="en-US" sz="1400" dirty="0" smtClean="0">
                <a:solidFill>
                  <a:srgbClr val="002060"/>
                </a:solidFill>
              </a:rPr>
            </a:br>
            <a:r>
              <a:rPr lang="en-US" sz="1400" dirty="0" smtClean="0">
                <a:solidFill>
                  <a:srgbClr val="002060"/>
                </a:solidFill>
              </a:rPr>
              <a:t>through </a:t>
            </a:r>
            <a:r>
              <a:rPr lang="en-US" sz="1400" dirty="0" smtClean="0">
                <a:solidFill>
                  <a:srgbClr val="002060"/>
                </a:solidFill>
              </a:rPr>
              <a:t>2016/17</a:t>
            </a:r>
          </a:p>
          <a:p>
            <a:pPr marL="171450" indent="-171450">
              <a:buFont typeface="Arial" pitchFamily="34" charset="0"/>
              <a:buChar char="•"/>
            </a:pPr>
            <a:r>
              <a:rPr lang="en-US" sz="1400" dirty="0" smtClean="0">
                <a:solidFill>
                  <a:srgbClr val="002060"/>
                </a:solidFill>
              </a:rPr>
              <a:t>2015/16 and 2016/17 landings are preliminary. </a:t>
            </a:r>
            <a:endParaRPr lang="en-US" sz="1400" dirty="0">
              <a:solidFill>
                <a:srgbClr val="002060"/>
              </a:solidFill>
            </a:endParaRPr>
          </a:p>
        </p:txBody>
      </p:sp>
      <p:pic>
        <p:nvPicPr>
          <p:cNvPr id="232452" name="Picture 4" descr="http://blogs.courierpostonline.com/fishhead/files/2009/07/black_sea_bas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10400" y="5816047"/>
            <a:ext cx="2057400" cy="1077686"/>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2185516287"/>
              </p:ext>
            </p:extLst>
          </p:nvPr>
        </p:nvGraphicFramePr>
        <p:xfrm>
          <a:off x="171450" y="990600"/>
          <a:ext cx="8458199" cy="4180310"/>
        </p:xfrm>
        <a:graphic>
          <a:graphicData uri="http://schemas.openxmlformats.org/drawingml/2006/table">
            <a:tbl>
              <a:tblPr>
                <a:tableStyleId>{5940675A-B579-460E-94D1-54222C63F5DA}</a:tableStyleId>
              </a:tblPr>
              <a:tblGrid>
                <a:gridCol w="1809750"/>
                <a:gridCol w="1371600"/>
                <a:gridCol w="1447800"/>
                <a:gridCol w="1429439"/>
                <a:gridCol w="1085161"/>
                <a:gridCol w="1314449"/>
              </a:tblGrid>
              <a:tr h="427460">
                <a:tc>
                  <a:txBody>
                    <a:bodyPr/>
                    <a:lstStyle/>
                    <a:p>
                      <a:pPr algn="ctr" rtl="0" fontAlgn="ctr"/>
                      <a:r>
                        <a:rPr lang="en-US" sz="2400" b="1" u="none" strike="noStrike" dirty="0" smtClean="0">
                          <a:solidFill>
                            <a:schemeClr val="bg1"/>
                          </a:solidFill>
                          <a:effectLst/>
                        </a:rPr>
                        <a:t>Fishing</a:t>
                      </a:r>
                      <a:r>
                        <a:rPr lang="en-US" sz="2400" b="1" u="none" strike="noStrike" baseline="0" dirty="0" smtClean="0">
                          <a:solidFill>
                            <a:schemeClr val="bg1"/>
                          </a:solidFill>
                          <a:effectLst/>
                        </a:rPr>
                        <a:t> Year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Charter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Headboat</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Private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Shore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Total</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r>
              <a:tr h="357845">
                <a:tc>
                  <a:txBody>
                    <a:bodyPr/>
                    <a:lstStyle/>
                    <a:p>
                      <a:pPr algn="ctr" rtl="0" fontAlgn="ctr"/>
                      <a:r>
                        <a:rPr lang="en-US" sz="2400" b="0" i="0" u="none" strike="noStrike" dirty="0" smtClean="0">
                          <a:solidFill>
                            <a:srgbClr val="000000"/>
                          </a:solidFill>
                          <a:effectLst/>
                          <a:latin typeface="Calibri"/>
                        </a:rPr>
                        <a:t>07/08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62,365</a:t>
                      </a: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120,436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418,083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5,125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606,009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08/09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45,941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104,666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321,749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1,524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473,880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09/10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102,970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209,513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301,492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5,034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619,010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10/11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71,460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216,893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291,027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1,774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581,154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11/12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92,566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211,443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273,541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2,628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580,177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12/13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55,894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129,201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320,219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654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505,967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13/14</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62,089</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157,458</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360,930</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4,880</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585,537</a:t>
                      </a:r>
                      <a:endParaRPr lang="en-US" sz="2400" b="0" i="0" u="none" strike="noStrike" dirty="0">
                        <a:solidFill>
                          <a:srgbClr val="000000"/>
                        </a:solidFill>
                        <a:effectLst/>
                        <a:latin typeface="Calibri"/>
                      </a:endParaRPr>
                    </a:p>
                  </a:txBody>
                  <a:tcPr marL="9525" marR="9525" marT="9525" marB="0" anchor="ctr">
                    <a:solidFill>
                      <a:schemeClr val="bg1"/>
                    </a:solidFill>
                  </a:tcPr>
                </a:tc>
              </a:tr>
              <a:tr h="357845">
                <a:tc>
                  <a:txBody>
                    <a:bodyPr/>
                    <a:lstStyle/>
                    <a:p>
                      <a:pPr algn="ctr" rtl="0" fontAlgn="ctr"/>
                      <a:r>
                        <a:rPr lang="en-US" sz="2400" b="0" i="0" u="none" strike="noStrike" dirty="0" smtClean="0">
                          <a:solidFill>
                            <a:srgbClr val="000000"/>
                          </a:solidFill>
                          <a:effectLst/>
                          <a:latin typeface="Calibri"/>
                        </a:rPr>
                        <a:t>14/15</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105,305</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68,194</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222,291</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6,689</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402,479</a:t>
                      </a:r>
                      <a:endParaRPr lang="en-US" sz="2400" b="0" i="0" u="none" strike="noStrike" dirty="0">
                        <a:solidFill>
                          <a:srgbClr val="000000"/>
                        </a:solidFill>
                        <a:effectLst/>
                        <a:latin typeface="Calibri"/>
                      </a:endParaRPr>
                    </a:p>
                  </a:txBody>
                  <a:tcPr marL="9525" marR="9525" marT="9525" marB="0" anchor="ctr">
                    <a:solidFill>
                      <a:schemeClr val="bg1"/>
                    </a:solidFill>
                  </a:tcPr>
                </a:tc>
              </a:tr>
              <a:tr h="357845">
                <a:tc>
                  <a:txBody>
                    <a:bodyPr/>
                    <a:lstStyle/>
                    <a:p>
                      <a:pPr algn="ctr" rtl="0" fontAlgn="ctr"/>
                      <a:r>
                        <a:rPr lang="en-US" sz="2400" b="0" i="0" u="none" strike="noStrike" dirty="0" smtClean="0">
                          <a:solidFill>
                            <a:srgbClr val="000000"/>
                          </a:solidFill>
                          <a:effectLst/>
                          <a:latin typeface="Calibri"/>
                        </a:rPr>
                        <a:t>15/16</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72,502</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86,139</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215,682</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374,323</a:t>
                      </a:r>
                      <a:endParaRPr lang="en-US" sz="2400" b="0" i="0" u="none" strike="noStrike" dirty="0">
                        <a:solidFill>
                          <a:srgbClr val="000000"/>
                        </a:solidFill>
                        <a:effectLst/>
                        <a:latin typeface="Calibri"/>
                      </a:endParaRPr>
                    </a:p>
                  </a:txBody>
                  <a:tcPr marL="9525" marR="9525" marT="9525" marB="0" anchor="ctr">
                    <a:solidFill>
                      <a:schemeClr val="bg1"/>
                    </a:solidFill>
                  </a:tcPr>
                </a:tc>
              </a:tr>
              <a:tr h="357845">
                <a:tc>
                  <a:txBody>
                    <a:bodyPr/>
                    <a:lstStyle/>
                    <a:p>
                      <a:pPr algn="ctr" rtl="0" fontAlgn="ctr"/>
                      <a:r>
                        <a:rPr lang="en-US" sz="2400" b="0" i="0" u="none" strike="noStrike" dirty="0" smtClean="0">
                          <a:solidFill>
                            <a:srgbClr val="000000"/>
                          </a:solidFill>
                          <a:effectLst/>
                          <a:latin typeface="Calibri"/>
                        </a:rPr>
                        <a:t>16/17</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20,306</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45,157</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68,918</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134,381</a:t>
                      </a:r>
                      <a:endParaRPr lang="en-US" sz="2400" b="0" i="0" u="none" strike="noStrike" dirty="0">
                        <a:solidFill>
                          <a:srgbClr val="000000"/>
                        </a:solidFill>
                        <a:effectLst/>
                        <a:latin typeface="Calibri"/>
                      </a:endParaRPr>
                    </a:p>
                  </a:txBody>
                  <a:tcPr marL="9525" marR="9525" marT="9525" marB="0" anchor="ctr">
                    <a:solidFill>
                      <a:schemeClr val="bg1"/>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839200" cy="1143000"/>
          </a:xfrm>
        </p:spPr>
        <p:txBody>
          <a:bodyPr>
            <a:normAutofit/>
          </a:bodyPr>
          <a:lstStyle/>
          <a:p>
            <a:r>
              <a:rPr lang="en-US" dirty="0" smtClean="0"/>
              <a:t>Black Sea Bass</a:t>
            </a:r>
            <a:endParaRPr lang="en-US" dirty="0"/>
          </a:p>
        </p:txBody>
      </p:sp>
      <p:pic>
        <p:nvPicPr>
          <p:cNvPr id="232452" name="Picture 4" descr="http://blogs.courierpostonline.com/fishhead/files/2009/07/black_sea_bas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10400" y="0"/>
            <a:ext cx="2133600" cy="1117600"/>
          </a:xfrm>
          <a:prstGeom prst="rect">
            <a:avLst/>
          </a:prstGeom>
          <a:noFill/>
        </p:spPr>
      </p:pic>
      <p:graphicFrame>
        <p:nvGraphicFramePr>
          <p:cNvPr id="5" name="Chart 4"/>
          <p:cNvGraphicFramePr>
            <a:graphicFrameLocks/>
          </p:cNvGraphicFramePr>
          <p:nvPr>
            <p:extLst>
              <p:ext uri="{D42A27DB-BD31-4B8C-83A1-F6EECF244321}">
                <p14:modId xmlns:p14="http://schemas.microsoft.com/office/powerpoint/2010/main" val="2557365083"/>
              </p:ext>
            </p:extLst>
          </p:nvPr>
        </p:nvGraphicFramePr>
        <p:xfrm>
          <a:off x="304800" y="1117600"/>
          <a:ext cx="8686800" cy="5435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4300" y="0"/>
            <a:ext cx="8839200" cy="1143000"/>
          </a:xfrm>
        </p:spPr>
        <p:txBody>
          <a:bodyPr>
            <a:normAutofit/>
          </a:bodyPr>
          <a:lstStyle/>
          <a:p>
            <a:r>
              <a:rPr lang="en-US" dirty="0" smtClean="0"/>
              <a:t>Gag Grouper </a:t>
            </a:r>
            <a:r>
              <a:rPr lang="en-US" dirty="0" err="1" smtClean="0"/>
              <a:t>Rec</a:t>
            </a:r>
            <a:r>
              <a:rPr lang="en-US" dirty="0" smtClean="0"/>
              <a:t> Landings (lbs </a:t>
            </a:r>
            <a:r>
              <a:rPr lang="en-US" dirty="0" err="1" smtClean="0"/>
              <a:t>gw</a:t>
            </a:r>
            <a:r>
              <a:rPr lang="en-US" dirty="0" smtClean="0"/>
              <a:t>)</a:t>
            </a:r>
            <a:endParaRPr lang="en-US" dirty="0"/>
          </a:p>
        </p:txBody>
      </p:sp>
      <p:sp>
        <p:nvSpPr>
          <p:cNvPr id="10" name="TextBox 5"/>
          <p:cNvSpPr txBox="1">
            <a:spLocks noChangeArrowheads="1"/>
          </p:cNvSpPr>
          <p:nvPr/>
        </p:nvSpPr>
        <p:spPr bwMode="auto">
          <a:xfrm>
            <a:off x="228600" y="5353799"/>
            <a:ext cx="7397189" cy="954107"/>
          </a:xfrm>
          <a:prstGeom prst="rect">
            <a:avLst/>
          </a:prstGeom>
          <a:noFill/>
          <a:ln w="9525">
            <a:noFill/>
            <a:miter lim="800000"/>
            <a:headEnd/>
            <a:tailEnd/>
          </a:ln>
        </p:spPr>
        <p:txBody>
          <a:bodyPr wrap="square">
            <a:spAutoFit/>
          </a:bodyPr>
          <a:lstStyle/>
          <a:p>
            <a:r>
              <a:rPr lang="en-US" sz="1400" b="1" dirty="0" smtClean="0">
                <a:solidFill>
                  <a:srgbClr val="002060"/>
                </a:solidFill>
              </a:rPr>
              <a:t>* Area</a:t>
            </a:r>
            <a:r>
              <a:rPr lang="en-US" sz="1400" b="1" dirty="0">
                <a:solidFill>
                  <a:srgbClr val="002060"/>
                </a:solidFill>
              </a:rPr>
              <a:t>: </a:t>
            </a:r>
            <a:r>
              <a:rPr lang="en-US" sz="1400" b="1" dirty="0" smtClean="0">
                <a:solidFill>
                  <a:srgbClr val="002060"/>
                </a:solidFill>
              </a:rPr>
              <a:t>NC </a:t>
            </a:r>
            <a:r>
              <a:rPr lang="en-US" sz="1400" b="1" dirty="0">
                <a:solidFill>
                  <a:srgbClr val="002060"/>
                </a:solidFill>
              </a:rPr>
              <a:t>to </a:t>
            </a:r>
            <a:r>
              <a:rPr lang="en-US" sz="1400" b="1" dirty="0" smtClean="0">
                <a:solidFill>
                  <a:srgbClr val="002060"/>
                </a:solidFill>
              </a:rPr>
              <a:t>FLE (includes post-stratified MRFSS/MRIP landings from Florida Keys)</a:t>
            </a:r>
          </a:p>
          <a:p>
            <a:r>
              <a:rPr lang="en-US" sz="1400" b="1" dirty="0" smtClean="0">
                <a:solidFill>
                  <a:srgbClr val="002060"/>
                </a:solidFill>
              </a:rPr>
              <a:t>MRFSS from 2007 through 2014 (gray cells) then MRIP for 2015 through 2016</a:t>
            </a:r>
          </a:p>
          <a:p>
            <a:endParaRPr lang="en-US" sz="1400" b="1" dirty="0" smtClean="0">
              <a:solidFill>
                <a:srgbClr val="002060"/>
              </a:solidFill>
            </a:endParaRPr>
          </a:p>
          <a:p>
            <a:endParaRPr lang="en-US" sz="1400" b="1" dirty="0">
              <a:solidFill>
                <a:srgbClr val="002060"/>
              </a:solidFill>
            </a:endParaRPr>
          </a:p>
        </p:txBody>
      </p:sp>
      <p:pic>
        <p:nvPicPr>
          <p:cNvPr id="243720" name="Picture 8" descr="http://floridasportfishing.com/magazine/images/stories/species/gag-group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38900" y="5734425"/>
            <a:ext cx="2705100" cy="1146963"/>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1383804370"/>
              </p:ext>
            </p:extLst>
          </p:nvPr>
        </p:nvGraphicFramePr>
        <p:xfrm>
          <a:off x="149505" y="1012958"/>
          <a:ext cx="8458199" cy="4180310"/>
        </p:xfrm>
        <a:graphic>
          <a:graphicData uri="http://schemas.openxmlformats.org/drawingml/2006/table">
            <a:tbl>
              <a:tblPr>
                <a:tableStyleId>{5940675A-B579-460E-94D1-54222C63F5DA}</a:tableStyleId>
              </a:tblPr>
              <a:tblGrid>
                <a:gridCol w="1809750"/>
                <a:gridCol w="1371600"/>
                <a:gridCol w="1447800"/>
                <a:gridCol w="1429439"/>
                <a:gridCol w="1085161"/>
                <a:gridCol w="1314449"/>
              </a:tblGrid>
              <a:tr h="427460">
                <a:tc>
                  <a:txBody>
                    <a:bodyPr/>
                    <a:lstStyle/>
                    <a:p>
                      <a:pPr algn="ctr" rtl="0" fontAlgn="ctr"/>
                      <a:r>
                        <a:rPr lang="en-US" sz="2400" b="1" u="none" strike="noStrike" dirty="0" smtClean="0">
                          <a:solidFill>
                            <a:schemeClr val="bg1"/>
                          </a:solidFill>
                          <a:effectLst/>
                        </a:rPr>
                        <a:t>Fishing</a:t>
                      </a:r>
                      <a:r>
                        <a:rPr lang="en-US" sz="2400" b="1" u="none" strike="noStrike" baseline="0" dirty="0" smtClean="0">
                          <a:solidFill>
                            <a:schemeClr val="bg1"/>
                          </a:solidFill>
                          <a:effectLst/>
                        </a:rPr>
                        <a:t> Year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Charter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Headboat</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Private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Shore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Total</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r>
              <a:tr h="357845">
                <a:tc>
                  <a:txBody>
                    <a:bodyPr/>
                    <a:lstStyle/>
                    <a:p>
                      <a:pPr algn="ctr" rtl="0" fontAlgn="ctr"/>
                      <a:r>
                        <a:rPr lang="en-US" sz="2400" b="0" i="0" u="none" strike="noStrike" dirty="0" smtClean="0">
                          <a:solidFill>
                            <a:srgbClr val="000000"/>
                          </a:solidFill>
                          <a:effectLst/>
                          <a:latin typeface="Calibri"/>
                        </a:rPr>
                        <a:t>2007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94,607</a:t>
                      </a: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66,782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334,173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11,735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507,298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58,671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33,140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435,252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23,453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550,516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48,350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26,742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188,883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5,948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269,924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23,263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27,428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121,149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171,841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11,174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25,522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133,158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169,854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17,867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16,868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143,331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178,066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3,807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13,077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61,587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78,471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53,171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9,832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106,445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169,447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2015</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16,037</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9,413</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18,633</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44,083</a:t>
                      </a:r>
                      <a:endParaRPr lang="en-US" sz="2400" b="0" i="0" u="none" strike="noStrike" dirty="0">
                        <a:solidFill>
                          <a:srgbClr val="000000"/>
                        </a:solidFill>
                        <a:effectLst/>
                        <a:latin typeface="Calibri"/>
                      </a:endParaRPr>
                    </a:p>
                  </a:txBody>
                  <a:tcPr marL="9525" marR="9525" marT="9525" marB="0" anchor="ctr">
                    <a:solidFill>
                      <a:schemeClr val="bg1"/>
                    </a:solidFill>
                  </a:tcPr>
                </a:tc>
              </a:tr>
              <a:tr h="357845">
                <a:tc>
                  <a:txBody>
                    <a:bodyPr/>
                    <a:lstStyle/>
                    <a:p>
                      <a:pPr algn="ctr" rtl="0" fontAlgn="ctr"/>
                      <a:r>
                        <a:rPr lang="en-US" sz="2400" b="0" i="0" u="none" strike="noStrike" dirty="0" smtClean="0">
                          <a:solidFill>
                            <a:srgbClr val="000000"/>
                          </a:solidFill>
                          <a:effectLst/>
                          <a:latin typeface="Calibri"/>
                        </a:rPr>
                        <a:t>2016</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10,811</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4,988</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80,991</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tc>
                <a:tc>
                  <a:txBody>
                    <a:bodyPr/>
                    <a:lstStyle/>
                    <a:p>
                      <a:pPr algn="ctr" rtl="0" fontAlgn="ctr"/>
                      <a:r>
                        <a:rPr lang="en-US" sz="2400" b="0" i="0" u="none" strike="noStrike" dirty="0" smtClean="0">
                          <a:solidFill>
                            <a:srgbClr val="000000"/>
                          </a:solidFill>
                          <a:effectLst/>
                          <a:latin typeface="Calibri"/>
                        </a:rPr>
                        <a:t>96,789</a:t>
                      </a:r>
                      <a:endParaRPr lang="en-US" sz="2400" b="0" i="0" u="none" strike="noStrike" dirty="0">
                        <a:solidFill>
                          <a:srgbClr val="000000"/>
                        </a:solidFill>
                        <a:effectLst/>
                        <a:latin typeface="Calibri"/>
                      </a:endParaRPr>
                    </a:p>
                  </a:txBody>
                  <a:tcPr marL="9525" marR="9525" marT="9525" marB="0" anchor="ctr">
                    <a:solidFill>
                      <a:schemeClr val="bg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839200" cy="1143000"/>
          </a:xfrm>
        </p:spPr>
        <p:txBody>
          <a:bodyPr>
            <a:normAutofit/>
          </a:bodyPr>
          <a:lstStyle/>
          <a:p>
            <a:r>
              <a:rPr lang="en-US" dirty="0" smtClean="0"/>
              <a:t>Gag</a:t>
            </a:r>
            <a:endParaRPr lang="en-US" dirty="0"/>
          </a:p>
        </p:txBody>
      </p:sp>
      <p:pic>
        <p:nvPicPr>
          <p:cNvPr id="243720" name="Picture 8" descr="http://floridasportfishing.com/magazine/images/stories/species/gag-group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38900" y="-7257"/>
            <a:ext cx="2705100" cy="1146963"/>
          </a:xfrm>
          <a:prstGeom prst="rect">
            <a:avLst/>
          </a:prstGeom>
          <a:noFill/>
        </p:spPr>
      </p:pic>
      <p:graphicFrame>
        <p:nvGraphicFramePr>
          <p:cNvPr id="5" name="Chart 4"/>
          <p:cNvGraphicFramePr>
            <a:graphicFrameLocks/>
          </p:cNvGraphicFramePr>
          <p:nvPr>
            <p:extLst>
              <p:ext uri="{D42A27DB-BD31-4B8C-83A1-F6EECF244321}">
                <p14:modId xmlns:p14="http://schemas.microsoft.com/office/powerpoint/2010/main" val="1734725959"/>
              </p:ext>
            </p:extLst>
          </p:nvPr>
        </p:nvGraphicFramePr>
        <p:xfrm>
          <a:off x="381000" y="1146496"/>
          <a:ext cx="8610600" cy="525430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0"/>
            <a:ext cx="8839200" cy="1143000"/>
          </a:xfrm>
        </p:spPr>
        <p:txBody>
          <a:bodyPr>
            <a:normAutofit fontScale="90000"/>
          </a:bodyPr>
          <a:lstStyle/>
          <a:p>
            <a:r>
              <a:rPr lang="en-US" dirty="0" smtClean="0"/>
              <a:t>Greater Amberjack </a:t>
            </a:r>
            <a:r>
              <a:rPr lang="en-US" dirty="0" err="1" smtClean="0"/>
              <a:t>Rec</a:t>
            </a:r>
            <a:r>
              <a:rPr lang="en-US" dirty="0" smtClean="0"/>
              <a:t> Landings (lbs </a:t>
            </a:r>
            <a:r>
              <a:rPr lang="en-US" dirty="0" err="1" smtClean="0"/>
              <a:t>ww</a:t>
            </a:r>
            <a:r>
              <a:rPr lang="en-US" dirty="0" smtClean="0"/>
              <a:t>)</a:t>
            </a:r>
            <a:endParaRPr lang="en-US" dirty="0"/>
          </a:p>
        </p:txBody>
      </p:sp>
      <p:sp>
        <p:nvSpPr>
          <p:cNvPr id="10" name="TextBox 5"/>
          <p:cNvSpPr txBox="1">
            <a:spLocks noChangeArrowheads="1"/>
          </p:cNvSpPr>
          <p:nvPr/>
        </p:nvSpPr>
        <p:spPr bwMode="auto">
          <a:xfrm>
            <a:off x="152400" y="5334000"/>
            <a:ext cx="8534400" cy="1169551"/>
          </a:xfrm>
          <a:prstGeom prst="rect">
            <a:avLst/>
          </a:prstGeom>
          <a:noFill/>
          <a:ln w="9525">
            <a:noFill/>
            <a:miter lim="800000"/>
            <a:headEnd/>
            <a:tailEnd/>
          </a:ln>
        </p:spPr>
        <p:txBody>
          <a:bodyPr wrap="square">
            <a:spAutoFit/>
          </a:bodyPr>
          <a:lstStyle/>
          <a:p>
            <a:r>
              <a:rPr lang="en-US" sz="1400" b="1" dirty="0" smtClean="0"/>
              <a:t>* Fishing </a:t>
            </a:r>
            <a:r>
              <a:rPr lang="en-US" sz="1400" b="1" dirty="0"/>
              <a:t>year </a:t>
            </a:r>
            <a:r>
              <a:rPr lang="en-US" sz="1400" b="1" dirty="0" smtClean="0"/>
              <a:t>is May1-April 30 for </a:t>
            </a:r>
            <a:r>
              <a:rPr lang="en-US" sz="1400" b="1" dirty="0"/>
              <a:t>04/05 to 13/14, but changed </a:t>
            </a:r>
            <a:r>
              <a:rPr lang="en-US" sz="1400" b="1" dirty="0" smtClean="0"/>
              <a:t>to May 1 to February 28 in </a:t>
            </a:r>
            <a:r>
              <a:rPr lang="en-US" sz="1400" b="1" dirty="0"/>
              <a:t>14/15 due to Regulatory Amendment 14 </a:t>
            </a:r>
            <a:endParaRPr lang="en-US" sz="1400" b="1" dirty="0" smtClean="0"/>
          </a:p>
          <a:p>
            <a:r>
              <a:rPr lang="en-US" sz="1400" b="1" dirty="0" smtClean="0"/>
              <a:t>* Area</a:t>
            </a:r>
            <a:r>
              <a:rPr lang="en-US" sz="1400" b="1" dirty="0"/>
              <a:t>: </a:t>
            </a:r>
            <a:r>
              <a:rPr lang="en-US" sz="1400" b="1" dirty="0" smtClean="0"/>
              <a:t>NC </a:t>
            </a:r>
            <a:r>
              <a:rPr lang="en-US" sz="1400" b="1" dirty="0"/>
              <a:t>to </a:t>
            </a:r>
            <a:r>
              <a:rPr lang="en-US" sz="1400" b="1" dirty="0" smtClean="0"/>
              <a:t>FLE (includes post-stratified MRFSS landings from Florida Keys)</a:t>
            </a:r>
          </a:p>
          <a:p>
            <a:r>
              <a:rPr lang="en-US" sz="1400" b="1" dirty="0" smtClean="0"/>
              <a:t>* 2015/16  and 2016/17 landings are preliminary</a:t>
            </a:r>
          </a:p>
          <a:p>
            <a:r>
              <a:rPr lang="en-US" sz="1400" b="1" dirty="0" smtClean="0"/>
              <a:t>* All landings are in MRFSS</a:t>
            </a:r>
            <a:endParaRPr lang="en-US" sz="1400" b="1" dirty="0"/>
          </a:p>
        </p:txBody>
      </p:sp>
      <p:grpSp>
        <p:nvGrpSpPr>
          <p:cNvPr id="12" name="Group 11"/>
          <p:cNvGrpSpPr/>
          <p:nvPr/>
        </p:nvGrpSpPr>
        <p:grpSpPr>
          <a:xfrm>
            <a:off x="6553200" y="5676519"/>
            <a:ext cx="2590800" cy="1257681"/>
            <a:chOff x="6553200" y="5562600"/>
            <a:chExt cx="2324100" cy="952881"/>
          </a:xfrm>
        </p:grpSpPr>
        <p:sp>
          <p:nvSpPr>
            <p:cNvPr id="11" name="Oval 10"/>
            <p:cNvSpPr/>
            <p:nvPr/>
          </p:nvSpPr>
          <p:spPr>
            <a:xfrm>
              <a:off x="7239000" y="6019800"/>
              <a:ext cx="5334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4744" name="Picture 8" descr="http://floridasportfishing.com/magazine/images/stories/species/greater-amberjack.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53200" y="5562600"/>
              <a:ext cx="2324100" cy="952881"/>
            </a:xfrm>
            <a:prstGeom prst="rect">
              <a:avLst/>
            </a:prstGeom>
            <a:noFill/>
          </p:spPr>
        </p:pic>
      </p:grpSp>
      <p:graphicFrame>
        <p:nvGraphicFramePr>
          <p:cNvPr id="9" name="Table 8"/>
          <p:cNvGraphicFramePr>
            <a:graphicFrameLocks noGrp="1"/>
          </p:cNvGraphicFramePr>
          <p:nvPr>
            <p:extLst>
              <p:ext uri="{D42A27DB-BD31-4B8C-83A1-F6EECF244321}">
                <p14:modId xmlns:p14="http://schemas.microsoft.com/office/powerpoint/2010/main" val="2667153288"/>
              </p:ext>
            </p:extLst>
          </p:nvPr>
        </p:nvGraphicFramePr>
        <p:xfrm>
          <a:off x="171450" y="990600"/>
          <a:ext cx="8458199" cy="4180310"/>
        </p:xfrm>
        <a:graphic>
          <a:graphicData uri="http://schemas.openxmlformats.org/drawingml/2006/table">
            <a:tbl>
              <a:tblPr>
                <a:tableStyleId>{5940675A-B579-460E-94D1-54222C63F5DA}</a:tableStyleId>
              </a:tblPr>
              <a:tblGrid>
                <a:gridCol w="1809750"/>
                <a:gridCol w="1371600"/>
                <a:gridCol w="1447800"/>
                <a:gridCol w="1429439"/>
                <a:gridCol w="1085161"/>
                <a:gridCol w="1314449"/>
              </a:tblGrid>
              <a:tr h="427460">
                <a:tc>
                  <a:txBody>
                    <a:bodyPr/>
                    <a:lstStyle/>
                    <a:p>
                      <a:pPr algn="ctr" rtl="0" fontAlgn="ctr"/>
                      <a:r>
                        <a:rPr lang="en-US" sz="2400" b="1" u="none" strike="noStrike" dirty="0" smtClean="0">
                          <a:solidFill>
                            <a:schemeClr val="bg1"/>
                          </a:solidFill>
                          <a:effectLst/>
                        </a:rPr>
                        <a:t>Fishing</a:t>
                      </a:r>
                      <a:r>
                        <a:rPr lang="en-US" sz="2400" b="1" u="none" strike="noStrike" baseline="0" dirty="0" smtClean="0">
                          <a:solidFill>
                            <a:schemeClr val="bg1"/>
                          </a:solidFill>
                          <a:effectLst/>
                        </a:rPr>
                        <a:t> Year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Charter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Headboat</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Private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Shore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Total</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r>
              <a:tr h="357845">
                <a:tc>
                  <a:txBody>
                    <a:bodyPr/>
                    <a:lstStyle/>
                    <a:p>
                      <a:pPr algn="ctr" rtl="0" fontAlgn="ctr"/>
                      <a:r>
                        <a:rPr lang="en-US" sz="2400" b="0" i="0" u="none" strike="noStrike" dirty="0" smtClean="0">
                          <a:solidFill>
                            <a:srgbClr val="000000"/>
                          </a:solidFill>
                          <a:effectLst/>
                          <a:latin typeface="Calibri"/>
                        </a:rPr>
                        <a:t>07/08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480,781</a:t>
                      </a: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mn-lt"/>
                        </a:rPr>
                        <a:t>110,915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511,473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1,103,169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08/09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654,052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74,284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559,358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1,287,694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09/10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583,288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86,987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666,726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1,337,001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10/11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482,073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75,268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509,443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1,012,784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11/12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293,926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37,577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248,161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28,891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608,556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12/13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1,157,984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37,941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268,847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1,464,773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13/14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340,715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84,685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386,480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811,880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14/15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401,150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71,793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395,800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868,743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15/16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476,727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96,409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319,015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892,150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16/17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431,832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82,693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635,754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1,150,280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7547547" cy="1143000"/>
          </a:xfrm>
        </p:spPr>
        <p:txBody>
          <a:bodyPr>
            <a:normAutofit/>
          </a:bodyPr>
          <a:lstStyle/>
          <a:p>
            <a:r>
              <a:rPr lang="en-US" dirty="0" smtClean="0"/>
              <a:t>Greater Amberjack</a:t>
            </a:r>
            <a:endParaRPr lang="en-US" dirty="0"/>
          </a:p>
        </p:txBody>
      </p:sp>
      <p:grpSp>
        <p:nvGrpSpPr>
          <p:cNvPr id="2" name="Group 11"/>
          <p:cNvGrpSpPr/>
          <p:nvPr/>
        </p:nvGrpSpPr>
        <p:grpSpPr>
          <a:xfrm>
            <a:off x="6438900" y="21771"/>
            <a:ext cx="2705100" cy="1257681"/>
            <a:chOff x="6553200" y="5562600"/>
            <a:chExt cx="2324100" cy="952881"/>
          </a:xfrm>
        </p:grpSpPr>
        <p:sp>
          <p:nvSpPr>
            <p:cNvPr id="11" name="Oval 10"/>
            <p:cNvSpPr/>
            <p:nvPr/>
          </p:nvSpPr>
          <p:spPr>
            <a:xfrm>
              <a:off x="7239000" y="6019800"/>
              <a:ext cx="5334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4744" name="Picture 8" descr="http://floridasportfishing.com/magazine/images/stories/species/greater-amberjack.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553200" y="5562600"/>
              <a:ext cx="2324100" cy="952881"/>
            </a:xfrm>
            <a:prstGeom prst="rect">
              <a:avLst/>
            </a:prstGeom>
            <a:noFill/>
          </p:spPr>
        </p:pic>
      </p:grpSp>
      <p:graphicFrame>
        <p:nvGraphicFramePr>
          <p:cNvPr id="7" name="Chart 6"/>
          <p:cNvGraphicFramePr>
            <a:graphicFrameLocks/>
          </p:cNvGraphicFramePr>
          <p:nvPr>
            <p:extLst>
              <p:ext uri="{D42A27DB-BD31-4B8C-83A1-F6EECF244321}">
                <p14:modId xmlns:p14="http://schemas.microsoft.com/office/powerpoint/2010/main" val="363996534"/>
              </p:ext>
            </p:extLst>
          </p:nvPr>
        </p:nvGraphicFramePr>
        <p:xfrm>
          <a:off x="228600" y="926940"/>
          <a:ext cx="8610600" cy="55500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0"/>
            <a:ext cx="8839200" cy="1143000"/>
          </a:xfrm>
        </p:spPr>
        <p:txBody>
          <a:bodyPr>
            <a:normAutofit fontScale="90000"/>
          </a:bodyPr>
          <a:lstStyle/>
          <a:p>
            <a:r>
              <a:rPr lang="en-US" dirty="0" smtClean="0"/>
              <a:t>Mutton Snapper </a:t>
            </a:r>
            <a:r>
              <a:rPr lang="en-US" dirty="0" err="1" smtClean="0"/>
              <a:t>Rec</a:t>
            </a:r>
            <a:r>
              <a:rPr lang="en-US" dirty="0" smtClean="0"/>
              <a:t> Landings (lbs </a:t>
            </a:r>
            <a:r>
              <a:rPr lang="en-US" dirty="0" err="1" smtClean="0"/>
              <a:t>ww</a:t>
            </a:r>
            <a:r>
              <a:rPr lang="en-US" dirty="0" smtClean="0"/>
              <a:t>)</a:t>
            </a:r>
            <a:endParaRPr lang="en-US" dirty="0"/>
          </a:p>
        </p:txBody>
      </p:sp>
      <p:sp>
        <p:nvSpPr>
          <p:cNvPr id="10" name="TextBox 5"/>
          <p:cNvSpPr txBox="1">
            <a:spLocks noChangeArrowheads="1"/>
          </p:cNvSpPr>
          <p:nvPr/>
        </p:nvSpPr>
        <p:spPr bwMode="auto">
          <a:xfrm>
            <a:off x="381000" y="5257800"/>
            <a:ext cx="7162800" cy="954107"/>
          </a:xfrm>
          <a:prstGeom prst="rect">
            <a:avLst/>
          </a:prstGeom>
          <a:noFill/>
          <a:ln w="9525">
            <a:noFill/>
            <a:miter lim="800000"/>
            <a:headEnd/>
            <a:tailEnd/>
          </a:ln>
        </p:spPr>
        <p:txBody>
          <a:bodyPr wrap="square">
            <a:spAutoFit/>
          </a:bodyPr>
          <a:lstStyle/>
          <a:p>
            <a:r>
              <a:rPr lang="en-US" sz="1400" b="1" dirty="0" smtClean="0"/>
              <a:t>* Area</a:t>
            </a:r>
            <a:r>
              <a:rPr lang="en-US" sz="1400" b="1" dirty="0"/>
              <a:t>: </a:t>
            </a:r>
            <a:r>
              <a:rPr lang="en-US" sz="1400" b="1" dirty="0" smtClean="0"/>
              <a:t>NC </a:t>
            </a:r>
            <a:r>
              <a:rPr lang="en-US" sz="1400" b="1" dirty="0"/>
              <a:t>to </a:t>
            </a:r>
            <a:r>
              <a:rPr lang="en-US" sz="1400" b="1" dirty="0" smtClean="0"/>
              <a:t>FLE (includes post-stratified MRFSS landings from Florida Keys)</a:t>
            </a:r>
          </a:p>
          <a:p>
            <a:r>
              <a:rPr lang="en-US" sz="1400" b="1" dirty="0"/>
              <a:t> </a:t>
            </a:r>
            <a:r>
              <a:rPr lang="en-US" sz="1400" b="1" dirty="0" smtClean="0"/>
              <a:t> All landings are in MRFSS</a:t>
            </a:r>
          </a:p>
          <a:p>
            <a:endParaRPr lang="en-US" sz="1400" b="1" dirty="0" smtClean="0"/>
          </a:p>
          <a:p>
            <a:endParaRPr lang="en-US" sz="1400" b="1" dirty="0"/>
          </a:p>
        </p:txBody>
      </p:sp>
      <p:pic>
        <p:nvPicPr>
          <p:cNvPr id="245764" name="Picture 4" descr="http://floridasportfishing.com/magazine/images/stories/species/mutton-snapp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77000" y="5486400"/>
            <a:ext cx="2481608" cy="1295400"/>
          </a:xfrm>
          <a:prstGeom prst="rect">
            <a:avLst/>
          </a:prstGeom>
          <a:noFill/>
        </p:spPr>
      </p:pic>
      <p:graphicFrame>
        <p:nvGraphicFramePr>
          <p:cNvPr id="8" name="Table 7"/>
          <p:cNvGraphicFramePr>
            <a:graphicFrameLocks noGrp="1"/>
          </p:cNvGraphicFramePr>
          <p:nvPr>
            <p:extLst>
              <p:ext uri="{D42A27DB-BD31-4B8C-83A1-F6EECF244321}">
                <p14:modId xmlns:p14="http://schemas.microsoft.com/office/powerpoint/2010/main" val="3523198717"/>
              </p:ext>
            </p:extLst>
          </p:nvPr>
        </p:nvGraphicFramePr>
        <p:xfrm>
          <a:off x="362118" y="971550"/>
          <a:ext cx="8458199" cy="4180310"/>
        </p:xfrm>
        <a:graphic>
          <a:graphicData uri="http://schemas.openxmlformats.org/drawingml/2006/table">
            <a:tbl>
              <a:tblPr>
                <a:tableStyleId>{5940675A-B579-460E-94D1-54222C63F5DA}</a:tableStyleId>
              </a:tblPr>
              <a:tblGrid>
                <a:gridCol w="1809750"/>
                <a:gridCol w="1371600"/>
                <a:gridCol w="1447800"/>
                <a:gridCol w="1429439"/>
                <a:gridCol w="1085161"/>
                <a:gridCol w="1314449"/>
              </a:tblGrid>
              <a:tr h="427460">
                <a:tc>
                  <a:txBody>
                    <a:bodyPr/>
                    <a:lstStyle/>
                    <a:p>
                      <a:pPr algn="ctr" rtl="0" fontAlgn="ctr"/>
                      <a:r>
                        <a:rPr lang="en-US" sz="2400" b="1" u="none" strike="noStrike" dirty="0" smtClean="0">
                          <a:solidFill>
                            <a:schemeClr val="bg1"/>
                          </a:solidFill>
                          <a:effectLst/>
                        </a:rPr>
                        <a:t>Fishing</a:t>
                      </a:r>
                      <a:r>
                        <a:rPr lang="en-US" sz="2400" b="1" u="none" strike="noStrike" baseline="0" dirty="0" smtClean="0">
                          <a:solidFill>
                            <a:schemeClr val="bg1"/>
                          </a:solidFill>
                          <a:effectLst/>
                        </a:rPr>
                        <a:t> Year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Charter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Headboat</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Private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Shore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Total</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r>
              <a:tr h="357845">
                <a:tc>
                  <a:txBody>
                    <a:bodyPr/>
                    <a:lstStyle/>
                    <a:p>
                      <a:pPr algn="ctr" rtl="0" fontAlgn="ctr"/>
                      <a:r>
                        <a:rPr lang="en-US" sz="2400" b="0" i="0" u="none" strike="noStrike" dirty="0" smtClean="0">
                          <a:solidFill>
                            <a:srgbClr val="000000"/>
                          </a:solidFill>
                          <a:effectLst/>
                          <a:latin typeface="Calibri"/>
                        </a:rPr>
                        <a:t>2007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74,996</a:t>
                      </a: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46,974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555,279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70,869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748,118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62,337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42,220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414,994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302,969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822,250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70,382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72,386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277,857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15,490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436,116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60,230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49,645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420,655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38,942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569,471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79,066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53,171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129,696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19,313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281,247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184,174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74,640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212,602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5,606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477,022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96,018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51,972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315,462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18,279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481,731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57,425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83,648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265,380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111,866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518,319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169,159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73,369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307,411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96,509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646,447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109,016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63,056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200,248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137,054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509,374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839200" cy="1143000"/>
          </a:xfrm>
        </p:spPr>
        <p:txBody>
          <a:bodyPr>
            <a:normAutofit/>
          </a:bodyPr>
          <a:lstStyle/>
          <a:p>
            <a:r>
              <a:rPr lang="en-US" dirty="0" smtClean="0"/>
              <a:t>Mutton Snapper</a:t>
            </a:r>
            <a:endParaRPr lang="en-US" dirty="0"/>
          </a:p>
        </p:txBody>
      </p:sp>
      <p:pic>
        <p:nvPicPr>
          <p:cNvPr id="245764" name="Picture 4" descr="http://floridasportfishing.com/magazine/images/stories/species/mutton-snapp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73110" y="0"/>
            <a:ext cx="2481608" cy="1295400"/>
          </a:xfrm>
          <a:prstGeom prst="rect">
            <a:avLst/>
          </a:prstGeom>
          <a:noFill/>
        </p:spPr>
      </p:pic>
      <p:graphicFrame>
        <p:nvGraphicFramePr>
          <p:cNvPr id="7" name="Chart 6"/>
          <p:cNvGraphicFramePr>
            <a:graphicFrameLocks/>
          </p:cNvGraphicFramePr>
          <p:nvPr>
            <p:extLst>
              <p:ext uri="{D42A27DB-BD31-4B8C-83A1-F6EECF244321}">
                <p14:modId xmlns:p14="http://schemas.microsoft.com/office/powerpoint/2010/main" val="2689213801"/>
              </p:ext>
            </p:extLst>
          </p:nvPr>
        </p:nvGraphicFramePr>
        <p:xfrm>
          <a:off x="228600" y="1376795"/>
          <a:ext cx="8763000" cy="525260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9152" y="14515"/>
            <a:ext cx="8839200" cy="1143000"/>
          </a:xfrm>
        </p:spPr>
        <p:txBody>
          <a:bodyPr>
            <a:normAutofit fontScale="90000"/>
          </a:bodyPr>
          <a:lstStyle/>
          <a:p>
            <a:r>
              <a:rPr lang="en-US" dirty="0" smtClean="0"/>
              <a:t>Yellowtail Snapper </a:t>
            </a:r>
            <a:r>
              <a:rPr lang="en-US" dirty="0" err="1" smtClean="0"/>
              <a:t>Rec</a:t>
            </a:r>
            <a:r>
              <a:rPr lang="en-US" dirty="0" smtClean="0"/>
              <a:t> Landings (lbs </a:t>
            </a:r>
            <a:r>
              <a:rPr lang="en-US" dirty="0" err="1" smtClean="0"/>
              <a:t>ww</a:t>
            </a:r>
            <a:r>
              <a:rPr lang="en-US" dirty="0" smtClean="0"/>
              <a:t>)</a:t>
            </a:r>
            <a:endParaRPr lang="en-US" dirty="0"/>
          </a:p>
        </p:txBody>
      </p:sp>
      <p:sp>
        <p:nvSpPr>
          <p:cNvPr id="10" name="TextBox 5"/>
          <p:cNvSpPr txBox="1">
            <a:spLocks noChangeArrowheads="1"/>
          </p:cNvSpPr>
          <p:nvPr/>
        </p:nvSpPr>
        <p:spPr bwMode="auto">
          <a:xfrm>
            <a:off x="997352" y="5193268"/>
            <a:ext cx="7162800" cy="954107"/>
          </a:xfrm>
          <a:prstGeom prst="rect">
            <a:avLst/>
          </a:prstGeom>
          <a:noFill/>
          <a:ln w="9525">
            <a:noFill/>
            <a:miter lim="800000"/>
            <a:headEnd/>
            <a:tailEnd/>
          </a:ln>
        </p:spPr>
        <p:txBody>
          <a:bodyPr wrap="square">
            <a:spAutoFit/>
          </a:bodyPr>
          <a:lstStyle/>
          <a:p>
            <a:r>
              <a:rPr lang="en-US" sz="1400" b="1" dirty="0" smtClean="0"/>
              <a:t>* Area</a:t>
            </a:r>
            <a:r>
              <a:rPr lang="en-US" sz="1400" b="1" dirty="0"/>
              <a:t>: </a:t>
            </a:r>
            <a:r>
              <a:rPr lang="en-US" sz="1400" b="1" dirty="0" smtClean="0"/>
              <a:t>NC </a:t>
            </a:r>
            <a:r>
              <a:rPr lang="en-US" sz="1400" b="1" dirty="0"/>
              <a:t>to </a:t>
            </a:r>
            <a:r>
              <a:rPr lang="en-US" sz="1400" b="1" dirty="0" smtClean="0"/>
              <a:t>FLE (includes post-stratified MRFSS landings from Florida Keys)</a:t>
            </a:r>
          </a:p>
          <a:p>
            <a:r>
              <a:rPr lang="en-US" sz="1400" b="1" dirty="0" smtClean="0"/>
              <a:t>  All landings are in MRFSS</a:t>
            </a:r>
          </a:p>
          <a:p>
            <a:endParaRPr lang="en-US" sz="1400" b="1" dirty="0"/>
          </a:p>
          <a:p>
            <a:endParaRPr lang="en-US" sz="1400" b="1" dirty="0"/>
          </a:p>
        </p:txBody>
      </p:sp>
      <p:pic>
        <p:nvPicPr>
          <p:cNvPr id="246788" name="Picture 4" descr="http://floridasportfishing.com/magazine/images/stories/species/yellowtail-snapp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72200" y="5562600"/>
            <a:ext cx="2781300" cy="1195960"/>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1823597249"/>
              </p:ext>
            </p:extLst>
          </p:nvPr>
        </p:nvGraphicFramePr>
        <p:xfrm>
          <a:off x="349652" y="1012958"/>
          <a:ext cx="8458199" cy="4180310"/>
        </p:xfrm>
        <a:graphic>
          <a:graphicData uri="http://schemas.openxmlformats.org/drawingml/2006/table">
            <a:tbl>
              <a:tblPr>
                <a:tableStyleId>{5940675A-B579-460E-94D1-54222C63F5DA}</a:tableStyleId>
              </a:tblPr>
              <a:tblGrid>
                <a:gridCol w="1809750"/>
                <a:gridCol w="1371600"/>
                <a:gridCol w="1447800"/>
                <a:gridCol w="1429439"/>
                <a:gridCol w="1085161"/>
                <a:gridCol w="1314449"/>
              </a:tblGrid>
              <a:tr h="427460">
                <a:tc>
                  <a:txBody>
                    <a:bodyPr/>
                    <a:lstStyle/>
                    <a:p>
                      <a:pPr algn="ctr" rtl="0" fontAlgn="ctr"/>
                      <a:r>
                        <a:rPr lang="en-US" sz="2400" b="1" u="none" strike="noStrike" dirty="0" smtClean="0">
                          <a:solidFill>
                            <a:schemeClr val="bg1"/>
                          </a:solidFill>
                          <a:effectLst/>
                        </a:rPr>
                        <a:t>Fishing</a:t>
                      </a:r>
                      <a:r>
                        <a:rPr lang="en-US" sz="2400" b="1" u="none" strike="noStrike" baseline="0" dirty="0" smtClean="0">
                          <a:solidFill>
                            <a:schemeClr val="bg1"/>
                          </a:solidFill>
                          <a:effectLst/>
                        </a:rPr>
                        <a:t> Year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Charter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Headboat</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Private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Shore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Total</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r>
              <a:tr h="357845">
                <a:tc>
                  <a:txBody>
                    <a:bodyPr/>
                    <a:lstStyle/>
                    <a:p>
                      <a:pPr algn="ctr" rtl="0" fontAlgn="ctr"/>
                      <a:r>
                        <a:rPr lang="en-US" sz="2400" b="0" i="0" u="none" strike="noStrike" dirty="0" smtClean="0">
                          <a:solidFill>
                            <a:srgbClr val="000000"/>
                          </a:solidFill>
                          <a:effectLst/>
                          <a:latin typeface="Calibri"/>
                        </a:rPr>
                        <a:t>2007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179,985</a:t>
                      </a: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81,889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515,494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9,031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786,399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125,889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91,142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521,504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7,778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746,313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97,299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75,073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174,821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1,343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348,536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138,801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85,552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208,675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1,231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434,259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115,057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85,024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190,916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390,998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170,242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116,524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158,662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3,609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449,037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308,458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108,882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238,067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10,619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666,027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286,975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159,307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410,939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76,058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933,279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311,700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141,705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244,235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3,613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701,252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260,989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123,969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205,267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5,918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596,143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1771" y="0"/>
            <a:ext cx="7924800" cy="1143000"/>
          </a:xfrm>
        </p:spPr>
        <p:txBody>
          <a:bodyPr>
            <a:normAutofit/>
          </a:bodyPr>
          <a:lstStyle/>
          <a:p>
            <a:r>
              <a:rPr lang="en-US" dirty="0" smtClean="0"/>
              <a:t>Yellowtail Snapper</a:t>
            </a:r>
            <a:endParaRPr lang="en-US" dirty="0"/>
          </a:p>
        </p:txBody>
      </p:sp>
      <p:pic>
        <p:nvPicPr>
          <p:cNvPr id="246788" name="Picture 4" descr="http://floridasportfishing.com/magazine/images/stories/species/yellowtail-snapp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366329" y="0"/>
            <a:ext cx="2781300" cy="1195960"/>
          </a:xfrm>
          <a:prstGeom prst="rect">
            <a:avLst/>
          </a:prstGeom>
          <a:noFill/>
        </p:spPr>
      </p:pic>
      <p:graphicFrame>
        <p:nvGraphicFramePr>
          <p:cNvPr id="5" name="Chart 4"/>
          <p:cNvGraphicFramePr>
            <a:graphicFrameLocks/>
          </p:cNvGraphicFramePr>
          <p:nvPr>
            <p:extLst>
              <p:ext uri="{D42A27DB-BD31-4B8C-83A1-F6EECF244321}">
                <p14:modId xmlns:p14="http://schemas.microsoft.com/office/powerpoint/2010/main" val="1985938555"/>
              </p:ext>
            </p:extLst>
          </p:nvPr>
        </p:nvGraphicFramePr>
        <p:xfrm>
          <a:off x="304800" y="1066800"/>
          <a:ext cx="8610599" cy="5562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3504"/>
            <a:ext cx="8229600" cy="1143000"/>
          </a:xfrm>
        </p:spPr>
        <p:txBody>
          <a:bodyPr/>
          <a:lstStyle/>
          <a:p>
            <a:pPr eaLnBrk="1" hangingPunct="1"/>
            <a:r>
              <a:rPr lang="en-US" sz="4800" dirty="0" smtClean="0"/>
              <a:t>Notes on Landings Data</a:t>
            </a:r>
          </a:p>
        </p:txBody>
      </p:sp>
      <p:sp>
        <p:nvSpPr>
          <p:cNvPr id="3" name="Content Placeholder 2"/>
          <p:cNvSpPr>
            <a:spLocks noGrp="1"/>
          </p:cNvSpPr>
          <p:nvPr>
            <p:ph idx="1"/>
          </p:nvPr>
        </p:nvSpPr>
        <p:spPr>
          <a:xfrm>
            <a:off x="533400" y="1295400"/>
            <a:ext cx="8229600" cy="4525963"/>
          </a:xfrm>
        </p:spPr>
        <p:txBody>
          <a:bodyPr rtlCol="0">
            <a:normAutofit/>
          </a:bodyPr>
          <a:lstStyle/>
          <a:p>
            <a:pPr lvl="0" eaLnBrk="1" hangingPunct="1">
              <a:defRPr/>
            </a:pPr>
            <a:endParaRPr lang="en-US" sz="1800" dirty="0" smtClean="0"/>
          </a:p>
          <a:p>
            <a:pPr lvl="1" eaLnBrk="1" fontAlgn="auto" hangingPunct="1">
              <a:spcAft>
                <a:spcPts val="0"/>
              </a:spcAft>
              <a:buFont typeface="Arial" pitchFamily="34" charset="0"/>
              <a:buChar char="•"/>
              <a:defRPr/>
            </a:pPr>
            <a:endParaRPr lang="en-US" sz="4400" dirty="0" smtClean="0"/>
          </a:p>
        </p:txBody>
      </p:sp>
      <p:sp>
        <p:nvSpPr>
          <p:cNvPr id="7" name="Content Placeholder 2"/>
          <p:cNvSpPr txBox="1">
            <a:spLocks/>
          </p:cNvSpPr>
          <p:nvPr/>
        </p:nvSpPr>
        <p:spPr bwMode="auto">
          <a:xfrm>
            <a:off x="457200" y="18288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618281" y="838200"/>
            <a:ext cx="7924800" cy="7155805"/>
          </a:xfrm>
          <a:prstGeom prst="rect">
            <a:avLst/>
          </a:prstGeom>
          <a:noFill/>
        </p:spPr>
        <p:txBody>
          <a:bodyPr wrap="square">
            <a:spAutoFit/>
          </a:bodyPr>
          <a:lstStyle/>
          <a:p>
            <a:pPr marL="285750" indent="-285750">
              <a:spcAft>
                <a:spcPts val="1800"/>
              </a:spcAft>
              <a:buFont typeface="Arial" pitchFamily="34" charset="0"/>
              <a:buChar char="•"/>
              <a:defRPr/>
            </a:pPr>
            <a:r>
              <a:rPr lang="en-US" sz="3200" dirty="0" smtClean="0">
                <a:latin typeface="+mn-lt"/>
                <a:ea typeface="ヒラギノ角ゴ Pro W3"/>
              </a:rPr>
              <a:t>Landings are summarized using MRIP or MRFSS (calibrated from MRIP) depending on how the ACL is calculated.    </a:t>
            </a:r>
            <a:endParaRPr lang="en-US" sz="3200" dirty="0">
              <a:latin typeface="+mn-lt"/>
              <a:ea typeface="ヒラギノ角ゴ Pro W3"/>
            </a:endParaRPr>
          </a:p>
          <a:p>
            <a:pPr marL="285750" indent="-285750">
              <a:spcAft>
                <a:spcPts val="1800"/>
              </a:spcAft>
              <a:buFont typeface="Arial" pitchFamily="34" charset="0"/>
              <a:buChar char="•"/>
              <a:defRPr/>
            </a:pPr>
            <a:r>
              <a:rPr lang="en-US" sz="3200" dirty="0" smtClean="0">
                <a:latin typeface="+mn-lt"/>
                <a:ea typeface="ヒラギノ角ゴ Pro W3"/>
              </a:rPr>
              <a:t>Landings estimates were updated by NMFS SERO to be consistent with ACL monitoring (e.g., post-stratification of estimates) and include data through wave 4, 2016</a:t>
            </a:r>
          </a:p>
          <a:p>
            <a:pPr marL="285750" indent="-285750">
              <a:spcAft>
                <a:spcPts val="1800"/>
              </a:spcAft>
              <a:buFont typeface="Arial" pitchFamily="34" charset="0"/>
              <a:buChar char="•"/>
              <a:defRPr/>
            </a:pPr>
            <a:r>
              <a:rPr lang="en-US" sz="3200" dirty="0" smtClean="0">
                <a:latin typeface="+mn-lt"/>
                <a:ea typeface="ヒラギノ角ゴ Pro W3"/>
              </a:rPr>
              <a:t>All 2016 landings are preliminary.</a:t>
            </a:r>
          </a:p>
          <a:p>
            <a:pPr marL="285750" indent="-285750">
              <a:spcAft>
                <a:spcPts val="1800"/>
              </a:spcAft>
              <a:buFont typeface="Arial" pitchFamily="34" charset="0"/>
              <a:buChar char="•"/>
              <a:defRPr/>
            </a:pPr>
            <a:r>
              <a:rPr lang="en-US" sz="3200" dirty="0" smtClean="0">
                <a:latin typeface="+mn-lt"/>
                <a:ea typeface="ヒラギノ角ゴ Pro W3"/>
              </a:rPr>
              <a:t>All landings include MRFSS/MRIP and also Headboat landings.</a:t>
            </a:r>
          </a:p>
          <a:p>
            <a:pPr>
              <a:spcAft>
                <a:spcPts val="1800"/>
              </a:spcAft>
              <a:defRPr/>
            </a:pPr>
            <a:endParaRPr lang="en-US" sz="3200" dirty="0" smtClean="0">
              <a:latin typeface="+mn-lt"/>
              <a:ea typeface="ヒラギノ角ゴ Pro W3"/>
            </a:endParaRPr>
          </a:p>
          <a:p>
            <a:pPr marL="285750" indent="-285750">
              <a:spcAft>
                <a:spcPts val="1800"/>
              </a:spcAft>
              <a:buFont typeface="Arial" pitchFamily="34" charset="0"/>
              <a:buChar char="•"/>
              <a:defRPr/>
            </a:pPr>
            <a:endParaRPr lang="en-US" sz="3200" dirty="0" smtClean="0">
              <a:latin typeface="+mn-lt"/>
              <a:ea typeface="ヒラギノ角ゴ Pro W3"/>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0"/>
            <a:ext cx="8839200" cy="1143000"/>
          </a:xfrm>
        </p:spPr>
        <p:txBody>
          <a:bodyPr>
            <a:normAutofit/>
          </a:bodyPr>
          <a:lstStyle/>
          <a:p>
            <a:r>
              <a:rPr lang="en-US" dirty="0" smtClean="0"/>
              <a:t>Red Porgy </a:t>
            </a:r>
            <a:r>
              <a:rPr lang="en-US" dirty="0" err="1" smtClean="0"/>
              <a:t>Rec</a:t>
            </a:r>
            <a:r>
              <a:rPr lang="en-US" dirty="0" smtClean="0"/>
              <a:t> Landings (lbs </a:t>
            </a:r>
            <a:r>
              <a:rPr lang="en-US" dirty="0" err="1" smtClean="0"/>
              <a:t>ww</a:t>
            </a:r>
            <a:r>
              <a:rPr lang="en-US" dirty="0" smtClean="0"/>
              <a:t>)</a:t>
            </a:r>
            <a:endParaRPr lang="en-US" dirty="0"/>
          </a:p>
        </p:txBody>
      </p:sp>
      <p:sp>
        <p:nvSpPr>
          <p:cNvPr id="10" name="TextBox 5"/>
          <p:cNvSpPr txBox="1">
            <a:spLocks noChangeArrowheads="1"/>
          </p:cNvSpPr>
          <p:nvPr/>
        </p:nvSpPr>
        <p:spPr bwMode="auto">
          <a:xfrm>
            <a:off x="304800" y="5486400"/>
            <a:ext cx="7162800" cy="738664"/>
          </a:xfrm>
          <a:prstGeom prst="rect">
            <a:avLst/>
          </a:prstGeom>
          <a:noFill/>
          <a:ln w="9525">
            <a:noFill/>
            <a:miter lim="800000"/>
            <a:headEnd/>
            <a:tailEnd/>
          </a:ln>
        </p:spPr>
        <p:txBody>
          <a:bodyPr wrap="square">
            <a:spAutoFit/>
          </a:bodyPr>
          <a:lstStyle/>
          <a:p>
            <a:r>
              <a:rPr lang="en-US" sz="1400" b="1" dirty="0" smtClean="0"/>
              <a:t>* Area</a:t>
            </a:r>
            <a:r>
              <a:rPr lang="en-US" sz="1400" b="1" dirty="0"/>
              <a:t>: </a:t>
            </a:r>
            <a:r>
              <a:rPr lang="en-US" sz="1400" b="1" dirty="0" smtClean="0"/>
              <a:t>NC </a:t>
            </a:r>
            <a:r>
              <a:rPr lang="en-US" sz="1400" b="1" dirty="0"/>
              <a:t>to </a:t>
            </a:r>
            <a:r>
              <a:rPr lang="en-US" sz="1400" b="1" dirty="0" smtClean="0"/>
              <a:t>FLE</a:t>
            </a:r>
          </a:p>
          <a:p>
            <a:r>
              <a:rPr lang="en-US" sz="1400" b="1" dirty="0" smtClean="0"/>
              <a:t>* MRFSS data from 2007 to 2012; MRIP data for 2013 to 2016.</a:t>
            </a:r>
            <a:endParaRPr lang="en-US" sz="1400" b="1" dirty="0"/>
          </a:p>
          <a:p>
            <a:endParaRPr lang="en-US" sz="1400" b="1" dirty="0"/>
          </a:p>
        </p:txBody>
      </p:sp>
      <p:pic>
        <p:nvPicPr>
          <p:cNvPr id="247815" name="Picture 7" descr="http://floridasportfishing.com/magazine/images/stories/species/red-porgy.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629400" y="5486400"/>
            <a:ext cx="2362200" cy="1204722"/>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280694306"/>
              </p:ext>
            </p:extLst>
          </p:nvPr>
        </p:nvGraphicFramePr>
        <p:xfrm>
          <a:off x="327467" y="1077490"/>
          <a:ext cx="8458199" cy="4180310"/>
        </p:xfrm>
        <a:graphic>
          <a:graphicData uri="http://schemas.openxmlformats.org/drawingml/2006/table">
            <a:tbl>
              <a:tblPr>
                <a:tableStyleId>{5940675A-B579-460E-94D1-54222C63F5DA}</a:tableStyleId>
              </a:tblPr>
              <a:tblGrid>
                <a:gridCol w="1809750"/>
                <a:gridCol w="1371600"/>
                <a:gridCol w="1447800"/>
                <a:gridCol w="1429439"/>
                <a:gridCol w="1085161"/>
                <a:gridCol w="1314449"/>
              </a:tblGrid>
              <a:tr h="427460">
                <a:tc>
                  <a:txBody>
                    <a:bodyPr/>
                    <a:lstStyle/>
                    <a:p>
                      <a:pPr algn="ctr" rtl="0" fontAlgn="ctr"/>
                      <a:r>
                        <a:rPr lang="en-US" sz="2400" b="1" u="none" strike="noStrike" dirty="0" smtClean="0">
                          <a:solidFill>
                            <a:schemeClr val="bg1"/>
                          </a:solidFill>
                          <a:effectLst/>
                        </a:rPr>
                        <a:t>Fishing</a:t>
                      </a:r>
                      <a:r>
                        <a:rPr lang="en-US" sz="2400" b="1" u="none" strike="noStrike" baseline="0" dirty="0" smtClean="0">
                          <a:solidFill>
                            <a:schemeClr val="bg1"/>
                          </a:solidFill>
                          <a:effectLst/>
                        </a:rPr>
                        <a:t> Year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Charter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Headboat</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Private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Shore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Total</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r>
              <a:tr h="357845">
                <a:tc>
                  <a:txBody>
                    <a:bodyPr/>
                    <a:lstStyle/>
                    <a:p>
                      <a:pPr algn="ctr" rtl="0" fontAlgn="ctr"/>
                      <a:r>
                        <a:rPr lang="en-US" sz="2400" b="0" i="0" u="none" strike="noStrike" dirty="0" smtClean="0">
                          <a:solidFill>
                            <a:srgbClr val="000000"/>
                          </a:solidFill>
                          <a:effectLst/>
                          <a:latin typeface="Calibri"/>
                        </a:rPr>
                        <a:t>2007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42,452</a:t>
                      </a: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117,254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16,473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176,180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34,806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52,598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54,961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142,365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12,720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33,752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49,300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95,772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16,848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37,413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11,291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65,553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11,685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39,191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21,421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72,297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25,686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41,086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34,527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101,299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2013</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20,217</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31,716</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20,276</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1,969</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74,178</a:t>
                      </a:r>
                      <a:endParaRPr lang="en-US" sz="2400" b="0" i="0" u="none" strike="noStrike" dirty="0">
                        <a:solidFill>
                          <a:srgbClr val="000000"/>
                        </a:solidFill>
                        <a:effectLst/>
                        <a:latin typeface="Calibri"/>
                      </a:endParaRPr>
                    </a:p>
                  </a:txBody>
                  <a:tcPr marL="9525" marR="9525" marT="9525" marB="0" anchor="ctr">
                    <a:solidFill>
                      <a:schemeClr val="bg1"/>
                    </a:solidFill>
                  </a:tcPr>
                </a:tc>
              </a:tr>
              <a:tr h="357845">
                <a:tc>
                  <a:txBody>
                    <a:bodyPr/>
                    <a:lstStyle/>
                    <a:p>
                      <a:pPr algn="ctr" rtl="0" fontAlgn="ctr"/>
                      <a:r>
                        <a:rPr lang="en-US" sz="2400" b="0" i="0" u="none" strike="noStrike" dirty="0" smtClean="0">
                          <a:solidFill>
                            <a:srgbClr val="000000"/>
                          </a:solidFill>
                          <a:effectLst/>
                          <a:latin typeface="Calibri"/>
                        </a:rPr>
                        <a:t>2014</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14,198</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30,041</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15,548</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59,788</a:t>
                      </a:r>
                      <a:endParaRPr lang="en-US" sz="2400" b="0" i="0" u="none" strike="noStrike" dirty="0">
                        <a:solidFill>
                          <a:srgbClr val="000000"/>
                        </a:solidFill>
                        <a:effectLst/>
                        <a:latin typeface="Calibri"/>
                      </a:endParaRPr>
                    </a:p>
                  </a:txBody>
                  <a:tcPr marL="9525" marR="9525" marT="9525" marB="0" anchor="ctr">
                    <a:solidFill>
                      <a:schemeClr val="bg1"/>
                    </a:solidFill>
                  </a:tcPr>
                </a:tc>
              </a:tr>
              <a:tr h="357845">
                <a:tc>
                  <a:txBody>
                    <a:bodyPr/>
                    <a:lstStyle/>
                    <a:p>
                      <a:pPr algn="ctr" rtl="0" fontAlgn="ctr"/>
                      <a:r>
                        <a:rPr lang="en-US" sz="2400" b="0" i="0" u="none" strike="noStrike" dirty="0" smtClean="0">
                          <a:solidFill>
                            <a:srgbClr val="000000"/>
                          </a:solidFill>
                          <a:effectLst/>
                          <a:latin typeface="Calibri"/>
                        </a:rPr>
                        <a:t>2015</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59,027</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26,916</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10,848</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96,791</a:t>
                      </a:r>
                      <a:endParaRPr lang="en-US" sz="2400" b="0" i="0" u="none" strike="noStrike" dirty="0">
                        <a:solidFill>
                          <a:srgbClr val="000000"/>
                        </a:solidFill>
                        <a:effectLst/>
                        <a:latin typeface="Calibri"/>
                      </a:endParaRPr>
                    </a:p>
                  </a:txBody>
                  <a:tcPr marL="9525" marR="9525" marT="9525" marB="0" anchor="ctr">
                    <a:solidFill>
                      <a:schemeClr val="bg1"/>
                    </a:solidFill>
                  </a:tcPr>
                </a:tc>
              </a:tr>
              <a:tr h="357845">
                <a:tc>
                  <a:txBody>
                    <a:bodyPr/>
                    <a:lstStyle/>
                    <a:p>
                      <a:pPr algn="ctr" rtl="0" fontAlgn="ctr"/>
                      <a:r>
                        <a:rPr lang="en-US" sz="2400" b="0" i="0" u="none" strike="noStrike" dirty="0" smtClean="0">
                          <a:solidFill>
                            <a:srgbClr val="000000"/>
                          </a:solidFill>
                          <a:effectLst/>
                          <a:latin typeface="Calibri"/>
                        </a:rPr>
                        <a:t>2016</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11,976</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20,133</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55,680</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87,789</a:t>
                      </a:r>
                      <a:endParaRPr lang="en-US" sz="2400" b="0" i="0" u="none" strike="noStrike" dirty="0">
                        <a:solidFill>
                          <a:srgbClr val="000000"/>
                        </a:solidFill>
                        <a:effectLst/>
                        <a:latin typeface="Calibri"/>
                      </a:endParaRPr>
                    </a:p>
                  </a:txBody>
                  <a:tcPr marL="9525" marR="9525" marT="9525" marB="0" anchor="ctr">
                    <a:solidFill>
                      <a:schemeClr val="bg1"/>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839200" cy="1143000"/>
          </a:xfrm>
        </p:spPr>
        <p:txBody>
          <a:bodyPr>
            <a:normAutofit/>
          </a:bodyPr>
          <a:lstStyle/>
          <a:p>
            <a:r>
              <a:rPr lang="en-US" dirty="0" smtClean="0"/>
              <a:t>Red Porgy</a:t>
            </a:r>
            <a:endParaRPr lang="en-US" dirty="0"/>
          </a:p>
        </p:txBody>
      </p:sp>
      <p:pic>
        <p:nvPicPr>
          <p:cNvPr id="247815" name="Picture 7" descr="http://floridasportfishing.com/magazine/images/stories/species/red-porgy.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70914" y="-36268"/>
            <a:ext cx="2362200" cy="1204722"/>
          </a:xfrm>
          <a:prstGeom prst="rect">
            <a:avLst/>
          </a:prstGeom>
          <a:noFill/>
        </p:spPr>
      </p:pic>
      <p:graphicFrame>
        <p:nvGraphicFramePr>
          <p:cNvPr id="5" name="Chart 4"/>
          <p:cNvGraphicFramePr>
            <a:graphicFrameLocks/>
          </p:cNvGraphicFramePr>
          <p:nvPr>
            <p:extLst>
              <p:ext uri="{D42A27DB-BD31-4B8C-83A1-F6EECF244321}">
                <p14:modId xmlns:p14="http://schemas.microsoft.com/office/powerpoint/2010/main" val="3995973597"/>
              </p:ext>
            </p:extLst>
          </p:nvPr>
        </p:nvGraphicFramePr>
        <p:xfrm>
          <a:off x="304800" y="1151856"/>
          <a:ext cx="8458200" cy="524894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0"/>
            <a:ext cx="8839200" cy="1143000"/>
          </a:xfrm>
        </p:spPr>
        <p:txBody>
          <a:bodyPr>
            <a:normAutofit fontScale="90000"/>
          </a:bodyPr>
          <a:lstStyle/>
          <a:p>
            <a:r>
              <a:rPr lang="en-US" dirty="0" smtClean="0"/>
              <a:t>Vermilion Snapper Rec Landings (</a:t>
            </a:r>
            <a:r>
              <a:rPr lang="en-US" dirty="0" err="1" smtClean="0"/>
              <a:t>lbs</a:t>
            </a:r>
            <a:r>
              <a:rPr lang="en-US" dirty="0" smtClean="0"/>
              <a:t> </a:t>
            </a:r>
            <a:r>
              <a:rPr lang="en-US" dirty="0" err="1"/>
              <a:t>w</a:t>
            </a:r>
            <a:r>
              <a:rPr lang="en-US" dirty="0" err="1" smtClean="0"/>
              <a:t>w</a:t>
            </a:r>
            <a:r>
              <a:rPr lang="en-US" dirty="0" smtClean="0"/>
              <a:t>)</a:t>
            </a:r>
            <a:endParaRPr lang="en-US" dirty="0"/>
          </a:p>
        </p:txBody>
      </p:sp>
      <p:sp>
        <p:nvSpPr>
          <p:cNvPr id="10" name="TextBox 5"/>
          <p:cNvSpPr txBox="1">
            <a:spLocks noChangeArrowheads="1"/>
          </p:cNvSpPr>
          <p:nvPr/>
        </p:nvSpPr>
        <p:spPr bwMode="auto">
          <a:xfrm>
            <a:off x="228600" y="5432260"/>
            <a:ext cx="7162800" cy="738664"/>
          </a:xfrm>
          <a:prstGeom prst="rect">
            <a:avLst/>
          </a:prstGeom>
          <a:noFill/>
          <a:ln w="9525">
            <a:noFill/>
            <a:miter lim="800000"/>
            <a:headEnd/>
            <a:tailEnd/>
          </a:ln>
        </p:spPr>
        <p:txBody>
          <a:bodyPr wrap="square">
            <a:spAutoFit/>
          </a:bodyPr>
          <a:lstStyle/>
          <a:p>
            <a:r>
              <a:rPr lang="en-US" sz="1400" b="1" dirty="0" smtClean="0"/>
              <a:t>* Area</a:t>
            </a:r>
            <a:r>
              <a:rPr lang="en-US" sz="1400" b="1" dirty="0"/>
              <a:t>: </a:t>
            </a:r>
            <a:r>
              <a:rPr lang="en-US" sz="1400" b="1" dirty="0" smtClean="0"/>
              <a:t>NC </a:t>
            </a:r>
            <a:r>
              <a:rPr lang="en-US" sz="1400" b="1" dirty="0"/>
              <a:t>to </a:t>
            </a:r>
            <a:r>
              <a:rPr lang="en-US" sz="1400" b="1" dirty="0" smtClean="0"/>
              <a:t>FLE</a:t>
            </a:r>
          </a:p>
          <a:p>
            <a:r>
              <a:rPr lang="en-US" sz="1400" b="1" dirty="0" smtClean="0"/>
              <a:t>* MRFSS </a:t>
            </a:r>
            <a:r>
              <a:rPr lang="en-US" sz="1400" b="1" dirty="0"/>
              <a:t>data from </a:t>
            </a:r>
            <a:r>
              <a:rPr lang="en-US" sz="1400" b="1" dirty="0" smtClean="0"/>
              <a:t>2007 </a:t>
            </a:r>
            <a:r>
              <a:rPr lang="en-US" sz="1400" b="1" dirty="0"/>
              <a:t>to 2012; MRIP data for </a:t>
            </a:r>
            <a:r>
              <a:rPr lang="en-US" sz="1400" b="1" dirty="0" smtClean="0"/>
              <a:t>2013 to 2016.</a:t>
            </a:r>
            <a:endParaRPr lang="en-US" sz="1400" b="1" dirty="0"/>
          </a:p>
          <a:p>
            <a:endParaRPr lang="en-US" sz="1400" b="1" dirty="0"/>
          </a:p>
        </p:txBody>
      </p:sp>
      <p:pic>
        <p:nvPicPr>
          <p:cNvPr id="249859" name="Picture 3" descr="http://floridasportfishing.com/magazine/images/stories/species/vermilion-snapp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477000" y="5638800"/>
            <a:ext cx="2324100" cy="1110920"/>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1205068586"/>
              </p:ext>
            </p:extLst>
          </p:nvPr>
        </p:nvGraphicFramePr>
        <p:xfrm>
          <a:off x="190501" y="1001290"/>
          <a:ext cx="8458199" cy="4180310"/>
        </p:xfrm>
        <a:graphic>
          <a:graphicData uri="http://schemas.openxmlformats.org/drawingml/2006/table">
            <a:tbl>
              <a:tblPr>
                <a:tableStyleId>{5940675A-B579-460E-94D1-54222C63F5DA}</a:tableStyleId>
              </a:tblPr>
              <a:tblGrid>
                <a:gridCol w="1809750"/>
                <a:gridCol w="1371600"/>
                <a:gridCol w="1447800"/>
                <a:gridCol w="1429439"/>
                <a:gridCol w="1085161"/>
                <a:gridCol w="1314449"/>
              </a:tblGrid>
              <a:tr h="427460">
                <a:tc>
                  <a:txBody>
                    <a:bodyPr/>
                    <a:lstStyle/>
                    <a:p>
                      <a:pPr algn="ctr" rtl="0" fontAlgn="ctr"/>
                      <a:r>
                        <a:rPr lang="en-US" sz="2400" b="1" u="none" strike="noStrike" dirty="0" smtClean="0">
                          <a:solidFill>
                            <a:schemeClr val="bg1"/>
                          </a:solidFill>
                          <a:effectLst/>
                        </a:rPr>
                        <a:t>Fishing</a:t>
                      </a:r>
                      <a:r>
                        <a:rPr lang="en-US" sz="2400" b="1" u="none" strike="noStrike" baseline="0" dirty="0" smtClean="0">
                          <a:solidFill>
                            <a:schemeClr val="bg1"/>
                          </a:solidFill>
                          <a:effectLst/>
                        </a:rPr>
                        <a:t> Year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Charter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Headboat</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Private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Shore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Total</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r>
              <a:tr h="357845">
                <a:tc>
                  <a:txBody>
                    <a:bodyPr/>
                    <a:lstStyle/>
                    <a:p>
                      <a:pPr algn="ctr" rtl="0" fontAlgn="ctr"/>
                      <a:r>
                        <a:rPr lang="en-US" sz="2400" b="0" i="0" u="none" strike="noStrike" dirty="0" smtClean="0">
                          <a:solidFill>
                            <a:srgbClr val="000000"/>
                          </a:solidFill>
                          <a:effectLst/>
                          <a:latin typeface="Calibri"/>
                        </a:rPr>
                        <a:t>2007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107,096</a:t>
                      </a: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613,765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122,041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873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843,775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76,672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301,175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149,673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527,520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150,941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261,107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149,980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562,027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51,950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169,859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64,897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286,706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22,214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151,075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46,106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219,395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29,025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147,059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39,811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215,894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2013</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34,577</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134,834</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52,548</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221,960</a:t>
                      </a:r>
                      <a:endParaRPr lang="en-US" sz="2400" b="0" i="0" u="none" strike="noStrike" dirty="0">
                        <a:solidFill>
                          <a:srgbClr val="000000"/>
                        </a:solidFill>
                        <a:effectLst/>
                        <a:latin typeface="Calibri"/>
                      </a:endParaRPr>
                    </a:p>
                  </a:txBody>
                  <a:tcPr marL="9525" marR="9525" marT="9525" marB="0" anchor="ctr">
                    <a:solidFill>
                      <a:schemeClr val="bg1"/>
                    </a:solidFill>
                  </a:tcPr>
                </a:tc>
              </a:tr>
              <a:tr h="357845">
                <a:tc>
                  <a:txBody>
                    <a:bodyPr/>
                    <a:lstStyle/>
                    <a:p>
                      <a:pPr algn="ctr" rtl="0" fontAlgn="ctr"/>
                      <a:r>
                        <a:rPr lang="en-US" sz="2400" b="0" i="0" u="none" strike="noStrike" dirty="0" smtClean="0">
                          <a:solidFill>
                            <a:srgbClr val="000000"/>
                          </a:solidFill>
                          <a:effectLst/>
                          <a:latin typeface="Calibri"/>
                        </a:rPr>
                        <a:t>2014</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47,179</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169,801</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189,090</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406,070</a:t>
                      </a:r>
                      <a:endParaRPr lang="en-US" sz="2400" b="0" i="0" u="none" strike="noStrike" dirty="0">
                        <a:solidFill>
                          <a:srgbClr val="000000"/>
                        </a:solidFill>
                        <a:effectLst/>
                        <a:latin typeface="Calibri"/>
                      </a:endParaRPr>
                    </a:p>
                  </a:txBody>
                  <a:tcPr marL="9525" marR="9525" marT="9525" marB="0" anchor="ctr">
                    <a:solidFill>
                      <a:schemeClr val="bg1"/>
                    </a:solidFill>
                  </a:tcPr>
                </a:tc>
              </a:tr>
              <a:tr h="357845">
                <a:tc>
                  <a:txBody>
                    <a:bodyPr/>
                    <a:lstStyle/>
                    <a:p>
                      <a:pPr algn="ctr" rtl="0" fontAlgn="ctr"/>
                      <a:r>
                        <a:rPr lang="en-US" sz="2400" b="0" i="0" u="none" strike="noStrike" dirty="0" smtClean="0">
                          <a:solidFill>
                            <a:srgbClr val="000000"/>
                          </a:solidFill>
                          <a:effectLst/>
                          <a:latin typeface="Calibri"/>
                        </a:rPr>
                        <a:t>2015</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100,433</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142,800</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69,624</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312,857</a:t>
                      </a:r>
                      <a:endParaRPr lang="en-US" sz="2400" b="0" i="0" u="none" strike="noStrike" dirty="0">
                        <a:solidFill>
                          <a:srgbClr val="000000"/>
                        </a:solidFill>
                        <a:effectLst/>
                        <a:latin typeface="Calibri"/>
                      </a:endParaRPr>
                    </a:p>
                  </a:txBody>
                  <a:tcPr marL="9525" marR="9525" marT="9525" marB="0" anchor="ctr">
                    <a:solidFill>
                      <a:schemeClr val="bg1"/>
                    </a:solidFill>
                  </a:tcPr>
                </a:tc>
              </a:tr>
              <a:tr h="357845">
                <a:tc>
                  <a:txBody>
                    <a:bodyPr/>
                    <a:lstStyle/>
                    <a:p>
                      <a:pPr algn="ctr" rtl="0" fontAlgn="ctr"/>
                      <a:r>
                        <a:rPr lang="en-US" sz="2400" b="0" i="0" u="none" strike="noStrike" dirty="0" smtClean="0">
                          <a:solidFill>
                            <a:srgbClr val="000000"/>
                          </a:solidFill>
                          <a:effectLst/>
                          <a:latin typeface="Calibri"/>
                        </a:rPr>
                        <a:t>2016</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55,147</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110,466</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120,720</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286,333</a:t>
                      </a:r>
                      <a:endParaRPr lang="en-US" sz="2400" b="0" i="0" u="none" strike="noStrike" dirty="0">
                        <a:solidFill>
                          <a:srgbClr val="000000"/>
                        </a:solidFill>
                        <a:effectLst/>
                        <a:latin typeface="Calibri"/>
                      </a:endParaRPr>
                    </a:p>
                  </a:txBody>
                  <a:tcPr marL="9525" marR="9525" marT="9525" marB="0" anchor="ctr">
                    <a:solidFill>
                      <a:schemeClr val="bg1"/>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839200" cy="1143000"/>
          </a:xfrm>
        </p:spPr>
        <p:txBody>
          <a:bodyPr>
            <a:normAutofit/>
          </a:bodyPr>
          <a:lstStyle/>
          <a:p>
            <a:r>
              <a:rPr lang="en-US" dirty="0" smtClean="0"/>
              <a:t>Vermilion Snapper</a:t>
            </a:r>
            <a:endParaRPr lang="en-US" dirty="0"/>
          </a:p>
        </p:txBody>
      </p:sp>
      <p:pic>
        <p:nvPicPr>
          <p:cNvPr id="249859" name="Picture 3" descr="http://floridasportfishing.com/magazine/images/stories/species/vermilion-snapp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19900" y="-17854"/>
            <a:ext cx="2324100" cy="1110920"/>
          </a:xfrm>
          <a:prstGeom prst="rect">
            <a:avLst/>
          </a:prstGeom>
          <a:noFill/>
        </p:spPr>
      </p:pic>
      <p:graphicFrame>
        <p:nvGraphicFramePr>
          <p:cNvPr id="7" name="Chart 6"/>
          <p:cNvGraphicFramePr>
            <a:graphicFrameLocks/>
          </p:cNvGraphicFramePr>
          <p:nvPr>
            <p:extLst>
              <p:ext uri="{D42A27DB-BD31-4B8C-83A1-F6EECF244321}">
                <p14:modId xmlns:p14="http://schemas.microsoft.com/office/powerpoint/2010/main" val="3838829596"/>
              </p:ext>
            </p:extLst>
          </p:nvPr>
        </p:nvGraphicFramePr>
        <p:xfrm>
          <a:off x="304800" y="1295400"/>
          <a:ext cx="8610600" cy="5029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4939" y="7257"/>
            <a:ext cx="8839200" cy="1143000"/>
          </a:xfrm>
        </p:spPr>
        <p:txBody>
          <a:bodyPr>
            <a:normAutofit fontScale="90000"/>
          </a:bodyPr>
          <a:lstStyle/>
          <a:p>
            <a:r>
              <a:rPr lang="en-US" dirty="0" smtClean="0"/>
              <a:t>Snowy Grouper </a:t>
            </a:r>
            <a:r>
              <a:rPr lang="en-US" dirty="0" err="1" smtClean="0"/>
              <a:t>Rec</a:t>
            </a:r>
            <a:r>
              <a:rPr lang="en-US" dirty="0" smtClean="0"/>
              <a:t> Landings (numbers)</a:t>
            </a:r>
            <a:endParaRPr lang="en-US" dirty="0"/>
          </a:p>
        </p:txBody>
      </p:sp>
      <p:sp>
        <p:nvSpPr>
          <p:cNvPr id="10" name="TextBox 5"/>
          <p:cNvSpPr txBox="1">
            <a:spLocks noChangeArrowheads="1"/>
          </p:cNvSpPr>
          <p:nvPr/>
        </p:nvSpPr>
        <p:spPr bwMode="auto">
          <a:xfrm>
            <a:off x="409575" y="5448300"/>
            <a:ext cx="7162800" cy="954107"/>
          </a:xfrm>
          <a:prstGeom prst="rect">
            <a:avLst/>
          </a:prstGeom>
          <a:noFill/>
          <a:ln w="9525">
            <a:noFill/>
            <a:miter lim="800000"/>
            <a:headEnd/>
            <a:tailEnd/>
          </a:ln>
        </p:spPr>
        <p:txBody>
          <a:bodyPr wrap="square">
            <a:spAutoFit/>
          </a:bodyPr>
          <a:lstStyle/>
          <a:p>
            <a:r>
              <a:rPr lang="en-US" sz="1400" b="1" dirty="0" smtClean="0"/>
              <a:t>* Area</a:t>
            </a:r>
            <a:r>
              <a:rPr lang="en-US" sz="1400" b="1" dirty="0"/>
              <a:t>: </a:t>
            </a:r>
            <a:r>
              <a:rPr lang="en-US" sz="1400" b="1" dirty="0" smtClean="0"/>
              <a:t>NC </a:t>
            </a:r>
            <a:r>
              <a:rPr lang="en-US" sz="1400" b="1" dirty="0"/>
              <a:t>to </a:t>
            </a:r>
            <a:r>
              <a:rPr lang="en-US" sz="1400" b="1" dirty="0" smtClean="0"/>
              <a:t>FLE</a:t>
            </a:r>
          </a:p>
          <a:p>
            <a:r>
              <a:rPr lang="en-US" sz="1400" b="1" dirty="0"/>
              <a:t>* MRFSS data from </a:t>
            </a:r>
            <a:r>
              <a:rPr lang="en-US" sz="1400" b="1" dirty="0" smtClean="0"/>
              <a:t>2007 </a:t>
            </a:r>
            <a:r>
              <a:rPr lang="en-US" sz="1400" b="1" dirty="0"/>
              <a:t>to </a:t>
            </a:r>
            <a:r>
              <a:rPr lang="en-US" sz="1400" b="1" dirty="0" smtClean="0"/>
              <a:t>2014; </a:t>
            </a:r>
            <a:r>
              <a:rPr lang="en-US" sz="1400" b="1" dirty="0"/>
              <a:t>MRIP </a:t>
            </a:r>
            <a:r>
              <a:rPr lang="en-US" sz="1400" b="1" dirty="0" smtClean="0"/>
              <a:t>data 2015 through 2016.</a:t>
            </a:r>
            <a:endParaRPr lang="en-US" sz="1400" b="1" dirty="0"/>
          </a:p>
          <a:p>
            <a:endParaRPr lang="en-US" sz="1400" b="1" dirty="0" smtClean="0"/>
          </a:p>
          <a:p>
            <a:endParaRPr lang="en-US" sz="1400" b="1" dirty="0"/>
          </a:p>
        </p:txBody>
      </p:sp>
      <p:pic>
        <p:nvPicPr>
          <p:cNvPr id="251907" name="Picture 3" descr="http://atoll.floridamarine.org/data/kml_pix/snowygrouper_safmc_.png"/>
          <p:cNvPicPr>
            <a:picLocks noChangeAspect="1" noChangeArrowheads="1"/>
          </p:cNvPicPr>
          <p:nvPr/>
        </p:nvPicPr>
        <p:blipFill>
          <a:blip r:embed="rId3" cstate="print"/>
          <a:srcRect/>
          <a:stretch>
            <a:fillRect/>
          </a:stretch>
        </p:blipFill>
        <p:spPr bwMode="auto">
          <a:xfrm>
            <a:off x="6324600" y="5486400"/>
            <a:ext cx="2495550" cy="1269166"/>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1863989642"/>
              </p:ext>
            </p:extLst>
          </p:nvPr>
        </p:nvGraphicFramePr>
        <p:xfrm>
          <a:off x="310198" y="1066800"/>
          <a:ext cx="8458199" cy="4128135"/>
        </p:xfrm>
        <a:graphic>
          <a:graphicData uri="http://schemas.openxmlformats.org/drawingml/2006/table">
            <a:tbl>
              <a:tblPr>
                <a:tableStyleId>{5940675A-B579-460E-94D1-54222C63F5DA}</a:tableStyleId>
              </a:tblPr>
              <a:tblGrid>
                <a:gridCol w="1809750"/>
                <a:gridCol w="1371600"/>
                <a:gridCol w="1447800"/>
                <a:gridCol w="1429439"/>
                <a:gridCol w="1085161"/>
                <a:gridCol w="1314449"/>
              </a:tblGrid>
              <a:tr h="57150">
                <a:tc>
                  <a:txBody>
                    <a:bodyPr/>
                    <a:lstStyle/>
                    <a:p>
                      <a:pPr algn="ctr" rtl="0" fontAlgn="ctr"/>
                      <a:r>
                        <a:rPr lang="en-US" sz="2400" b="1" u="none" strike="noStrike" dirty="0" smtClean="0">
                          <a:solidFill>
                            <a:schemeClr val="bg1"/>
                          </a:solidFill>
                          <a:effectLst/>
                        </a:rPr>
                        <a:t>Fishing</a:t>
                      </a:r>
                      <a:r>
                        <a:rPr lang="en-US" sz="2400" b="1" u="none" strike="noStrike" baseline="0" dirty="0" smtClean="0">
                          <a:solidFill>
                            <a:schemeClr val="bg1"/>
                          </a:solidFill>
                          <a:effectLst/>
                        </a:rPr>
                        <a:t> Year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Charter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Headboat</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Private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Shore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Total</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r>
              <a:tr h="357845">
                <a:tc>
                  <a:txBody>
                    <a:bodyPr/>
                    <a:lstStyle/>
                    <a:p>
                      <a:pPr algn="ctr" rtl="0" fontAlgn="ctr"/>
                      <a:r>
                        <a:rPr lang="en-US" sz="2400" b="0" i="0" u="none" strike="noStrike" dirty="0" smtClean="0">
                          <a:solidFill>
                            <a:srgbClr val="000000"/>
                          </a:solidFill>
                          <a:effectLst/>
                          <a:latin typeface="Calibri"/>
                        </a:rPr>
                        <a:t>2007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1,933</a:t>
                      </a: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173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1,838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3,944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1,770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1,823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1,347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108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2,478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3,933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1,582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407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2,066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151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450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1,555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2,065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174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449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1,425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2,048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1,138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1,214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2015</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393</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778</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446</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1,617</a:t>
                      </a:r>
                      <a:endParaRPr lang="en-US" sz="2400" b="0" i="0" u="none" strike="noStrike" dirty="0">
                        <a:solidFill>
                          <a:srgbClr val="000000"/>
                        </a:solidFill>
                        <a:effectLst/>
                        <a:latin typeface="Calibri"/>
                      </a:endParaRPr>
                    </a:p>
                  </a:txBody>
                  <a:tcPr marL="9525" marR="9525" marT="9525" marB="0" anchor="ctr">
                    <a:solidFill>
                      <a:schemeClr val="bg1"/>
                    </a:solidFill>
                  </a:tcPr>
                </a:tc>
              </a:tr>
              <a:tr h="357845">
                <a:tc>
                  <a:txBody>
                    <a:bodyPr/>
                    <a:lstStyle/>
                    <a:p>
                      <a:pPr algn="ctr" rtl="0" fontAlgn="ctr"/>
                      <a:r>
                        <a:rPr lang="en-US" sz="2400" b="0" i="0" u="none" strike="noStrike" dirty="0" smtClean="0">
                          <a:solidFill>
                            <a:srgbClr val="000000"/>
                          </a:solidFill>
                          <a:effectLst/>
                          <a:latin typeface="Calibri"/>
                        </a:rPr>
                        <a:t>2016</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527</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476</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424</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2400" b="0" i="0" u="none" strike="noStrike" dirty="0" smtClean="0">
                          <a:solidFill>
                            <a:srgbClr val="000000"/>
                          </a:solidFill>
                          <a:effectLst/>
                          <a:latin typeface="Calibri"/>
                        </a:rPr>
                        <a:t>1,427</a:t>
                      </a:r>
                      <a:endParaRPr lang="en-US" sz="2400" b="0" i="0" u="none" strike="noStrike" dirty="0">
                        <a:solidFill>
                          <a:srgbClr val="000000"/>
                        </a:solidFill>
                        <a:effectLst/>
                        <a:latin typeface="Calibri"/>
                      </a:endParaRPr>
                    </a:p>
                  </a:txBody>
                  <a:tcPr marL="9525" marR="9525" marT="9525" marB="0" anchor="ctr">
                    <a:solidFill>
                      <a:schemeClr val="bg1"/>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839200" cy="1143000"/>
          </a:xfrm>
        </p:spPr>
        <p:txBody>
          <a:bodyPr>
            <a:normAutofit/>
          </a:bodyPr>
          <a:lstStyle/>
          <a:p>
            <a:r>
              <a:rPr lang="en-US" dirty="0" smtClean="0"/>
              <a:t>Snowy Grouper</a:t>
            </a:r>
            <a:endParaRPr lang="en-US" dirty="0"/>
          </a:p>
        </p:txBody>
      </p:sp>
      <p:pic>
        <p:nvPicPr>
          <p:cNvPr id="251907" name="Picture 3" descr="http://atoll.floridamarine.org/data/kml_pix/snowygrouper_safmc_.png"/>
          <p:cNvPicPr>
            <a:picLocks noChangeAspect="1" noChangeArrowheads="1"/>
          </p:cNvPicPr>
          <p:nvPr/>
        </p:nvPicPr>
        <p:blipFill>
          <a:blip r:embed="rId3" cstate="print"/>
          <a:srcRect/>
          <a:stretch>
            <a:fillRect/>
          </a:stretch>
        </p:blipFill>
        <p:spPr bwMode="auto">
          <a:xfrm>
            <a:off x="6648450" y="-7257"/>
            <a:ext cx="2495550" cy="1269166"/>
          </a:xfrm>
          <a:prstGeom prst="rect">
            <a:avLst/>
          </a:prstGeom>
          <a:noFill/>
        </p:spPr>
      </p:pic>
      <p:graphicFrame>
        <p:nvGraphicFramePr>
          <p:cNvPr id="5" name="Chart 4"/>
          <p:cNvGraphicFramePr>
            <a:graphicFrameLocks/>
          </p:cNvGraphicFramePr>
          <p:nvPr>
            <p:extLst>
              <p:ext uri="{D42A27DB-BD31-4B8C-83A1-F6EECF244321}">
                <p14:modId xmlns:p14="http://schemas.microsoft.com/office/powerpoint/2010/main" val="2635213589"/>
              </p:ext>
            </p:extLst>
          </p:nvPr>
        </p:nvGraphicFramePr>
        <p:xfrm>
          <a:off x="381000" y="1066800"/>
          <a:ext cx="8458200" cy="5486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5071" y="0"/>
            <a:ext cx="8839200" cy="1143000"/>
          </a:xfrm>
        </p:spPr>
        <p:txBody>
          <a:bodyPr>
            <a:normAutofit fontScale="90000"/>
          </a:bodyPr>
          <a:lstStyle/>
          <a:p>
            <a:r>
              <a:rPr lang="en-US" dirty="0" smtClean="0"/>
              <a:t>Golden Tilefish </a:t>
            </a:r>
            <a:r>
              <a:rPr lang="en-US" dirty="0" err="1" smtClean="0"/>
              <a:t>Rec</a:t>
            </a:r>
            <a:r>
              <a:rPr lang="en-US" dirty="0" smtClean="0"/>
              <a:t> Landings (numbers)</a:t>
            </a:r>
            <a:endParaRPr lang="en-US" dirty="0"/>
          </a:p>
        </p:txBody>
      </p:sp>
      <p:pic>
        <p:nvPicPr>
          <p:cNvPr id="250885" name="Picture 5" descr="http://www.tamaraclark.com/images/fish/tilefish.png"/>
          <p:cNvPicPr>
            <a:picLocks noChangeAspect="1" noChangeArrowheads="1"/>
          </p:cNvPicPr>
          <p:nvPr/>
        </p:nvPicPr>
        <p:blipFill>
          <a:blip r:embed="rId3" cstate="print">
            <a:clrChange>
              <a:clrFrom>
                <a:srgbClr val="FFFFFF"/>
              </a:clrFrom>
              <a:clrTo>
                <a:srgbClr val="FFFFFF">
                  <a:alpha val="0"/>
                </a:srgbClr>
              </a:clrTo>
            </a:clrChange>
          </a:blip>
          <a:srcRect t="10517"/>
          <a:stretch>
            <a:fillRect/>
          </a:stretch>
        </p:blipFill>
        <p:spPr bwMode="auto">
          <a:xfrm>
            <a:off x="6134100" y="5561348"/>
            <a:ext cx="3009900" cy="1296652"/>
          </a:xfrm>
          <a:prstGeom prst="rect">
            <a:avLst/>
          </a:prstGeom>
          <a:noFill/>
        </p:spPr>
      </p:pic>
      <p:sp>
        <p:nvSpPr>
          <p:cNvPr id="7" name="TextBox 5"/>
          <p:cNvSpPr txBox="1">
            <a:spLocks noChangeArrowheads="1"/>
          </p:cNvSpPr>
          <p:nvPr/>
        </p:nvSpPr>
        <p:spPr bwMode="auto">
          <a:xfrm>
            <a:off x="304800" y="5447359"/>
            <a:ext cx="7162800" cy="954107"/>
          </a:xfrm>
          <a:prstGeom prst="rect">
            <a:avLst/>
          </a:prstGeom>
          <a:noFill/>
          <a:ln w="9525">
            <a:noFill/>
            <a:miter lim="800000"/>
            <a:headEnd/>
            <a:tailEnd/>
          </a:ln>
        </p:spPr>
        <p:txBody>
          <a:bodyPr wrap="square">
            <a:spAutoFit/>
          </a:bodyPr>
          <a:lstStyle/>
          <a:p>
            <a:r>
              <a:rPr lang="en-US" sz="1400" b="1" dirty="0" smtClean="0"/>
              <a:t>* Area</a:t>
            </a:r>
            <a:r>
              <a:rPr lang="en-US" sz="1400" b="1" dirty="0"/>
              <a:t>: </a:t>
            </a:r>
            <a:r>
              <a:rPr lang="en-US" sz="1400" b="1" dirty="0" smtClean="0"/>
              <a:t>NC </a:t>
            </a:r>
            <a:r>
              <a:rPr lang="en-US" sz="1400" b="1" dirty="0"/>
              <a:t>to </a:t>
            </a:r>
            <a:r>
              <a:rPr lang="en-US" sz="1400" b="1" dirty="0" smtClean="0"/>
              <a:t>FLE</a:t>
            </a:r>
          </a:p>
          <a:p>
            <a:r>
              <a:rPr lang="en-US" sz="1400" b="1" dirty="0" smtClean="0"/>
              <a:t>  All landings are in MRFSS</a:t>
            </a:r>
          </a:p>
          <a:p>
            <a:endParaRPr lang="en-US" sz="1400" b="1" dirty="0"/>
          </a:p>
          <a:p>
            <a:endParaRPr lang="en-US" sz="1400" b="1" dirty="0"/>
          </a:p>
        </p:txBody>
      </p:sp>
      <p:graphicFrame>
        <p:nvGraphicFramePr>
          <p:cNvPr id="8" name="Table 7"/>
          <p:cNvGraphicFramePr>
            <a:graphicFrameLocks noGrp="1"/>
          </p:cNvGraphicFramePr>
          <p:nvPr>
            <p:extLst>
              <p:ext uri="{D42A27DB-BD31-4B8C-83A1-F6EECF244321}">
                <p14:modId xmlns:p14="http://schemas.microsoft.com/office/powerpoint/2010/main" val="3066055826"/>
              </p:ext>
            </p:extLst>
          </p:nvPr>
        </p:nvGraphicFramePr>
        <p:xfrm>
          <a:off x="315571" y="1078712"/>
          <a:ext cx="8458199" cy="4128135"/>
        </p:xfrm>
        <a:graphic>
          <a:graphicData uri="http://schemas.openxmlformats.org/drawingml/2006/table">
            <a:tbl>
              <a:tblPr>
                <a:tableStyleId>{5940675A-B579-460E-94D1-54222C63F5DA}</a:tableStyleId>
              </a:tblPr>
              <a:tblGrid>
                <a:gridCol w="1809750"/>
                <a:gridCol w="1371600"/>
                <a:gridCol w="1447800"/>
                <a:gridCol w="1429439"/>
                <a:gridCol w="1085161"/>
                <a:gridCol w="1314449"/>
              </a:tblGrid>
              <a:tr h="57150">
                <a:tc>
                  <a:txBody>
                    <a:bodyPr/>
                    <a:lstStyle/>
                    <a:p>
                      <a:pPr algn="ctr" rtl="0" fontAlgn="ctr"/>
                      <a:r>
                        <a:rPr lang="en-US" sz="2400" b="1" u="none" strike="noStrike" dirty="0" smtClean="0">
                          <a:solidFill>
                            <a:schemeClr val="bg1"/>
                          </a:solidFill>
                          <a:effectLst/>
                        </a:rPr>
                        <a:t>Fishing</a:t>
                      </a:r>
                      <a:r>
                        <a:rPr lang="en-US" sz="2400" b="1" u="none" strike="noStrike" baseline="0" dirty="0" smtClean="0">
                          <a:solidFill>
                            <a:schemeClr val="bg1"/>
                          </a:solidFill>
                          <a:effectLst/>
                        </a:rPr>
                        <a:t> Year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Charter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Headboat</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Private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Shore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Total</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r>
              <a:tr h="357845">
                <a:tc>
                  <a:txBody>
                    <a:bodyPr/>
                    <a:lstStyle/>
                    <a:p>
                      <a:pPr algn="ctr" rtl="0" fontAlgn="ctr"/>
                      <a:r>
                        <a:rPr lang="en-US" sz="2400" b="0" i="0" u="none" strike="noStrike" dirty="0" smtClean="0">
                          <a:solidFill>
                            <a:srgbClr val="000000"/>
                          </a:solidFill>
                          <a:effectLst/>
                          <a:latin typeface="Calibri"/>
                        </a:rPr>
                        <a:t>2007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1,222</a:t>
                      </a: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943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2,165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1,678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6,454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8,132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503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3,880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4,383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134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9,729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9,864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649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2,979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3,628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2,309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1,779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4,143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254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200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903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1,357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3,391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142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339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3,872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4,495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7,593</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12,181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839200" cy="1143000"/>
          </a:xfrm>
        </p:spPr>
        <p:txBody>
          <a:bodyPr>
            <a:normAutofit/>
          </a:bodyPr>
          <a:lstStyle/>
          <a:p>
            <a:r>
              <a:rPr lang="en-US" dirty="0" smtClean="0"/>
              <a:t>Golden Tilefish</a:t>
            </a:r>
            <a:endParaRPr lang="en-US" dirty="0"/>
          </a:p>
        </p:txBody>
      </p:sp>
      <p:pic>
        <p:nvPicPr>
          <p:cNvPr id="250885" name="Picture 5" descr="http://www.tamaraclark.com/images/fish/tilefish.png"/>
          <p:cNvPicPr>
            <a:picLocks noChangeAspect="1" noChangeArrowheads="1"/>
          </p:cNvPicPr>
          <p:nvPr/>
        </p:nvPicPr>
        <p:blipFill>
          <a:blip r:embed="rId3" cstate="print">
            <a:clrChange>
              <a:clrFrom>
                <a:srgbClr val="FFFFFF"/>
              </a:clrFrom>
              <a:clrTo>
                <a:srgbClr val="FFFFFF">
                  <a:alpha val="0"/>
                </a:srgbClr>
              </a:clrTo>
            </a:clrChange>
          </a:blip>
          <a:srcRect t="10517"/>
          <a:stretch>
            <a:fillRect/>
          </a:stretch>
        </p:blipFill>
        <p:spPr bwMode="auto">
          <a:xfrm>
            <a:off x="6159500" y="0"/>
            <a:ext cx="3009900" cy="1296652"/>
          </a:xfrm>
          <a:prstGeom prst="rect">
            <a:avLst/>
          </a:prstGeom>
          <a:noFill/>
        </p:spPr>
      </p:pic>
      <p:graphicFrame>
        <p:nvGraphicFramePr>
          <p:cNvPr id="8" name="Chart 7"/>
          <p:cNvGraphicFramePr>
            <a:graphicFrameLocks/>
          </p:cNvGraphicFramePr>
          <p:nvPr>
            <p:extLst>
              <p:ext uri="{D42A27DB-BD31-4B8C-83A1-F6EECF244321}">
                <p14:modId xmlns:p14="http://schemas.microsoft.com/office/powerpoint/2010/main" val="2492361915"/>
              </p:ext>
            </p:extLst>
          </p:nvPr>
        </p:nvGraphicFramePr>
        <p:xfrm>
          <a:off x="228600" y="1066800"/>
          <a:ext cx="8534399" cy="534593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25071" y="0"/>
            <a:ext cx="8839200" cy="1143000"/>
          </a:xfrm>
        </p:spPr>
        <p:txBody>
          <a:bodyPr>
            <a:normAutofit/>
          </a:bodyPr>
          <a:lstStyle/>
          <a:p>
            <a:r>
              <a:rPr lang="en-US" dirty="0" smtClean="0"/>
              <a:t>Scamp Rec Landings (</a:t>
            </a:r>
            <a:r>
              <a:rPr lang="en-US" dirty="0" err="1" smtClean="0"/>
              <a:t>lbs</a:t>
            </a:r>
            <a:r>
              <a:rPr lang="en-US" dirty="0" smtClean="0"/>
              <a:t> </a:t>
            </a:r>
            <a:r>
              <a:rPr lang="en-US" dirty="0" err="1" smtClean="0"/>
              <a:t>ww</a:t>
            </a:r>
            <a:r>
              <a:rPr lang="en-US" dirty="0" smtClean="0"/>
              <a:t>)</a:t>
            </a:r>
            <a:endParaRPr lang="en-US" dirty="0"/>
          </a:p>
        </p:txBody>
      </p:sp>
      <p:sp>
        <p:nvSpPr>
          <p:cNvPr id="6" name="TextBox 5"/>
          <p:cNvSpPr txBox="1">
            <a:spLocks noChangeArrowheads="1"/>
          </p:cNvSpPr>
          <p:nvPr/>
        </p:nvSpPr>
        <p:spPr bwMode="auto">
          <a:xfrm>
            <a:off x="381000" y="5447360"/>
            <a:ext cx="7162800" cy="1169551"/>
          </a:xfrm>
          <a:prstGeom prst="rect">
            <a:avLst/>
          </a:prstGeom>
          <a:noFill/>
          <a:ln w="9525">
            <a:noFill/>
            <a:miter lim="800000"/>
            <a:headEnd/>
            <a:tailEnd/>
          </a:ln>
        </p:spPr>
        <p:txBody>
          <a:bodyPr wrap="square">
            <a:spAutoFit/>
          </a:bodyPr>
          <a:lstStyle/>
          <a:p>
            <a:r>
              <a:rPr lang="en-US" sz="1400" b="1" dirty="0" smtClean="0"/>
              <a:t>* Area</a:t>
            </a:r>
            <a:r>
              <a:rPr lang="en-US" sz="1400" b="1" dirty="0"/>
              <a:t>: </a:t>
            </a:r>
            <a:r>
              <a:rPr lang="en-US" sz="1400" b="1" dirty="0" smtClean="0"/>
              <a:t>NC </a:t>
            </a:r>
            <a:r>
              <a:rPr lang="en-US" sz="1400" b="1" dirty="0"/>
              <a:t>to FLE</a:t>
            </a:r>
          </a:p>
          <a:p>
            <a:r>
              <a:rPr lang="en-US" sz="1400" b="1" dirty="0"/>
              <a:t>* MRFSS data from 2007 to 2012; MRIP data for 2013 to 2016.</a:t>
            </a:r>
          </a:p>
          <a:p>
            <a:endParaRPr lang="en-US" sz="1400" b="1" dirty="0" smtClean="0"/>
          </a:p>
          <a:p>
            <a:endParaRPr lang="en-US" sz="1400" b="1" dirty="0"/>
          </a:p>
          <a:p>
            <a:endParaRPr lang="en-US" sz="1400" b="1"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35797"/>
          <a:stretch/>
        </p:blipFill>
        <p:spPr>
          <a:xfrm>
            <a:off x="6268168" y="5694744"/>
            <a:ext cx="2852683" cy="116325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925382464"/>
              </p:ext>
            </p:extLst>
          </p:nvPr>
        </p:nvGraphicFramePr>
        <p:xfrm>
          <a:off x="315571" y="983462"/>
          <a:ext cx="8458199" cy="4128135"/>
        </p:xfrm>
        <a:graphic>
          <a:graphicData uri="http://schemas.openxmlformats.org/drawingml/2006/table">
            <a:tbl>
              <a:tblPr>
                <a:tableStyleId>{5940675A-B579-460E-94D1-54222C63F5DA}</a:tableStyleId>
              </a:tblPr>
              <a:tblGrid>
                <a:gridCol w="1809750"/>
                <a:gridCol w="1371600"/>
                <a:gridCol w="1447800"/>
                <a:gridCol w="1429439"/>
                <a:gridCol w="1085161"/>
                <a:gridCol w="1314449"/>
              </a:tblGrid>
              <a:tr h="57150">
                <a:tc>
                  <a:txBody>
                    <a:bodyPr/>
                    <a:lstStyle/>
                    <a:p>
                      <a:pPr algn="ctr" rtl="0" fontAlgn="ctr"/>
                      <a:r>
                        <a:rPr lang="en-US" sz="2400" b="1" u="none" strike="noStrike" dirty="0" smtClean="0">
                          <a:solidFill>
                            <a:schemeClr val="bg1"/>
                          </a:solidFill>
                          <a:effectLst/>
                        </a:rPr>
                        <a:t>Fishing</a:t>
                      </a:r>
                      <a:r>
                        <a:rPr lang="en-US" sz="2400" b="1" u="none" strike="noStrike" baseline="0" dirty="0" smtClean="0">
                          <a:solidFill>
                            <a:schemeClr val="bg1"/>
                          </a:solidFill>
                          <a:effectLst/>
                        </a:rPr>
                        <a:t> Year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Charter</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Headboat</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Private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Shore</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c>
                  <a:txBody>
                    <a:bodyPr/>
                    <a:lstStyle/>
                    <a:p>
                      <a:pPr algn="ctr" rtl="0" fontAlgn="ctr"/>
                      <a:r>
                        <a:rPr lang="en-US" sz="2400" b="1" u="none" strike="noStrike" dirty="0" smtClean="0">
                          <a:solidFill>
                            <a:schemeClr val="bg1"/>
                          </a:solidFill>
                          <a:effectLst/>
                        </a:rPr>
                        <a:t>Total</a:t>
                      </a:r>
                      <a:endParaRPr lang="en-US" sz="2400" b="1" i="0" u="none" strike="noStrike" dirty="0">
                        <a:solidFill>
                          <a:schemeClr val="bg1"/>
                        </a:solidFill>
                        <a:effectLst/>
                        <a:latin typeface="Calibri"/>
                      </a:endParaRPr>
                    </a:p>
                  </a:txBody>
                  <a:tcPr marL="9525" marR="9525" marT="9525" marB="0" anchor="ctr">
                    <a:solidFill>
                      <a:schemeClr val="tx2">
                        <a:lumMod val="75000"/>
                      </a:schemeClr>
                    </a:solidFill>
                  </a:tcPr>
                </a:tc>
              </a:tr>
              <a:tr h="357845">
                <a:tc>
                  <a:txBody>
                    <a:bodyPr/>
                    <a:lstStyle/>
                    <a:p>
                      <a:pPr algn="ctr" rtl="0" fontAlgn="ctr"/>
                      <a:r>
                        <a:rPr lang="en-US" sz="2400" b="0" i="0" u="none" strike="noStrike" dirty="0" smtClean="0">
                          <a:solidFill>
                            <a:srgbClr val="000000"/>
                          </a:solidFill>
                          <a:effectLst/>
                          <a:latin typeface="Calibri"/>
                        </a:rPr>
                        <a:t>2007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32,349</a:t>
                      </a: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98,984</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95,426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226,759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16,295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28,729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48,061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93,085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2009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8,749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24,605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73,807</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107,162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16,778</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20,706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18,646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56,129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11,356</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21,895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23,141</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56,392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9,282</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13,199</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55,965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c>
                  <a:txBody>
                    <a:bodyPr/>
                    <a:lstStyle/>
                    <a:p>
                      <a:pPr algn="ctr" rtl="0" fontAlgn="ctr"/>
                      <a:r>
                        <a:rPr lang="en-US" sz="2400" b="0" i="0" u="none" strike="noStrike" dirty="0" smtClean="0">
                          <a:solidFill>
                            <a:srgbClr val="000000"/>
                          </a:solidFill>
                          <a:effectLst/>
                          <a:latin typeface="Calibri"/>
                        </a:rPr>
                        <a:t>78,445</a:t>
                      </a:r>
                      <a:endParaRPr lang="en-US" sz="2400" b="0" i="0" u="none" strike="noStrike" dirty="0">
                        <a:solidFill>
                          <a:srgbClr val="000000"/>
                        </a:solidFill>
                        <a:effectLst/>
                        <a:latin typeface="Calibri"/>
                      </a:endParaRPr>
                    </a:p>
                  </a:txBody>
                  <a:tcPr marL="9525" marR="9525" marT="9525" marB="0" anchor="ctr">
                    <a:solidFill>
                      <a:schemeClr val="bg1">
                        <a:lumMod val="85000"/>
                      </a:schemeClr>
                    </a:solidFill>
                  </a:tcPr>
                </a:tc>
              </a:tr>
              <a:tr h="357845">
                <a:tc>
                  <a:txBody>
                    <a:bodyPr/>
                    <a:lstStyle/>
                    <a:p>
                      <a:pPr algn="ctr" rtl="0" fontAlgn="ctr"/>
                      <a:r>
                        <a:rPr lang="en-US" sz="2400" b="0" i="0" u="none" strike="noStrike" dirty="0" smtClean="0">
                          <a:solidFill>
                            <a:srgbClr val="000000"/>
                          </a:solidFill>
                          <a:effectLst/>
                          <a:latin typeface="Calibri"/>
                        </a:rPr>
                        <a:t>2013</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15,036</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15,355</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15,721</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46,112</a:t>
                      </a:r>
                      <a:endParaRPr lang="en-US" sz="2400" b="0" i="0" u="none" strike="noStrike" dirty="0">
                        <a:solidFill>
                          <a:srgbClr val="000000"/>
                        </a:solidFill>
                        <a:effectLst/>
                        <a:latin typeface="Calibri"/>
                      </a:endParaRPr>
                    </a:p>
                  </a:txBody>
                  <a:tcPr marL="9525" marR="9525" marT="9525" marB="0" anchor="ctr">
                    <a:noFill/>
                  </a:tcPr>
                </a:tc>
              </a:tr>
              <a:tr h="357845">
                <a:tc>
                  <a:txBody>
                    <a:bodyPr/>
                    <a:lstStyle/>
                    <a:p>
                      <a:pPr algn="ctr" rtl="0" fontAlgn="ctr"/>
                      <a:r>
                        <a:rPr lang="en-US" sz="2400" b="0" i="0" u="none" strike="noStrike" dirty="0" smtClean="0">
                          <a:solidFill>
                            <a:srgbClr val="000000"/>
                          </a:solidFill>
                          <a:effectLst/>
                          <a:latin typeface="Calibri"/>
                        </a:rPr>
                        <a:t>2014</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3,729</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15,363</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51,309</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70,401</a:t>
                      </a:r>
                      <a:endParaRPr lang="en-US" sz="2400" b="0" i="0" u="none" strike="noStrike" dirty="0">
                        <a:solidFill>
                          <a:srgbClr val="000000"/>
                        </a:solidFill>
                        <a:effectLst/>
                        <a:latin typeface="Calibri"/>
                      </a:endParaRPr>
                    </a:p>
                  </a:txBody>
                  <a:tcPr marL="9525" marR="9525" marT="9525" marB="0" anchor="ctr">
                    <a:noFill/>
                  </a:tcPr>
                </a:tc>
              </a:tr>
              <a:tr h="357845">
                <a:tc>
                  <a:txBody>
                    <a:bodyPr/>
                    <a:lstStyle/>
                    <a:p>
                      <a:pPr algn="ctr" rtl="0" fontAlgn="ctr"/>
                      <a:r>
                        <a:rPr lang="en-US" sz="2400" b="0" i="0" u="none" strike="noStrike" dirty="0" smtClean="0">
                          <a:solidFill>
                            <a:srgbClr val="000000"/>
                          </a:solidFill>
                          <a:effectLst/>
                          <a:latin typeface="Calibri"/>
                        </a:rPr>
                        <a:t>2015</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4,491</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12,482</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1,687</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18,660</a:t>
                      </a:r>
                      <a:endParaRPr lang="en-US" sz="2400" b="0" i="0" u="none" strike="noStrike" dirty="0">
                        <a:solidFill>
                          <a:srgbClr val="000000"/>
                        </a:solidFill>
                        <a:effectLst/>
                        <a:latin typeface="Calibri"/>
                      </a:endParaRPr>
                    </a:p>
                  </a:txBody>
                  <a:tcPr marL="9525" marR="9525" marT="9525" marB="0" anchor="ctr">
                    <a:noFill/>
                  </a:tcPr>
                </a:tc>
              </a:tr>
              <a:tr h="357845">
                <a:tc>
                  <a:txBody>
                    <a:bodyPr/>
                    <a:lstStyle/>
                    <a:p>
                      <a:pPr algn="ctr" rtl="0" fontAlgn="ctr"/>
                      <a:r>
                        <a:rPr lang="en-US" sz="2400" b="0" i="0" u="none" strike="noStrike" dirty="0" smtClean="0">
                          <a:solidFill>
                            <a:srgbClr val="000000"/>
                          </a:solidFill>
                          <a:effectLst/>
                          <a:latin typeface="Calibri"/>
                        </a:rPr>
                        <a:t>2016</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7,554</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7,760</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12,200</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0</a:t>
                      </a:r>
                      <a:endParaRPr lang="en-US" sz="2400" b="0" i="0" u="none" strike="noStrike" dirty="0">
                        <a:solidFill>
                          <a:srgbClr val="000000"/>
                        </a:solidFill>
                        <a:effectLst/>
                        <a:latin typeface="Calibri"/>
                      </a:endParaRPr>
                    </a:p>
                  </a:txBody>
                  <a:tcPr marL="9525" marR="9525" marT="9525" marB="0" anchor="ctr">
                    <a:noFill/>
                  </a:tcPr>
                </a:tc>
                <a:tc>
                  <a:txBody>
                    <a:bodyPr/>
                    <a:lstStyle/>
                    <a:p>
                      <a:pPr algn="ctr" rtl="0" fontAlgn="ctr"/>
                      <a:r>
                        <a:rPr lang="en-US" sz="2400" b="0" i="0" u="none" strike="noStrike" dirty="0" smtClean="0">
                          <a:solidFill>
                            <a:srgbClr val="000000"/>
                          </a:solidFill>
                          <a:effectLst/>
                          <a:latin typeface="Calibri"/>
                        </a:rPr>
                        <a:t>27,514</a:t>
                      </a:r>
                      <a:endParaRPr lang="en-US" sz="2400" b="0" i="0" u="none" strike="noStrike" dirty="0">
                        <a:solidFill>
                          <a:srgbClr val="000000"/>
                        </a:solidFill>
                        <a:effectLst/>
                        <a:latin typeface="Calibri"/>
                      </a:endParaRPr>
                    </a:p>
                  </a:txBody>
                  <a:tcPr marL="9525" marR="9525" marT="9525" marB="0" anchor="ctr">
                    <a:noFill/>
                  </a:tcPr>
                </a:tc>
              </a:tr>
            </a:tbl>
          </a:graphicData>
        </a:graphic>
      </p:graphicFrame>
    </p:spTree>
    <p:extLst>
      <p:ext uri="{BB962C8B-B14F-4D97-AF65-F5344CB8AC3E}">
        <p14:creationId xmlns:p14="http://schemas.microsoft.com/office/powerpoint/2010/main" val="3506718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35797"/>
          <a:stretch/>
        </p:blipFill>
        <p:spPr>
          <a:xfrm>
            <a:off x="6291318" y="55944"/>
            <a:ext cx="2852683" cy="1163256"/>
          </a:xfrm>
          <a:prstGeom prst="rect">
            <a:avLst/>
          </a:prstGeom>
        </p:spPr>
      </p:pic>
      <p:sp>
        <p:nvSpPr>
          <p:cNvPr id="4" name="Title 5"/>
          <p:cNvSpPr>
            <a:spLocks noGrp="1"/>
          </p:cNvSpPr>
          <p:nvPr>
            <p:ph type="title"/>
          </p:nvPr>
        </p:nvSpPr>
        <p:spPr>
          <a:xfrm>
            <a:off x="152400" y="274638"/>
            <a:ext cx="8839200" cy="1143000"/>
          </a:xfrm>
        </p:spPr>
        <p:txBody>
          <a:bodyPr>
            <a:normAutofit/>
          </a:bodyPr>
          <a:lstStyle/>
          <a:p>
            <a:r>
              <a:rPr lang="en-US" dirty="0" smtClean="0"/>
              <a:t>Scamp</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45141955"/>
              </p:ext>
            </p:extLst>
          </p:nvPr>
        </p:nvGraphicFramePr>
        <p:xfrm>
          <a:off x="304800" y="990600"/>
          <a:ext cx="85344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5786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ectangle 3"/>
          <p:cNvSpPr/>
          <p:nvPr/>
        </p:nvSpPr>
        <p:spPr>
          <a:xfrm>
            <a:off x="0" y="762000"/>
            <a:ext cx="9144000" cy="5604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5"/>
          <p:cNvSpPr txBox="1">
            <a:spLocks/>
          </p:cNvSpPr>
          <p:nvPr/>
        </p:nvSpPr>
        <p:spPr>
          <a:xfrm>
            <a:off x="152400" y="23149"/>
            <a:ext cx="88392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t>2015 Landings and ACLs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50802759"/>
              </p:ext>
            </p:extLst>
          </p:nvPr>
        </p:nvGraphicFramePr>
        <p:xfrm>
          <a:off x="304799" y="754743"/>
          <a:ext cx="8534401" cy="4695512"/>
        </p:xfrm>
        <a:graphic>
          <a:graphicData uri="http://schemas.openxmlformats.org/drawingml/2006/table">
            <a:tbl>
              <a:tblPr>
                <a:tableStyleId>{5940675A-B579-460E-94D1-54222C63F5DA}</a:tableStyleId>
              </a:tblPr>
              <a:tblGrid>
                <a:gridCol w="2178996"/>
                <a:gridCol w="1021405"/>
                <a:gridCol w="1828800"/>
                <a:gridCol w="1066800"/>
                <a:gridCol w="1371600"/>
                <a:gridCol w="1066800"/>
              </a:tblGrid>
              <a:tr h="382607">
                <a:tc>
                  <a:txBody>
                    <a:bodyPr/>
                    <a:lstStyle/>
                    <a:p>
                      <a:pPr algn="l" fontAlgn="ctr"/>
                      <a:r>
                        <a:rPr lang="en-US" sz="1800" b="1" u="none" strike="noStrike" dirty="0">
                          <a:effectLst/>
                        </a:rPr>
                        <a:t>Species Complex</a:t>
                      </a:r>
                      <a:endParaRPr lang="en-US" sz="1800" b="1" i="0" u="none" strike="noStrike" dirty="0">
                        <a:solidFill>
                          <a:srgbClr val="000000"/>
                        </a:solidFill>
                        <a:effectLst/>
                        <a:latin typeface="Calibri"/>
                      </a:endParaRPr>
                    </a:p>
                  </a:txBody>
                  <a:tcPr marL="9332" marR="9332" marT="9332" marB="0" anchor="ctr">
                    <a:solidFill>
                      <a:schemeClr val="accent1">
                        <a:lumMod val="20000"/>
                        <a:lumOff val="80000"/>
                      </a:schemeClr>
                    </a:solidFill>
                  </a:tcPr>
                </a:tc>
                <a:tc>
                  <a:txBody>
                    <a:bodyPr/>
                    <a:lstStyle/>
                    <a:p>
                      <a:pPr algn="ctr" fontAlgn="ctr"/>
                      <a:r>
                        <a:rPr lang="en-US" sz="1800" b="1" u="none" strike="noStrike">
                          <a:effectLst/>
                        </a:rPr>
                        <a:t>Landings (lbs)</a:t>
                      </a:r>
                      <a:endParaRPr lang="en-US" sz="1800" b="1" i="0" u="none" strike="noStrike">
                        <a:solidFill>
                          <a:srgbClr val="000000"/>
                        </a:solidFill>
                        <a:effectLst/>
                        <a:latin typeface="Calibri"/>
                      </a:endParaRPr>
                    </a:p>
                  </a:txBody>
                  <a:tcPr marL="9332" marR="9332" marT="9332" marB="0" anchor="ctr">
                    <a:solidFill>
                      <a:schemeClr val="accent1">
                        <a:lumMod val="20000"/>
                        <a:lumOff val="80000"/>
                      </a:schemeClr>
                    </a:solidFill>
                  </a:tcPr>
                </a:tc>
                <a:tc>
                  <a:txBody>
                    <a:bodyPr/>
                    <a:lstStyle/>
                    <a:p>
                      <a:pPr algn="ctr" fontAlgn="ctr"/>
                      <a:r>
                        <a:rPr lang="en-US" sz="1800" b="1" u="none" strike="noStrike" dirty="0" smtClean="0">
                          <a:effectLst/>
                        </a:rPr>
                        <a:t>ACL </a:t>
                      </a:r>
                      <a:endParaRPr lang="en-US" sz="1800" b="1" i="0" u="none" strike="noStrike" dirty="0">
                        <a:solidFill>
                          <a:srgbClr val="000000"/>
                        </a:solidFill>
                        <a:effectLst/>
                        <a:latin typeface="Calibri"/>
                      </a:endParaRPr>
                    </a:p>
                  </a:txBody>
                  <a:tcPr marL="9332" marR="9332" marT="9332" marB="0" anchor="ctr">
                    <a:solidFill>
                      <a:schemeClr val="accent1">
                        <a:lumMod val="20000"/>
                        <a:lumOff val="80000"/>
                      </a:schemeClr>
                    </a:solidFill>
                  </a:tcPr>
                </a:tc>
                <a:tc>
                  <a:txBody>
                    <a:bodyPr/>
                    <a:lstStyle/>
                    <a:p>
                      <a:pPr algn="ctr" fontAlgn="ctr"/>
                      <a:r>
                        <a:rPr lang="en-US" sz="1800" b="1" u="none" strike="noStrike">
                          <a:effectLst/>
                        </a:rPr>
                        <a:t>Units</a:t>
                      </a:r>
                      <a:endParaRPr lang="en-US" sz="1800" b="1" i="0" u="none" strike="noStrike">
                        <a:solidFill>
                          <a:srgbClr val="000000"/>
                        </a:solidFill>
                        <a:effectLst/>
                        <a:latin typeface="Calibri"/>
                      </a:endParaRPr>
                    </a:p>
                  </a:txBody>
                  <a:tcPr marL="9332" marR="9332" marT="9332" marB="0" anchor="ctr">
                    <a:solidFill>
                      <a:schemeClr val="accent1">
                        <a:lumMod val="20000"/>
                        <a:lumOff val="80000"/>
                      </a:schemeClr>
                    </a:solidFill>
                  </a:tcPr>
                </a:tc>
                <a:tc>
                  <a:txBody>
                    <a:bodyPr/>
                    <a:lstStyle/>
                    <a:p>
                      <a:pPr algn="ctr" fontAlgn="ctr"/>
                      <a:r>
                        <a:rPr lang="en-US" sz="1800" b="1" u="none" strike="noStrike">
                          <a:effectLst/>
                        </a:rPr>
                        <a:t>Percent of ACL </a:t>
                      </a:r>
                      <a:endParaRPr lang="en-US" sz="1800" b="1" i="0" u="none" strike="noStrike">
                        <a:solidFill>
                          <a:srgbClr val="000000"/>
                        </a:solidFill>
                        <a:effectLst/>
                        <a:latin typeface="Calibri"/>
                      </a:endParaRPr>
                    </a:p>
                  </a:txBody>
                  <a:tcPr marL="9332" marR="9332" marT="9332" marB="0" anchor="ctr">
                    <a:solidFill>
                      <a:schemeClr val="accent1">
                        <a:lumMod val="20000"/>
                        <a:lumOff val="80000"/>
                      </a:schemeClr>
                    </a:solidFill>
                  </a:tcPr>
                </a:tc>
                <a:tc>
                  <a:txBody>
                    <a:bodyPr/>
                    <a:lstStyle/>
                    <a:p>
                      <a:pPr algn="ctr" fontAlgn="ctr"/>
                      <a:r>
                        <a:rPr lang="en-US" sz="1800" b="1" u="none" strike="noStrike" dirty="0">
                          <a:effectLst/>
                        </a:rPr>
                        <a:t>Closure Date</a:t>
                      </a:r>
                      <a:endParaRPr lang="en-US" sz="1800" b="1" i="0" u="none" strike="noStrike" dirty="0">
                        <a:solidFill>
                          <a:srgbClr val="000000"/>
                        </a:solidFill>
                        <a:effectLst/>
                        <a:latin typeface="Calibri"/>
                      </a:endParaRPr>
                    </a:p>
                  </a:txBody>
                  <a:tcPr marL="9332" marR="9332" marT="9332" marB="0" anchor="ctr">
                    <a:solidFill>
                      <a:schemeClr val="accent1">
                        <a:lumMod val="20000"/>
                        <a:lumOff val="80000"/>
                      </a:schemeClr>
                    </a:solidFill>
                  </a:tcPr>
                </a:tc>
              </a:tr>
              <a:tr h="344795">
                <a:tc>
                  <a:txBody>
                    <a:bodyPr/>
                    <a:lstStyle/>
                    <a:p>
                      <a:pPr algn="l" fontAlgn="ctr"/>
                      <a:r>
                        <a:rPr lang="en-US" sz="1800" u="none" strike="noStrike" dirty="0">
                          <a:effectLst/>
                        </a:rPr>
                        <a:t>Atlantic spadefish</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223,143</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661,926</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34%</a:t>
                      </a:r>
                      <a:endParaRPr lang="en-US" sz="1800" b="0" i="0" u="none" strike="noStrike" dirty="0">
                        <a:solidFill>
                          <a:srgbClr val="000000"/>
                        </a:solidFill>
                        <a:effectLst/>
                        <a:latin typeface="Calibri"/>
                      </a:endParaRPr>
                    </a:p>
                  </a:txBody>
                  <a:tcPr marL="7620" marR="7620" marT="7620" marB="0" anchor="ctr">
                    <a:noFill/>
                  </a:tcPr>
                </a:tc>
                <a:tc>
                  <a:txBody>
                    <a:bodyPr/>
                    <a:lstStyle/>
                    <a:p>
                      <a:pPr algn="ctr" fontAlgn="ctr"/>
                      <a:endParaRPr lang="en-US" sz="1800" b="0" i="0" u="none" strike="noStrike" dirty="0">
                        <a:solidFill>
                          <a:srgbClr val="000000"/>
                        </a:solidFill>
                        <a:effectLst/>
                        <a:latin typeface="Calibri"/>
                      </a:endParaRPr>
                    </a:p>
                  </a:txBody>
                  <a:tcPr marL="9332" marR="9332" marT="9332" marB="0" anchor="ctr"/>
                </a:tc>
              </a:tr>
              <a:tr h="344795">
                <a:tc>
                  <a:txBody>
                    <a:bodyPr/>
                    <a:lstStyle/>
                    <a:p>
                      <a:pPr algn="l" fontAlgn="ctr"/>
                      <a:r>
                        <a:rPr lang="en-US" sz="1800" u="none" strike="noStrike" dirty="0">
                          <a:effectLst/>
                        </a:rPr>
                        <a:t>Bar Jack</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4,489</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49,021</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9%</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332" marR="9332" marT="9332" marB="0" anchor="ctr"/>
                </a:tc>
              </a:tr>
              <a:tr h="344795">
                <a:tc>
                  <a:txBody>
                    <a:bodyPr/>
                    <a:lstStyle/>
                    <a:p>
                      <a:pPr algn="l" fontAlgn="ctr"/>
                      <a:r>
                        <a:rPr lang="en-US" sz="1800" u="none" strike="noStrike">
                          <a:effectLst/>
                        </a:rPr>
                        <a:t>Black Grouper</a:t>
                      </a:r>
                      <a:endParaRPr lang="en-US" sz="1800" b="0" i="0" u="none" strike="noStrike">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117,866</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smtClean="0">
                          <a:effectLst/>
                        </a:rPr>
                        <a:t>165,750</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smtClean="0">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71%</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332" marR="9332" marT="9332" marB="0" anchor="ctr"/>
                </a:tc>
              </a:tr>
              <a:tr h="344795">
                <a:tc rowSpan="2">
                  <a:txBody>
                    <a:bodyPr/>
                    <a:lstStyle/>
                    <a:p>
                      <a:pPr algn="l" fontAlgn="ctr"/>
                      <a:r>
                        <a:rPr lang="en-US" sz="1800" b="0" i="0" u="none" strike="noStrike" dirty="0" err="1" smtClean="0">
                          <a:solidFill>
                            <a:srgbClr val="000000"/>
                          </a:solidFill>
                          <a:effectLst/>
                          <a:latin typeface="Calibri"/>
                        </a:rPr>
                        <a:t>Blueline</a:t>
                      </a:r>
                      <a:r>
                        <a:rPr lang="en-US" sz="1800" b="0" i="0" u="none" strike="noStrike" dirty="0" smtClean="0">
                          <a:solidFill>
                            <a:srgbClr val="000000"/>
                          </a:solidFill>
                          <a:effectLst/>
                          <a:latin typeface="Calibri"/>
                        </a:rPr>
                        <a:t> tilefish</a:t>
                      </a:r>
                      <a:endParaRPr lang="en-US" sz="1800" b="0" i="0" u="none" strike="noStrike" dirty="0">
                        <a:solidFill>
                          <a:srgbClr val="000000"/>
                        </a:solidFill>
                        <a:effectLst/>
                        <a:latin typeface="Calibri"/>
                      </a:endParaRPr>
                    </a:p>
                  </a:txBody>
                  <a:tcPr marL="9332" marR="9332" marT="9332" marB="0" anchor="ctr"/>
                </a:tc>
                <a:tc rowSpan="2">
                  <a:txBody>
                    <a:bodyPr/>
                    <a:lstStyle/>
                    <a:p>
                      <a:pPr algn="ctr" fontAlgn="ctr"/>
                      <a:r>
                        <a:rPr lang="en-US" sz="1800" b="0" i="0" u="none" strike="noStrike" dirty="0" smtClean="0">
                          <a:solidFill>
                            <a:srgbClr val="000000"/>
                          </a:solidFill>
                          <a:effectLst/>
                          <a:latin typeface="Calibri"/>
                        </a:rPr>
                        <a:t>64,305</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rgbClr val="000000"/>
                          </a:solidFill>
                          <a:effectLst/>
                          <a:latin typeface="Calibri"/>
                        </a:rPr>
                        <a:t>111,893</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err="1" smtClean="0">
                          <a:solidFill>
                            <a:srgbClr val="000000"/>
                          </a:solidFill>
                          <a:effectLst/>
                          <a:latin typeface="Calibri"/>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57%</a:t>
                      </a:r>
                      <a:endParaRPr lang="en-US" sz="1800" b="0" i="0" u="none" strike="noStrike" dirty="0">
                        <a:solidFill>
                          <a:srgbClr val="000000"/>
                        </a:solidFill>
                        <a:effectLst/>
                        <a:latin typeface="Calibri"/>
                      </a:endParaRPr>
                    </a:p>
                  </a:txBody>
                  <a:tcPr marL="7620" marR="7620" marT="7620" marB="0" anchor="ctr">
                    <a:noFill/>
                  </a:tcPr>
                </a:tc>
                <a:tc>
                  <a:txBody>
                    <a:bodyPr/>
                    <a:lstStyle/>
                    <a:p>
                      <a:pPr algn="ctr" fontAlgn="ctr"/>
                      <a:endParaRPr lang="en-US" sz="1800" b="0" i="0" u="none" strike="noStrike" dirty="0">
                        <a:solidFill>
                          <a:srgbClr val="000000"/>
                        </a:solidFill>
                        <a:effectLst/>
                        <a:latin typeface="Calibri"/>
                      </a:endParaRPr>
                    </a:p>
                  </a:txBody>
                  <a:tcPr marL="9332" marR="9332" marT="9332" marB="0" anchor="ctr"/>
                </a:tc>
              </a:tr>
              <a:tr h="344795">
                <a:tc vMerge="1">
                  <a:txBody>
                    <a:bodyPr/>
                    <a:lstStyle/>
                    <a:p>
                      <a:pPr algn="l" fontAlgn="ctr"/>
                      <a:endParaRPr lang="en-US" sz="1800" b="0" i="0" u="none" strike="noStrike" dirty="0">
                        <a:solidFill>
                          <a:srgbClr val="000000"/>
                        </a:solidFill>
                        <a:effectLst/>
                        <a:latin typeface="Calibri"/>
                      </a:endParaRPr>
                    </a:p>
                  </a:txBody>
                  <a:tcPr marL="9332" marR="9332" marT="9332" marB="0" anchor="ctr"/>
                </a:tc>
                <a:tc vMerge="1">
                  <a:txBody>
                    <a:bodyPr/>
                    <a:lstStyle/>
                    <a:p>
                      <a:pPr algn="ctr" fontAlgn="ct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rgbClr val="000000"/>
                          </a:solidFill>
                          <a:effectLst/>
                          <a:latin typeface="Calibri"/>
                        </a:rPr>
                        <a:t>17,791</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err="1" smtClean="0">
                          <a:solidFill>
                            <a:srgbClr val="000000"/>
                          </a:solidFill>
                          <a:effectLst/>
                          <a:latin typeface="Calibri"/>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361%</a:t>
                      </a:r>
                      <a:endParaRPr lang="en-US" sz="1800" b="0" i="0" u="none" strike="noStrike" dirty="0">
                        <a:solidFill>
                          <a:srgbClr val="000000"/>
                        </a:solidFill>
                        <a:effectLst/>
                        <a:latin typeface="Calibri"/>
                      </a:endParaRPr>
                    </a:p>
                  </a:txBody>
                  <a:tcPr marL="7620" marR="7620" marT="7620" marB="0" anchor="ctr">
                    <a:solidFill>
                      <a:srgbClr val="FFFF00"/>
                    </a:solidFill>
                  </a:tcPr>
                </a:tc>
                <a:tc>
                  <a:txBody>
                    <a:bodyPr/>
                    <a:lstStyle/>
                    <a:p>
                      <a:pPr algn="ctr" fontAlgn="ctr"/>
                      <a:r>
                        <a:rPr lang="en-US" sz="1800" b="0" i="0" u="none" strike="noStrike" dirty="0" smtClean="0">
                          <a:solidFill>
                            <a:srgbClr val="000000"/>
                          </a:solidFill>
                          <a:effectLst/>
                          <a:latin typeface="Calibri"/>
                        </a:rPr>
                        <a:t>6/10/2015</a:t>
                      </a:r>
                      <a:endParaRPr lang="en-US" sz="1800" b="0" i="0" u="none" strike="noStrike" dirty="0">
                        <a:solidFill>
                          <a:srgbClr val="000000"/>
                        </a:solidFill>
                        <a:effectLst/>
                        <a:latin typeface="Calibri"/>
                      </a:endParaRPr>
                    </a:p>
                  </a:txBody>
                  <a:tcPr marL="9332" marR="9332" marT="9332" marB="0" anchor="ctr"/>
                </a:tc>
              </a:tr>
              <a:tr h="344795">
                <a:tc>
                  <a:txBody>
                    <a:bodyPr/>
                    <a:lstStyle/>
                    <a:p>
                      <a:pPr algn="l" fontAlgn="ctr"/>
                      <a:r>
                        <a:rPr lang="en-US" sz="1800" u="none" strike="noStrike" dirty="0" err="1">
                          <a:effectLst/>
                        </a:rPr>
                        <a:t>Deepwater</a:t>
                      </a:r>
                      <a:r>
                        <a:rPr lang="en-US" sz="1800" u="none" strike="noStrike" dirty="0">
                          <a:effectLst/>
                        </a:rPr>
                        <a:t> </a:t>
                      </a:r>
                      <a:r>
                        <a:rPr lang="en-US" sz="1800" u="none" strike="noStrike" dirty="0" err="1">
                          <a:effectLst/>
                        </a:rPr>
                        <a:t>complex</a:t>
                      </a:r>
                      <a:r>
                        <a:rPr lang="en-US" sz="1800" u="none" strike="noStrike" baseline="30000" dirty="0" err="1">
                          <a:effectLst/>
                        </a:rPr>
                        <a:t>a</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14,530</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38,644</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smtClean="0">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38%</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332" marR="9332" marT="9332" marB="0" anchor="ctr"/>
                </a:tc>
              </a:tr>
              <a:tr h="344795">
                <a:tc>
                  <a:txBody>
                    <a:bodyPr/>
                    <a:lstStyle/>
                    <a:p>
                      <a:pPr algn="l" fontAlgn="ctr"/>
                      <a:r>
                        <a:rPr lang="en-US" sz="1800" u="none" strike="noStrike" dirty="0">
                          <a:effectLst/>
                        </a:rPr>
                        <a:t>Gag</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44,082</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smtClean="0">
                          <a:effectLst/>
                        </a:rPr>
                        <a:t>310,023</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a:effectLst/>
                        </a:rPr>
                        <a:t>gw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14%</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332" marR="9332" marT="9332" marB="0" anchor="ctr"/>
                </a:tc>
              </a:tr>
              <a:tr h="344795">
                <a:tc>
                  <a:txBody>
                    <a:bodyPr/>
                    <a:lstStyle/>
                    <a:p>
                      <a:pPr algn="l" fontAlgn="ctr"/>
                      <a:r>
                        <a:rPr lang="en-US" sz="1800" u="none" strike="noStrike">
                          <a:effectLst/>
                        </a:rPr>
                        <a:t>Golden tilefish</a:t>
                      </a:r>
                      <a:endParaRPr lang="en-US" sz="1800" b="0" i="0" u="none" strike="noStrike">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3,872</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3,019</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a:effectLst/>
                        </a:rPr>
                        <a:t>numbers</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a:solidFill>
                            <a:srgbClr val="000000"/>
                          </a:solidFill>
                          <a:effectLst/>
                          <a:latin typeface="Calibri"/>
                        </a:rPr>
                        <a:t>128%</a:t>
                      </a:r>
                    </a:p>
                  </a:txBody>
                  <a:tcPr marL="7620" marR="7620" marT="7620" marB="0" anchor="ctr">
                    <a:solidFill>
                      <a:srgbClr val="FFFF00"/>
                    </a:solidFill>
                  </a:tcPr>
                </a:tc>
                <a:tc>
                  <a:txBody>
                    <a:bodyPr/>
                    <a:lstStyle/>
                    <a:p>
                      <a:pPr algn="ctr" fontAlgn="ctr"/>
                      <a:r>
                        <a:rPr lang="en-US" sz="1800" b="0" i="0" u="none" strike="noStrike" dirty="0" smtClean="0">
                          <a:solidFill>
                            <a:srgbClr val="000000"/>
                          </a:solidFill>
                          <a:effectLst/>
                          <a:latin typeface="Calibri"/>
                        </a:rPr>
                        <a:t>8/11/2015</a:t>
                      </a:r>
                      <a:endParaRPr lang="en-US" sz="1800" b="0" i="0" u="none" strike="noStrike" dirty="0">
                        <a:solidFill>
                          <a:srgbClr val="000000"/>
                        </a:solidFill>
                        <a:effectLst/>
                        <a:latin typeface="Calibri"/>
                      </a:endParaRPr>
                    </a:p>
                  </a:txBody>
                  <a:tcPr marL="9332" marR="9332" marT="9332" marB="0" anchor="ctr"/>
                </a:tc>
              </a:tr>
              <a:tr h="344795">
                <a:tc>
                  <a:txBody>
                    <a:bodyPr/>
                    <a:lstStyle/>
                    <a:p>
                      <a:pPr algn="l" fontAlgn="ctr"/>
                      <a:r>
                        <a:rPr lang="en-US" sz="1800" u="none" strike="noStrike">
                          <a:effectLst/>
                        </a:rPr>
                        <a:t>Gray triggerfish</a:t>
                      </a:r>
                      <a:endParaRPr lang="en-US" sz="1800" b="0" i="0" u="none" strike="noStrike">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298,079</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404,675</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smtClean="0">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74%</a:t>
                      </a:r>
                      <a:endParaRPr lang="en-US" sz="1800" b="0" i="0" u="none" strike="noStrike" dirty="0">
                        <a:solidFill>
                          <a:srgbClr val="000000"/>
                        </a:solidFill>
                        <a:effectLst/>
                        <a:latin typeface="Calibri"/>
                      </a:endParaRPr>
                    </a:p>
                  </a:txBody>
                  <a:tcPr marL="7620" marR="7620" marT="7620" marB="0" anchor="ctr">
                    <a:noFill/>
                  </a:tcPr>
                </a:tc>
                <a:tc>
                  <a:txBody>
                    <a:bodyPr/>
                    <a:lstStyle/>
                    <a:p>
                      <a:pPr algn="ctr" fontAlgn="ctr"/>
                      <a:endParaRPr lang="en-US" sz="1800" b="0" i="0" u="none" strike="noStrike" dirty="0">
                        <a:solidFill>
                          <a:srgbClr val="000000"/>
                        </a:solidFill>
                        <a:effectLst/>
                        <a:latin typeface="Calibri"/>
                      </a:endParaRPr>
                    </a:p>
                  </a:txBody>
                  <a:tcPr marL="9332" marR="9332" marT="9332" marB="0" anchor="ctr"/>
                </a:tc>
              </a:tr>
              <a:tr h="344795">
                <a:tc>
                  <a:txBody>
                    <a:bodyPr/>
                    <a:lstStyle/>
                    <a:p>
                      <a:pPr algn="l" fontAlgn="ctr"/>
                      <a:r>
                        <a:rPr lang="en-US" sz="1800" u="none" strike="noStrike" dirty="0" err="1">
                          <a:effectLst/>
                        </a:rPr>
                        <a:t>Grunts</a:t>
                      </a:r>
                      <a:r>
                        <a:rPr lang="en-US" sz="1800" u="none" strike="noStrike" baseline="30000" dirty="0" err="1">
                          <a:effectLst/>
                        </a:rPr>
                        <a:t>b</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260,289</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618,122</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smtClean="0">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42%</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332" marR="9332" marT="9332" marB="0" anchor="ctr"/>
                </a:tc>
              </a:tr>
              <a:tr h="344795">
                <a:tc>
                  <a:txBody>
                    <a:bodyPr/>
                    <a:lstStyle/>
                    <a:p>
                      <a:pPr algn="l" fontAlgn="ctr"/>
                      <a:r>
                        <a:rPr lang="en-US" sz="1800" u="none" strike="noStrike" dirty="0">
                          <a:effectLst/>
                        </a:rPr>
                        <a:t>Hogfish</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281,956</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85,355</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a:solidFill>
                            <a:srgbClr val="000000"/>
                          </a:solidFill>
                          <a:effectLst/>
                          <a:latin typeface="Calibri"/>
                        </a:rPr>
                        <a:t>330%</a:t>
                      </a:r>
                    </a:p>
                  </a:txBody>
                  <a:tcPr marL="7620" marR="7620" marT="7620" marB="0" anchor="ctr">
                    <a:solidFill>
                      <a:srgbClr val="FFFF00"/>
                    </a:solidFill>
                  </a:tcPr>
                </a:tc>
                <a:tc>
                  <a:txBody>
                    <a:bodyPr/>
                    <a:lstStyle/>
                    <a:p>
                      <a:pPr algn="ctr" fontAlgn="ctr"/>
                      <a:r>
                        <a:rPr lang="en-US" sz="1800" u="none" strike="noStrike" dirty="0" smtClean="0">
                          <a:effectLst/>
                        </a:rPr>
                        <a:t>8/24/2015</a:t>
                      </a:r>
                      <a:r>
                        <a:rPr lang="en-US" sz="1800" u="none" strike="noStrike" dirty="0">
                          <a:effectLst/>
                        </a:rPr>
                        <a:t> </a:t>
                      </a:r>
                      <a:endParaRPr lang="en-US" sz="1800" b="0" i="0" u="none" strike="noStrike" dirty="0">
                        <a:solidFill>
                          <a:srgbClr val="000000"/>
                        </a:solidFill>
                        <a:effectLst/>
                        <a:latin typeface="Calibri"/>
                      </a:endParaRPr>
                    </a:p>
                  </a:txBody>
                  <a:tcPr marL="9332" marR="9332" marT="9332" marB="0" anchor="ctr"/>
                </a:tc>
              </a:tr>
              <a:tr h="344795">
                <a:tc>
                  <a:txBody>
                    <a:bodyPr/>
                    <a:lstStyle/>
                    <a:p>
                      <a:pPr algn="l" fontAlgn="ctr"/>
                      <a:r>
                        <a:rPr lang="en-US" sz="1800" u="none" strike="noStrike" dirty="0" err="1">
                          <a:effectLst/>
                        </a:rPr>
                        <a:t>Jacks</a:t>
                      </a:r>
                      <a:r>
                        <a:rPr lang="en-US" sz="1800" u="none" strike="noStrike" baseline="30000" dirty="0" err="1">
                          <a:effectLst/>
                        </a:rPr>
                        <a:t>c</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107,084</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267,799</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40</a:t>
                      </a:r>
                      <a:r>
                        <a:rPr lang="en-US" sz="1800" b="0" i="0" u="none" strike="noStrike" dirty="0">
                          <a:solidFill>
                            <a:srgbClr val="000000"/>
                          </a:solidFill>
                          <a:effectLst/>
                          <a:latin typeface="Calibri"/>
                        </a:rPr>
                        <a:t>%</a:t>
                      </a: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332" marR="9332" marT="9332" marB="0" anchor="ctr"/>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066971"/>
            <a:ext cx="762000" cy="762000"/>
          </a:xfrm>
          <a:prstGeom prst="rect">
            <a:avLst/>
          </a:prstGeom>
        </p:spPr>
      </p:pic>
      <p:sp>
        <p:nvSpPr>
          <p:cNvPr id="9" name="TextBox 8"/>
          <p:cNvSpPr txBox="1"/>
          <p:nvPr/>
        </p:nvSpPr>
        <p:spPr>
          <a:xfrm>
            <a:off x="176514" y="5675293"/>
            <a:ext cx="8967486" cy="954107"/>
          </a:xfrm>
          <a:prstGeom prst="rect">
            <a:avLst/>
          </a:prstGeom>
          <a:noFill/>
        </p:spPr>
        <p:txBody>
          <a:bodyPr wrap="square" rtlCol="0">
            <a:spAutoFit/>
          </a:bodyPr>
          <a:lstStyle/>
          <a:p>
            <a:r>
              <a:rPr lang="en-US" sz="1400" dirty="0" smtClean="0">
                <a:solidFill>
                  <a:srgbClr val="002060"/>
                </a:solidFill>
              </a:rPr>
              <a:t>* Deepwater </a:t>
            </a:r>
            <a:r>
              <a:rPr lang="en-US" sz="1400" dirty="0" err="1" smtClean="0">
                <a:solidFill>
                  <a:srgbClr val="002060"/>
                </a:solidFill>
              </a:rPr>
              <a:t>complex</a:t>
            </a:r>
            <a:r>
              <a:rPr lang="en-US" sz="1400" baseline="30000" dirty="0" err="1" smtClean="0">
                <a:solidFill>
                  <a:srgbClr val="002060"/>
                </a:solidFill>
              </a:rPr>
              <a:t>a</a:t>
            </a:r>
            <a:r>
              <a:rPr lang="en-US" sz="1400" dirty="0" smtClean="0">
                <a:solidFill>
                  <a:srgbClr val="002060"/>
                </a:solidFill>
              </a:rPr>
              <a:t>  - </a:t>
            </a:r>
            <a:r>
              <a:rPr lang="en-US" sz="1400" dirty="0" err="1" smtClean="0">
                <a:solidFill>
                  <a:srgbClr val="002060"/>
                </a:solidFill>
              </a:rPr>
              <a:t>Yellowedge</a:t>
            </a:r>
            <a:r>
              <a:rPr lang="en-US" sz="1400" dirty="0" smtClean="0">
                <a:solidFill>
                  <a:srgbClr val="002060"/>
                </a:solidFill>
              </a:rPr>
              <a:t> and misty grouper; sand tilefish; queen, silk, black and </a:t>
            </a:r>
            <a:r>
              <a:rPr lang="en-US" sz="1400" dirty="0" err="1" smtClean="0">
                <a:solidFill>
                  <a:srgbClr val="002060"/>
                </a:solidFill>
              </a:rPr>
              <a:t>blackfin</a:t>
            </a:r>
            <a:r>
              <a:rPr lang="en-US" sz="1400" dirty="0" smtClean="0">
                <a:solidFill>
                  <a:srgbClr val="002060"/>
                </a:solidFill>
              </a:rPr>
              <a:t> </a:t>
            </a:r>
            <a:r>
              <a:rPr lang="en-US" sz="1400" dirty="0" smtClean="0">
                <a:solidFill>
                  <a:srgbClr val="002060"/>
                </a:solidFill>
              </a:rPr>
              <a:t>snapper </a:t>
            </a:r>
            <a:endParaRPr lang="en-US" sz="1400" dirty="0" smtClean="0">
              <a:solidFill>
                <a:srgbClr val="002060"/>
              </a:solidFill>
            </a:endParaRPr>
          </a:p>
          <a:p>
            <a:r>
              <a:rPr lang="en-US" sz="1400" dirty="0" smtClean="0">
                <a:solidFill>
                  <a:srgbClr val="002060"/>
                </a:solidFill>
              </a:rPr>
              <a:t>* </a:t>
            </a:r>
            <a:r>
              <a:rPr lang="en-US" sz="1400" dirty="0" err="1" smtClean="0">
                <a:solidFill>
                  <a:srgbClr val="002060"/>
                </a:solidFill>
              </a:rPr>
              <a:t>Grunts</a:t>
            </a:r>
            <a:r>
              <a:rPr lang="en-US" sz="1400" baseline="30000" dirty="0" err="1" smtClean="0">
                <a:solidFill>
                  <a:srgbClr val="002060"/>
                </a:solidFill>
              </a:rPr>
              <a:t>b</a:t>
            </a:r>
            <a:r>
              <a:rPr lang="en-US" sz="1400" dirty="0" smtClean="0">
                <a:solidFill>
                  <a:srgbClr val="002060"/>
                </a:solidFill>
              </a:rPr>
              <a:t> - White grunt, </a:t>
            </a:r>
            <a:r>
              <a:rPr lang="en-US" sz="1400" dirty="0" err="1" smtClean="0">
                <a:solidFill>
                  <a:srgbClr val="002060"/>
                </a:solidFill>
              </a:rPr>
              <a:t>margate</a:t>
            </a:r>
            <a:r>
              <a:rPr lang="en-US" sz="1400" dirty="0" smtClean="0">
                <a:solidFill>
                  <a:srgbClr val="002060"/>
                </a:solidFill>
              </a:rPr>
              <a:t>, sailor's choice, </a:t>
            </a:r>
            <a:r>
              <a:rPr lang="en-US" sz="1400" dirty="0" err="1" smtClean="0">
                <a:solidFill>
                  <a:srgbClr val="002060"/>
                </a:solidFill>
              </a:rPr>
              <a:t>tomtate</a:t>
            </a:r>
            <a:r>
              <a:rPr lang="en-US" sz="1400" dirty="0" smtClean="0">
                <a:solidFill>
                  <a:srgbClr val="002060"/>
                </a:solidFill>
              </a:rPr>
              <a:t> </a:t>
            </a:r>
          </a:p>
          <a:p>
            <a:r>
              <a:rPr lang="en-US" sz="1400" dirty="0" smtClean="0">
                <a:solidFill>
                  <a:srgbClr val="002060"/>
                </a:solidFill>
              </a:rPr>
              <a:t>* </a:t>
            </a:r>
            <a:r>
              <a:rPr lang="en-US" sz="1400" dirty="0" err="1" smtClean="0">
                <a:solidFill>
                  <a:srgbClr val="002060"/>
                </a:solidFill>
              </a:rPr>
              <a:t>Jacks</a:t>
            </a:r>
            <a:r>
              <a:rPr lang="en-US" sz="1400" baseline="30000" dirty="0" err="1" smtClean="0">
                <a:solidFill>
                  <a:srgbClr val="002060"/>
                </a:solidFill>
              </a:rPr>
              <a:t>c</a:t>
            </a:r>
            <a:r>
              <a:rPr lang="en-US" sz="1400" dirty="0" smtClean="0">
                <a:solidFill>
                  <a:srgbClr val="002060"/>
                </a:solidFill>
              </a:rPr>
              <a:t> - </a:t>
            </a:r>
            <a:r>
              <a:rPr lang="en-US" sz="1400" dirty="0" err="1" smtClean="0">
                <a:solidFill>
                  <a:srgbClr val="002060"/>
                </a:solidFill>
              </a:rPr>
              <a:t>Almaco</a:t>
            </a:r>
            <a:r>
              <a:rPr lang="en-US" sz="1400" dirty="0" smtClean="0">
                <a:solidFill>
                  <a:srgbClr val="002060"/>
                </a:solidFill>
              </a:rPr>
              <a:t> jack, banded rudderfish, lesser amberjack</a:t>
            </a:r>
            <a:br>
              <a:rPr lang="en-US" sz="1400" dirty="0" smtClean="0">
                <a:solidFill>
                  <a:srgbClr val="002060"/>
                </a:solidFill>
              </a:rPr>
            </a:br>
            <a:r>
              <a:rPr lang="en-US" sz="1400" dirty="0" smtClean="0">
                <a:solidFill>
                  <a:srgbClr val="002060"/>
                </a:solidFill>
              </a:rPr>
              <a:t>* </a:t>
            </a:r>
            <a:r>
              <a:rPr lang="en-US" sz="1400" dirty="0">
                <a:solidFill>
                  <a:srgbClr val="002060"/>
                </a:solidFill>
              </a:rPr>
              <a:t>L</a:t>
            </a:r>
            <a:r>
              <a:rPr lang="en-US" sz="1400" dirty="0" smtClean="0">
                <a:solidFill>
                  <a:srgbClr val="002060"/>
                </a:solidFill>
              </a:rPr>
              <a:t>andings for gag and black grouper were post-stratified to include landings from the Florida Keys</a:t>
            </a:r>
          </a:p>
        </p:txBody>
      </p:sp>
    </p:spTree>
    <p:extLst>
      <p:ext uri="{BB962C8B-B14F-4D97-AF65-F5344CB8AC3E}">
        <p14:creationId xmlns:p14="http://schemas.microsoft.com/office/powerpoint/2010/main" val="2167028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7256" y="0"/>
            <a:ext cx="9136743"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QUESTIONS?</a:t>
            </a:r>
            <a:endParaRPr lang="en-US" dirty="0"/>
          </a:p>
        </p:txBody>
      </p:sp>
      <p:sp>
        <p:nvSpPr>
          <p:cNvPr id="5" name="TextBox 4"/>
          <p:cNvSpPr txBox="1"/>
          <p:nvPr/>
        </p:nvSpPr>
        <p:spPr>
          <a:xfrm>
            <a:off x="4592024" y="6501642"/>
            <a:ext cx="4495800" cy="646331"/>
          </a:xfrm>
          <a:prstGeom prst="rect">
            <a:avLst/>
          </a:prstGeom>
          <a:noFill/>
        </p:spPr>
        <p:txBody>
          <a:bodyPr wrap="square" rtlCol="0">
            <a:spAutoFit/>
          </a:bodyPr>
          <a:lstStyle/>
          <a:p>
            <a:pPr algn="r"/>
            <a:r>
              <a:rPr lang="en-US" dirty="0" smtClean="0">
                <a:effectLst>
                  <a:outerShdw blurRad="38100" dist="38100" dir="2700000" algn="tl">
                    <a:srgbClr val="000000">
                      <a:alpha val="43137"/>
                    </a:srgbClr>
                  </a:outerShdw>
                </a:effectLst>
              </a:rPr>
              <a:t>All illustrations © Diane Rome Peebles</a:t>
            </a:r>
          </a:p>
          <a:p>
            <a:pPr algn="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2831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52400" y="0"/>
            <a:ext cx="8839200" cy="1143000"/>
          </a:xfrm>
        </p:spPr>
        <p:txBody>
          <a:bodyPr>
            <a:normAutofit/>
          </a:bodyPr>
          <a:lstStyle/>
          <a:p>
            <a:r>
              <a:rPr lang="en-US" dirty="0" smtClean="0"/>
              <a:t>2015 Landings and ACLs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49220027"/>
              </p:ext>
            </p:extLst>
          </p:nvPr>
        </p:nvGraphicFramePr>
        <p:xfrm>
          <a:off x="152401" y="963930"/>
          <a:ext cx="8839199" cy="4192906"/>
        </p:xfrm>
        <a:graphic>
          <a:graphicData uri="http://schemas.openxmlformats.org/drawingml/2006/table">
            <a:tbl>
              <a:tblPr>
                <a:tableStyleId>{5940675A-B579-460E-94D1-54222C63F5DA}</a:tableStyleId>
              </a:tblPr>
              <a:tblGrid>
                <a:gridCol w="2256817"/>
                <a:gridCol w="925873"/>
                <a:gridCol w="1890325"/>
                <a:gridCol w="1085008"/>
                <a:gridCol w="1427388"/>
                <a:gridCol w="1253788"/>
              </a:tblGrid>
              <a:tr h="495300">
                <a:tc>
                  <a:txBody>
                    <a:bodyPr/>
                    <a:lstStyle/>
                    <a:p>
                      <a:pPr algn="l" fontAlgn="ctr"/>
                      <a:r>
                        <a:rPr lang="en-US" sz="1800" b="1" u="none" strike="noStrike" dirty="0">
                          <a:effectLst/>
                        </a:rPr>
                        <a:t>Species Complex</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fontAlgn="ctr"/>
                      <a:r>
                        <a:rPr lang="en-US" sz="1800" b="1" u="none" strike="noStrike">
                          <a:effectLst/>
                        </a:rPr>
                        <a:t>Landings (lbs)</a:t>
                      </a:r>
                      <a:endParaRPr lang="en-US" sz="1800" b="1" i="0" u="none" strike="noStrike">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smtClean="0">
                          <a:effectLst/>
                        </a:rPr>
                        <a:t>ACL </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fontAlgn="ctr"/>
                      <a:r>
                        <a:rPr lang="en-US" sz="1800" b="1" u="none" strike="noStrike">
                          <a:effectLst/>
                        </a:rPr>
                        <a:t>Units</a:t>
                      </a:r>
                      <a:endParaRPr lang="en-US" sz="1800" b="1" i="0" u="none" strike="noStrike">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rPr>
                        <a:t>Percent of </a:t>
                      </a:r>
                      <a:endParaRPr lang="en-US" sz="1800" b="1" u="none" strike="noStrike" dirty="0" smtClean="0">
                        <a:effectLst/>
                      </a:endParaRPr>
                    </a:p>
                    <a:p>
                      <a:pPr algn="ctr" fontAlgn="ctr"/>
                      <a:r>
                        <a:rPr lang="en-US" sz="1800" b="1" u="none" strike="noStrike" dirty="0" smtClean="0">
                          <a:effectLst/>
                        </a:rPr>
                        <a:t>ACL </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rPr>
                        <a:t>Closure </a:t>
                      </a:r>
                      <a:endParaRPr lang="en-US" sz="1800" b="1" u="none" strike="noStrike" dirty="0" smtClean="0">
                        <a:effectLst/>
                      </a:endParaRPr>
                    </a:p>
                    <a:p>
                      <a:pPr algn="ctr" fontAlgn="ctr"/>
                      <a:r>
                        <a:rPr lang="en-US" sz="1800" b="1" u="none" strike="noStrike" dirty="0" smtClean="0">
                          <a:effectLst/>
                        </a:rPr>
                        <a:t>Date</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r>
              <a:tr h="330431">
                <a:tc>
                  <a:txBody>
                    <a:bodyPr/>
                    <a:lstStyle/>
                    <a:p>
                      <a:pPr algn="l" fontAlgn="ctr"/>
                      <a:r>
                        <a:rPr lang="en-US" sz="1800" u="none" strike="noStrike" dirty="0">
                          <a:effectLst/>
                        </a:rPr>
                        <a:t>Mutton snapper</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646,447</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768,857</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84%</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a:effectLst/>
                        </a:rPr>
                        <a:t> </a:t>
                      </a:r>
                      <a:endParaRPr lang="en-US" sz="1800" b="0" i="0" u="none" strike="noStrike">
                        <a:solidFill>
                          <a:srgbClr val="000000"/>
                        </a:solidFill>
                        <a:effectLst/>
                        <a:latin typeface="Calibri"/>
                      </a:endParaRPr>
                    </a:p>
                  </a:txBody>
                  <a:tcPr marL="9525" marR="9525" marT="9525" marB="0" anchor="ctr"/>
                </a:tc>
              </a:tr>
              <a:tr h="330431">
                <a:tc>
                  <a:txBody>
                    <a:bodyPr/>
                    <a:lstStyle/>
                    <a:p>
                      <a:pPr algn="l" fontAlgn="ctr"/>
                      <a:r>
                        <a:rPr lang="en-US" sz="1800" u="none" strike="noStrike" dirty="0" err="1">
                          <a:effectLst/>
                        </a:rPr>
                        <a:t>Porgies</a:t>
                      </a:r>
                      <a:r>
                        <a:rPr lang="en-US" sz="1800" u="none" strike="noStrike" baseline="30000" dirty="0" err="1">
                          <a:effectLst/>
                        </a:rPr>
                        <a:t>d</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96,600</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106,914</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90%</a:t>
                      </a:r>
                      <a:endParaRPr lang="en-US" sz="1800" b="0" i="0" u="none" strike="noStrike" dirty="0">
                        <a:solidFill>
                          <a:srgbClr val="000000"/>
                        </a:solidFill>
                        <a:effectLst/>
                        <a:latin typeface="Calibri"/>
                      </a:endParaRPr>
                    </a:p>
                  </a:txBody>
                  <a:tcPr marL="7620" marR="7620" marT="7620" marB="0" anchor="ctr">
                    <a:noFill/>
                  </a:tcP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a:effectLst/>
                        </a:rPr>
                        <a:t>Red Grouper</a:t>
                      </a:r>
                      <a:endParaRPr lang="en-US" sz="1800" b="0" i="0" u="none" strike="noStrike">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19,135</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436,800</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a:solidFill>
                            <a:srgbClr val="000000"/>
                          </a:solidFill>
                          <a:effectLst/>
                          <a:latin typeface="Calibri"/>
                        </a:rPr>
                        <a:t>4%</a:t>
                      </a: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a:effectLst/>
                        </a:rPr>
                        <a:t>Red Porgy</a:t>
                      </a:r>
                      <a:endParaRPr lang="en-US" sz="1800" b="0" i="0" u="none" strike="noStrike">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96,792</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164,000</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59%</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a:effectLst/>
                        </a:rPr>
                        <a:t>Scamp</a:t>
                      </a:r>
                      <a:endParaRPr lang="en-US" sz="1800" b="0" i="0" u="none" strike="noStrike">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17,586</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116,369</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15%</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a:effectLst/>
                        </a:rPr>
                        <a:t>Shallow water grouper</a:t>
                      </a:r>
                      <a:r>
                        <a:rPr lang="en-US" sz="1800" u="none" strike="noStrike" baseline="30000">
                          <a:effectLst/>
                        </a:rPr>
                        <a:t>e</a:t>
                      </a:r>
                      <a:endParaRPr lang="en-US" sz="1800" b="0" i="0" u="none" strike="noStrike">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18,718</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smtClean="0">
                          <a:effectLst/>
                        </a:rPr>
                        <a:t>48,648</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38%</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a:effectLst/>
                        </a:rPr>
                        <a:t>Snappers</a:t>
                      </a:r>
                      <a:r>
                        <a:rPr lang="en-US" sz="1800" u="none" strike="noStrike" baseline="30000">
                          <a:effectLst/>
                        </a:rPr>
                        <a:t>f</a:t>
                      </a:r>
                      <a:endParaRPr lang="en-US" sz="1800" b="0" i="0" u="none" strike="noStrike">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480,942</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1,172,832</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41%</a:t>
                      </a:r>
                      <a:endParaRPr lang="en-US" sz="1800" b="0" i="0" u="none" strike="noStrike" dirty="0">
                        <a:solidFill>
                          <a:srgbClr val="000000"/>
                        </a:solidFill>
                        <a:effectLst/>
                        <a:latin typeface="Calibri"/>
                      </a:endParaRPr>
                    </a:p>
                  </a:txBody>
                  <a:tcPr marL="7620" marR="7620" marT="7620" marB="0" anchor="ctr">
                    <a:noFill/>
                  </a:tcP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dirty="0">
                          <a:effectLst/>
                        </a:rPr>
                        <a:t>Snowy grouper</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1,616</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4,152</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a:effectLst/>
                        </a:rPr>
                        <a:t>numbers</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39%</a:t>
                      </a:r>
                      <a:endParaRPr lang="en-US" sz="1800" b="0" i="0" u="none" strike="noStrike" dirty="0">
                        <a:solidFill>
                          <a:srgbClr val="000000"/>
                        </a:solidFill>
                        <a:effectLst/>
                        <a:latin typeface="Calibri"/>
                      </a:endParaRPr>
                    </a:p>
                  </a:txBody>
                  <a:tcPr marL="7620" marR="7620" marT="7620" marB="0" anchor="ctr">
                    <a:noFill/>
                  </a:tcPr>
                </a:tc>
                <a:tc>
                  <a:txBody>
                    <a:bodyPr/>
                    <a:lstStyle/>
                    <a:p>
                      <a:pPr algn="ctr" fontAlgn="ct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a:effectLst/>
                        </a:rPr>
                        <a:t>Vermilion snapper</a:t>
                      </a:r>
                      <a:endParaRPr lang="en-US" sz="1800" b="0" i="0" u="none" strike="noStrike">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312,858</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rgbClr val="000000"/>
                          </a:solidFill>
                          <a:effectLst/>
                          <a:latin typeface="Calibri"/>
                        </a:rPr>
                        <a:t>412,480</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smtClean="0">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76%</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dirty="0" err="1">
                          <a:effectLst/>
                        </a:rPr>
                        <a:t>Wreckfish</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21,650</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smtClean="0">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dirty="0">
                          <a:effectLst/>
                        </a:rPr>
                        <a:t>Yellowtail snapper</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701,253</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smtClean="0">
                          <a:effectLst/>
                        </a:rPr>
                        <a:t>1,440,990</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49%</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066971"/>
            <a:ext cx="762000" cy="762000"/>
          </a:xfrm>
          <a:prstGeom prst="rect">
            <a:avLst/>
          </a:prstGeom>
        </p:spPr>
      </p:pic>
      <p:sp>
        <p:nvSpPr>
          <p:cNvPr id="8" name="TextBox 7"/>
          <p:cNvSpPr txBox="1"/>
          <p:nvPr/>
        </p:nvSpPr>
        <p:spPr>
          <a:xfrm>
            <a:off x="152400" y="5257800"/>
            <a:ext cx="8229600" cy="1384995"/>
          </a:xfrm>
          <a:prstGeom prst="rect">
            <a:avLst/>
          </a:prstGeom>
          <a:noFill/>
        </p:spPr>
        <p:txBody>
          <a:bodyPr wrap="square" rtlCol="0">
            <a:spAutoFit/>
          </a:bodyPr>
          <a:lstStyle/>
          <a:p>
            <a:r>
              <a:rPr lang="en-US" sz="1400" dirty="0" smtClean="0">
                <a:solidFill>
                  <a:srgbClr val="002060"/>
                </a:solidFill>
              </a:rPr>
              <a:t>* </a:t>
            </a:r>
            <a:r>
              <a:rPr lang="en-US" sz="1400" dirty="0" err="1" smtClean="0">
                <a:solidFill>
                  <a:srgbClr val="002060"/>
                </a:solidFill>
              </a:rPr>
              <a:t>Porgies</a:t>
            </a:r>
            <a:r>
              <a:rPr lang="en-US" sz="1400" baseline="30000" dirty="0" err="1" smtClean="0">
                <a:solidFill>
                  <a:srgbClr val="002060"/>
                </a:solidFill>
              </a:rPr>
              <a:t>d</a:t>
            </a:r>
            <a:r>
              <a:rPr lang="en-US" sz="1400" dirty="0" smtClean="0">
                <a:solidFill>
                  <a:srgbClr val="002060"/>
                </a:solidFill>
              </a:rPr>
              <a:t> Scup, jolthead, knobbed, saucereye, and </a:t>
            </a:r>
            <a:r>
              <a:rPr lang="en-US" sz="1400" dirty="0" err="1" smtClean="0">
                <a:solidFill>
                  <a:srgbClr val="002060"/>
                </a:solidFill>
              </a:rPr>
              <a:t>whitebone</a:t>
            </a:r>
            <a:r>
              <a:rPr lang="en-US" sz="1400" dirty="0" smtClean="0">
                <a:solidFill>
                  <a:srgbClr val="002060"/>
                </a:solidFill>
              </a:rPr>
              <a:t> porgy</a:t>
            </a:r>
          </a:p>
          <a:p>
            <a:r>
              <a:rPr lang="en-US" sz="1400" dirty="0" smtClean="0">
                <a:solidFill>
                  <a:srgbClr val="002060"/>
                </a:solidFill>
              </a:rPr>
              <a:t>* Shallow water </a:t>
            </a:r>
            <a:r>
              <a:rPr lang="en-US" sz="1400" dirty="0" err="1" smtClean="0">
                <a:solidFill>
                  <a:srgbClr val="002060"/>
                </a:solidFill>
              </a:rPr>
              <a:t>grouper</a:t>
            </a:r>
            <a:r>
              <a:rPr lang="en-US" sz="1400" baseline="30000" dirty="0" err="1" smtClean="0">
                <a:solidFill>
                  <a:srgbClr val="002060"/>
                </a:solidFill>
              </a:rPr>
              <a:t>e</a:t>
            </a:r>
            <a:r>
              <a:rPr lang="en-US" sz="1400" dirty="0" smtClean="0">
                <a:solidFill>
                  <a:srgbClr val="002060"/>
                </a:solidFill>
              </a:rPr>
              <a:t>  - Red and rock hind; </a:t>
            </a:r>
            <a:r>
              <a:rPr lang="en-US" sz="1400" dirty="0" err="1" smtClean="0">
                <a:solidFill>
                  <a:srgbClr val="002060"/>
                </a:solidFill>
              </a:rPr>
              <a:t>coney</a:t>
            </a:r>
            <a:r>
              <a:rPr lang="en-US" sz="1400" dirty="0" smtClean="0">
                <a:solidFill>
                  <a:srgbClr val="002060"/>
                </a:solidFill>
              </a:rPr>
              <a:t>, </a:t>
            </a:r>
            <a:r>
              <a:rPr lang="en-US" sz="1400" dirty="0" err="1" smtClean="0">
                <a:solidFill>
                  <a:srgbClr val="002060"/>
                </a:solidFill>
              </a:rPr>
              <a:t>graysby</a:t>
            </a:r>
            <a:r>
              <a:rPr lang="en-US" sz="1400" dirty="0" smtClean="0">
                <a:solidFill>
                  <a:srgbClr val="002060"/>
                </a:solidFill>
              </a:rPr>
              <a:t>; yellowfin and </a:t>
            </a:r>
            <a:r>
              <a:rPr lang="en-US" sz="1400" dirty="0" err="1" smtClean="0">
                <a:solidFill>
                  <a:srgbClr val="002060"/>
                </a:solidFill>
              </a:rPr>
              <a:t>yellowmouth</a:t>
            </a:r>
            <a:r>
              <a:rPr lang="en-US" sz="1400" dirty="0" smtClean="0">
                <a:solidFill>
                  <a:srgbClr val="002060"/>
                </a:solidFill>
              </a:rPr>
              <a:t> grouper </a:t>
            </a:r>
          </a:p>
          <a:p>
            <a:r>
              <a:rPr lang="en-US" sz="1400" dirty="0" smtClean="0">
                <a:solidFill>
                  <a:srgbClr val="002060"/>
                </a:solidFill>
              </a:rPr>
              <a:t>* </a:t>
            </a:r>
            <a:r>
              <a:rPr lang="en-US" sz="1400" dirty="0" err="1" smtClean="0">
                <a:solidFill>
                  <a:srgbClr val="002060"/>
                </a:solidFill>
              </a:rPr>
              <a:t>Snappers</a:t>
            </a:r>
            <a:r>
              <a:rPr lang="en-US" sz="1400" baseline="30000" dirty="0" err="1" smtClean="0">
                <a:solidFill>
                  <a:srgbClr val="002060"/>
                </a:solidFill>
              </a:rPr>
              <a:t>f</a:t>
            </a:r>
            <a:r>
              <a:rPr lang="en-US" sz="1400" dirty="0" smtClean="0">
                <a:solidFill>
                  <a:srgbClr val="002060"/>
                </a:solidFill>
              </a:rPr>
              <a:t> - Gray, lane, </a:t>
            </a:r>
            <a:r>
              <a:rPr lang="en-US" sz="1400" dirty="0" err="1" smtClean="0">
                <a:solidFill>
                  <a:srgbClr val="002060"/>
                </a:solidFill>
              </a:rPr>
              <a:t>cubera</a:t>
            </a:r>
            <a:r>
              <a:rPr lang="en-US" sz="1400" dirty="0" smtClean="0">
                <a:solidFill>
                  <a:srgbClr val="002060"/>
                </a:solidFill>
              </a:rPr>
              <a:t>, dog, mahogany</a:t>
            </a:r>
          </a:p>
          <a:p>
            <a:pPr marL="171450" indent="-171450">
              <a:buFont typeface="Arial" charset="0"/>
              <a:buChar char="•"/>
              <a:tabLst>
                <a:tab pos="58738" algn="l"/>
              </a:tabLst>
            </a:pPr>
            <a:r>
              <a:rPr lang="en-US" sz="1400" dirty="0" smtClean="0">
                <a:solidFill>
                  <a:srgbClr val="002060"/>
                </a:solidFill>
              </a:rPr>
              <a:t>Landings for mutton snapper and yellowtail snapper were post-stratified to include landings from the Florida Keys</a:t>
            </a:r>
          </a:p>
          <a:p>
            <a:pPr>
              <a:tabLst>
                <a:tab pos="58738" algn="l"/>
              </a:tabLst>
            </a:pPr>
            <a:endParaRPr lang="en-US" sz="1400" dirty="0" smtClean="0">
              <a:solidFill>
                <a:srgbClr val="002060"/>
              </a:solidFill>
            </a:endParaRPr>
          </a:p>
        </p:txBody>
      </p:sp>
    </p:spTree>
    <p:extLst>
      <p:ext uri="{BB962C8B-B14F-4D97-AF65-F5344CB8AC3E}">
        <p14:creationId xmlns:p14="http://schemas.microsoft.com/office/powerpoint/2010/main" val="178649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600200"/>
            <a:ext cx="8229600" cy="4525963"/>
          </a:xfrm>
        </p:spPr>
        <p:txBody>
          <a:bodyPr/>
          <a:lstStyle/>
          <a:p>
            <a:endParaRPr lang="en-US"/>
          </a:p>
        </p:txBody>
      </p:sp>
      <p:sp>
        <p:nvSpPr>
          <p:cNvPr id="5" name="Rectangle 4"/>
          <p:cNvSpPr/>
          <p:nvPr/>
        </p:nvSpPr>
        <p:spPr>
          <a:xfrm>
            <a:off x="0" y="762000"/>
            <a:ext cx="9144000" cy="5604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txBox="1">
            <a:spLocks/>
          </p:cNvSpPr>
          <p:nvPr/>
        </p:nvSpPr>
        <p:spPr>
          <a:xfrm>
            <a:off x="152400" y="23149"/>
            <a:ext cx="88392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t>2016 Preliminary Landings and ACLs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917733554"/>
              </p:ext>
            </p:extLst>
          </p:nvPr>
        </p:nvGraphicFramePr>
        <p:xfrm>
          <a:off x="304799" y="754743"/>
          <a:ext cx="8610601" cy="4579257"/>
        </p:xfrm>
        <a:graphic>
          <a:graphicData uri="http://schemas.openxmlformats.org/drawingml/2006/table">
            <a:tbl>
              <a:tblPr>
                <a:tableStyleId>{5940675A-B579-460E-94D1-54222C63F5DA}</a:tableStyleId>
              </a:tblPr>
              <a:tblGrid>
                <a:gridCol w="2057401"/>
                <a:gridCol w="1143000"/>
                <a:gridCol w="1219200"/>
                <a:gridCol w="1143000"/>
                <a:gridCol w="1143000"/>
                <a:gridCol w="1905000"/>
              </a:tblGrid>
              <a:tr h="603766">
                <a:tc>
                  <a:txBody>
                    <a:bodyPr/>
                    <a:lstStyle/>
                    <a:p>
                      <a:pPr algn="l" fontAlgn="ctr"/>
                      <a:r>
                        <a:rPr lang="en-US" sz="1800" b="1" u="none" strike="noStrike" dirty="0">
                          <a:effectLst/>
                        </a:rPr>
                        <a:t>Species Complex</a:t>
                      </a:r>
                      <a:endParaRPr lang="en-US" sz="1800" b="1" i="0" u="none" strike="noStrike" dirty="0">
                        <a:solidFill>
                          <a:srgbClr val="000000"/>
                        </a:solidFill>
                        <a:effectLst/>
                        <a:latin typeface="Calibri"/>
                      </a:endParaRPr>
                    </a:p>
                  </a:txBody>
                  <a:tcPr marL="9332" marR="9332" marT="9332" marB="0" anchor="ctr">
                    <a:solidFill>
                      <a:schemeClr val="accent1">
                        <a:lumMod val="20000"/>
                        <a:lumOff val="80000"/>
                      </a:schemeClr>
                    </a:solidFill>
                  </a:tcPr>
                </a:tc>
                <a:tc>
                  <a:txBody>
                    <a:bodyPr/>
                    <a:lstStyle/>
                    <a:p>
                      <a:pPr algn="ctr" fontAlgn="ctr"/>
                      <a:r>
                        <a:rPr lang="en-US" sz="1800" b="1" u="none" strike="noStrike">
                          <a:effectLst/>
                        </a:rPr>
                        <a:t>Landings (lbs)</a:t>
                      </a:r>
                      <a:endParaRPr lang="en-US" sz="1800" b="1" i="0" u="none" strike="noStrike">
                        <a:solidFill>
                          <a:srgbClr val="000000"/>
                        </a:solidFill>
                        <a:effectLst/>
                        <a:latin typeface="Calibri"/>
                      </a:endParaRPr>
                    </a:p>
                  </a:txBody>
                  <a:tcPr marL="9332" marR="9332" marT="9332" marB="0" anchor="ctr">
                    <a:solidFill>
                      <a:schemeClr val="accent1">
                        <a:lumMod val="20000"/>
                        <a:lumOff val="80000"/>
                      </a:schemeClr>
                    </a:solidFill>
                  </a:tcPr>
                </a:tc>
                <a:tc>
                  <a:txBody>
                    <a:bodyPr/>
                    <a:lstStyle/>
                    <a:p>
                      <a:pPr algn="ctr" fontAlgn="ctr"/>
                      <a:r>
                        <a:rPr lang="en-US" sz="1800" b="1" u="none" strike="noStrike" dirty="0" smtClean="0">
                          <a:effectLst/>
                        </a:rPr>
                        <a:t>ACL </a:t>
                      </a:r>
                      <a:endParaRPr lang="en-US" sz="1800" b="1" i="0" u="none" strike="noStrike" dirty="0">
                        <a:solidFill>
                          <a:srgbClr val="000000"/>
                        </a:solidFill>
                        <a:effectLst/>
                        <a:latin typeface="Calibri"/>
                      </a:endParaRPr>
                    </a:p>
                  </a:txBody>
                  <a:tcPr marL="9332" marR="9332" marT="9332" marB="0" anchor="ctr">
                    <a:solidFill>
                      <a:schemeClr val="accent1">
                        <a:lumMod val="20000"/>
                        <a:lumOff val="80000"/>
                      </a:schemeClr>
                    </a:solidFill>
                  </a:tcPr>
                </a:tc>
                <a:tc>
                  <a:txBody>
                    <a:bodyPr/>
                    <a:lstStyle/>
                    <a:p>
                      <a:pPr algn="ctr" fontAlgn="ctr"/>
                      <a:r>
                        <a:rPr lang="en-US" sz="1800" b="1" u="none" strike="noStrike">
                          <a:effectLst/>
                        </a:rPr>
                        <a:t>Units</a:t>
                      </a:r>
                      <a:endParaRPr lang="en-US" sz="1800" b="1" i="0" u="none" strike="noStrike">
                        <a:solidFill>
                          <a:srgbClr val="000000"/>
                        </a:solidFill>
                        <a:effectLst/>
                        <a:latin typeface="Calibri"/>
                      </a:endParaRPr>
                    </a:p>
                  </a:txBody>
                  <a:tcPr marL="9332" marR="9332" marT="9332" marB="0" anchor="ctr">
                    <a:solidFill>
                      <a:schemeClr val="accent1">
                        <a:lumMod val="20000"/>
                        <a:lumOff val="80000"/>
                      </a:schemeClr>
                    </a:solidFill>
                  </a:tcPr>
                </a:tc>
                <a:tc>
                  <a:txBody>
                    <a:bodyPr/>
                    <a:lstStyle/>
                    <a:p>
                      <a:pPr algn="ctr" fontAlgn="ctr"/>
                      <a:r>
                        <a:rPr lang="en-US" sz="1800" b="1" u="none" strike="noStrike">
                          <a:effectLst/>
                        </a:rPr>
                        <a:t>Percent of ACL </a:t>
                      </a:r>
                      <a:endParaRPr lang="en-US" sz="1800" b="1" i="0" u="none" strike="noStrike">
                        <a:solidFill>
                          <a:srgbClr val="000000"/>
                        </a:solidFill>
                        <a:effectLst/>
                        <a:latin typeface="Calibri"/>
                      </a:endParaRPr>
                    </a:p>
                  </a:txBody>
                  <a:tcPr marL="9332" marR="9332" marT="9332" marB="0" anchor="ctr">
                    <a:solidFill>
                      <a:schemeClr val="accent1">
                        <a:lumMod val="20000"/>
                        <a:lumOff val="80000"/>
                      </a:schemeClr>
                    </a:solidFill>
                  </a:tcPr>
                </a:tc>
                <a:tc>
                  <a:txBody>
                    <a:bodyPr/>
                    <a:lstStyle/>
                    <a:p>
                      <a:pPr algn="ctr" fontAlgn="ctr"/>
                      <a:r>
                        <a:rPr lang="en-US" sz="1800" b="1" u="none" strike="noStrike" dirty="0">
                          <a:effectLst/>
                        </a:rPr>
                        <a:t>Closure Date</a:t>
                      </a:r>
                      <a:endParaRPr lang="en-US" sz="1800" b="1" i="0" u="none" strike="noStrike" dirty="0">
                        <a:solidFill>
                          <a:srgbClr val="000000"/>
                        </a:solidFill>
                        <a:effectLst/>
                        <a:latin typeface="Calibri"/>
                      </a:endParaRPr>
                    </a:p>
                  </a:txBody>
                  <a:tcPr marL="9332" marR="9332" marT="9332" marB="0" anchor="ctr">
                    <a:solidFill>
                      <a:schemeClr val="accent1">
                        <a:lumMod val="20000"/>
                        <a:lumOff val="80000"/>
                      </a:schemeClr>
                    </a:solidFill>
                  </a:tcPr>
                </a:tc>
              </a:tr>
              <a:tr h="330699">
                <a:tc>
                  <a:txBody>
                    <a:bodyPr/>
                    <a:lstStyle/>
                    <a:p>
                      <a:pPr algn="l" fontAlgn="ctr"/>
                      <a:r>
                        <a:rPr lang="en-US" sz="1800" u="none" strike="noStrike" dirty="0">
                          <a:effectLst/>
                        </a:rPr>
                        <a:t>Atlantic spadefish</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16,566</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661,926</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3%</a:t>
                      </a:r>
                      <a:endParaRPr lang="en-US" sz="1800" b="0" i="0" u="none" strike="noStrike" dirty="0">
                        <a:solidFill>
                          <a:srgbClr val="000000"/>
                        </a:solidFill>
                        <a:effectLst/>
                        <a:latin typeface="Calibri"/>
                      </a:endParaRPr>
                    </a:p>
                  </a:txBody>
                  <a:tcPr marL="7620" marR="7620" marT="7620" marB="0" anchor="ctr">
                    <a:noFill/>
                  </a:tcPr>
                </a:tc>
                <a:tc>
                  <a:txBody>
                    <a:bodyPr/>
                    <a:lstStyle/>
                    <a:p>
                      <a:pPr algn="ctr" fontAlgn="ctr"/>
                      <a:endParaRPr lang="en-US" sz="1800" b="0" i="0" u="none" strike="noStrike" dirty="0">
                        <a:solidFill>
                          <a:srgbClr val="000000"/>
                        </a:solidFill>
                        <a:effectLst/>
                        <a:latin typeface="Calibri"/>
                      </a:endParaRPr>
                    </a:p>
                  </a:txBody>
                  <a:tcPr marL="9332" marR="9332" marT="9332" marB="0" anchor="ctr"/>
                </a:tc>
              </a:tr>
              <a:tr h="330699">
                <a:tc>
                  <a:txBody>
                    <a:bodyPr/>
                    <a:lstStyle/>
                    <a:p>
                      <a:pPr algn="l" fontAlgn="ctr"/>
                      <a:r>
                        <a:rPr lang="en-US" sz="1800" u="none" strike="noStrike" dirty="0">
                          <a:effectLst/>
                        </a:rPr>
                        <a:t>Bar Jack</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1,967</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49,021</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4%</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332" marR="9332" marT="9332" marB="0" anchor="ctr"/>
                </a:tc>
              </a:tr>
              <a:tr h="330699">
                <a:tc>
                  <a:txBody>
                    <a:bodyPr/>
                    <a:lstStyle/>
                    <a:p>
                      <a:pPr algn="l" fontAlgn="ctr"/>
                      <a:r>
                        <a:rPr lang="en-US" sz="1800" u="none" strike="noStrike">
                          <a:effectLst/>
                        </a:rPr>
                        <a:t>Black Grouper</a:t>
                      </a:r>
                      <a:endParaRPr lang="en-US" sz="1800" b="0" i="0" u="none" strike="noStrike">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109,729</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smtClean="0">
                          <a:effectLst/>
                        </a:rPr>
                        <a:t>165,750</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smtClean="0">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66%</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332" marR="9332" marT="9332" marB="0" anchor="ctr"/>
                </a:tc>
              </a:tr>
              <a:tr h="330699">
                <a:tc>
                  <a:txBody>
                    <a:bodyPr/>
                    <a:lstStyle/>
                    <a:p>
                      <a:pPr algn="l" fontAlgn="ctr"/>
                      <a:r>
                        <a:rPr lang="en-US" sz="1800" b="0" i="0" u="none" strike="noStrike" dirty="0" err="1" smtClean="0">
                          <a:solidFill>
                            <a:srgbClr val="000000"/>
                          </a:solidFill>
                          <a:effectLst/>
                          <a:latin typeface="Calibri"/>
                        </a:rPr>
                        <a:t>Blueline</a:t>
                      </a:r>
                      <a:r>
                        <a:rPr lang="en-US" sz="1800" b="0" i="0" u="none" strike="noStrike" dirty="0" smtClean="0">
                          <a:solidFill>
                            <a:srgbClr val="000000"/>
                          </a:solidFill>
                          <a:effectLst/>
                          <a:latin typeface="Calibri"/>
                        </a:rPr>
                        <a:t> tilefish</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171,962</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rgbClr val="000000"/>
                          </a:solidFill>
                          <a:effectLst/>
                          <a:latin typeface="Calibri"/>
                        </a:rPr>
                        <a:t>87,277</a:t>
                      </a:r>
                    </a:p>
                  </a:txBody>
                  <a:tcPr marL="9332" marR="9332" marT="9332" marB="0" anchor="ctr"/>
                </a:tc>
                <a:tc>
                  <a:txBody>
                    <a:bodyPr/>
                    <a:lstStyle/>
                    <a:p>
                      <a:pPr algn="ctr" fontAlgn="ctr"/>
                      <a:r>
                        <a:rPr lang="en-US" sz="1800" b="0" i="0" u="none" strike="noStrike" dirty="0" err="1" smtClean="0">
                          <a:solidFill>
                            <a:srgbClr val="000000"/>
                          </a:solidFill>
                          <a:effectLst/>
                          <a:latin typeface="Calibri"/>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197%</a:t>
                      </a:r>
                      <a:endParaRPr lang="en-US" sz="1800" b="0" i="0" u="none" strike="noStrike" dirty="0">
                        <a:solidFill>
                          <a:srgbClr val="000000"/>
                        </a:solidFill>
                        <a:effectLst/>
                        <a:latin typeface="Calibri"/>
                      </a:endParaRPr>
                    </a:p>
                  </a:txBody>
                  <a:tcPr marL="7620" marR="7620" marT="7620" marB="0" anchor="ctr">
                    <a:solidFill>
                      <a:srgbClr val="FFFF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mn-lt"/>
                        </a:rPr>
                        <a:t>9/1/16 - F</a:t>
                      </a:r>
                      <a:endParaRPr lang="en-US" sz="1800" b="0" i="0" u="none" strike="noStrike" dirty="0">
                        <a:solidFill>
                          <a:srgbClr val="000000"/>
                        </a:solidFill>
                        <a:effectLst/>
                        <a:latin typeface="Calibri"/>
                      </a:endParaRPr>
                    </a:p>
                  </a:txBody>
                  <a:tcPr marL="9332" marR="9332" marT="9332" marB="0" anchor="ctr"/>
                </a:tc>
              </a:tr>
              <a:tr h="330699">
                <a:tc>
                  <a:txBody>
                    <a:bodyPr/>
                    <a:lstStyle/>
                    <a:p>
                      <a:pPr algn="l" fontAlgn="ctr"/>
                      <a:r>
                        <a:rPr lang="en-US" sz="1800" u="none" strike="noStrike" dirty="0" err="1">
                          <a:effectLst/>
                        </a:rPr>
                        <a:t>Deepwater</a:t>
                      </a:r>
                      <a:r>
                        <a:rPr lang="en-US" sz="1800" u="none" strike="noStrike" dirty="0">
                          <a:effectLst/>
                        </a:rPr>
                        <a:t> </a:t>
                      </a:r>
                      <a:r>
                        <a:rPr lang="en-US" sz="1800" u="none" strike="noStrike" dirty="0" err="1">
                          <a:effectLst/>
                        </a:rPr>
                        <a:t>complex</a:t>
                      </a:r>
                      <a:r>
                        <a:rPr lang="en-US" sz="1800" u="none" strike="noStrike" baseline="30000" dirty="0" err="1">
                          <a:effectLst/>
                        </a:rPr>
                        <a:t>a</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14,916</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38,628</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smtClean="0">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39%</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332" marR="9332" marT="9332" marB="0" anchor="ctr"/>
                </a:tc>
              </a:tr>
              <a:tr h="330699">
                <a:tc>
                  <a:txBody>
                    <a:bodyPr/>
                    <a:lstStyle/>
                    <a:p>
                      <a:pPr algn="l" fontAlgn="ctr"/>
                      <a:r>
                        <a:rPr lang="en-US" sz="1800" u="none" strike="noStrike" dirty="0">
                          <a:effectLst/>
                        </a:rPr>
                        <a:t>Gag</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96,789</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smtClean="0">
                          <a:effectLst/>
                        </a:rPr>
                        <a:t>312,351</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a:effectLst/>
                        </a:rPr>
                        <a:t>gw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31%</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332" marR="9332" marT="9332" marB="0" anchor="ctr"/>
                </a:tc>
              </a:tr>
              <a:tr h="330699">
                <a:tc>
                  <a:txBody>
                    <a:bodyPr/>
                    <a:lstStyle/>
                    <a:p>
                      <a:pPr algn="l" fontAlgn="ctr"/>
                      <a:r>
                        <a:rPr lang="en-US" sz="1800" u="none" strike="noStrike">
                          <a:effectLst/>
                        </a:rPr>
                        <a:t>Golden tilefish</a:t>
                      </a:r>
                      <a:endParaRPr lang="en-US" sz="1800" b="0" i="0" u="none" strike="noStrike">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12,208</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3,019</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smtClean="0">
                          <a:effectLst/>
                        </a:rPr>
                        <a:t>Numbers</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404%</a:t>
                      </a:r>
                      <a:endParaRPr lang="en-US" sz="1800" b="0" i="0" u="none" strike="noStrike" dirty="0">
                        <a:solidFill>
                          <a:srgbClr val="000000"/>
                        </a:solidFill>
                        <a:effectLst/>
                        <a:latin typeface="Calibri"/>
                      </a:endParaRPr>
                    </a:p>
                  </a:txBody>
                  <a:tcPr marL="7620" marR="7620" marT="7620" marB="0" anchor="ctr">
                    <a:solidFill>
                      <a:srgbClr val="FFFF00"/>
                    </a:solidFill>
                  </a:tcPr>
                </a:tc>
                <a:tc>
                  <a:txBody>
                    <a:bodyPr/>
                    <a:lstStyle/>
                    <a:p>
                      <a:pPr algn="ctr" fontAlgn="ctr"/>
                      <a:r>
                        <a:rPr lang="en-US" sz="1800" b="0" i="0" u="none" strike="noStrike" dirty="0" smtClean="0">
                          <a:solidFill>
                            <a:srgbClr val="000000"/>
                          </a:solidFill>
                          <a:effectLst/>
                          <a:latin typeface="Calibri"/>
                        </a:rPr>
                        <a:t>8/27/16</a:t>
                      </a:r>
                      <a:endParaRPr lang="en-US" sz="1800" b="0" i="0" u="none" strike="noStrike" dirty="0">
                        <a:solidFill>
                          <a:srgbClr val="000000"/>
                        </a:solidFill>
                        <a:effectLst/>
                        <a:latin typeface="Calibri"/>
                      </a:endParaRPr>
                    </a:p>
                  </a:txBody>
                  <a:tcPr marL="9332" marR="9332" marT="9332" marB="0" anchor="ctr"/>
                </a:tc>
              </a:tr>
              <a:tr h="330699">
                <a:tc>
                  <a:txBody>
                    <a:bodyPr/>
                    <a:lstStyle/>
                    <a:p>
                      <a:pPr algn="l" fontAlgn="ctr"/>
                      <a:r>
                        <a:rPr lang="en-US" sz="1800" u="none" strike="noStrike">
                          <a:effectLst/>
                        </a:rPr>
                        <a:t>Gray triggerfish</a:t>
                      </a:r>
                      <a:endParaRPr lang="en-US" sz="1800" b="0" i="0" u="none" strike="noStrike">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215,291</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404,675</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smtClean="0">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53%</a:t>
                      </a:r>
                      <a:endParaRPr lang="en-US" sz="1800" b="0" i="0" u="none" strike="noStrike" dirty="0">
                        <a:solidFill>
                          <a:srgbClr val="000000"/>
                        </a:solidFill>
                        <a:effectLst/>
                        <a:latin typeface="Calibri"/>
                      </a:endParaRPr>
                    </a:p>
                  </a:txBody>
                  <a:tcPr marL="7620" marR="7620" marT="7620" marB="0" anchor="ctr">
                    <a:noFill/>
                  </a:tcPr>
                </a:tc>
                <a:tc>
                  <a:txBody>
                    <a:bodyPr/>
                    <a:lstStyle/>
                    <a:p>
                      <a:pPr algn="ctr" fontAlgn="ctr"/>
                      <a:endParaRPr lang="en-US" sz="1800" b="0" i="0" u="none" strike="noStrike" dirty="0">
                        <a:solidFill>
                          <a:srgbClr val="000000"/>
                        </a:solidFill>
                        <a:effectLst/>
                        <a:latin typeface="Calibri"/>
                      </a:endParaRPr>
                    </a:p>
                  </a:txBody>
                  <a:tcPr marL="9332" marR="9332" marT="9332" marB="0" anchor="ctr"/>
                </a:tc>
              </a:tr>
              <a:tr h="330699">
                <a:tc>
                  <a:txBody>
                    <a:bodyPr/>
                    <a:lstStyle/>
                    <a:p>
                      <a:pPr algn="l" fontAlgn="ctr"/>
                      <a:r>
                        <a:rPr lang="en-US" sz="1800" u="none" strike="noStrike" dirty="0" err="1">
                          <a:effectLst/>
                        </a:rPr>
                        <a:t>Grunts</a:t>
                      </a:r>
                      <a:r>
                        <a:rPr lang="en-US" sz="1800" u="none" strike="noStrike" baseline="30000" dirty="0" err="1">
                          <a:effectLst/>
                        </a:rPr>
                        <a:t>b</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219,718</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618,122</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smtClean="0">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36%</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332" marR="9332" marT="9332" marB="0" anchor="ctr"/>
                </a:tc>
              </a:tr>
              <a:tr h="330699">
                <a:tc>
                  <a:txBody>
                    <a:bodyPr/>
                    <a:lstStyle/>
                    <a:p>
                      <a:pPr algn="l" fontAlgn="ctr"/>
                      <a:r>
                        <a:rPr lang="en-US" sz="1800" u="none" strike="noStrike" dirty="0">
                          <a:effectLst/>
                        </a:rPr>
                        <a:t>Hogfish</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89,781</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85,355</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105%</a:t>
                      </a:r>
                      <a:endParaRPr lang="en-US" sz="1800" b="0" i="0" u="none" strike="noStrike" dirty="0">
                        <a:solidFill>
                          <a:srgbClr val="000000"/>
                        </a:solidFill>
                        <a:effectLst/>
                        <a:latin typeface="Calibri"/>
                      </a:endParaRPr>
                    </a:p>
                  </a:txBody>
                  <a:tcPr marL="7620" marR="7620" marT="7620" marB="0" anchor="ctr">
                    <a:solidFill>
                      <a:srgbClr val="FFFF00"/>
                    </a:solidFill>
                  </a:tcPr>
                </a:tc>
                <a:tc>
                  <a:txBody>
                    <a:bodyPr/>
                    <a:lstStyle/>
                    <a:p>
                      <a:pPr algn="ctr" fontAlgn="ctr"/>
                      <a:r>
                        <a:rPr lang="en-US" sz="1800" u="none" strike="noStrike" dirty="0" smtClean="0">
                          <a:effectLst/>
                        </a:rPr>
                        <a:t>11/30/16</a:t>
                      </a:r>
                      <a:r>
                        <a:rPr lang="en-US" sz="1800" u="none" strike="noStrike" dirty="0">
                          <a:effectLst/>
                        </a:rPr>
                        <a:t> </a:t>
                      </a:r>
                      <a:endParaRPr lang="en-US" sz="1800" b="0" i="0" u="none" strike="noStrike" dirty="0">
                        <a:solidFill>
                          <a:srgbClr val="000000"/>
                        </a:solidFill>
                        <a:effectLst/>
                        <a:latin typeface="Calibri"/>
                      </a:endParaRPr>
                    </a:p>
                  </a:txBody>
                  <a:tcPr marL="9332" marR="9332" marT="9332" marB="0" anchor="ctr">
                    <a:solidFill>
                      <a:schemeClr val="accent6">
                        <a:lumMod val="60000"/>
                        <a:lumOff val="40000"/>
                      </a:schemeClr>
                    </a:solidFill>
                  </a:tcPr>
                </a:tc>
              </a:tr>
              <a:tr h="668501">
                <a:tc>
                  <a:txBody>
                    <a:bodyPr/>
                    <a:lstStyle/>
                    <a:p>
                      <a:pPr algn="l" fontAlgn="ctr"/>
                      <a:r>
                        <a:rPr lang="en-US" sz="1800" u="none" strike="noStrike" dirty="0" err="1">
                          <a:effectLst/>
                        </a:rPr>
                        <a:t>Jacks</a:t>
                      </a:r>
                      <a:r>
                        <a:rPr lang="en-US" sz="1800" u="none" strike="noStrike" baseline="30000" dirty="0" err="1">
                          <a:effectLst/>
                        </a:rPr>
                        <a:t>c</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207,752</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267,799</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332" marR="9332" marT="9332" marB="0" anchor="ctr"/>
                </a:tc>
                <a:tc>
                  <a:txBody>
                    <a:bodyPr/>
                    <a:lstStyle/>
                    <a:p>
                      <a:pPr algn="ctr" fontAlgn="ctr"/>
                      <a:r>
                        <a:rPr lang="en-US" sz="1800" b="0" i="0" u="none" strike="noStrike" dirty="0" smtClean="0">
                          <a:solidFill>
                            <a:srgbClr val="000000"/>
                          </a:solidFill>
                          <a:effectLst/>
                          <a:latin typeface="Calibri"/>
                        </a:rPr>
                        <a:t>78%</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smtClean="0">
                          <a:effectLst/>
                        </a:rPr>
                        <a:t>8/9/16</a:t>
                      </a:r>
                      <a:r>
                        <a:rPr lang="en-US" sz="1800" u="none" strike="noStrike" dirty="0">
                          <a:effectLst/>
                        </a:rPr>
                        <a:t> </a:t>
                      </a:r>
                      <a:endParaRPr lang="en-US" sz="1800" u="none" strike="noStrike" dirty="0" smtClean="0">
                        <a:effectLst/>
                      </a:endParaRPr>
                    </a:p>
                    <a:p>
                      <a:pPr algn="ctr" fontAlgn="ctr"/>
                      <a:r>
                        <a:rPr lang="en-US" sz="1800" b="0" i="0" u="none" strike="noStrike" dirty="0" smtClean="0">
                          <a:solidFill>
                            <a:srgbClr val="000000"/>
                          </a:solidFill>
                          <a:effectLst/>
                          <a:latin typeface="Calibri"/>
                        </a:rPr>
                        <a:t>Re-open  12/2/16</a:t>
                      </a:r>
                      <a:endParaRPr lang="en-US" sz="1800" b="0" i="0" u="none" strike="noStrike" dirty="0">
                        <a:solidFill>
                          <a:srgbClr val="000000"/>
                        </a:solidFill>
                        <a:effectLst/>
                        <a:latin typeface="Calibri"/>
                      </a:endParaRPr>
                    </a:p>
                  </a:txBody>
                  <a:tcPr marL="9332" marR="9332" marT="9332" marB="0" anchor="ctr">
                    <a:solidFill>
                      <a:schemeClr val="accent6">
                        <a:lumMod val="60000"/>
                        <a:lumOff val="40000"/>
                      </a:schemeClr>
                    </a:solidFill>
                  </a:tcPr>
                </a:tc>
              </a:tr>
            </a:tbl>
          </a:graphicData>
        </a:graphic>
      </p:graphicFrame>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066971"/>
            <a:ext cx="762000" cy="762000"/>
          </a:xfrm>
          <a:prstGeom prst="rect">
            <a:avLst/>
          </a:prstGeom>
        </p:spPr>
      </p:pic>
      <p:sp>
        <p:nvSpPr>
          <p:cNvPr id="9" name="TextBox 8"/>
          <p:cNvSpPr txBox="1"/>
          <p:nvPr/>
        </p:nvSpPr>
        <p:spPr>
          <a:xfrm>
            <a:off x="176514" y="5482195"/>
            <a:ext cx="8572500" cy="954107"/>
          </a:xfrm>
          <a:prstGeom prst="rect">
            <a:avLst/>
          </a:prstGeom>
          <a:noFill/>
        </p:spPr>
        <p:txBody>
          <a:bodyPr wrap="square" rtlCol="0">
            <a:spAutoFit/>
          </a:bodyPr>
          <a:lstStyle/>
          <a:p>
            <a:r>
              <a:rPr lang="en-US" sz="1400" dirty="0" smtClean="0">
                <a:solidFill>
                  <a:srgbClr val="002060"/>
                </a:solidFill>
              </a:rPr>
              <a:t>* Deepwater </a:t>
            </a:r>
            <a:r>
              <a:rPr lang="en-US" sz="1400" dirty="0" err="1" smtClean="0">
                <a:solidFill>
                  <a:srgbClr val="002060"/>
                </a:solidFill>
              </a:rPr>
              <a:t>complex</a:t>
            </a:r>
            <a:r>
              <a:rPr lang="en-US" sz="1400" baseline="30000" dirty="0" err="1" smtClean="0">
                <a:solidFill>
                  <a:srgbClr val="002060"/>
                </a:solidFill>
              </a:rPr>
              <a:t>a</a:t>
            </a:r>
            <a:r>
              <a:rPr lang="en-US" sz="1400" dirty="0" smtClean="0">
                <a:solidFill>
                  <a:srgbClr val="002060"/>
                </a:solidFill>
              </a:rPr>
              <a:t>  - </a:t>
            </a:r>
            <a:r>
              <a:rPr lang="en-US" sz="1400" dirty="0" err="1" smtClean="0">
                <a:solidFill>
                  <a:srgbClr val="002060"/>
                </a:solidFill>
              </a:rPr>
              <a:t>Yellowedge</a:t>
            </a:r>
            <a:r>
              <a:rPr lang="en-US" sz="1400" dirty="0" smtClean="0">
                <a:solidFill>
                  <a:srgbClr val="002060"/>
                </a:solidFill>
              </a:rPr>
              <a:t> and misty grouper; sand tilefish; queen, silk, and </a:t>
            </a:r>
            <a:r>
              <a:rPr lang="en-US" sz="1400" dirty="0" err="1" smtClean="0">
                <a:solidFill>
                  <a:srgbClr val="002060"/>
                </a:solidFill>
              </a:rPr>
              <a:t>blackfin</a:t>
            </a:r>
            <a:r>
              <a:rPr lang="en-US" sz="1400" dirty="0" smtClean="0">
                <a:solidFill>
                  <a:srgbClr val="002060"/>
                </a:solidFill>
              </a:rPr>
              <a:t> snapper </a:t>
            </a:r>
          </a:p>
          <a:p>
            <a:r>
              <a:rPr lang="en-US" sz="1400" dirty="0" smtClean="0">
                <a:solidFill>
                  <a:srgbClr val="002060"/>
                </a:solidFill>
              </a:rPr>
              <a:t>* </a:t>
            </a:r>
            <a:r>
              <a:rPr lang="en-US" sz="1400" dirty="0" err="1" smtClean="0">
                <a:solidFill>
                  <a:srgbClr val="002060"/>
                </a:solidFill>
              </a:rPr>
              <a:t>Grunts</a:t>
            </a:r>
            <a:r>
              <a:rPr lang="en-US" sz="1400" baseline="30000" dirty="0" err="1" smtClean="0">
                <a:solidFill>
                  <a:srgbClr val="002060"/>
                </a:solidFill>
              </a:rPr>
              <a:t>b</a:t>
            </a:r>
            <a:r>
              <a:rPr lang="en-US" sz="1400" dirty="0" smtClean="0">
                <a:solidFill>
                  <a:srgbClr val="002060"/>
                </a:solidFill>
              </a:rPr>
              <a:t> - White grunt, </a:t>
            </a:r>
            <a:r>
              <a:rPr lang="en-US" sz="1400" dirty="0" err="1" smtClean="0">
                <a:solidFill>
                  <a:srgbClr val="002060"/>
                </a:solidFill>
              </a:rPr>
              <a:t>margate</a:t>
            </a:r>
            <a:r>
              <a:rPr lang="en-US" sz="1400" dirty="0" smtClean="0">
                <a:solidFill>
                  <a:srgbClr val="002060"/>
                </a:solidFill>
              </a:rPr>
              <a:t>, sailor's choice, </a:t>
            </a:r>
            <a:r>
              <a:rPr lang="en-US" sz="1400" dirty="0" err="1" smtClean="0">
                <a:solidFill>
                  <a:srgbClr val="002060"/>
                </a:solidFill>
              </a:rPr>
              <a:t>tomtate</a:t>
            </a:r>
            <a:r>
              <a:rPr lang="en-US" sz="1400" dirty="0" smtClean="0">
                <a:solidFill>
                  <a:srgbClr val="002060"/>
                </a:solidFill>
              </a:rPr>
              <a:t> </a:t>
            </a:r>
          </a:p>
          <a:p>
            <a:r>
              <a:rPr lang="en-US" sz="1400" dirty="0" smtClean="0">
                <a:solidFill>
                  <a:srgbClr val="002060"/>
                </a:solidFill>
              </a:rPr>
              <a:t>* </a:t>
            </a:r>
            <a:r>
              <a:rPr lang="en-US" sz="1400" dirty="0" err="1" smtClean="0">
                <a:solidFill>
                  <a:srgbClr val="002060"/>
                </a:solidFill>
              </a:rPr>
              <a:t>Jacks</a:t>
            </a:r>
            <a:r>
              <a:rPr lang="en-US" sz="1400" baseline="30000" dirty="0" err="1" smtClean="0">
                <a:solidFill>
                  <a:srgbClr val="002060"/>
                </a:solidFill>
              </a:rPr>
              <a:t>c</a:t>
            </a:r>
            <a:r>
              <a:rPr lang="en-US" sz="1400" dirty="0" smtClean="0">
                <a:solidFill>
                  <a:srgbClr val="002060"/>
                </a:solidFill>
              </a:rPr>
              <a:t> - </a:t>
            </a:r>
            <a:r>
              <a:rPr lang="en-US" sz="1400" dirty="0" err="1" smtClean="0">
                <a:solidFill>
                  <a:srgbClr val="002060"/>
                </a:solidFill>
              </a:rPr>
              <a:t>Almaco</a:t>
            </a:r>
            <a:r>
              <a:rPr lang="en-US" sz="1400" dirty="0" smtClean="0">
                <a:solidFill>
                  <a:srgbClr val="002060"/>
                </a:solidFill>
              </a:rPr>
              <a:t> jack, banded rudderfish, lesser amberjack</a:t>
            </a:r>
            <a:br>
              <a:rPr lang="en-US" sz="1400" dirty="0" smtClean="0">
                <a:solidFill>
                  <a:srgbClr val="002060"/>
                </a:solidFill>
              </a:rPr>
            </a:br>
            <a:r>
              <a:rPr lang="en-US" sz="1400" dirty="0" smtClean="0">
                <a:solidFill>
                  <a:srgbClr val="002060"/>
                </a:solidFill>
              </a:rPr>
              <a:t>* </a:t>
            </a:r>
            <a:r>
              <a:rPr lang="en-US" sz="1400" dirty="0">
                <a:solidFill>
                  <a:srgbClr val="002060"/>
                </a:solidFill>
              </a:rPr>
              <a:t>L</a:t>
            </a:r>
            <a:r>
              <a:rPr lang="en-US" sz="1400" dirty="0" smtClean="0">
                <a:solidFill>
                  <a:srgbClr val="002060"/>
                </a:solidFill>
              </a:rPr>
              <a:t>andings for gag and black grouper were post-stratified to include landings from the Florida Keys</a:t>
            </a:r>
          </a:p>
        </p:txBody>
      </p:sp>
    </p:spTree>
    <p:extLst>
      <p:ext uri="{BB962C8B-B14F-4D97-AF65-F5344CB8AC3E}">
        <p14:creationId xmlns:p14="http://schemas.microsoft.com/office/powerpoint/2010/main" val="74380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52400" y="0"/>
            <a:ext cx="8839200" cy="1143000"/>
          </a:xfrm>
        </p:spPr>
        <p:txBody>
          <a:bodyPr>
            <a:normAutofit/>
          </a:bodyPr>
          <a:lstStyle/>
          <a:p>
            <a:r>
              <a:rPr lang="en-US" dirty="0" smtClean="0"/>
              <a:t>2016 Preliminary Landings and ACLs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3645805"/>
              </p:ext>
            </p:extLst>
          </p:nvPr>
        </p:nvGraphicFramePr>
        <p:xfrm>
          <a:off x="152401" y="963930"/>
          <a:ext cx="8839199" cy="4192906"/>
        </p:xfrm>
        <a:graphic>
          <a:graphicData uri="http://schemas.openxmlformats.org/drawingml/2006/table">
            <a:tbl>
              <a:tblPr>
                <a:tableStyleId>{5940675A-B579-460E-94D1-54222C63F5DA}</a:tableStyleId>
              </a:tblPr>
              <a:tblGrid>
                <a:gridCol w="2256817"/>
                <a:gridCol w="925873"/>
                <a:gridCol w="1890325"/>
                <a:gridCol w="1085008"/>
                <a:gridCol w="1427388"/>
                <a:gridCol w="1253788"/>
              </a:tblGrid>
              <a:tr h="495300">
                <a:tc>
                  <a:txBody>
                    <a:bodyPr/>
                    <a:lstStyle/>
                    <a:p>
                      <a:pPr algn="l" fontAlgn="ctr"/>
                      <a:r>
                        <a:rPr lang="en-US" sz="1800" b="1" u="none" strike="noStrike" dirty="0">
                          <a:effectLst/>
                        </a:rPr>
                        <a:t>Species Complex</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fontAlgn="ctr"/>
                      <a:r>
                        <a:rPr lang="en-US" sz="1800" b="1" u="none" strike="noStrike">
                          <a:effectLst/>
                        </a:rPr>
                        <a:t>Landings (lbs)</a:t>
                      </a:r>
                      <a:endParaRPr lang="en-US" sz="1800" b="1" i="0" u="none" strike="noStrike">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smtClean="0">
                          <a:effectLst/>
                        </a:rPr>
                        <a:t>ACL </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fontAlgn="ctr"/>
                      <a:r>
                        <a:rPr lang="en-US" sz="1800" b="1" u="none" strike="noStrike">
                          <a:effectLst/>
                        </a:rPr>
                        <a:t>Units</a:t>
                      </a:r>
                      <a:endParaRPr lang="en-US" sz="1800" b="1" i="0" u="none" strike="noStrike">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rPr>
                        <a:t>Percent of </a:t>
                      </a:r>
                      <a:endParaRPr lang="en-US" sz="1800" b="1" u="none" strike="noStrike" dirty="0" smtClean="0">
                        <a:effectLst/>
                      </a:endParaRPr>
                    </a:p>
                    <a:p>
                      <a:pPr algn="ctr" fontAlgn="ctr"/>
                      <a:r>
                        <a:rPr lang="en-US" sz="1800" b="1" u="none" strike="noStrike" dirty="0" smtClean="0">
                          <a:effectLst/>
                        </a:rPr>
                        <a:t>ACL </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fontAlgn="ctr"/>
                      <a:r>
                        <a:rPr lang="en-US" sz="1800" b="1" u="none" strike="noStrike" dirty="0">
                          <a:effectLst/>
                        </a:rPr>
                        <a:t>Closure </a:t>
                      </a:r>
                      <a:endParaRPr lang="en-US" sz="1800" b="1" u="none" strike="noStrike" dirty="0" smtClean="0">
                        <a:effectLst/>
                      </a:endParaRPr>
                    </a:p>
                    <a:p>
                      <a:pPr algn="ctr" fontAlgn="ctr"/>
                      <a:r>
                        <a:rPr lang="en-US" sz="1800" b="1" u="none" strike="noStrike" dirty="0" smtClean="0">
                          <a:effectLst/>
                        </a:rPr>
                        <a:t>Date</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r>
              <a:tr h="330431">
                <a:tc>
                  <a:txBody>
                    <a:bodyPr/>
                    <a:lstStyle/>
                    <a:p>
                      <a:pPr algn="l" fontAlgn="ctr"/>
                      <a:r>
                        <a:rPr lang="en-US" sz="1800" u="none" strike="noStrike" dirty="0">
                          <a:effectLst/>
                        </a:rPr>
                        <a:t>Mutton snapper</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509,375</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768,857</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66%</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a:effectLst/>
                        </a:rPr>
                        <a:t> </a:t>
                      </a:r>
                      <a:endParaRPr lang="en-US" sz="1800" b="0" i="0" u="none" strike="noStrike">
                        <a:solidFill>
                          <a:srgbClr val="000000"/>
                        </a:solidFill>
                        <a:effectLst/>
                        <a:latin typeface="Calibri"/>
                      </a:endParaRPr>
                    </a:p>
                  </a:txBody>
                  <a:tcPr marL="9525" marR="9525" marT="9525" marB="0" anchor="ctr"/>
                </a:tc>
              </a:tr>
              <a:tr h="330431">
                <a:tc>
                  <a:txBody>
                    <a:bodyPr/>
                    <a:lstStyle/>
                    <a:p>
                      <a:pPr algn="l" fontAlgn="ctr"/>
                      <a:r>
                        <a:rPr lang="en-US" sz="1800" u="none" strike="noStrike" dirty="0" err="1">
                          <a:effectLst/>
                        </a:rPr>
                        <a:t>Porgies</a:t>
                      </a:r>
                      <a:r>
                        <a:rPr lang="en-US" sz="1800" u="none" strike="noStrike" baseline="30000" dirty="0" err="1">
                          <a:effectLst/>
                        </a:rPr>
                        <a:t>d</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116,231</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106,914</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109%</a:t>
                      </a:r>
                      <a:endParaRPr lang="en-US" sz="1800" b="0" i="0" u="none" strike="noStrike" dirty="0">
                        <a:solidFill>
                          <a:srgbClr val="000000"/>
                        </a:solidFill>
                        <a:effectLst/>
                        <a:latin typeface="Calibri"/>
                      </a:endParaRPr>
                    </a:p>
                  </a:txBody>
                  <a:tcPr marL="7620" marR="7620" marT="7620" marB="0" anchor="ctr">
                    <a:solidFill>
                      <a:srgbClr val="FFFF00"/>
                    </a:solidFill>
                  </a:tcPr>
                </a:tc>
                <a:tc>
                  <a:txBody>
                    <a:bodyPr/>
                    <a:lstStyle/>
                    <a:p>
                      <a:pPr algn="ctr" fontAlgn="ctr"/>
                      <a:r>
                        <a:rPr lang="en-US" sz="1800" u="none" strike="noStrike" dirty="0" smtClean="0">
                          <a:effectLst/>
                        </a:rPr>
                        <a:t>9/3/16</a:t>
                      </a: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dirty="0">
                          <a:effectLst/>
                        </a:rPr>
                        <a:t>Red Grouper</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39,059</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436,800</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a:solidFill>
                            <a:srgbClr val="000000"/>
                          </a:solidFill>
                          <a:effectLst/>
                          <a:latin typeface="Calibri"/>
                        </a:rPr>
                        <a:t>9</a:t>
                      </a:r>
                      <a:r>
                        <a:rPr lang="en-US" sz="1800" b="0" i="0" u="none" strike="noStrike" dirty="0" smtClean="0">
                          <a:solidFill>
                            <a:srgbClr val="000000"/>
                          </a:solidFill>
                          <a:effectLst/>
                          <a:latin typeface="Calibri"/>
                        </a:rPr>
                        <a:t>%</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a:effectLst/>
                        </a:rPr>
                        <a:t>Red Porgy</a:t>
                      </a:r>
                      <a:endParaRPr lang="en-US" sz="1800" b="0" i="0" u="none" strike="noStrike">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87,788</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164,000</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54%</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a:effectLst/>
                        </a:rPr>
                        <a:t>Scamp</a:t>
                      </a:r>
                      <a:endParaRPr lang="en-US" sz="1800" b="0" i="0" u="none" strike="noStrike">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27,514</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116,369</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24%</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a:effectLst/>
                        </a:rPr>
                        <a:t>Shallow water grouper</a:t>
                      </a:r>
                      <a:r>
                        <a:rPr lang="en-US" sz="1800" u="none" strike="noStrike" baseline="30000">
                          <a:effectLst/>
                        </a:rPr>
                        <a:t>e</a:t>
                      </a:r>
                      <a:endParaRPr lang="en-US" sz="1800" b="0" i="0" u="none" strike="noStrike">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12,731</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smtClean="0">
                          <a:effectLst/>
                        </a:rPr>
                        <a:t>48,648</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26%</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a:effectLst/>
                        </a:rPr>
                        <a:t>Snappers</a:t>
                      </a:r>
                      <a:r>
                        <a:rPr lang="en-US" sz="1800" u="none" strike="noStrike" baseline="30000">
                          <a:effectLst/>
                        </a:rPr>
                        <a:t>f</a:t>
                      </a:r>
                      <a:endParaRPr lang="en-US" sz="1800" b="0" i="0" u="none" strike="noStrike">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517,382</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1,169,308</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44%</a:t>
                      </a:r>
                      <a:endParaRPr lang="en-US" sz="1800" b="0" i="0" u="none" strike="noStrike" dirty="0">
                        <a:solidFill>
                          <a:srgbClr val="000000"/>
                        </a:solidFill>
                        <a:effectLst/>
                        <a:latin typeface="Calibri"/>
                      </a:endParaRPr>
                    </a:p>
                  </a:txBody>
                  <a:tcPr marL="7620" marR="7620" marT="7620" marB="0" anchor="ctr">
                    <a:noFill/>
                  </a:tcP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dirty="0">
                          <a:effectLst/>
                        </a:rPr>
                        <a:t>Snowy grouper</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1,427</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4,483</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a:effectLst/>
                        </a:rPr>
                        <a:t>numbers</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32%</a:t>
                      </a:r>
                      <a:endParaRPr lang="en-US" sz="1800" b="0" i="0" u="none" strike="noStrike" dirty="0">
                        <a:solidFill>
                          <a:srgbClr val="000000"/>
                        </a:solidFill>
                        <a:effectLst/>
                        <a:latin typeface="Calibri"/>
                      </a:endParaRPr>
                    </a:p>
                  </a:txBody>
                  <a:tcPr marL="7620" marR="7620" marT="7620" marB="0" anchor="ctr">
                    <a:noFill/>
                  </a:tcPr>
                </a:tc>
                <a:tc>
                  <a:txBody>
                    <a:bodyPr/>
                    <a:lstStyle/>
                    <a:p>
                      <a:pPr algn="ctr" fontAlgn="ctr"/>
                      <a:r>
                        <a:rPr lang="en-US" sz="1800" b="0" i="0" u="none" strike="noStrike" dirty="0" smtClean="0">
                          <a:solidFill>
                            <a:srgbClr val="000000"/>
                          </a:solidFill>
                          <a:effectLst/>
                          <a:latin typeface="Calibri"/>
                        </a:rPr>
                        <a:t>9/1/16 - F</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a:effectLst/>
                        </a:rPr>
                        <a:t>Vermilion snapper</a:t>
                      </a:r>
                      <a:endParaRPr lang="en-US" sz="1800" b="0" i="0" u="none" strike="noStrike">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286,333</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rgbClr val="000000"/>
                          </a:solidFill>
                          <a:effectLst/>
                          <a:latin typeface="Calibri"/>
                        </a:rPr>
                        <a:t>406,080</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smtClean="0">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71%</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dirty="0" err="1">
                          <a:effectLst/>
                        </a:rPr>
                        <a:t>Wreckfish</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b="0" i="0" u="none" strike="noStrike" dirty="0" smtClean="0">
                          <a:solidFill>
                            <a:schemeClr val="tx1"/>
                          </a:solidFill>
                          <a:effectLst/>
                          <a:latin typeface="+mn-lt"/>
                        </a:rPr>
                        <a:t>21,650</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smtClean="0">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0%</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r h="330431">
                <a:tc>
                  <a:txBody>
                    <a:bodyPr/>
                    <a:lstStyle/>
                    <a:p>
                      <a:pPr algn="l" fontAlgn="ctr"/>
                      <a:r>
                        <a:rPr lang="en-US" sz="1800" u="none" strike="noStrike" dirty="0">
                          <a:effectLst/>
                        </a:rPr>
                        <a:t>Yellowtail snapper</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chemeClr val="tx1"/>
                          </a:solidFill>
                          <a:effectLst/>
                          <a:latin typeface="Calibri"/>
                        </a:rPr>
                        <a:t>596,143</a:t>
                      </a:r>
                      <a:endParaRPr lang="en-US" sz="1800" b="0" i="0" u="none" strike="noStrike" dirty="0">
                        <a:solidFill>
                          <a:schemeClr val="tx1"/>
                        </a:solidFill>
                        <a:effectLst/>
                        <a:latin typeface="Calibri"/>
                      </a:endParaRPr>
                    </a:p>
                  </a:txBody>
                  <a:tcPr marL="7620" marR="7620" marT="7620" marB="0" anchor="ctr"/>
                </a:tc>
                <a:tc>
                  <a:txBody>
                    <a:bodyPr/>
                    <a:lstStyle/>
                    <a:p>
                      <a:pPr algn="ctr" fontAlgn="ctr"/>
                      <a:r>
                        <a:rPr lang="en-US" sz="1800" u="none" strike="noStrike" dirty="0" smtClean="0">
                          <a:effectLst/>
                        </a:rPr>
                        <a:t>1,440,990</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fontAlgn="ctr"/>
                      <a:r>
                        <a:rPr lang="en-US" sz="1800" b="0" i="0" u="none" strike="noStrike" dirty="0" smtClean="0">
                          <a:solidFill>
                            <a:srgbClr val="000000"/>
                          </a:solidFill>
                          <a:effectLst/>
                          <a:latin typeface="Calibri"/>
                        </a:rPr>
                        <a:t>41%</a:t>
                      </a:r>
                      <a:endParaRPr lang="en-US" sz="1800" b="0" i="0" u="none" strike="noStrike" dirty="0">
                        <a:solidFill>
                          <a:srgbClr val="000000"/>
                        </a:solidFill>
                        <a:effectLst/>
                        <a:latin typeface="Calibri"/>
                      </a:endParaRPr>
                    </a:p>
                  </a:txBody>
                  <a:tcPr marL="7620" marR="7620" marT="7620" marB="0" anchor="ctr"/>
                </a:tc>
                <a:tc>
                  <a:txBody>
                    <a:bodyPr/>
                    <a:lstStyle/>
                    <a:p>
                      <a:pPr algn="ctr" fontAlgn="ctr"/>
                      <a:r>
                        <a:rPr lang="en-US" sz="1800" u="none" strike="noStrike" dirty="0">
                          <a:effectLst/>
                        </a:rPr>
                        <a:t> </a:t>
                      </a:r>
                      <a:endParaRPr lang="en-US" sz="1800" b="0" i="0" u="none" strike="noStrike" dirty="0">
                        <a:solidFill>
                          <a:srgbClr val="000000"/>
                        </a:solidFill>
                        <a:effectLst/>
                        <a:latin typeface="Calibri"/>
                      </a:endParaRPr>
                    </a:p>
                  </a:txBody>
                  <a:tcPr marL="9525" marR="9525" marT="9525" marB="0" anchor="ct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066971"/>
            <a:ext cx="762000" cy="762000"/>
          </a:xfrm>
          <a:prstGeom prst="rect">
            <a:avLst/>
          </a:prstGeom>
        </p:spPr>
      </p:pic>
      <p:sp>
        <p:nvSpPr>
          <p:cNvPr id="7" name="TextBox 6"/>
          <p:cNvSpPr txBox="1"/>
          <p:nvPr/>
        </p:nvSpPr>
        <p:spPr>
          <a:xfrm>
            <a:off x="152400" y="5257800"/>
            <a:ext cx="8229600" cy="1384995"/>
          </a:xfrm>
          <a:prstGeom prst="rect">
            <a:avLst/>
          </a:prstGeom>
          <a:noFill/>
        </p:spPr>
        <p:txBody>
          <a:bodyPr wrap="square" rtlCol="0">
            <a:spAutoFit/>
          </a:bodyPr>
          <a:lstStyle/>
          <a:p>
            <a:r>
              <a:rPr lang="en-US" sz="1400" dirty="0" smtClean="0">
                <a:solidFill>
                  <a:srgbClr val="002060"/>
                </a:solidFill>
              </a:rPr>
              <a:t>* </a:t>
            </a:r>
            <a:r>
              <a:rPr lang="en-US" sz="1400" dirty="0" err="1" smtClean="0">
                <a:solidFill>
                  <a:srgbClr val="002060"/>
                </a:solidFill>
              </a:rPr>
              <a:t>Porgies</a:t>
            </a:r>
            <a:r>
              <a:rPr lang="en-US" sz="1400" baseline="30000" dirty="0" err="1" smtClean="0">
                <a:solidFill>
                  <a:srgbClr val="002060"/>
                </a:solidFill>
              </a:rPr>
              <a:t>d</a:t>
            </a:r>
            <a:r>
              <a:rPr lang="en-US" sz="1400" dirty="0" smtClean="0">
                <a:solidFill>
                  <a:srgbClr val="002060"/>
                </a:solidFill>
              </a:rPr>
              <a:t> Scup, jolthead, knobbed, saucereye, and </a:t>
            </a:r>
            <a:r>
              <a:rPr lang="en-US" sz="1400" dirty="0" err="1" smtClean="0">
                <a:solidFill>
                  <a:srgbClr val="002060"/>
                </a:solidFill>
              </a:rPr>
              <a:t>whitebone</a:t>
            </a:r>
            <a:r>
              <a:rPr lang="en-US" sz="1400" dirty="0" smtClean="0">
                <a:solidFill>
                  <a:srgbClr val="002060"/>
                </a:solidFill>
              </a:rPr>
              <a:t> porgy</a:t>
            </a:r>
          </a:p>
          <a:p>
            <a:r>
              <a:rPr lang="en-US" sz="1400" dirty="0" smtClean="0">
                <a:solidFill>
                  <a:srgbClr val="002060"/>
                </a:solidFill>
              </a:rPr>
              <a:t>* Shallow water </a:t>
            </a:r>
            <a:r>
              <a:rPr lang="en-US" sz="1400" dirty="0" err="1" smtClean="0">
                <a:solidFill>
                  <a:srgbClr val="002060"/>
                </a:solidFill>
              </a:rPr>
              <a:t>grouper</a:t>
            </a:r>
            <a:r>
              <a:rPr lang="en-US" sz="1400" baseline="30000" dirty="0" err="1" smtClean="0">
                <a:solidFill>
                  <a:srgbClr val="002060"/>
                </a:solidFill>
              </a:rPr>
              <a:t>e</a:t>
            </a:r>
            <a:r>
              <a:rPr lang="en-US" sz="1400" dirty="0" smtClean="0">
                <a:solidFill>
                  <a:srgbClr val="002060"/>
                </a:solidFill>
              </a:rPr>
              <a:t>  - Red and rock hind; </a:t>
            </a:r>
            <a:r>
              <a:rPr lang="en-US" sz="1400" dirty="0" err="1" smtClean="0">
                <a:solidFill>
                  <a:srgbClr val="002060"/>
                </a:solidFill>
              </a:rPr>
              <a:t>coney</a:t>
            </a:r>
            <a:r>
              <a:rPr lang="en-US" sz="1400" dirty="0" smtClean="0">
                <a:solidFill>
                  <a:srgbClr val="002060"/>
                </a:solidFill>
              </a:rPr>
              <a:t>, </a:t>
            </a:r>
            <a:r>
              <a:rPr lang="en-US" sz="1400" dirty="0" err="1" smtClean="0">
                <a:solidFill>
                  <a:srgbClr val="002060"/>
                </a:solidFill>
              </a:rPr>
              <a:t>graysby</a:t>
            </a:r>
            <a:r>
              <a:rPr lang="en-US" sz="1400" dirty="0" smtClean="0">
                <a:solidFill>
                  <a:srgbClr val="002060"/>
                </a:solidFill>
              </a:rPr>
              <a:t>; yellowfin and </a:t>
            </a:r>
            <a:r>
              <a:rPr lang="en-US" sz="1400" dirty="0" err="1" smtClean="0">
                <a:solidFill>
                  <a:srgbClr val="002060"/>
                </a:solidFill>
              </a:rPr>
              <a:t>yellowmouth</a:t>
            </a:r>
            <a:r>
              <a:rPr lang="en-US" sz="1400" dirty="0" smtClean="0">
                <a:solidFill>
                  <a:srgbClr val="002060"/>
                </a:solidFill>
              </a:rPr>
              <a:t> grouper </a:t>
            </a:r>
          </a:p>
          <a:p>
            <a:r>
              <a:rPr lang="en-US" sz="1400" dirty="0" smtClean="0">
                <a:solidFill>
                  <a:srgbClr val="002060"/>
                </a:solidFill>
              </a:rPr>
              <a:t>* </a:t>
            </a:r>
            <a:r>
              <a:rPr lang="en-US" sz="1400" dirty="0" err="1" smtClean="0">
                <a:solidFill>
                  <a:srgbClr val="002060"/>
                </a:solidFill>
              </a:rPr>
              <a:t>Snappers</a:t>
            </a:r>
            <a:r>
              <a:rPr lang="en-US" sz="1400" baseline="30000" dirty="0" err="1" smtClean="0">
                <a:solidFill>
                  <a:srgbClr val="002060"/>
                </a:solidFill>
              </a:rPr>
              <a:t>f</a:t>
            </a:r>
            <a:r>
              <a:rPr lang="en-US" sz="1400" dirty="0" smtClean="0">
                <a:solidFill>
                  <a:srgbClr val="002060"/>
                </a:solidFill>
              </a:rPr>
              <a:t> - Gray, lane, and </a:t>
            </a:r>
            <a:r>
              <a:rPr lang="en-US" sz="1400" dirty="0" err="1" smtClean="0">
                <a:solidFill>
                  <a:srgbClr val="002060"/>
                </a:solidFill>
              </a:rPr>
              <a:t>cubera</a:t>
            </a:r>
            <a:endParaRPr lang="en-US" sz="1400" dirty="0" smtClean="0">
              <a:solidFill>
                <a:srgbClr val="002060"/>
              </a:solidFill>
            </a:endParaRPr>
          </a:p>
          <a:p>
            <a:pPr marL="171450" indent="-171450">
              <a:buFont typeface="Arial" charset="0"/>
              <a:buChar char="•"/>
              <a:tabLst>
                <a:tab pos="58738" algn="l"/>
              </a:tabLst>
            </a:pPr>
            <a:r>
              <a:rPr lang="en-US" sz="1400" dirty="0" smtClean="0">
                <a:solidFill>
                  <a:srgbClr val="002060"/>
                </a:solidFill>
              </a:rPr>
              <a:t>Landings for mutton snapper and yellowtail snapper were post-stratified to include landings from the Florida Keys</a:t>
            </a:r>
          </a:p>
          <a:p>
            <a:pPr>
              <a:tabLst>
                <a:tab pos="58738" algn="l"/>
              </a:tabLst>
            </a:pPr>
            <a:endParaRPr lang="en-US" sz="1400" dirty="0" smtClean="0">
              <a:solidFill>
                <a:srgbClr val="002060"/>
              </a:solidFill>
            </a:endParaRPr>
          </a:p>
        </p:txBody>
      </p:sp>
    </p:spTree>
    <p:extLst>
      <p:ext uri="{BB962C8B-B14F-4D97-AF65-F5344CB8AC3E}">
        <p14:creationId xmlns:p14="http://schemas.microsoft.com/office/powerpoint/2010/main" val="3997113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52400" y="0"/>
            <a:ext cx="8839200" cy="1143000"/>
          </a:xfrm>
        </p:spPr>
        <p:txBody>
          <a:bodyPr>
            <a:normAutofit/>
          </a:bodyPr>
          <a:lstStyle/>
          <a:p>
            <a:r>
              <a:rPr lang="en-US" dirty="0" smtClean="0"/>
              <a:t>2014/15 Landings and ACLs</a:t>
            </a:r>
            <a:endParaRPr lang="en-US" dirty="0"/>
          </a:p>
        </p:txBody>
      </p:sp>
      <p:sp>
        <p:nvSpPr>
          <p:cNvPr id="5" name="TextBox 4"/>
          <p:cNvSpPr txBox="1"/>
          <p:nvPr/>
        </p:nvSpPr>
        <p:spPr>
          <a:xfrm>
            <a:off x="152400" y="3429000"/>
            <a:ext cx="8471935" cy="1169551"/>
          </a:xfrm>
          <a:prstGeom prst="rect">
            <a:avLst/>
          </a:prstGeom>
          <a:noFill/>
        </p:spPr>
        <p:txBody>
          <a:bodyPr wrap="none" rtlCol="0">
            <a:spAutoFit/>
          </a:bodyPr>
          <a:lstStyle/>
          <a:p>
            <a:r>
              <a:rPr lang="en-US" sz="1400" dirty="0" smtClean="0">
                <a:solidFill>
                  <a:srgbClr val="002060"/>
                </a:solidFill>
              </a:rPr>
              <a:t>* Greater amberjack landings include post-stratified MRFSS landings from Florida Keys.</a:t>
            </a:r>
          </a:p>
          <a:p>
            <a:r>
              <a:rPr lang="en-US" sz="1400" dirty="0">
                <a:solidFill>
                  <a:srgbClr val="002060"/>
                </a:solidFill>
              </a:rPr>
              <a:t>**Fishing seasons were modified in Regulatory Amendment 14 for black sea bass and greater </a:t>
            </a:r>
            <a:r>
              <a:rPr lang="en-US" sz="1400" dirty="0" smtClean="0">
                <a:solidFill>
                  <a:srgbClr val="002060"/>
                </a:solidFill>
              </a:rPr>
              <a:t>amberjack</a:t>
            </a:r>
          </a:p>
          <a:p>
            <a:r>
              <a:rPr lang="en-US" sz="1400" dirty="0" smtClean="0">
                <a:solidFill>
                  <a:srgbClr val="002060"/>
                </a:solidFill>
              </a:rPr>
              <a:t>***Black sea bass landings exclude post-stratified MRIP landings from north of Cape Hatteras</a:t>
            </a:r>
          </a:p>
          <a:p>
            <a:endParaRPr lang="en-US" sz="1400" dirty="0" smtClean="0">
              <a:solidFill>
                <a:srgbClr val="002060"/>
              </a:solidFill>
            </a:endParaRPr>
          </a:p>
          <a:p>
            <a:endParaRPr lang="en-US" sz="1400" dirty="0" smtClean="0">
              <a:solidFill>
                <a:srgbClr val="00206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18779255"/>
              </p:ext>
            </p:extLst>
          </p:nvPr>
        </p:nvGraphicFramePr>
        <p:xfrm>
          <a:off x="152400" y="970002"/>
          <a:ext cx="8839200" cy="2215158"/>
        </p:xfrm>
        <a:graphic>
          <a:graphicData uri="http://schemas.openxmlformats.org/drawingml/2006/table">
            <a:tbl>
              <a:tblPr>
                <a:tableStyleId>{5940675A-B579-460E-94D1-54222C63F5DA}</a:tableStyleId>
              </a:tblPr>
              <a:tblGrid>
                <a:gridCol w="1577366"/>
                <a:gridCol w="1279749"/>
                <a:gridCol w="1116061"/>
                <a:gridCol w="1324392"/>
                <a:gridCol w="937491"/>
                <a:gridCol w="1160703"/>
                <a:gridCol w="1443438"/>
              </a:tblGrid>
              <a:tr h="828318">
                <a:tc>
                  <a:txBody>
                    <a:bodyPr/>
                    <a:lstStyle/>
                    <a:p>
                      <a:pPr algn="l" rtl="0" fontAlgn="ctr"/>
                      <a:r>
                        <a:rPr lang="en-US" sz="1800" b="1" u="none" strike="noStrike" dirty="0">
                          <a:effectLst/>
                        </a:rPr>
                        <a:t>Species Complex</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a:effectLst/>
                        </a:rPr>
                        <a:t>Fishing Year</a:t>
                      </a:r>
                      <a:endParaRPr lang="en-US" sz="1800" b="1" i="0" u="none" strike="noStrike">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a:effectLst/>
                        </a:rPr>
                        <a:t>Landings (lbs)</a:t>
                      </a:r>
                      <a:endParaRPr lang="en-US" sz="1800" b="1" i="0" u="none" strike="noStrike">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dirty="0" smtClean="0">
                          <a:effectLst/>
                        </a:rPr>
                        <a:t>ACL  </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dirty="0">
                          <a:effectLst/>
                        </a:rPr>
                        <a:t>Units</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a:effectLst/>
                        </a:rPr>
                        <a:t>Percent of ACL  </a:t>
                      </a:r>
                      <a:endParaRPr lang="en-US" sz="1800" b="1" i="0" u="none" strike="noStrike">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dirty="0">
                          <a:effectLst/>
                        </a:rPr>
                        <a:t>Closure Date</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r>
              <a:tr h="693420">
                <a:tc>
                  <a:txBody>
                    <a:bodyPr/>
                    <a:lstStyle/>
                    <a:p>
                      <a:pPr algn="l" rtl="0" fontAlgn="ctr"/>
                      <a:r>
                        <a:rPr lang="en-US" sz="1800" u="none" strike="noStrike" dirty="0">
                          <a:effectLst/>
                        </a:rPr>
                        <a:t>Greater </a:t>
                      </a:r>
                      <a:r>
                        <a:rPr lang="en-US" sz="1800" u="none" strike="noStrike" dirty="0" smtClean="0">
                          <a:effectLst/>
                        </a:rPr>
                        <a:t>Amberjack*</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a:effectLst/>
                        </a:rPr>
                        <a:t>May </a:t>
                      </a:r>
                      <a:r>
                        <a:rPr lang="en-US" sz="1800" u="none" strike="noStrike" dirty="0" smtClean="0">
                          <a:effectLst/>
                        </a:rPr>
                        <a:t>1-Feb</a:t>
                      </a:r>
                      <a:r>
                        <a:rPr lang="en-US" sz="1800" u="none" strike="noStrike" baseline="0" dirty="0" smtClean="0">
                          <a:effectLst/>
                        </a:rPr>
                        <a:t> 28</a:t>
                      </a:r>
                      <a:r>
                        <a:rPr lang="en-US" sz="1800" u="none" strike="noStrike" dirty="0" smtClean="0">
                          <a:effectLst/>
                        </a:rPr>
                        <a:t>**</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b="0" i="0" u="none" strike="noStrike" dirty="0" smtClean="0">
                          <a:solidFill>
                            <a:srgbClr val="000000"/>
                          </a:solidFill>
                          <a:effectLst/>
                          <a:latin typeface="Calibri"/>
                        </a:rPr>
                        <a:t>868,743</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a:effectLst/>
                        </a:rPr>
                        <a:t>1,167,837</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smtClean="0">
                          <a:effectLst/>
                        </a:rPr>
                        <a:t>74%</a:t>
                      </a:r>
                      <a:endParaRPr lang="en-US" sz="1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1800" u="none" strike="noStrike">
                          <a:effectLst/>
                        </a:rPr>
                        <a:t> </a:t>
                      </a:r>
                      <a:endParaRPr lang="en-US" sz="1800" b="0" i="0" u="none" strike="noStrike">
                        <a:solidFill>
                          <a:srgbClr val="000000"/>
                        </a:solidFill>
                        <a:effectLst/>
                        <a:latin typeface="Calibri"/>
                      </a:endParaRPr>
                    </a:p>
                  </a:txBody>
                  <a:tcPr marL="9525" marR="9525" marT="9525" marB="0" anchor="ctr"/>
                </a:tc>
              </a:tr>
              <a:tr h="693420">
                <a:tc>
                  <a:txBody>
                    <a:bodyPr/>
                    <a:lstStyle/>
                    <a:p>
                      <a:pPr algn="l" rtl="0" fontAlgn="ctr"/>
                      <a:r>
                        <a:rPr lang="en-US" sz="1800" u="none" strike="noStrike" dirty="0">
                          <a:effectLst/>
                        </a:rPr>
                        <a:t>Black Sea </a:t>
                      </a:r>
                      <a:r>
                        <a:rPr lang="en-US" sz="1800" u="none" strike="noStrike" dirty="0" smtClean="0">
                          <a:effectLst/>
                        </a:rPr>
                        <a:t>Bass***</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a:effectLst/>
                        </a:rPr>
                        <a:t>Jun </a:t>
                      </a:r>
                      <a:r>
                        <a:rPr lang="en-US" sz="1800" u="none" strike="noStrike" smtClean="0">
                          <a:effectLst/>
                        </a:rPr>
                        <a:t>1-March</a:t>
                      </a:r>
                      <a:r>
                        <a:rPr lang="en-US" sz="1800" u="none" strike="noStrike" baseline="0" smtClean="0">
                          <a:effectLst/>
                        </a:rPr>
                        <a:t> </a:t>
                      </a:r>
                      <a:r>
                        <a:rPr lang="en-US" sz="1800" u="none" strike="noStrike" smtClean="0">
                          <a:effectLst/>
                        </a:rPr>
                        <a:t>31</a:t>
                      </a:r>
                      <a:r>
                        <a:rPr lang="en-US" sz="1800" u="none" strike="noStrike" dirty="0" smtClean="0">
                          <a:effectLst/>
                        </a:rPr>
                        <a:t>**</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b="0" i="0" u="none" strike="noStrike" dirty="0" smtClean="0">
                          <a:solidFill>
                            <a:srgbClr val="000000"/>
                          </a:solidFill>
                          <a:effectLst/>
                          <a:latin typeface="Calibri"/>
                        </a:rPr>
                        <a:t>402,479</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b="0" i="0" u="none" strike="noStrike" dirty="0" smtClean="0">
                          <a:solidFill>
                            <a:srgbClr val="000000"/>
                          </a:solidFill>
                          <a:effectLst/>
                          <a:latin typeface="Calibri"/>
                        </a:rPr>
                        <a:t>1,033,980</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err="1">
                          <a:effectLst/>
                        </a:rPr>
                        <a:t>w</a:t>
                      </a:r>
                      <a:r>
                        <a:rPr lang="en-US" sz="1800" u="none" strike="noStrike" dirty="0" err="1" smtClean="0">
                          <a:effectLst/>
                        </a:rPr>
                        <a:t>w</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smtClean="0">
                          <a:effectLst/>
                        </a:rPr>
                        <a:t>39%</a:t>
                      </a:r>
                      <a:endParaRPr lang="en-US" sz="1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endParaRPr lang="en-US" sz="1800" b="0" i="0" u="none" strike="noStrike" dirty="0">
                        <a:solidFill>
                          <a:srgbClr val="000000"/>
                        </a:solidFill>
                        <a:effectLst/>
                        <a:latin typeface="Calibri"/>
                      </a:endParaRPr>
                    </a:p>
                  </a:txBody>
                  <a:tcPr marL="9525" marR="9525" marT="9525" marB="0" anchor="ct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066971"/>
            <a:ext cx="762000" cy="762000"/>
          </a:xfrm>
          <a:prstGeom prst="rect">
            <a:avLst/>
          </a:prstGeom>
        </p:spPr>
      </p:pic>
    </p:spTree>
    <p:extLst>
      <p:ext uri="{BB962C8B-B14F-4D97-AF65-F5344CB8AC3E}">
        <p14:creationId xmlns:p14="http://schemas.microsoft.com/office/powerpoint/2010/main" val="2232900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52400" y="0"/>
            <a:ext cx="8839200" cy="1143000"/>
          </a:xfrm>
        </p:spPr>
        <p:txBody>
          <a:bodyPr>
            <a:normAutofit fontScale="90000"/>
          </a:bodyPr>
          <a:lstStyle/>
          <a:p>
            <a:r>
              <a:rPr lang="en-US" dirty="0" smtClean="0"/>
              <a:t>2015/16 Preliminary Landings and ACLs</a:t>
            </a:r>
            <a:endParaRPr lang="en-US" dirty="0"/>
          </a:p>
        </p:txBody>
      </p:sp>
      <p:sp>
        <p:nvSpPr>
          <p:cNvPr id="5" name="TextBox 4"/>
          <p:cNvSpPr txBox="1"/>
          <p:nvPr/>
        </p:nvSpPr>
        <p:spPr>
          <a:xfrm>
            <a:off x="152400" y="3429000"/>
            <a:ext cx="8471935" cy="1169551"/>
          </a:xfrm>
          <a:prstGeom prst="rect">
            <a:avLst/>
          </a:prstGeom>
          <a:noFill/>
        </p:spPr>
        <p:txBody>
          <a:bodyPr wrap="none" rtlCol="0">
            <a:spAutoFit/>
          </a:bodyPr>
          <a:lstStyle/>
          <a:p>
            <a:r>
              <a:rPr lang="en-US" sz="1400" dirty="0" smtClean="0">
                <a:solidFill>
                  <a:srgbClr val="002060"/>
                </a:solidFill>
              </a:rPr>
              <a:t>* Greater amberjack landings include post-stratified MRFSS landings from Florida Keys.</a:t>
            </a:r>
          </a:p>
          <a:p>
            <a:r>
              <a:rPr lang="en-US" sz="1400" dirty="0">
                <a:solidFill>
                  <a:srgbClr val="002060"/>
                </a:solidFill>
              </a:rPr>
              <a:t>**Fishing seasons were modified in Regulatory Amendment 14 for black sea bass and greater </a:t>
            </a:r>
            <a:r>
              <a:rPr lang="en-US" sz="1400" dirty="0" smtClean="0">
                <a:solidFill>
                  <a:srgbClr val="002060"/>
                </a:solidFill>
              </a:rPr>
              <a:t>amberjack</a:t>
            </a:r>
          </a:p>
          <a:p>
            <a:r>
              <a:rPr lang="en-US" sz="1400" dirty="0" smtClean="0">
                <a:solidFill>
                  <a:srgbClr val="002060"/>
                </a:solidFill>
              </a:rPr>
              <a:t>***Black sea bass landings exclude post-stratified MRIP landings from north of Cape Hatteras</a:t>
            </a:r>
          </a:p>
          <a:p>
            <a:endParaRPr lang="en-US" sz="1400" dirty="0" smtClean="0">
              <a:solidFill>
                <a:srgbClr val="002060"/>
              </a:solidFill>
            </a:endParaRPr>
          </a:p>
          <a:p>
            <a:endParaRPr lang="en-US" sz="1400" dirty="0" smtClean="0">
              <a:solidFill>
                <a:srgbClr val="00206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94189205"/>
              </p:ext>
            </p:extLst>
          </p:nvPr>
        </p:nvGraphicFramePr>
        <p:xfrm>
          <a:off x="152400" y="970002"/>
          <a:ext cx="8839200" cy="2215158"/>
        </p:xfrm>
        <a:graphic>
          <a:graphicData uri="http://schemas.openxmlformats.org/drawingml/2006/table">
            <a:tbl>
              <a:tblPr>
                <a:tableStyleId>{5940675A-B579-460E-94D1-54222C63F5DA}</a:tableStyleId>
              </a:tblPr>
              <a:tblGrid>
                <a:gridCol w="1577366"/>
                <a:gridCol w="1279749"/>
                <a:gridCol w="1116061"/>
                <a:gridCol w="1324392"/>
                <a:gridCol w="937491"/>
                <a:gridCol w="1160703"/>
                <a:gridCol w="1443438"/>
              </a:tblGrid>
              <a:tr h="828318">
                <a:tc>
                  <a:txBody>
                    <a:bodyPr/>
                    <a:lstStyle/>
                    <a:p>
                      <a:pPr algn="l" rtl="0" fontAlgn="ctr"/>
                      <a:r>
                        <a:rPr lang="en-US" sz="1800" b="1" u="none" strike="noStrike" dirty="0">
                          <a:effectLst/>
                        </a:rPr>
                        <a:t>Species Complex</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a:effectLst/>
                        </a:rPr>
                        <a:t>Fishing Year</a:t>
                      </a:r>
                      <a:endParaRPr lang="en-US" sz="1800" b="1" i="0" u="none" strike="noStrike">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a:effectLst/>
                        </a:rPr>
                        <a:t>Landings (lbs)</a:t>
                      </a:r>
                      <a:endParaRPr lang="en-US" sz="1800" b="1" i="0" u="none" strike="noStrike">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dirty="0" smtClean="0">
                          <a:effectLst/>
                        </a:rPr>
                        <a:t>ACL  </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dirty="0">
                          <a:effectLst/>
                        </a:rPr>
                        <a:t>Units</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a:effectLst/>
                        </a:rPr>
                        <a:t>Percent of ACL  </a:t>
                      </a:r>
                      <a:endParaRPr lang="en-US" sz="1800" b="1" i="0" u="none" strike="noStrike">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dirty="0">
                          <a:effectLst/>
                        </a:rPr>
                        <a:t>Closure Date</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r>
              <a:tr h="693420">
                <a:tc>
                  <a:txBody>
                    <a:bodyPr/>
                    <a:lstStyle/>
                    <a:p>
                      <a:pPr algn="l" rtl="0" fontAlgn="ctr"/>
                      <a:r>
                        <a:rPr lang="en-US" sz="1800" u="none" strike="noStrike" dirty="0">
                          <a:effectLst/>
                        </a:rPr>
                        <a:t>Greater </a:t>
                      </a:r>
                      <a:r>
                        <a:rPr lang="en-US" sz="1800" u="none" strike="noStrike" dirty="0" smtClean="0">
                          <a:effectLst/>
                        </a:rPr>
                        <a:t>Amberjack*</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smtClean="0">
                          <a:effectLst/>
                        </a:rPr>
                        <a:t>Mar 1-Feb</a:t>
                      </a:r>
                      <a:r>
                        <a:rPr lang="en-US" sz="1800" u="none" strike="noStrike" baseline="0" dirty="0" smtClean="0">
                          <a:effectLst/>
                        </a:rPr>
                        <a:t> 28</a:t>
                      </a:r>
                      <a:r>
                        <a:rPr lang="en-US" sz="1800" u="none" strike="noStrike" dirty="0" smtClean="0">
                          <a:effectLst/>
                        </a:rPr>
                        <a:t>**</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b="0" i="0" u="none" strike="noStrike" dirty="0" smtClean="0">
                          <a:solidFill>
                            <a:srgbClr val="000000"/>
                          </a:solidFill>
                          <a:effectLst/>
                          <a:latin typeface="Calibri"/>
                        </a:rPr>
                        <a:t>892,150</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a:effectLst/>
                        </a:rPr>
                        <a:t>1,167,837</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smtClean="0">
                          <a:effectLst/>
                        </a:rPr>
                        <a:t>76%</a:t>
                      </a:r>
                      <a:endParaRPr lang="en-US" sz="1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1800" u="none" strike="noStrike">
                          <a:effectLst/>
                        </a:rPr>
                        <a:t> </a:t>
                      </a:r>
                      <a:endParaRPr lang="en-US" sz="1800" b="0" i="0" u="none" strike="noStrike">
                        <a:solidFill>
                          <a:srgbClr val="000000"/>
                        </a:solidFill>
                        <a:effectLst/>
                        <a:latin typeface="Calibri"/>
                      </a:endParaRPr>
                    </a:p>
                  </a:txBody>
                  <a:tcPr marL="9525" marR="9525" marT="9525" marB="0" anchor="ctr"/>
                </a:tc>
              </a:tr>
              <a:tr h="693420">
                <a:tc>
                  <a:txBody>
                    <a:bodyPr/>
                    <a:lstStyle/>
                    <a:p>
                      <a:pPr algn="l" rtl="0" fontAlgn="ctr"/>
                      <a:r>
                        <a:rPr lang="en-US" sz="1800" u="none" strike="noStrike" dirty="0">
                          <a:effectLst/>
                        </a:rPr>
                        <a:t>Black Sea </a:t>
                      </a:r>
                      <a:r>
                        <a:rPr lang="en-US" sz="1800" u="none" strike="noStrike" dirty="0" smtClean="0">
                          <a:effectLst/>
                        </a:rPr>
                        <a:t>Bass***</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smtClean="0">
                          <a:effectLst/>
                        </a:rPr>
                        <a:t>Apr 1-Mar</a:t>
                      </a:r>
                      <a:r>
                        <a:rPr lang="en-US" sz="1800" u="none" strike="noStrike" baseline="0" dirty="0" smtClean="0">
                          <a:effectLst/>
                        </a:rPr>
                        <a:t> </a:t>
                      </a:r>
                      <a:r>
                        <a:rPr lang="en-US" sz="1800" u="none" strike="noStrike" dirty="0" smtClean="0">
                          <a:effectLst/>
                        </a:rPr>
                        <a:t>31**</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b="0" i="0" u="none" strike="noStrike" dirty="0" smtClean="0">
                          <a:solidFill>
                            <a:srgbClr val="000000"/>
                          </a:solidFill>
                          <a:effectLst/>
                          <a:latin typeface="Calibri"/>
                        </a:rPr>
                        <a:t>374,232</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b="0" i="0" u="none" strike="noStrike" dirty="0" smtClean="0">
                          <a:solidFill>
                            <a:srgbClr val="000000"/>
                          </a:solidFill>
                          <a:effectLst/>
                          <a:latin typeface="Calibri"/>
                        </a:rPr>
                        <a:t>1,033,980</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err="1">
                          <a:effectLst/>
                        </a:rPr>
                        <a:t>w</a:t>
                      </a:r>
                      <a:r>
                        <a:rPr lang="en-US" sz="1800" u="none" strike="noStrike" dirty="0" err="1" smtClean="0">
                          <a:effectLst/>
                        </a:rPr>
                        <a:t>w</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smtClean="0">
                          <a:effectLst/>
                        </a:rPr>
                        <a:t>29%</a:t>
                      </a:r>
                      <a:endParaRPr lang="en-US" sz="1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endParaRPr lang="en-US" sz="1800" b="0" i="0" u="none" strike="noStrike" dirty="0">
                        <a:solidFill>
                          <a:srgbClr val="000000"/>
                        </a:solidFill>
                        <a:effectLst/>
                        <a:latin typeface="Calibri"/>
                      </a:endParaRPr>
                    </a:p>
                  </a:txBody>
                  <a:tcPr marL="9525" marR="9525" marT="9525" marB="0" anchor="ctr"/>
                </a:tc>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6066971"/>
            <a:ext cx="762000" cy="762000"/>
          </a:xfrm>
          <a:prstGeom prst="rect">
            <a:avLst/>
          </a:prstGeom>
        </p:spPr>
      </p:pic>
    </p:spTree>
    <p:extLst>
      <p:ext uri="{BB962C8B-B14F-4D97-AF65-F5344CB8AC3E}">
        <p14:creationId xmlns:p14="http://schemas.microsoft.com/office/powerpoint/2010/main" val="1750796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152400" y="0"/>
            <a:ext cx="8839200" cy="1143000"/>
          </a:xfrm>
        </p:spPr>
        <p:txBody>
          <a:bodyPr>
            <a:normAutofit fontScale="90000"/>
          </a:bodyPr>
          <a:lstStyle/>
          <a:p>
            <a:r>
              <a:rPr lang="en-US" dirty="0" smtClean="0"/>
              <a:t>2016/17 Preliminary Landings and ACLs</a:t>
            </a:r>
            <a:endParaRPr lang="en-US" dirty="0"/>
          </a:p>
        </p:txBody>
      </p:sp>
      <p:sp>
        <p:nvSpPr>
          <p:cNvPr id="5" name="TextBox 4"/>
          <p:cNvSpPr txBox="1"/>
          <p:nvPr/>
        </p:nvSpPr>
        <p:spPr>
          <a:xfrm>
            <a:off x="152400" y="3429000"/>
            <a:ext cx="8471935" cy="1169551"/>
          </a:xfrm>
          <a:prstGeom prst="rect">
            <a:avLst/>
          </a:prstGeom>
          <a:noFill/>
        </p:spPr>
        <p:txBody>
          <a:bodyPr wrap="none" rtlCol="0">
            <a:spAutoFit/>
          </a:bodyPr>
          <a:lstStyle/>
          <a:p>
            <a:r>
              <a:rPr lang="en-US" sz="1400" dirty="0" smtClean="0">
                <a:solidFill>
                  <a:srgbClr val="002060"/>
                </a:solidFill>
              </a:rPr>
              <a:t>* Greater amberjack landings include post-stratified MRFSS landings from Florida Keys.</a:t>
            </a:r>
          </a:p>
          <a:p>
            <a:r>
              <a:rPr lang="en-US" sz="1400" dirty="0">
                <a:solidFill>
                  <a:srgbClr val="002060"/>
                </a:solidFill>
              </a:rPr>
              <a:t>**Fishing seasons were modified in Regulatory Amendment 14 for black sea bass and greater </a:t>
            </a:r>
            <a:r>
              <a:rPr lang="en-US" sz="1400" dirty="0" smtClean="0">
                <a:solidFill>
                  <a:srgbClr val="002060"/>
                </a:solidFill>
              </a:rPr>
              <a:t>amberjack</a:t>
            </a:r>
          </a:p>
          <a:p>
            <a:r>
              <a:rPr lang="en-US" sz="1400" dirty="0" smtClean="0">
                <a:solidFill>
                  <a:srgbClr val="002060"/>
                </a:solidFill>
              </a:rPr>
              <a:t>***Black sea bass landings exclude post-stratified MRIP landings from north of Cape Hatteras</a:t>
            </a:r>
          </a:p>
          <a:p>
            <a:endParaRPr lang="en-US" sz="1400" dirty="0" smtClean="0">
              <a:solidFill>
                <a:srgbClr val="002060"/>
              </a:solidFill>
            </a:endParaRPr>
          </a:p>
          <a:p>
            <a:endParaRPr lang="en-US" sz="1400" dirty="0" smtClean="0">
              <a:solidFill>
                <a:srgbClr val="00206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40091276"/>
              </p:ext>
            </p:extLst>
          </p:nvPr>
        </p:nvGraphicFramePr>
        <p:xfrm>
          <a:off x="152400" y="970002"/>
          <a:ext cx="8839200" cy="2215158"/>
        </p:xfrm>
        <a:graphic>
          <a:graphicData uri="http://schemas.openxmlformats.org/drawingml/2006/table">
            <a:tbl>
              <a:tblPr>
                <a:tableStyleId>{5940675A-B579-460E-94D1-54222C63F5DA}</a:tableStyleId>
              </a:tblPr>
              <a:tblGrid>
                <a:gridCol w="1577366"/>
                <a:gridCol w="1279749"/>
                <a:gridCol w="1116061"/>
                <a:gridCol w="1324392"/>
                <a:gridCol w="937491"/>
                <a:gridCol w="1160703"/>
                <a:gridCol w="1443438"/>
              </a:tblGrid>
              <a:tr h="828318">
                <a:tc>
                  <a:txBody>
                    <a:bodyPr/>
                    <a:lstStyle/>
                    <a:p>
                      <a:pPr algn="l" rtl="0" fontAlgn="ctr"/>
                      <a:r>
                        <a:rPr lang="en-US" sz="1800" b="1" u="none" strike="noStrike" dirty="0">
                          <a:effectLst/>
                        </a:rPr>
                        <a:t>Species Complex</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a:effectLst/>
                        </a:rPr>
                        <a:t>Fishing Year</a:t>
                      </a:r>
                      <a:endParaRPr lang="en-US" sz="1800" b="1" i="0" u="none" strike="noStrike">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a:effectLst/>
                        </a:rPr>
                        <a:t>Landings (lbs)</a:t>
                      </a:r>
                      <a:endParaRPr lang="en-US" sz="1800" b="1" i="0" u="none" strike="noStrike">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dirty="0" smtClean="0">
                          <a:effectLst/>
                        </a:rPr>
                        <a:t>ACL  </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dirty="0">
                          <a:effectLst/>
                        </a:rPr>
                        <a:t>Units</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a:effectLst/>
                        </a:rPr>
                        <a:t>Percent of ACL  </a:t>
                      </a:r>
                      <a:endParaRPr lang="en-US" sz="1800" b="1" i="0" u="none" strike="noStrike">
                        <a:solidFill>
                          <a:srgbClr val="000000"/>
                        </a:solidFill>
                        <a:effectLst/>
                        <a:latin typeface="Calibri"/>
                      </a:endParaRPr>
                    </a:p>
                  </a:txBody>
                  <a:tcPr marL="9525" marR="9525" marT="9525" marB="0" anchor="ctr">
                    <a:solidFill>
                      <a:schemeClr val="accent1">
                        <a:lumMod val="20000"/>
                        <a:lumOff val="80000"/>
                      </a:schemeClr>
                    </a:solidFill>
                  </a:tcPr>
                </a:tc>
                <a:tc>
                  <a:txBody>
                    <a:bodyPr/>
                    <a:lstStyle/>
                    <a:p>
                      <a:pPr algn="ctr" rtl="0" fontAlgn="ctr"/>
                      <a:r>
                        <a:rPr lang="en-US" sz="1800" b="1" u="none" strike="noStrike" dirty="0">
                          <a:effectLst/>
                        </a:rPr>
                        <a:t>Closure Date</a:t>
                      </a:r>
                      <a:endParaRPr lang="en-US" sz="1800" b="1" i="0" u="none" strike="noStrike" dirty="0">
                        <a:solidFill>
                          <a:srgbClr val="000000"/>
                        </a:solidFill>
                        <a:effectLst/>
                        <a:latin typeface="Calibri"/>
                      </a:endParaRPr>
                    </a:p>
                  </a:txBody>
                  <a:tcPr marL="9525" marR="9525" marT="9525" marB="0" anchor="ctr">
                    <a:solidFill>
                      <a:schemeClr val="accent1">
                        <a:lumMod val="20000"/>
                        <a:lumOff val="80000"/>
                      </a:schemeClr>
                    </a:solidFill>
                  </a:tcPr>
                </a:tc>
              </a:tr>
              <a:tr h="693420">
                <a:tc>
                  <a:txBody>
                    <a:bodyPr/>
                    <a:lstStyle/>
                    <a:p>
                      <a:pPr algn="l" rtl="0" fontAlgn="ctr"/>
                      <a:r>
                        <a:rPr lang="en-US" sz="1800" u="none" strike="noStrike" dirty="0">
                          <a:effectLst/>
                        </a:rPr>
                        <a:t>Greater </a:t>
                      </a:r>
                      <a:r>
                        <a:rPr lang="en-US" sz="1800" u="none" strike="noStrike" dirty="0" smtClean="0">
                          <a:effectLst/>
                        </a:rPr>
                        <a:t>Amberjack*</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smtClean="0">
                          <a:effectLst/>
                        </a:rPr>
                        <a:t>Mar 1-Feb</a:t>
                      </a:r>
                      <a:r>
                        <a:rPr lang="en-US" sz="1800" u="none" strike="noStrike" baseline="0" dirty="0" smtClean="0">
                          <a:effectLst/>
                        </a:rPr>
                        <a:t> 28</a:t>
                      </a:r>
                      <a:r>
                        <a:rPr lang="en-US" sz="1800" u="none" strike="noStrike" dirty="0" smtClean="0">
                          <a:effectLst/>
                        </a:rPr>
                        <a:t>**</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b="0" i="0" u="none" strike="noStrike" dirty="0" smtClean="0">
                          <a:solidFill>
                            <a:srgbClr val="000000"/>
                          </a:solidFill>
                          <a:effectLst/>
                          <a:latin typeface="Calibri"/>
                        </a:rPr>
                        <a:t>1,150,280</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a:effectLst/>
                        </a:rPr>
                        <a:t>1,167,837</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err="1">
                          <a:effectLst/>
                        </a:rPr>
                        <a:t>ww</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smtClean="0">
                          <a:effectLst/>
                        </a:rPr>
                        <a:t>98%</a:t>
                      </a:r>
                      <a:endParaRPr lang="en-US" sz="1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r>
                        <a:rPr lang="en-US" sz="1800" u="none" strike="noStrike" dirty="0">
                          <a:effectLst/>
                        </a:rPr>
                        <a:t> </a:t>
                      </a:r>
                      <a:r>
                        <a:rPr lang="en-US" sz="1800" u="none" strike="noStrike" dirty="0" smtClean="0">
                          <a:effectLst/>
                        </a:rPr>
                        <a:t>11/30/16</a:t>
                      </a:r>
                      <a:endParaRPr lang="en-US" sz="1800" b="0" i="0" u="none" strike="noStrike" dirty="0">
                        <a:solidFill>
                          <a:srgbClr val="000000"/>
                        </a:solidFill>
                        <a:effectLst/>
                        <a:latin typeface="Calibri"/>
                      </a:endParaRPr>
                    </a:p>
                  </a:txBody>
                  <a:tcPr marL="9525" marR="9525" marT="9525" marB="0" anchor="ctr">
                    <a:solidFill>
                      <a:schemeClr val="accent6">
                        <a:lumMod val="60000"/>
                        <a:lumOff val="40000"/>
                      </a:schemeClr>
                    </a:solidFill>
                  </a:tcPr>
                </a:tc>
              </a:tr>
              <a:tr h="693420">
                <a:tc>
                  <a:txBody>
                    <a:bodyPr/>
                    <a:lstStyle/>
                    <a:p>
                      <a:pPr algn="l" rtl="0" fontAlgn="ctr"/>
                      <a:r>
                        <a:rPr lang="en-US" sz="1800" u="none" strike="noStrike" dirty="0">
                          <a:effectLst/>
                        </a:rPr>
                        <a:t>Black Sea </a:t>
                      </a:r>
                      <a:r>
                        <a:rPr lang="en-US" sz="1800" u="none" strike="noStrike" dirty="0" smtClean="0">
                          <a:effectLst/>
                        </a:rPr>
                        <a:t>Bass***</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smtClean="0">
                          <a:effectLst/>
                        </a:rPr>
                        <a:t>Apr 1-Mar</a:t>
                      </a:r>
                      <a:r>
                        <a:rPr lang="en-US" sz="1800" u="none" strike="noStrike" baseline="0" dirty="0" smtClean="0">
                          <a:effectLst/>
                        </a:rPr>
                        <a:t> </a:t>
                      </a:r>
                      <a:r>
                        <a:rPr lang="en-US" sz="1800" u="none" strike="noStrike" dirty="0" smtClean="0">
                          <a:effectLst/>
                        </a:rPr>
                        <a:t>31**</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b="0" i="0" u="none" strike="noStrike" dirty="0" smtClean="0">
                          <a:solidFill>
                            <a:srgbClr val="000000"/>
                          </a:solidFill>
                          <a:effectLst/>
                          <a:latin typeface="Calibri"/>
                        </a:rPr>
                        <a:t>134,381</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b="0" i="0" u="none" strike="noStrike" dirty="0" smtClean="0">
                          <a:solidFill>
                            <a:srgbClr val="000000"/>
                          </a:solidFill>
                          <a:effectLst/>
                          <a:latin typeface="Calibri"/>
                        </a:rPr>
                        <a:t>1,033,980</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err="1">
                          <a:effectLst/>
                        </a:rPr>
                        <a:t>w</a:t>
                      </a:r>
                      <a:r>
                        <a:rPr lang="en-US" sz="1800" u="none" strike="noStrike" dirty="0" err="1" smtClean="0">
                          <a:effectLst/>
                        </a:rPr>
                        <a:t>w</a:t>
                      </a:r>
                      <a:endParaRPr lang="en-US" sz="1800" b="0" i="0" u="none" strike="noStrike" dirty="0">
                        <a:solidFill>
                          <a:srgbClr val="000000"/>
                        </a:solidFill>
                        <a:effectLst/>
                        <a:latin typeface="Calibri"/>
                      </a:endParaRPr>
                    </a:p>
                  </a:txBody>
                  <a:tcPr marL="9525" marR="9525" marT="9525" marB="0" anchor="ctr"/>
                </a:tc>
                <a:tc>
                  <a:txBody>
                    <a:bodyPr/>
                    <a:lstStyle/>
                    <a:p>
                      <a:pPr algn="ctr" rtl="0" fontAlgn="ctr"/>
                      <a:r>
                        <a:rPr lang="en-US" sz="1800" u="none" strike="noStrike" dirty="0" smtClean="0">
                          <a:effectLst/>
                        </a:rPr>
                        <a:t>13%</a:t>
                      </a:r>
                      <a:endParaRPr lang="en-US" sz="1800" b="0" i="0" u="none" strike="noStrike" dirty="0">
                        <a:solidFill>
                          <a:srgbClr val="000000"/>
                        </a:solidFill>
                        <a:effectLst/>
                        <a:latin typeface="Calibri"/>
                      </a:endParaRPr>
                    </a:p>
                  </a:txBody>
                  <a:tcPr marL="9525" marR="9525" marT="9525" marB="0" anchor="ctr">
                    <a:solidFill>
                      <a:schemeClr val="bg1"/>
                    </a:solidFill>
                  </a:tcPr>
                </a:tc>
                <a:tc>
                  <a:txBody>
                    <a:bodyPr/>
                    <a:lstStyle/>
                    <a:p>
                      <a:pPr algn="ctr" rtl="0" fontAlgn="ctr"/>
                      <a:endParaRPr lang="en-US" sz="1800" b="0" i="0" u="none" strike="noStrike" dirty="0">
                        <a:solidFill>
                          <a:srgbClr val="000000"/>
                        </a:solidFill>
                        <a:effectLst/>
                        <a:latin typeface="Calibri"/>
                      </a:endParaRPr>
                    </a:p>
                  </a:txBody>
                  <a:tcPr marL="9525" marR="9525" marT="9525" marB="0" anchor="ctr"/>
                </a:tc>
              </a:tr>
            </a:tbl>
          </a:graphicData>
        </a:graphic>
      </p:graphicFrame>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066971"/>
            <a:ext cx="762000" cy="762000"/>
          </a:xfrm>
          <a:prstGeom prst="rect">
            <a:avLst/>
          </a:prstGeom>
        </p:spPr>
      </p:pic>
    </p:spTree>
    <p:extLst>
      <p:ext uri="{BB962C8B-B14F-4D97-AF65-F5344CB8AC3E}">
        <p14:creationId xmlns:p14="http://schemas.microsoft.com/office/powerpoint/2010/main" val="229980347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8665</TotalTime>
  <Words>2552</Words>
  <Application>Microsoft Office PowerPoint</Application>
  <PresentationFormat>On-screen Show (4:3)</PresentationFormat>
  <Paragraphs>1175</Paragraphs>
  <Slides>30</Slides>
  <Notes>26</Notes>
  <HiddenSlides>0</HiddenSlides>
  <MMClips>0</MMClips>
  <ScaleCrop>false</ScaleCrop>
  <HeadingPairs>
    <vt:vector size="4" baseType="variant">
      <vt:variant>
        <vt:lpstr>Theme</vt:lpstr>
      </vt:variant>
      <vt:variant>
        <vt:i4>6</vt:i4>
      </vt:variant>
      <vt:variant>
        <vt:lpstr>Slide Titles</vt:lpstr>
      </vt:variant>
      <vt:variant>
        <vt:i4>30</vt:i4>
      </vt:variant>
    </vt:vector>
  </HeadingPairs>
  <TitlesOfParts>
    <vt:vector size="36" baseType="lpstr">
      <vt:lpstr>Custom Design</vt:lpstr>
      <vt:lpstr>1_Custom Design</vt:lpstr>
      <vt:lpstr>NOAA Title Options</vt:lpstr>
      <vt:lpstr>NOAA Fisheries Content Slides</vt:lpstr>
      <vt:lpstr>NOAA Divider Slides</vt:lpstr>
      <vt:lpstr>Office Theme</vt:lpstr>
      <vt:lpstr>South Atlantic Recreational  Landings Update  Snapper-Grouper </vt:lpstr>
      <vt:lpstr>Notes on Landings Data</vt:lpstr>
      <vt:lpstr>PowerPoint Presentation</vt:lpstr>
      <vt:lpstr>2015 Landings and ACLs</vt:lpstr>
      <vt:lpstr>PowerPoint Presentation</vt:lpstr>
      <vt:lpstr>2016 Preliminary Landings and ACLs</vt:lpstr>
      <vt:lpstr>2014/15 Landings and ACLs</vt:lpstr>
      <vt:lpstr>2015/16 Preliminary Landings and ACLs</vt:lpstr>
      <vt:lpstr>2016/17 Preliminary Landings and ACLs</vt:lpstr>
      <vt:lpstr>Black Sea Bass Rec Landings (lbs ww)</vt:lpstr>
      <vt:lpstr>Black Sea Bass</vt:lpstr>
      <vt:lpstr>Gag Grouper Rec Landings (lbs gw)</vt:lpstr>
      <vt:lpstr>Gag</vt:lpstr>
      <vt:lpstr>Greater Amberjack Rec Landings (lbs ww)</vt:lpstr>
      <vt:lpstr>Greater Amberjack</vt:lpstr>
      <vt:lpstr>Mutton Snapper Rec Landings (lbs ww)</vt:lpstr>
      <vt:lpstr>Mutton Snapper</vt:lpstr>
      <vt:lpstr>Yellowtail Snapper Rec Landings (lbs ww)</vt:lpstr>
      <vt:lpstr>Yellowtail Snapper</vt:lpstr>
      <vt:lpstr>Red Porgy Rec Landings (lbs ww)</vt:lpstr>
      <vt:lpstr>Red Porgy</vt:lpstr>
      <vt:lpstr>Vermilion Snapper Rec Landings (lbs ww)</vt:lpstr>
      <vt:lpstr>Vermilion Snapper</vt:lpstr>
      <vt:lpstr>Snowy Grouper Rec Landings (numbers)</vt:lpstr>
      <vt:lpstr>Snowy Grouper</vt:lpstr>
      <vt:lpstr>Golden Tilefish Rec Landings (numbers)</vt:lpstr>
      <vt:lpstr>Golden Tilefish</vt:lpstr>
      <vt:lpstr>Scamp Rec Landings (lbs ww)</vt:lpstr>
      <vt:lpstr>Scamp</vt:lpstr>
      <vt:lpstr>PowerPoint Presentation</vt:lpstr>
    </vt:vector>
  </TitlesOfParts>
  <Company>US DOC NOAA NMFS SERO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andy.strelcheck</dc:creator>
  <cp:lastModifiedBy>Jessica A Stephen</cp:lastModifiedBy>
  <cp:revision>928</cp:revision>
  <cp:lastPrinted>2016-11-14T15:15:24Z</cp:lastPrinted>
  <dcterms:created xsi:type="dcterms:W3CDTF">2012-10-22T14:25:57Z</dcterms:created>
  <dcterms:modified xsi:type="dcterms:W3CDTF">2016-12-06T15:01:54Z</dcterms:modified>
</cp:coreProperties>
</file>