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8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9.xml" ContentType="application/vnd.openxmlformats-officedocument.drawingml.chart+xml"/>
  <Override PartName="/ppt/notesSlides/notesSlide19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6" r:id="rId1"/>
    <p:sldMasterId id="2147483968" r:id="rId2"/>
    <p:sldMasterId id="2147483980" r:id="rId3"/>
    <p:sldMasterId id="2147483988" r:id="rId4"/>
    <p:sldMasterId id="2147483990" r:id="rId5"/>
    <p:sldMasterId id="2147483997" r:id="rId6"/>
  </p:sldMasterIdLst>
  <p:notesMasterIdLst>
    <p:notesMasterId r:id="rId38"/>
  </p:notesMasterIdLst>
  <p:sldIdLst>
    <p:sldId id="256" r:id="rId7"/>
    <p:sldId id="260" r:id="rId8"/>
    <p:sldId id="323" r:id="rId9"/>
    <p:sldId id="324" r:id="rId10"/>
    <p:sldId id="328" r:id="rId11"/>
    <p:sldId id="327" r:id="rId12"/>
    <p:sldId id="325" r:id="rId13"/>
    <p:sldId id="326" r:id="rId14"/>
    <p:sldId id="283" r:id="rId15"/>
    <p:sldId id="296" r:id="rId16"/>
    <p:sldId id="284" r:id="rId17"/>
    <p:sldId id="297" r:id="rId18"/>
    <p:sldId id="285" r:id="rId19"/>
    <p:sldId id="299" r:id="rId20"/>
    <p:sldId id="286" r:id="rId21"/>
    <p:sldId id="298" r:id="rId22"/>
    <p:sldId id="288" r:id="rId23"/>
    <p:sldId id="301" r:id="rId24"/>
    <p:sldId id="287" r:id="rId25"/>
    <p:sldId id="300" r:id="rId26"/>
    <p:sldId id="292" r:id="rId27"/>
    <p:sldId id="303" r:id="rId28"/>
    <p:sldId id="290" r:id="rId29"/>
    <p:sldId id="304" r:id="rId30"/>
    <p:sldId id="291" r:id="rId31"/>
    <p:sldId id="305" r:id="rId32"/>
    <p:sldId id="310" r:id="rId33"/>
    <p:sldId id="306" r:id="rId34"/>
    <p:sldId id="311" r:id="rId35"/>
    <p:sldId id="307" r:id="rId36"/>
    <p:sldId id="322" r:id="rId3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.farmer" initials="n" lastIdx="21" clrIdx="0"/>
  <p:cmAuthor id="1" name="Andy Strelcheck" initials="AJ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047" autoAdjust="0"/>
    <p:restoredTop sz="79304" autoAdjust="0"/>
  </p:normalViewPr>
  <p:slideViewPr>
    <p:cSldViewPr>
      <p:cViewPr>
        <p:scale>
          <a:sx n="66" d="100"/>
          <a:sy n="66" d="100"/>
        </p:scale>
        <p:origin x="-2650" y="-8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587" y="-8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commentAuthors" Target="commentAuthor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ableStyles" Target="tableStyle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.larkin\Documents\Mike\SA_council_meetings\June_2015\2014%20SA%20Landings%20update%20June15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.larkin\Documents\Mike\SA_council_meetings\June_2015\2014%20SA%20Landings%20update%20June15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.larkin\Documents\Mike\SA_council_meetings\June_2015\2014%20SA%20Landings%20update%20June15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.larkin\Documents\Mike\SA_council_meetings\June_2015\2014%20SA%20Landings%20update%20June15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.larkin\Documents\Mike\SA_council_meetings\June_2015\2014%20SA%20Landings%20update%20June15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.larkin\Documents\Mike\SA_council_meetings\June_2015\2014%20SA%20Landings%20update%20June1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.larkin\Documents\Mike\SA_council_meetings\June_2015\2014%20SA%20Landings%20update%20June1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.larkin\Documents\Mike\SA_council_meetings\June_2015\2014%20SA%20Landings%20update%20June15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.larkin\Documents\Mike\SA_council_meetings\June_2015\2014%20SA%20Landings%20update%20June15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.larkin\Documents\Mike\SA_council_meetings\June_2015\2014%20SA%20Landings%20update%20June15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ichael.larkin\Documents\Mike\SA_council_meetings\June_2015\2014%20SA%20Landings%20update%20June15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81136264216973"/>
          <c:y val="3.7288059395598198E-2"/>
          <c:w val="0.67463495188101485"/>
          <c:h val="0.76351735070726778"/>
        </c:manualLayout>
      </c:layout>
      <c:barChart>
        <c:barDir val="col"/>
        <c:grouping val="stacked"/>
        <c:varyColors val="0"/>
        <c:ser>
          <c:idx val="0"/>
          <c:order val="1"/>
          <c:tx>
            <c:strRef>
              <c:f>SA!$B$31</c:f>
              <c:strCache>
                <c:ptCount val="1"/>
                <c:pt idx="0">
                  <c:v>Cbt</c:v>
                </c:pt>
              </c:strCache>
            </c:strRef>
          </c:tx>
          <c:invertIfNegative val="0"/>
          <c:cat>
            <c:strRef>
              <c:f>SA!$A$148:$A$158</c:f>
              <c:strCache>
                <c:ptCount val="11"/>
                <c:pt idx="0">
                  <c:v>04/05</c:v>
                </c:pt>
                <c:pt idx="1">
                  <c:v>05/06</c:v>
                </c:pt>
                <c:pt idx="2">
                  <c:v>06/07</c:v>
                </c:pt>
                <c:pt idx="3">
                  <c:v>07/08</c:v>
                </c:pt>
                <c:pt idx="4">
                  <c:v>08/09</c:v>
                </c:pt>
                <c:pt idx="5">
                  <c:v>09/10</c:v>
                </c:pt>
                <c:pt idx="6">
                  <c:v>10/11</c:v>
                </c:pt>
                <c:pt idx="7">
                  <c:v>11/12</c:v>
                </c:pt>
                <c:pt idx="8">
                  <c:v>12/13</c:v>
                </c:pt>
                <c:pt idx="9">
                  <c:v>13/14</c:v>
                </c:pt>
                <c:pt idx="10">
                  <c:v>14/15</c:v>
                </c:pt>
              </c:strCache>
            </c:strRef>
          </c:cat>
          <c:val>
            <c:numRef>
              <c:f>SA!$B$148:$B$158</c:f>
              <c:numCache>
                <c:formatCode>#,##0</c:formatCode>
                <c:ptCount val="11"/>
                <c:pt idx="0">
                  <c:v>145628.63031106387</c:v>
                </c:pt>
                <c:pt idx="1">
                  <c:v>89699.107532465059</c:v>
                </c:pt>
                <c:pt idx="2">
                  <c:v>89623.397873729875</c:v>
                </c:pt>
                <c:pt idx="3">
                  <c:v>62365.024907516701</c:v>
                </c:pt>
                <c:pt idx="4">
                  <c:v>45940.90233042754</c:v>
                </c:pt>
                <c:pt idx="5">
                  <c:v>102970.14957385621</c:v>
                </c:pt>
                <c:pt idx="6">
                  <c:v>71459.769663639745</c:v>
                </c:pt>
                <c:pt idx="7">
                  <c:v>92565.664957603032</c:v>
                </c:pt>
                <c:pt idx="8">
                  <c:v>55893.54</c:v>
                </c:pt>
                <c:pt idx="9">
                  <c:v>62089.007915590162</c:v>
                </c:pt>
                <c:pt idx="10">
                  <c:v>73393.762367709816</c:v>
                </c:pt>
              </c:numCache>
            </c:numRef>
          </c:val>
        </c:ser>
        <c:ser>
          <c:idx val="1"/>
          <c:order val="2"/>
          <c:tx>
            <c:strRef>
              <c:f>SA!$C$31</c:f>
              <c:strCache>
                <c:ptCount val="1"/>
                <c:pt idx="0">
                  <c:v>Hbt</c:v>
                </c:pt>
              </c:strCache>
            </c:strRef>
          </c:tx>
          <c:invertIfNegative val="0"/>
          <c:cat>
            <c:strRef>
              <c:f>SA!$A$148:$A$158</c:f>
              <c:strCache>
                <c:ptCount val="11"/>
                <c:pt idx="0">
                  <c:v>04/05</c:v>
                </c:pt>
                <c:pt idx="1">
                  <c:v>05/06</c:v>
                </c:pt>
                <c:pt idx="2">
                  <c:v>06/07</c:v>
                </c:pt>
                <c:pt idx="3">
                  <c:v>07/08</c:v>
                </c:pt>
                <c:pt idx="4">
                  <c:v>08/09</c:v>
                </c:pt>
                <c:pt idx="5">
                  <c:v>09/10</c:v>
                </c:pt>
                <c:pt idx="6">
                  <c:v>10/11</c:v>
                </c:pt>
                <c:pt idx="7">
                  <c:v>11/12</c:v>
                </c:pt>
                <c:pt idx="8">
                  <c:v>12/13</c:v>
                </c:pt>
                <c:pt idx="9">
                  <c:v>13/14</c:v>
                </c:pt>
                <c:pt idx="10">
                  <c:v>14/15</c:v>
                </c:pt>
              </c:strCache>
            </c:strRef>
          </c:cat>
          <c:val>
            <c:numRef>
              <c:f>SA!$C$148:$C$158</c:f>
              <c:numCache>
                <c:formatCode>#,##0</c:formatCode>
                <c:ptCount val="11"/>
                <c:pt idx="0">
                  <c:v>229105.16253199999</c:v>
                </c:pt>
                <c:pt idx="1">
                  <c:v>150342.32221799996</c:v>
                </c:pt>
                <c:pt idx="2">
                  <c:v>208302.9118726</c:v>
                </c:pt>
                <c:pt idx="3">
                  <c:v>120436.00169479998</c:v>
                </c:pt>
                <c:pt idx="4">
                  <c:v>104666.2267294</c:v>
                </c:pt>
                <c:pt idx="5">
                  <c:v>209513.46875560004</c:v>
                </c:pt>
                <c:pt idx="6">
                  <c:v>216893.38930140002</c:v>
                </c:pt>
                <c:pt idx="7">
                  <c:v>211442.80239860006</c:v>
                </c:pt>
                <c:pt idx="8">
                  <c:v>129200.68315527798</c:v>
                </c:pt>
                <c:pt idx="9">
                  <c:v>157457.61035899998</c:v>
                </c:pt>
                <c:pt idx="10">
                  <c:v>64597.66</c:v>
                </c:pt>
              </c:numCache>
            </c:numRef>
          </c:val>
        </c:ser>
        <c:ser>
          <c:idx val="2"/>
          <c:order val="3"/>
          <c:tx>
            <c:strRef>
              <c:f>SA!$D$31</c:f>
              <c:strCache>
                <c:ptCount val="1"/>
                <c:pt idx="0">
                  <c:v>Prv</c:v>
                </c:pt>
              </c:strCache>
            </c:strRef>
          </c:tx>
          <c:invertIfNegative val="0"/>
          <c:cat>
            <c:strRef>
              <c:f>SA!$A$148:$A$158</c:f>
              <c:strCache>
                <c:ptCount val="11"/>
                <c:pt idx="0">
                  <c:v>04/05</c:v>
                </c:pt>
                <c:pt idx="1">
                  <c:v>05/06</c:v>
                </c:pt>
                <c:pt idx="2">
                  <c:v>06/07</c:v>
                </c:pt>
                <c:pt idx="3">
                  <c:v>07/08</c:v>
                </c:pt>
                <c:pt idx="4">
                  <c:v>08/09</c:v>
                </c:pt>
                <c:pt idx="5">
                  <c:v>09/10</c:v>
                </c:pt>
                <c:pt idx="6">
                  <c:v>10/11</c:v>
                </c:pt>
                <c:pt idx="7">
                  <c:v>11/12</c:v>
                </c:pt>
                <c:pt idx="8">
                  <c:v>12/13</c:v>
                </c:pt>
                <c:pt idx="9">
                  <c:v>13/14</c:v>
                </c:pt>
                <c:pt idx="10">
                  <c:v>14/15</c:v>
                </c:pt>
              </c:strCache>
            </c:strRef>
          </c:cat>
          <c:val>
            <c:numRef>
              <c:f>SA!$D$148:$D$158</c:f>
              <c:numCache>
                <c:formatCode>#,##0</c:formatCode>
                <c:ptCount val="11"/>
                <c:pt idx="0">
                  <c:v>694164.40582034586</c:v>
                </c:pt>
                <c:pt idx="1">
                  <c:v>546485.1951065294</c:v>
                </c:pt>
                <c:pt idx="2">
                  <c:v>477963.12149904016</c:v>
                </c:pt>
                <c:pt idx="3">
                  <c:v>418083.35486332513</c:v>
                </c:pt>
                <c:pt idx="4">
                  <c:v>321749.15889647836</c:v>
                </c:pt>
                <c:pt idx="5">
                  <c:v>301491.8951303885</c:v>
                </c:pt>
                <c:pt idx="6">
                  <c:v>291026.75868916867</c:v>
                </c:pt>
                <c:pt idx="7">
                  <c:v>273541.01957224001</c:v>
                </c:pt>
                <c:pt idx="8">
                  <c:v>320218.95</c:v>
                </c:pt>
                <c:pt idx="9">
                  <c:v>360930.01639344264</c:v>
                </c:pt>
                <c:pt idx="10">
                  <c:v>203232.34360655741</c:v>
                </c:pt>
              </c:numCache>
            </c:numRef>
          </c:val>
        </c:ser>
        <c:ser>
          <c:idx val="3"/>
          <c:order val="4"/>
          <c:tx>
            <c:strRef>
              <c:f>SA!$E$31</c:f>
              <c:strCache>
                <c:ptCount val="1"/>
                <c:pt idx="0">
                  <c:v>Shore</c:v>
                </c:pt>
              </c:strCache>
            </c:strRef>
          </c:tx>
          <c:invertIfNegative val="0"/>
          <c:cat>
            <c:strRef>
              <c:f>SA!$A$148:$A$158</c:f>
              <c:strCache>
                <c:ptCount val="11"/>
                <c:pt idx="0">
                  <c:v>04/05</c:v>
                </c:pt>
                <c:pt idx="1">
                  <c:v>05/06</c:v>
                </c:pt>
                <c:pt idx="2">
                  <c:v>06/07</c:v>
                </c:pt>
                <c:pt idx="3">
                  <c:v>07/08</c:v>
                </c:pt>
                <c:pt idx="4">
                  <c:v>08/09</c:v>
                </c:pt>
                <c:pt idx="5">
                  <c:v>09/10</c:v>
                </c:pt>
                <c:pt idx="6">
                  <c:v>10/11</c:v>
                </c:pt>
                <c:pt idx="7">
                  <c:v>11/12</c:v>
                </c:pt>
                <c:pt idx="8">
                  <c:v>12/13</c:v>
                </c:pt>
                <c:pt idx="9">
                  <c:v>13/14</c:v>
                </c:pt>
                <c:pt idx="10">
                  <c:v>14/15</c:v>
                </c:pt>
              </c:strCache>
            </c:strRef>
          </c:cat>
          <c:val>
            <c:numRef>
              <c:f>SA!$E$148:$E$157</c:f>
              <c:numCache>
                <c:formatCode>#,##0</c:formatCode>
                <c:ptCount val="10"/>
                <c:pt idx="0">
                  <c:v>3293.0634255670489</c:v>
                </c:pt>
                <c:pt idx="1">
                  <c:v>1801.0466625829511</c:v>
                </c:pt>
                <c:pt idx="2">
                  <c:v>3610.3593203999999</c:v>
                </c:pt>
                <c:pt idx="3">
                  <c:v>5124.9444903557387</c:v>
                </c:pt>
                <c:pt idx="4">
                  <c:v>1523.9154543426228</c:v>
                </c:pt>
                <c:pt idx="5">
                  <c:v>5034.2613649655741</c:v>
                </c:pt>
                <c:pt idx="6">
                  <c:v>1774.0800705260654</c:v>
                </c:pt>
                <c:pt idx="7">
                  <c:v>2627.9766538499998</c:v>
                </c:pt>
                <c:pt idx="8">
                  <c:v>653.50493710000012</c:v>
                </c:pt>
                <c:pt idx="9">
                  <c:v>4879.8701492081964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44956160"/>
        <c:axId val="43148416"/>
      </c:barChart>
      <c:lineChart>
        <c:grouping val="standard"/>
        <c:varyColors val="0"/>
        <c:ser>
          <c:idx val="6"/>
          <c:order val="0"/>
          <c:tx>
            <c:strRef>
              <c:f>SA!$K$31</c:f>
              <c:strCache>
                <c:ptCount val="1"/>
                <c:pt idx="0">
                  <c:v>ACL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SA!$A$5:$A$13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SA!$K$148:$K$158</c:f>
              <c:numCache>
                <c:formatCode>General</c:formatCode>
                <c:ptCount val="11"/>
                <c:pt idx="4">
                  <c:v>746940</c:v>
                </c:pt>
                <c:pt idx="5">
                  <c:v>660800</c:v>
                </c:pt>
                <c:pt idx="6">
                  <c:v>482620</c:v>
                </c:pt>
                <c:pt idx="7">
                  <c:v>482620</c:v>
                </c:pt>
                <c:pt idx="8">
                  <c:v>482620</c:v>
                </c:pt>
                <c:pt idx="9" formatCode="0">
                  <c:v>1033980</c:v>
                </c:pt>
                <c:pt idx="10" formatCode="0">
                  <c:v>1033980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56160"/>
        <c:axId val="43148416"/>
      </c:lineChart>
      <c:lineChart>
        <c:grouping val="standard"/>
        <c:varyColors val="0"/>
        <c:ser>
          <c:idx val="4"/>
          <c:order val="5"/>
          <c:tx>
            <c:strRef>
              <c:f>SA!$H$147</c:f>
              <c:strCache>
                <c:ptCount val="1"/>
                <c:pt idx="0">
                  <c:v>MRIP Effort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x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val>
            <c:numRef>
              <c:f>SA!$J$148:$J$158</c:f>
              <c:numCache>
                <c:formatCode>0</c:formatCode>
                <c:ptCount val="11"/>
                <c:pt idx="0">
                  <c:v>178113.71451895556</c:v>
                </c:pt>
                <c:pt idx="1">
                  <c:v>183632.38925553899</c:v>
                </c:pt>
                <c:pt idx="2">
                  <c:v>181449.46118452036</c:v>
                </c:pt>
                <c:pt idx="3">
                  <c:v>191194.49031736667</c:v>
                </c:pt>
                <c:pt idx="4">
                  <c:v>186009.38337050364</c:v>
                </c:pt>
                <c:pt idx="5">
                  <c:v>158822.55526277798</c:v>
                </c:pt>
                <c:pt idx="6">
                  <c:v>172850.24687428688</c:v>
                </c:pt>
                <c:pt idx="7">
                  <c:v>157074.07492257465</c:v>
                </c:pt>
                <c:pt idx="8">
                  <c:v>151845.46443005977</c:v>
                </c:pt>
              </c:numCache>
            </c:numRef>
          </c:val>
          <c:smooth val="0"/>
        </c:ser>
        <c:ser>
          <c:idx val="5"/>
          <c:order val="6"/>
          <c:tx>
            <c:strRef>
              <c:f>SA!$I$31</c:f>
              <c:strCache>
                <c:ptCount val="1"/>
                <c:pt idx="0">
                  <c:v>Hbt Effort</c:v>
                </c:pt>
              </c:strCache>
            </c:strRef>
          </c:tx>
          <c:val>
            <c:numRef>
              <c:f>SA!$I$148:$I$158</c:f>
              <c:numCache>
                <c:formatCode>0</c:formatCode>
                <c:ptCount val="11"/>
                <c:pt idx="0">
                  <c:v>251689</c:v>
                </c:pt>
                <c:pt idx="1">
                  <c:v>245730</c:v>
                </c:pt>
                <c:pt idx="2">
                  <c:v>239603</c:v>
                </c:pt>
                <c:pt idx="3">
                  <c:v>240952</c:v>
                </c:pt>
                <c:pt idx="4">
                  <c:v>180794</c:v>
                </c:pt>
                <c:pt idx="5">
                  <c:v>185037</c:v>
                </c:pt>
                <c:pt idx="6">
                  <c:v>189713</c:v>
                </c:pt>
                <c:pt idx="7">
                  <c:v>189836</c:v>
                </c:pt>
                <c:pt idx="8">
                  <c:v>195933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4956672"/>
        <c:axId val="43148992"/>
      </c:lineChart>
      <c:catAx>
        <c:axId val="4495616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2700000" vert="horz"/>
          <a:lstStyle/>
          <a:p>
            <a:pPr>
              <a:defRPr/>
            </a:pPr>
            <a:endParaRPr lang="en-US"/>
          </a:p>
        </c:txPr>
        <c:crossAx val="43148416"/>
        <c:crosses val="autoZero"/>
        <c:auto val="1"/>
        <c:lblAlgn val="ctr"/>
        <c:lblOffset val="100"/>
        <c:noMultiLvlLbl val="0"/>
      </c:catAx>
      <c:valAx>
        <c:axId val="431484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Landings (lbs ww)</a:t>
                </a:r>
              </a:p>
            </c:rich>
          </c:tx>
          <c:layout>
            <c:manualLayout>
              <c:xMode val="edge"/>
              <c:yMode val="edge"/>
              <c:x val="8.946598021401049E-5"/>
              <c:y val="0.23663977372146661"/>
            </c:manualLayout>
          </c:layout>
          <c:overlay val="0"/>
        </c:title>
        <c:numFmt formatCode="#,##0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4956160"/>
        <c:crosses val="autoZero"/>
        <c:crossBetween val="between"/>
        <c:majorUnit val="200000"/>
      </c:valAx>
      <c:catAx>
        <c:axId val="44956672"/>
        <c:scaling>
          <c:orientation val="minMax"/>
        </c:scaling>
        <c:delete val="1"/>
        <c:axPos val="b"/>
        <c:majorTickMark val="out"/>
        <c:minorTickMark val="none"/>
        <c:tickLblPos val="nextTo"/>
        <c:crossAx val="43148992"/>
        <c:crosses val="autoZero"/>
        <c:auto val="1"/>
        <c:lblAlgn val="ctr"/>
        <c:lblOffset val="100"/>
        <c:noMultiLvlLbl val="0"/>
      </c:catAx>
      <c:valAx>
        <c:axId val="43148992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 dirty="0">
                    <a:solidFill>
                      <a:srgbClr val="C00000"/>
                    </a:solidFill>
                  </a:rPr>
                  <a:t>MRFSS angler trips (X 100)</a:t>
                </a:r>
                <a:r>
                  <a:rPr lang="en-US" b="1" dirty="0"/>
                  <a:t>                                      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Headboat angler trips</a:t>
                </a:r>
              </a:p>
            </c:rich>
          </c:tx>
          <c:layout>
            <c:manualLayout>
              <c:xMode val="edge"/>
              <c:yMode val="edge"/>
              <c:x val="0.9396442812436907"/>
              <c:y val="0.17365162451284499"/>
            </c:manualLayout>
          </c:layout>
          <c:overlay val="0"/>
        </c:title>
        <c:numFmt formatCode="0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4956672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12308070866141731"/>
          <c:y val="0.93374045573848719"/>
          <c:w val="0.75290783363618008"/>
          <c:h val="6.439592778175451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877565962149469"/>
          <c:y val="3.7287989193989693E-2"/>
          <c:w val="0.6479650504213289"/>
          <c:h val="0.801127912988149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SA!$B$31</c:f>
              <c:strCache>
                <c:ptCount val="1"/>
                <c:pt idx="0">
                  <c:v>Cbt</c:v>
                </c:pt>
              </c:strCache>
            </c:strRef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SA!$B$284:$B$295</c:f>
              <c:numCache>
                <c:formatCode>#,##0</c:formatCode>
                <c:ptCount val="12"/>
                <c:pt idx="0">
                  <c:v>2755095.2799892104</c:v>
                </c:pt>
                <c:pt idx="1">
                  <c:v>4774368.0047849305</c:v>
                </c:pt>
                <c:pt idx="2">
                  <c:v>4137956.773795892</c:v>
                </c:pt>
                <c:pt idx="3">
                  <c:v>4089275.9553710599</c:v>
                </c:pt>
                <c:pt idx="4">
                  <c:v>3246604.1127901506</c:v>
                </c:pt>
                <c:pt idx="5">
                  <c:v>1820523.3052051987</c:v>
                </c:pt>
                <c:pt idx="6">
                  <c:v>2353471.9782610177</c:v>
                </c:pt>
                <c:pt idx="7">
                  <c:v>2219070.7163842698</c:v>
                </c:pt>
                <c:pt idx="8">
                  <c:v>2201491.91</c:v>
                </c:pt>
                <c:pt idx="9">
                  <c:v>1642565.72</c:v>
                </c:pt>
                <c:pt idx="10">
                  <c:v>1312958.81</c:v>
                </c:pt>
                <c:pt idx="11">
                  <c:v>9999.4</c:v>
                </c:pt>
              </c:numCache>
            </c:numRef>
          </c:val>
        </c:ser>
        <c:ser>
          <c:idx val="1"/>
          <c:order val="1"/>
          <c:tx>
            <c:strRef>
              <c:f>SA!$C$31</c:f>
              <c:strCache>
                <c:ptCount val="1"/>
                <c:pt idx="0">
                  <c:v>Hbt</c:v>
                </c:pt>
              </c:strCache>
            </c:strRef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SA!$C$284:$C$293</c:f>
              <c:numCache>
                <c:formatCode>#,##0</c:formatCode>
                <c:ptCount val="10"/>
                <c:pt idx="0">
                  <c:v>27727.789013340007</c:v>
                </c:pt>
                <c:pt idx="1">
                  <c:v>23783.176529702199</c:v>
                </c:pt>
                <c:pt idx="2">
                  <c:v>25903.256344000005</c:v>
                </c:pt>
                <c:pt idx="3">
                  <c:v>47122.333417149981</c:v>
                </c:pt>
                <c:pt idx="4">
                  <c:v>12825.258295399999</c:v>
                </c:pt>
                <c:pt idx="5">
                  <c:v>24138.059579200006</c:v>
                </c:pt>
                <c:pt idx="6">
                  <c:v>19441.76325072</c:v>
                </c:pt>
                <c:pt idx="7">
                  <c:v>20127.819427399994</c:v>
                </c:pt>
                <c:pt idx="8">
                  <c:v>20436.88</c:v>
                </c:pt>
                <c:pt idx="9">
                  <c:v>21159.13</c:v>
                </c:pt>
              </c:numCache>
            </c:numRef>
          </c:val>
        </c:ser>
        <c:ser>
          <c:idx val="2"/>
          <c:order val="2"/>
          <c:tx>
            <c:strRef>
              <c:f>SA!$D$31</c:f>
              <c:strCache>
                <c:ptCount val="1"/>
                <c:pt idx="0">
                  <c:v>Prv</c:v>
                </c:pt>
              </c:strCache>
            </c:strRef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SA!$D$284:$D$295</c:f>
              <c:numCache>
                <c:formatCode>#,##0</c:formatCode>
                <c:ptCount val="12"/>
                <c:pt idx="0">
                  <c:v>4452548.0804352993</c:v>
                </c:pt>
                <c:pt idx="1">
                  <c:v>4772694.0772203989</c:v>
                </c:pt>
                <c:pt idx="2">
                  <c:v>5370256.115559401</c:v>
                </c:pt>
                <c:pt idx="3">
                  <c:v>6300260.6093195993</c:v>
                </c:pt>
                <c:pt idx="4">
                  <c:v>4964915.0485703005</c:v>
                </c:pt>
                <c:pt idx="5">
                  <c:v>5672189.4762730999</c:v>
                </c:pt>
                <c:pt idx="6">
                  <c:v>3814985.7462955993</c:v>
                </c:pt>
                <c:pt idx="7">
                  <c:v>4289061.3391276011</c:v>
                </c:pt>
                <c:pt idx="8">
                  <c:v>3886530.61</c:v>
                </c:pt>
                <c:pt idx="9">
                  <c:v>3472340.55</c:v>
                </c:pt>
                <c:pt idx="10">
                  <c:v>3886884.72</c:v>
                </c:pt>
                <c:pt idx="11">
                  <c:v>25990.93</c:v>
                </c:pt>
              </c:numCache>
            </c:numRef>
          </c:val>
        </c:ser>
        <c:ser>
          <c:idx val="3"/>
          <c:order val="3"/>
          <c:tx>
            <c:strRef>
              <c:f>SA!$E$31</c:f>
              <c:strCache>
                <c:ptCount val="1"/>
                <c:pt idx="0">
                  <c:v>Shore</c:v>
                </c:pt>
              </c:strCache>
            </c:strRef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SA!$E$284:$E$293</c:f>
              <c:numCache>
                <c:formatCode>#,##0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526331392"/>
        <c:axId val="43171840"/>
      </c:barChart>
      <c:lineChart>
        <c:grouping val="standard"/>
        <c:varyColors val="0"/>
        <c:ser>
          <c:idx val="6"/>
          <c:order val="4"/>
          <c:tx>
            <c:strRef>
              <c:f>SA!$K$31</c:f>
              <c:strCache>
                <c:ptCount val="1"/>
                <c:pt idx="0">
                  <c:v>ACL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SA!$A$5:$A$13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SA!$K$284:$K$295</c:f>
              <c:numCache>
                <c:formatCode>General</c:formatCode>
                <c:ptCount val="12"/>
                <c:pt idx="8" formatCode="#,##0">
                  <c:v>13530692</c:v>
                </c:pt>
                <c:pt idx="9" formatCode="#,##0">
                  <c:v>13530692</c:v>
                </c:pt>
                <c:pt idx="10" formatCode="#,##0">
                  <c:v>14187845</c:v>
                </c:pt>
                <c:pt idx="11" formatCode="#,##0">
                  <c:v>14187845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6331392"/>
        <c:axId val="43171840"/>
      </c:lineChart>
      <c:lineChart>
        <c:grouping val="standard"/>
        <c:varyColors val="0"/>
        <c:ser>
          <c:idx val="4"/>
          <c:order val="5"/>
          <c:tx>
            <c:strRef>
              <c:f>SA!$H$31</c:f>
              <c:strCache>
                <c:ptCount val="1"/>
                <c:pt idx="0">
                  <c:v>MRIP Effort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x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val>
            <c:numRef>
              <c:f>SA!$J$284:$J$293</c:f>
              <c:numCache>
                <c:formatCode>0</c:formatCode>
                <c:ptCount val="10"/>
                <c:pt idx="0">
                  <c:v>484442.62597856403</c:v>
                </c:pt>
                <c:pt idx="1">
                  <c:v>510229.74890558468</c:v>
                </c:pt>
                <c:pt idx="2">
                  <c:v>513104.34349841048</c:v>
                </c:pt>
                <c:pt idx="3">
                  <c:v>534700.84571232868</c:v>
                </c:pt>
                <c:pt idx="4">
                  <c:v>516480.6907238827</c:v>
                </c:pt>
                <c:pt idx="5">
                  <c:v>428586.78568455303</c:v>
                </c:pt>
                <c:pt idx="6">
                  <c:v>428642.49044929119</c:v>
                </c:pt>
                <c:pt idx="7">
                  <c:v>397081.2863477947</c:v>
                </c:pt>
                <c:pt idx="8">
                  <c:v>383882.79807090753</c:v>
                </c:pt>
                <c:pt idx="9">
                  <c:v>365598.46245978901</c:v>
                </c:pt>
              </c:numCache>
            </c:numRef>
          </c:val>
          <c:smooth val="0"/>
        </c:ser>
        <c:ser>
          <c:idx val="5"/>
          <c:order val="6"/>
          <c:tx>
            <c:strRef>
              <c:f>SA!$I$31</c:f>
              <c:strCache>
                <c:ptCount val="1"/>
                <c:pt idx="0">
                  <c:v>Hbt Effort</c:v>
                </c:pt>
              </c:strCache>
            </c:strRef>
          </c:tx>
          <c:val>
            <c:numRef>
              <c:f>SA!$I$284:$I$293</c:f>
              <c:numCache>
                <c:formatCode>0</c:formatCode>
                <c:ptCount val="10"/>
                <c:pt idx="0">
                  <c:v>251418</c:v>
                </c:pt>
                <c:pt idx="1">
                  <c:v>238448</c:v>
                </c:pt>
                <c:pt idx="2">
                  <c:v>257332</c:v>
                </c:pt>
                <c:pt idx="3">
                  <c:v>246881</c:v>
                </c:pt>
                <c:pt idx="4">
                  <c:v>188388</c:v>
                </c:pt>
                <c:pt idx="5">
                  <c:v>196807</c:v>
                </c:pt>
                <c:pt idx="6">
                  <c:v>189684</c:v>
                </c:pt>
                <c:pt idx="7">
                  <c:v>187143</c:v>
                </c:pt>
                <c:pt idx="8" formatCode="#,##0">
                  <c:v>201392</c:v>
                </c:pt>
                <c:pt idx="9" formatCode="#,##0">
                  <c:v>227189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6430208"/>
        <c:axId val="43172416"/>
      </c:lineChart>
      <c:catAx>
        <c:axId val="52633139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3171840"/>
        <c:crosses val="autoZero"/>
        <c:auto val="1"/>
        <c:lblAlgn val="ctr"/>
        <c:lblOffset val="100"/>
        <c:noMultiLvlLbl val="0"/>
      </c:catAx>
      <c:valAx>
        <c:axId val="43171840"/>
        <c:scaling>
          <c:orientation val="minMax"/>
          <c:max val="150000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Landings (lbs ww)</a:t>
                </a:r>
              </a:p>
            </c:rich>
          </c:tx>
          <c:layout>
            <c:manualLayout>
              <c:xMode val="edge"/>
              <c:yMode val="edge"/>
              <c:x val="1.7391904959248526E-4"/>
              <c:y val="0.23663977372146661"/>
            </c:manualLayout>
          </c:layout>
          <c:overlay val="0"/>
        </c:title>
        <c:numFmt formatCode="#,##0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26331392"/>
        <c:crosses val="autoZero"/>
        <c:crossBetween val="between"/>
      </c:valAx>
      <c:catAx>
        <c:axId val="526430208"/>
        <c:scaling>
          <c:orientation val="minMax"/>
        </c:scaling>
        <c:delete val="1"/>
        <c:axPos val="b"/>
        <c:majorTickMark val="out"/>
        <c:minorTickMark val="none"/>
        <c:tickLblPos val="nextTo"/>
        <c:crossAx val="43172416"/>
        <c:crosses val="autoZero"/>
        <c:auto val="1"/>
        <c:lblAlgn val="ctr"/>
        <c:lblOffset val="100"/>
        <c:noMultiLvlLbl val="0"/>
      </c:catAx>
      <c:valAx>
        <c:axId val="43172416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>
                    <a:solidFill>
                      <a:srgbClr val="C00000"/>
                    </a:solidFill>
                  </a:rPr>
                  <a:t>MRFSS angler trips (X 100)                                      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Headboat angler trips</a:t>
                </a:r>
              </a:p>
            </c:rich>
          </c:tx>
          <c:layout>
            <c:manualLayout>
              <c:xMode val="edge"/>
              <c:yMode val="edge"/>
              <c:x val="0.93417543859649133"/>
              <c:y val="0.17365162451284499"/>
            </c:manualLayout>
          </c:layout>
          <c:overlay val="0"/>
        </c:title>
        <c:numFmt formatCode="0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26430208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8.6318552286227382E-2"/>
          <c:y val="0.93374045573848719"/>
          <c:w val="0.8242370493162039"/>
          <c:h val="6.439592778175451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474057190219643"/>
          <c:y val="3.7287989193989707E-2"/>
          <c:w val="0.65673698024589033"/>
          <c:h val="0.791658216018452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SA!$B$31</c:f>
              <c:strCache>
                <c:ptCount val="1"/>
                <c:pt idx="0">
                  <c:v>Cbt</c:v>
                </c:pt>
              </c:strCache>
            </c:strRef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SA!$B$307:$B$318</c:f>
              <c:numCache>
                <c:formatCode>#,##0</c:formatCode>
                <c:ptCount val="12"/>
                <c:pt idx="0">
                  <c:v>496011.98432276002</c:v>
                </c:pt>
                <c:pt idx="1">
                  <c:v>252441.36071809998</c:v>
                </c:pt>
                <c:pt idx="2">
                  <c:v>219287.03673388</c:v>
                </c:pt>
                <c:pt idx="3">
                  <c:v>391288.0993466599</c:v>
                </c:pt>
                <c:pt idx="4">
                  <c:v>206538.98398195</c:v>
                </c:pt>
                <c:pt idx="5">
                  <c:v>208835.48651009004</c:v>
                </c:pt>
                <c:pt idx="6">
                  <c:v>200406.63317520003</c:v>
                </c:pt>
                <c:pt idx="7">
                  <c:v>254214.64475500004</c:v>
                </c:pt>
                <c:pt idx="8">
                  <c:v>662851.69999999995</c:v>
                </c:pt>
                <c:pt idx="9">
                  <c:v>201497.37</c:v>
                </c:pt>
                <c:pt idx="10">
                  <c:v>247488.32</c:v>
                </c:pt>
              </c:numCache>
            </c:numRef>
          </c:val>
        </c:ser>
        <c:ser>
          <c:idx val="1"/>
          <c:order val="1"/>
          <c:tx>
            <c:strRef>
              <c:f>SA!$C$31</c:f>
              <c:strCache>
                <c:ptCount val="1"/>
                <c:pt idx="0">
                  <c:v>Hbt</c:v>
                </c:pt>
              </c:strCache>
            </c:strRef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SA!$C$307:$C$316</c:f>
              <c:numCache>
                <c:formatCode>#,##0</c:formatCode>
                <c:ptCount val="10"/>
                <c:pt idx="0">
                  <c:v>5215.620633999999</c:v>
                </c:pt>
                <c:pt idx="1">
                  <c:v>5789.5882439999996</c:v>
                </c:pt>
                <c:pt idx="2">
                  <c:v>3001.3644860000004</c:v>
                </c:pt>
                <c:pt idx="3">
                  <c:v>10278.409577599999</c:v>
                </c:pt>
                <c:pt idx="4">
                  <c:v>2766.7112711999998</c:v>
                </c:pt>
                <c:pt idx="5">
                  <c:v>3368.5847080000003</c:v>
                </c:pt>
                <c:pt idx="6">
                  <c:v>4606.1126674000016</c:v>
                </c:pt>
                <c:pt idx="7">
                  <c:v>1632.8237623999999</c:v>
                </c:pt>
                <c:pt idx="8">
                  <c:v>3844.49</c:v>
                </c:pt>
                <c:pt idx="9">
                  <c:v>2983.55</c:v>
                </c:pt>
              </c:numCache>
            </c:numRef>
          </c:val>
        </c:ser>
        <c:ser>
          <c:idx val="2"/>
          <c:order val="2"/>
          <c:tx>
            <c:strRef>
              <c:f>SA!$D$31</c:f>
              <c:strCache>
                <c:ptCount val="1"/>
                <c:pt idx="0">
                  <c:v>Prv</c:v>
                </c:pt>
              </c:strCache>
            </c:strRef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SA!$D$307:$D$318</c:f>
              <c:numCache>
                <c:formatCode>#,##0</c:formatCode>
                <c:ptCount val="12"/>
                <c:pt idx="0">
                  <c:v>611023.83608889999</c:v>
                </c:pt>
                <c:pt idx="1">
                  <c:v>600078.65358460008</c:v>
                </c:pt>
                <c:pt idx="2">
                  <c:v>546313.7196985</c:v>
                </c:pt>
                <c:pt idx="3">
                  <c:v>1649416.1908460003</c:v>
                </c:pt>
                <c:pt idx="4">
                  <c:v>457069.38105070003</c:v>
                </c:pt>
                <c:pt idx="5">
                  <c:v>583845.48567179998</c:v>
                </c:pt>
                <c:pt idx="6">
                  <c:v>391957.6988032001</c:v>
                </c:pt>
                <c:pt idx="7">
                  <c:v>444272.8083797</c:v>
                </c:pt>
                <c:pt idx="8">
                  <c:v>885779.19</c:v>
                </c:pt>
                <c:pt idx="9">
                  <c:v>174131.73</c:v>
                </c:pt>
                <c:pt idx="10">
                  <c:v>404287.67</c:v>
                </c:pt>
                <c:pt idx="11">
                  <c:v>55180.51</c:v>
                </c:pt>
              </c:numCache>
            </c:numRef>
          </c:val>
        </c:ser>
        <c:ser>
          <c:idx val="3"/>
          <c:order val="3"/>
          <c:tx>
            <c:strRef>
              <c:f>SA!$E$31</c:f>
              <c:strCache>
                <c:ptCount val="1"/>
                <c:pt idx="0">
                  <c:v>Shore</c:v>
                </c:pt>
              </c:strCache>
            </c:strRef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SA!$E$307:$E$316</c:f>
              <c:numCache>
                <c:formatCode>#,##0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526823936"/>
        <c:axId val="43177024"/>
      </c:barChart>
      <c:lineChart>
        <c:grouping val="standard"/>
        <c:varyColors val="0"/>
        <c:ser>
          <c:idx val="6"/>
          <c:order val="4"/>
          <c:tx>
            <c:strRef>
              <c:f>SA!$K$31</c:f>
              <c:strCache>
                <c:ptCount val="1"/>
                <c:pt idx="0">
                  <c:v>ACL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SA!$A$5:$A$13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SA!$K$307:$K$318</c:f>
              <c:numCache>
                <c:formatCode>General</c:formatCode>
                <c:ptCount val="12"/>
                <c:pt idx="8" formatCode="#,##0">
                  <c:v>1427638</c:v>
                </c:pt>
                <c:pt idx="9" formatCode="0">
                  <c:v>1427638</c:v>
                </c:pt>
                <c:pt idx="10" formatCode="0">
                  <c:v>1724418</c:v>
                </c:pt>
                <c:pt idx="11" formatCode="0">
                  <c:v>1724418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6823936"/>
        <c:axId val="43177024"/>
      </c:lineChart>
      <c:lineChart>
        <c:grouping val="standard"/>
        <c:varyColors val="0"/>
        <c:ser>
          <c:idx val="4"/>
          <c:order val="5"/>
          <c:tx>
            <c:strRef>
              <c:f>SA!$H$31</c:f>
              <c:strCache>
                <c:ptCount val="1"/>
                <c:pt idx="0">
                  <c:v>MRIP Effort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x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val>
            <c:numRef>
              <c:f>SA!$J$307:$J$316</c:f>
              <c:numCache>
                <c:formatCode>0</c:formatCode>
                <c:ptCount val="10"/>
                <c:pt idx="0">
                  <c:v>484442.62597856403</c:v>
                </c:pt>
                <c:pt idx="1">
                  <c:v>510229.74890558468</c:v>
                </c:pt>
                <c:pt idx="2">
                  <c:v>513104.34349841048</c:v>
                </c:pt>
                <c:pt idx="3">
                  <c:v>534700.84571232868</c:v>
                </c:pt>
                <c:pt idx="4">
                  <c:v>516480.6907238827</c:v>
                </c:pt>
                <c:pt idx="5">
                  <c:v>428586.78568455303</c:v>
                </c:pt>
                <c:pt idx="6">
                  <c:v>428642.49044929119</c:v>
                </c:pt>
                <c:pt idx="7">
                  <c:v>397081.2863477947</c:v>
                </c:pt>
                <c:pt idx="8">
                  <c:v>383882.79807090753</c:v>
                </c:pt>
                <c:pt idx="9">
                  <c:v>365598.46245978901</c:v>
                </c:pt>
              </c:numCache>
            </c:numRef>
          </c:val>
          <c:smooth val="0"/>
        </c:ser>
        <c:ser>
          <c:idx val="5"/>
          <c:order val="6"/>
          <c:tx>
            <c:strRef>
              <c:f>SA!$I$31</c:f>
              <c:strCache>
                <c:ptCount val="1"/>
                <c:pt idx="0">
                  <c:v>Hbt Effort</c:v>
                </c:pt>
              </c:strCache>
            </c:strRef>
          </c:tx>
          <c:val>
            <c:numRef>
              <c:f>SA!$I$307:$I$316</c:f>
              <c:numCache>
                <c:formatCode>0</c:formatCode>
                <c:ptCount val="10"/>
                <c:pt idx="0">
                  <c:v>251418</c:v>
                </c:pt>
                <c:pt idx="1">
                  <c:v>238448</c:v>
                </c:pt>
                <c:pt idx="2">
                  <c:v>257332</c:v>
                </c:pt>
                <c:pt idx="3">
                  <c:v>246881</c:v>
                </c:pt>
                <c:pt idx="4">
                  <c:v>188388</c:v>
                </c:pt>
                <c:pt idx="5">
                  <c:v>196807</c:v>
                </c:pt>
                <c:pt idx="6">
                  <c:v>189684</c:v>
                </c:pt>
                <c:pt idx="7">
                  <c:v>187143</c:v>
                </c:pt>
                <c:pt idx="8" formatCode="#,##0">
                  <c:v>201392</c:v>
                </c:pt>
                <c:pt idx="9" formatCode="#,##0">
                  <c:v>227189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6824448"/>
        <c:axId val="43177600"/>
      </c:lineChart>
      <c:catAx>
        <c:axId val="52682393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3177024"/>
        <c:crosses val="autoZero"/>
        <c:auto val="1"/>
        <c:lblAlgn val="ctr"/>
        <c:lblOffset val="100"/>
        <c:noMultiLvlLbl val="0"/>
      </c:catAx>
      <c:valAx>
        <c:axId val="43177024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Landings (lbs ww)</a:t>
                </a:r>
              </a:p>
            </c:rich>
          </c:tx>
          <c:layout>
            <c:manualLayout>
              <c:xMode val="edge"/>
              <c:yMode val="edge"/>
              <c:x val="1.7391904959248526E-4"/>
              <c:y val="0.23348320806490094"/>
            </c:manualLayout>
          </c:layout>
          <c:overlay val="0"/>
        </c:title>
        <c:numFmt formatCode="#,##0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26823936"/>
        <c:crosses val="autoZero"/>
        <c:crossBetween val="between"/>
      </c:valAx>
      <c:catAx>
        <c:axId val="526824448"/>
        <c:scaling>
          <c:orientation val="minMax"/>
        </c:scaling>
        <c:delete val="1"/>
        <c:axPos val="b"/>
        <c:majorTickMark val="out"/>
        <c:minorTickMark val="none"/>
        <c:tickLblPos val="nextTo"/>
        <c:crossAx val="43177600"/>
        <c:crosses val="autoZero"/>
        <c:auto val="1"/>
        <c:lblAlgn val="ctr"/>
        <c:lblOffset val="100"/>
        <c:noMultiLvlLbl val="0"/>
      </c:catAx>
      <c:valAx>
        <c:axId val="43177600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>
                    <a:solidFill>
                      <a:srgbClr val="C00000"/>
                    </a:solidFill>
                  </a:rPr>
                  <a:t>MRFSS angler trips (X 100)                                      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Headboat angler trips</a:t>
                </a:r>
              </a:p>
            </c:rich>
          </c:tx>
          <c:layout>
            <c:manualLayout>
              <c:xMode val="edge"/>
              <c:yMode val="edge"/>
              <c:x val="0.93066666666666675"/>
              <c:y val="0.20206071542193593"/>
            </c:manualLayout>
          </c:layout>
          <c:overlay val="0"/>
        </c:title>
        <c:numFmt formatCode="0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26824448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8.561679790026247E-2"/>
          <c:y val="0.92742732442535591"/>
          <c:w val="0.8242370493162039"/>
          <c:h val="6.439592778175451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710889118075715"/>
          <c:y val="3.7288059395598198E-2"/>
          <c:w val="0.67444647576833505"/>
          <c:h val="0.7850607775590551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SA!$B$31</c:f>
              <c:strCache>
                <c:ptCount val="1"/>
                <c:pt idx="0">
                  <c:v>Cbt</c:v>
                </c:pt>
              </c:strCache>
            </c:strRef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SA!$B$180:$B$191</c:f>
              <c:numCache>
                <c:formatCode>#,##0</c:formatCode>
                <c:ptCount val="12"/>
                <c:pt idx="0">
                  <c:v>122600.36946208475</c:v>
                </c:pt>
                <c:pt idx="1">
                  <c:v>123803.5223790593</c:v>
                </c:pt>
                <c:pt idx="2">
                  <c:v>98623.406122618646</c:v>
                </c:pt>
                <c:pt idx="3">
                  <c:v>94607.347516737282</c:v>
                </c:pt>
                <c:pt idx="4">
                  <c:v>58670.77861703391</c:v>
                </c:pt>
                <c:pt idx="5">
                  <c:v>48349.798172949158</c:v>
                </c:pt>
                <c:pt idx="6">
                  <c:v>23263.363401681352</c:v>
                </c:pt>
                <c:pt idx="7">
                  <c:v>11173.599943737288</c:v>
                </c:pt>
                <c:pt idx="8">
                  <c:v>17866.580000000002</c:v>
                </c:pt>
                <c:pt idx="9">
                  <c:v>3807.17</c:v>
                </c:pt>
                <c:pt idx="10">
                  <c:v>53171.05</c:v>
                </c:pt>
              </c:numCache>
            </c:numRef>
          </c:val>
        </c:ser>
        <c:ser>
          <c:idx val="1"/>
          <c:order val="1"/>
          <c:tx>
            <c:strRef>
              <c:f>SA!$C$31</c:f>
              <c:strCache>
                <c:ptCount val="1"/>
                <c:pt idx="0">
                  <c:v>Hbt</c:v>
                </c:pt>
              </c:strCache>
            </c:strRef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SA!$C$180:$C$191</c:f>
              <c:numCache>
                <c:formatCode>#,##0</c:formatCode>
                <c:ptCount val="12"/>
                <c:pt idx="0">
                  <c:v>82476.738993220351</c:v>
                </c:pt>
                <c:pt idx="1">
                  <c:v>71737.048776271171</c:v>
                </c:pt>
                <c:pt idx="2">
                  <c:v>46537.667405084758</c:v>
                </c:pt>
                <c:pt idx="3">
                  <c:v>66781.939372033929</c:v>
                </c:pt>
                <c:pt idx="4">
                  <c:v>33140.371122542376</c:v>
                </c:pt>
                <c:pt idx="5">
                  <c:v>26742.268812881361</c:v>
                </c:pt>
                <c:pt idx="6">
                  <c:v>27428.403855254233</c:v>
                </c:pt>
                <c:pt idx="7">
                  <c:v>25522.42253016949</c:v>
                </c:pt>
                <c:pt idx="8">
                  <c:v>16868.03</c:v>
                </c:pt>
                <c:pt idx="9">
                  <c:v>13077.05</c:v>
                </c:pt>
                <c:pt idx="10">
                  <c:v>9831.77</c:v>
                </c:pt>
              </c:numCache>
            </c:numRef>
          </c:val>
        </c:ser>
        <c:ser>
          <c:idx val="2"/>
          <c:order val="2"/>
          <c:tx>
            <c:strRef>
              <c:f>SA!$D$31</c:f>
              <c:strCache>
                <c:ptCount val="1"/>
                <c:pt idx="0">
                  <c:v>Prv</c:v>
                </c:pt>
              </c:strCache>
            </c:strRef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SA!$D$180:$D$191</c:f>
              <c:numCache>
                <c:formatCode>#,##0</c:formatCode>
                <c:ptCount val="12"/>
                <c:pt idx="0">
                  <c:v>389601.08702118648</c:v>
                </c:pt>
                <c:pt idx="1">
                  <c:v>313452.30839042371</c:v>
                </c:pt>
                <c:pt idx="2">
                  <c:v>319923.31480576273</c:v>
                </c:pt>
                <c:pt idx="3">
                  <c:v>334173.20724245766</c:v>
                </c:pt>
                <c:pt idx="4">
                  <c:v>435251.77026915253</c:v>
                </c:pt>
                <c:pt idx="5">
                  <c:v>188883.35480415254</c:v>
                </c:pt>
                <c:pt idx="6">
                  <c:v>121149.11590152544</c:v>
                </c:pt>
                <c:pt idx="7">
                  <c:v>133158.31475330511</c:v>
                </c:pt>
                <c:pt idx="8">
                  <c:v>143331.46</c:v>
                </c:pt>
                <c:pt idx="9">
                  <c:v>61587.05</c:v>
                </c:pt>
                <c:pt idx="10">
                  <c:v>106444.6</c:v>
                </c:pt>
                <c:pt idx="11">
                  <c:v>7487.95</c:v>
                </c:pt>
              </c:numCache>
            </c:numRef>
          </c:val>
        </c:ser>
        <c:ser>
          <c:idx val="3"/>
          <c:order val="3"/>
          <c:tx>
            <c:strRef>
              <c:f>SA!$E$31</c:f>
              <c:strCache>
                <c:ptCount val="1"/>
                <c:pt idx="0">
                  <c:v>Shore</c:v>
                </c:pt>
              </c:strCache>
            </c:strRef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SA!$E$180:$E$189</c:f>
              <c:numCache>
                <c:formatCode>#,##0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11735.446654237288</c:v>
                </c:pt>
                <c:pt idx="4">
                  <c:v>23453.215016101698</c:v>
                </c:pt>
                <c:pt idx="5">
                  <c:v>5948.2092730508475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46816768"/>
        <c:axId val="43153600"/>
      </c:barChart>
      <c:lineChart>
        <c:grouping val="standard"/>
        <c:varyColors val="0"/>
        <c:ser>
          <c:idx val="6"/>
          <c:order val="4"/>
          <c:tx>
            <c:strRef>
              <c:f>SA!$K$31</c:f>
              <c:strCache>
                <c:ptCount val="1"/>
                <c:pt idx="0">
                  <c:v>ACL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SA!$A$5:$A$13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SA!$K$180:$K$191</c:f>
              <c:numCache>
                <c:formatCode>General</c:formatCode>
                <c:ptCount val="12"/>
                <c:pt idx="7">
                  <c:v>340060</c:v>
                </c:pt>
                <c:pt idx="8">
                  <c:v>340060</c:v>
                </c:pt>
                <c:pt idx="9">
                  <c:v>340060</c:v>
                </c:pt>
                <c:pt idx="10">
                  <c:v>340060</c:v>
                </c:pt>
                <c:pt idx="11">
                  <c:v>340060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16768"/>
        <c:axId val="43153600"/>
      </c:lineChart>
      <c:lineChart>
        <c:grouping val="standard"/>
        <c:varyColors val="0"/>
        <c:ser>
          <c:idx val="4"/>
          <c:order val="5"/>
          <c:tx>
            <c:strRef>
              <c:f>SA!$H$179</c:f>
              <c:strCache>
                <c:ptCount val="1"/>
                <c:pt idx="0">
                  <c:v>MRIP Effort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x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val>
            <c:numRef>
              <c:f>SA!$J$180:$J$189</c:f>
              <c:numCache>
                <c:formatCode>0</c:formatCode>
                <c:ptCount val="10"/>
                <c:pt idx="0">
                  <c:v>212223.08157977185</c:v>
                </c:pt>
                <c:pt idx="1">
                  <c:v>210183.57891024055</c:v>
                </c:pt>
                <c:pt idx="2">
                  <c:v>215282.80227403433</c:v>
                </c:pt>
                <c:pt idx="3">
                  <c:v>219953.57613790466</c:v>
                </c:pt>
                <c:pt idx="4">
                  <c:v>217936.48444457076</c:v>
                </c:pt>
                <c:pt idx="5">
                  <c:v>186841.95890642051</c:v>
                </c:pt>
                <c:pt idx="6">
                  <c:v>190662.80490103044</c:v>
                </c:pt>
                <c:pt idx="7">
                  <c:v>176728.02532820296</c:v>
                </c:pt>
                <c:pt idx="8">
                  <c:v>177926.82808717605</c:v>
                </c:pt>
                <c:pt idx="9">
                  <c:v>165220.25085318962</c:v>
                </c:pt>
              </c:numCache>
            </c:numRef>
          </c:val>
          <c:smooth val="0"/>
        </c:ser>
        <c:ser>
          <c:idx val="5"/>
          <c:order val="6"/>
          <c:tx>
            <c:strRef>
              <c:f>SA!$I$31</c:f>
              <c:strCache>
                <c:ptCount val="1"/>
                <c:pt idx="0">
                  <c:v>Hbt Effort</c:v>
                </c:pt>
              </c:strCache>
            </c:strRef>
          </c:tx>
          <c:val>
            <c:numRef>
              <c:f>SA!$I$180:$I$189</c:f>
              <c:numCache>
                <c:formatCode>0</c:formatCode>
                <c:ptCount val="10"/>
                <c:pt idx="0">
                  <c:v>251418</c:v>
                </c:pt>
                <c:pt idx="1">
                  <c:v>238448</c:v>
                </c:pt>
                <c:pt idx="2">
                  <c:v>257332</c:v>
                </c:pt>
                <c:pt idx="3">
                  <c:v>246881</c:v>
                </c:pt>
                <c:pt idx="4">
                  <c:v>188388</c:v>
                </c:pt>
                <c:pt idx="5">
                  <c:v>196807</c:v>
                </c:pt>
                <c:pt idx="6">
                  <c:v>189684</c:v>
                </c:pt>
                <c:pt idx="7">
                  <c:v>187143</c:v>
                </c:pt>
                <c:pt idx="8" formatCode="#,##0">
                  <c:v>201392</c:v>
                </c:pt>
                <c:pt idx="9" formatCode="#,##0">
                  <c:v>227189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203456"/>
        <c:axId val="43154176"/>
      </c:lineChart>
      <c:catAx>
        <c:axId val="4681676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3153600"/>
        <c:crosses val="autoZero"/>
        <c:auto val="1"/>
        <c:lblAlgn val="ctr"/>
        <c:lblOffset val="100"/>
        <c:noMultiLvlLbl val="0"/>
      </c:catAx>
      <c:valAx>
        <c:axId val="431536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/>
                  <a:t>Landings (</a:t>
                </a:r>
                <a:r>
                  <a:rPr lang="en-US" b="1" dirty="0" err="1"/>
                  <a:t>lbs</a:t>
                </a:r>
                <a:r>
                  <a:rPr lang="en-US" b="1" dirty="0"/>
                  <a:t> </a:t>
                </a:r>
                <a:r>
                  <a:rPr lang="en-US" b="1" dirty="0" err="1"/>
                  <a:t>gw</a:t>
                </a:r>
                <a:r>
                  <a:rPr lang="en-US" b="1" dirty="0"/>
                  <a:t>)</a:t>
                </a:r>
              </a:p>
            </c:rich>
          </c:tx>
          <c:layout>
            <c:manualLayout>
              <c:xMode val="edge"/>
              <c:yMode val="edge"/>
              <c:x val="1.4830278392823903E-4"/>
              <c:y val="0.23348326771653546"/>
            </c:manualLayout>
          </c:layout>
          <c:overlay val="0"/>
        </c:title>
        <c:numFmt formatCode="#,##0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6816768"/>
        <c:crosses val="autoZero"/>
        <c:crossBetween val="between"/>
      </c:valAx>
      <c:catAx>
        <c:axId val="45203456"/>
        <c:scaling>
          <c:orientation val="minMax"/>
        </c:scaling>
        <c:delete val="1"/>
        <c:axPos val="b"/>
        <c:majorTickMark val="out"/>
        <c:minorTickMark val="none"/>
        <c:tickLblPos val="nextTo"/>
        <c:crossAx val="43154176"/>
        <c:crosses val="autoZero"/>
        <c:auto val="1"/>
        <c:lblAlgn val="ctr"/>
        <c:lblOffset val="100"/>
        <c:noMultiLvlLbl val="0"/>
      </c:catAx>
      <c:valAx>
        <c:axId val="43154176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 dirty="0">
                    <a:solidFill>
                      <a:srgbClr val="C00000"/>
                    </a:solidFill>
                  </a:rPr>
                  <a:t>MRFSS angler trips (X 100)                                      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Headboat angler trips</a:t>
                </a:r>
              </a:p>
            </c:rich>
          </c:tx>
          <c:layout>
            <c:manualLayout>
              <c:xMode val="edge"/>
              <c:yMode val="edge"/>
              <c:x val="0.92546235675535105"/>
              <c:y val="0.17677657480314959"/>
            </c:manualLayout>
          </c:layout>
          <c:overlay val="0"/>
        </c:title>
        <c:numFmt formatCode="0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5203456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8.8330835617156683E-2"/>
          <c:y val="0.91480106179909337"/>
          <c:w val="0.82336896373757695"/>
          <c:h val="6.439592778175451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482261592300963"/>
          <c:y val="3.7288059395598198E-2"/>
          <c:w val="0.6511161417322836"/>
          <c:h val="0.794814781675017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SA!$B$31</c:f>
              <c:strCache>
                <c:ptCount val="1"/>
                <c:pt idx="0">
                  <c:v>Cbt</c:v>
                </c:pt>
              </c:strCache>
            </c:strRef>
          </c:tx>
          <c:invertIfNegative val="0"/>
          <c:cat>
            <c:strRef>
              <c:f>SA!$A$207:$A$217</c:f>
              <c:strCache>
                <c:ptCount val="11"/>
                <c:pt idx="0">
                  <c:v>04/05</c:v>
                </c:pt>
                <c:pt idx="1">
                  <c:v>05/06</c:v>
                </c:pt>
                <c:pt idx="2">
                  <c:v>06/07</c:v>
                </c:pt>
                <c:pt idx="3">
                  <c:v>07/08</c:v>
                </c:pt>
                <c:pt idx="4">
                  <c:v>08/09</c:v>
                </c:pt>
                <c:pt idx="5">
                  <c:v>09/10</c:v>
                </c:pt>
                <c:pt idx="6">
                  <c:v>10/11</c:v>
                </c:pt>
                <c:pt idx="7">
                  <c:v>11/12</c:v>
                </c:pt>
                <c:pt idx="8">
                  <c:v>12/13</c:v>
                </c:pt>
                <c:pt idx="9">
                  <c:v>13/14</c:v>
                </c:pt>
                <c:pt idx="10">
                  <c:v>14/15</c:v>
                </c:pt>
              </c:strCache>
            </c:strRef>
          </c:cat>
          <c:val>
            <c:numRef>
              <c:f>SA!$B$207:$B$217</c:f>
              <c:numCache>
                <c:formatCode>#,##0</c:formatCode>
                <c:ptCount val="11"/>
                <c:pt idx="0">
                  <c:v>438410.12823115004</c:v>
                </c:pt>
                <c:pt idx="1">
                  <c:v>312013.28258279996</c:v>
                </c:pt>
                <c:pt idx="2">
                  <c:v>507703.82592586003</c:v>
                </c:pt>
                <c:pt idx="3">
                  <c:v>480781.09669704002</c:v>
                </c:pt>
                <c:pt idx="4">
                  <c:v>654052.45483663003</c:v>
                </c:pt>
                <c:pt idx="5">
                  <c:v>583287.69568219001</c:v>
                </c:pt>
                <c:pt idx="6">
                  <c:v>428072.97232135001</c:v>
                </c:pt>
                <c:pt idx="7">
                  <c:v>293925.81</c:v>
                </c:pt>
                <c:pt idx="8">
                  <c:v>1157983.67</c:v>
                </c:pt>
                <c:pt idx="9">
                  <c:v>340715.38</c:v>
                </c:pt>
                <c:pt idx="10">
                  <c:v>392228.52999999997</c:v>
                </c:pt>
              </c:numCache>
            </c:numRef>
          </c:val>
        </c:ser>
        <c:ser>
          <c:idx val="1"/>
          <c:order val="1"/>
          <c:tx>
            <c:strRef>
              <c:f>SA!$C$31</c:f>
              <c:strCache>
                <c:ptCount val="1"/>
                <c:pt idx="0">
                  <c:v>Hbt</c:v>
                </c:pt>
              </c:strCache>
            </c:strRef>
          </c:tx>
          <c:invertIfNegative val="0"/>
          <c:cat>
            <c:strRef>
              <c:f>SA!$A$207:$A$217</c:f>
              <c:strCache>
                <c:ptCount val="11"/>
                <c:pt idx="0">
                  <c:v>04/05</c:v>
                </c:pt>
                <c:pt idx="1">
                  <c:v>05/06</c:v>
                </c:pt>
                <c:pt idx="2">
                  <c:v>06/07</c:v>
                </c:pt>
                <c:pt idx="3">
                  <c:v>07/08</c:v>
                </c:pt>
                <c:pt idx="4">
                  <c:v>08/09</c:v>
                </c:pt>
                <c:pt idx="5">
                  <c:v>09/10</c:v>
                </c:pt>
                <c:pt idx="6">
                  <c:v>10/11</c:v>
                </c:pt>
                <c:pt idx="7">
                  <c:v>11/12</c:v>
                </c:pt>
                <c:pt idx="8">
                  <c:v>12/13</c:v>
                </c:pt>
                <c:pt idx="9">
                  <c:v>13/14</c:v>
                </c:pt>
                <c:pt idx="10">
                  <c:v>14/15</c:v>
                </c:pt>
              </c:strCache>
            </c:strRef>
          </c:cat>
          <c:val>
            <c:numRef>
              <c:f>SA!$C$207:$C$217</c:f>
              <c:numCache>
                <c:formatCode>#,##0</c:formatCode>
                <c:ptCount val="11"/>
                <c:pt idx="0">
                  <c:v>76091</c:v>
                </c:pt>
                <c:pt idx="1">
                  <c:v>33739</c:v>
                </c:pt>
                <c:pt idx="2">
                  <c:v>48404</c:v>
                </c:pt>
                <c:pt idx="3">
                  <c:v>110915</c:v>
                </c:pt>
                <c:pt idx="4">
                  <c:v>74284</c:v>
                </c:pt>
                <c:pt idx="5">
                  <c:v>86987</c:v>
                </c:pt>
                <c:pt idx="6">
                  <c:v>75268</c:v>
                </c:pt>
                <c:pt idx="7">
                  <c:v>37577.386114599998</c:v>
                </c:pt>
                <c:pt idx="8">
                  <c:v>37941.450000000004</c:v>
                </c:pt>
                <c:pt idx="9">
                  <c:v>84685.06</c:v>
                </c:pt>
                <c:pt idx="10">
                  <c:v>71359.63</c:v>
                </c:pt>
              </c:numCache>
            </c:numRef>
          </c:val>
        </c:ser>
        <c:ser>
          <c:idx val="2"/>
          <c:order val="2"/>
          <c:tx>
            <c:strRef>
              <c:f>SA!$D$31</c:f>
              <c:strCache>
                <c:ptCount val="1"/>
                <c:pt idx="0">
                  <c:v>Prv</c:v>
                </c:pt>
              </c:strCache>
            </c:strRef>
          </c:tx>
          <c:invertIfNegative val="0"/>
          <c:cat>
            <c:strRef>
              <c:f>SA!$A$207:$A$217</c:f>
              <c:strCache>
                <c:ptCount val="11"/>
                <c:pt idx="0">
                  <c:v>04/05</c:v>
                </c:pt>
                <c:pt idx="1">
                  <c:v>05/06</c:v>
                </c:pt>
                <c:pt idx="2">
                  <c:v>06/07</c:v>
                </c:pt>
                <c:pt idx="3">
                  <c:v>07/08</c:v>
                </c:pt>
                <c:pt idx="4">
                  <c:v>08/09</c:v>
                </c:pt>
                <c:pt idx="5">
                  <c:v>09/10</c:v>
                </c:pt>
                <c:pt idx="6">
                  <c:v>10/11</c:v>
                </c:pt>
                <c:pt idx="7">
                  <c:v>11/12</c:v>
                </c:pt>
                <c:pt idx="8">
                  <c:v>12/13</c:v>
                </c:pt>
                <c:pt idx="9">
                  <c:v>13/14</c:v>
                </c:pt>
                <c:pt idx="10">
                  <c:v>14/15</c:v>
                </c:pt>
              </c:strCache>
            </c:strRef>
          </c:cat>
          <c:val>
            <c:numRef>
              <c:f>SA!$D$207:$D$217</c:f>
              <c:numCache>
                <c:formatCode>#,##0</c:formatCode>
                <c:ptCount val="11"/>
                <c:pt idx="0">
                  <c:v>193550</c:v>
                </c:pt>
                <c:pt idx="1">
                  <c:v>132358</c:v>
                </c:pt>
                <c:pt idx="2">
                  <c:v>442792</c:v>
                </c:pt>
                <c:pt idx="3">
                  <c:v>511473</c:v>
                </c:pt>
                <c:pt idx="4">
                  <c:v>559358</c:v>
                </c:pt>
                <c:pt idx="5">
                  <c:v>666726</c:v>
                </c:pt>
                <c:pt idx="6">
                  <c:v>509443</c:v>
                </c:pt>
                <c:pt idx="7">
                  <c:v>248161.08000000002</c:v>
                </c:pt>
                <c:pt idx="8">
                  <c:v>268847.49</c:v>
                </c:pt>
                <c:pt idx="9">
                  <c:v>386479.74000000005</c:v>
                </c:pt>
                <c:pt idx="10">
                  <c:v>395800.24</c:v>
                </c:pt>
              </c:numCache>
            </c:numRef>
          </c:val>
        </c:ser>
        <c:ser>
          <c:idx val="3"/>
          <c:order val="3"/>
          <c:tx>
            <c:strRef>
              <c:f>SA!$E$31</c:f>
              <c:strCache>
                <c:ptCount val="1"/>
                <c:pt idx="0">
                  <c:v>Shore</c:v>
                </c:pt>
              </c:strCache>
            </c:strRef>
          </c:tx>
          <c:invertIfNegative val="0"/>
          <c:cat>
            <c:strRef>
              <c:f>SA!$A$207:$A$217</c:f>
              <c:strCache>
                <c:ptCount val="11"/>
                <c:pt idx="0">
                  <c:v>04/05</c:v>
                </c:pt>
                <c:pt idx="1">
                  <c:v>05/06</c:v>
                </c:pt>
                <c:pt idx="2">
                  <c:v>06/07</c:v>
                </c:pt>
                <c:pt idx="3">
                  <c:v>07/08</c:v>
                </c:pt>
                <c:pt idx="4">
                  <c:v>08/09</c:v>
                </c:pt>
                <c:pt idx="5">
                  <c:v>09/10</c:v>
                </c:pt>
                <c:pt idx="6">
                  <c:v>10/11</c:v>
                </c:pt>
                <c:pt idx="7">
                  <c:v>11/12</c:v>
                </c:pt>
                <c:pt idx="8">
                  <c:v>12/13</c:v>
                </c:pt>
                <c:pt idx="9">
                  <c:v>13/14</c:v>
                </c:pt>
                <c:pt idx="10">
                  <c:v>14/15</c:v>
                </c:pt>
              </c:strCache>
            </c:strRef>
          </c:cat>
          <c:val>
            <c:numRef>
              <c:f>SA!$E$207:$E$216</c:f>
              <c:numCache>
                <c:formatCode>#,##0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28891.37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45332992"/>
        <c:axId val="42307520"/>
      </c:barChart>
      <c:lineChart>
        <c:grouping val="standard"/>
        <c:varyColors val="0"/>
        <c:ser>
          <c:idx val="6"/>
          <c:order val="4"/>
          <c:tx>
            <c:strRef>
              <c:f>SA!$K$31</c:f>
              <c:strCache>
                <c:ptCount val="1"/>
                <c:pt idx="0">
                  <c:v>ACL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SA!$A$5:$A$13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SA!$K$207:$K$217</c:f>
              <c:numCache>
                <c:formatCode>General</c:formatCode>
                <c:ptCount val="11"/>
                <c:pt idx="8">
                  <c:v>1167837</c:v>
                </c:pt>
                <c:pt idx="9">
                  <c:v>1167837</c:v>
                </c:pt>
                <c:pt idx="10">
                  <c:v>1167837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32992"/>
        <c:axId val="42307520"/>
      </c:lineChart>
      <c:lineChart>
        <c:grouping val="standard"/>
        <c:varyColors val="0"/>
        <c:ser>
          <c:idx val="4"/>
          <c:order val="5"/>
          <c:tx>
            <c:strRef>
              <c:f>SA!$H$206</c:f>
              <c:strCache>
                <c:ptCount val="1"/>
                <c:pt idx="0">
                  <c:v>MRIP Effort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x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val>
            <c:numRef>
              <c:f>SA!$J$207:$J$216</c:f>
              <c:numCache>
                <c:formatCode>0</c:formatCode>
                <c:ptCount val="10"/>
                <c:pt idx="0">
                  <c:v>208129.92694533805</c:v>
                </c:pt>
                <c:pt idx="1">
                  <c:v>211129.59138611381</c:v>
                </c:pt>
                <c:pt idx="2">
                  <c:v>214958.2614798409</c:v>
                </c:pt>
                <c:pt idx="3">
                  <c:v>221092.31971855756</c:v>
                </c:pt>
                <c:pt idx="4">
                  <c:v>215630.87250184358</c:v>
                </c:pt>
                <c:pt idx="5">
                  <c:v>176161.72048801507</c:v>
                </c:pt>
                <c:pt idx="6">
                  <c:v>200784.36615233406</c:v>
                </c:pt>
                <c:pt idx="7">
                  <c:v>173692.20582715448</c:v>
                </c:pt>
                <c:pt idx="8">
                  <c:v>164983.25053905352</c:v>
                </c:pt>
              </c:numCache>
            </c:numRef>
          </c:val>
          <c:smooth val="0"/>
        </c:ser>
        <c:ser>
          <c:idx val="5"/>
          <c:order val="6"/>
          <c:tx>
            <c:strRef>
              <c:f>SA!$I$31</c:f>
              <c:strCache>
                <c:ptCount val="1"/>
                <c:pt idx="0">
                  <c:v>Hbt Effort</c:v>
                </c:pt>
              </c:strCache>
            </c:strRef>
          </c:tx>
          <c:val>
            <c:numRef>
              <c:f>SA!$I$207:$I$216</c:f>
              <c:numCache>
                <c:formatCode>0</c:formatCode>
                <c:ptCount val="10"/>
                <c:pt idx="0">
                  <c:v>248120</c:v>
                </c:pt>
                <c:pt idx="1">
                  <c:v>244688</c:v>
                </c:pt>
                <c:pt idx="2">
                  <c:v>247077</c:v>
                </c:pt>
                <c:pt idx="3">
                  <c:v>239353</c:v>
                </c:pt>
                <c:pt idx="4">
                  <c:v>183813</c:v>
                </c:pt>
                <c:pt idx="5">
                  <c:v>186650</c:v>
                </c:pt>
                <c:pt idx="6">
                  <c:v>196084</c:v>
                </c:pt>
                <c:pt idx="7">
                  <c:v>193041</c:v>
                </c:pt>
                <c:pt idx="8">
                  <c:v>197349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333504"/>
        <c:axId val="42308096"/>
      </c:lineChart>
      <c:catAx>
        <c:axId val="45332992"/>
        <c:scaling>
          <c:orientation val="minMax"/>
        </c:scaling>
        <c:delete val="0"/>
        <c:axPos val="b"/>
        <c:numFmt formatCode="@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2307520"/>
        <c:crosses val="autoZero"/>
        <c:auto val="1"/>
        <c:lblAlgn val="ctr"/>
        <c:lblOffset val="100"/>
        <c:noMultiLvlLbl val="0"/>
      </c:catAx>
      <c:valAx>
        <c:axId val="4230752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Landings (lbs ww)</a:t>
                </a:r>
              </a:p>
            </c:rich>
          </c:tx>
          <c:layout>
            <c:manualLayout>
              <c:xMode val="edge"/>
              <c:yMode val="edge"/>
              <c:x val="1.0054862103039302E-3"/>
              <c:y val="0.23348320806490094"/>
            </c:manualLayout>
          </c:layout>
          <c:overlay val="0"/>
        </c:title>
        <c:numFmt formatCode="#,##0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5332992"/>
        <c:crosses val="autoZero"/>
        <c:crossBetween val="between"/>
      </c:valAx>
      <c:catAx>
        <c:axId val="45333504"/>
        <c:scaling>
          <c:orientation val="minMax"/>
        </c:scaling>
        <c:delete val="1"/>
        <c:axPos val="b"/>
        <c:majorTickMark val="out"/>
        <c:minorTickMark val="none"/>
        <c:tickLblPos val="nextTo"/>
        <c:crossAx val="42308096"/>
        <c:crosses val="autoZero"/>
        <c:auto val="1"/>
        <c:lblAlgn val="ctr"/>
        <c:lblOffset val="100"/>
        <c:noMultiLvlLbl val="0"/>
      </c:catAx>
      <c:valAx>
        <c:axId val="42308096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>
                    <a:solidFill>
                      <a:srgbClr val="C00000"/>
                    </a:solidFill>
                  </a:rPr>
                  <a:t>MRFSS angler trips (X 100)                                      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Headboat angler trips</a:t>
                </a:r>
              </a:p>
            </c:rich>
          </c:tx>
          <c:layout>
            <c:manualLayout>
              <c:xMode val="edge"/>
              <c:yMode val="edge"/>
              <c:x val="0.94134432489466624"/>
              <c:y val="0.17668192754314802"/>
            </c:manualLayout>
          </c:layout>
          <c:overlay val="0"/>
        </c:title>
        <c:numFmt formatCode="0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5333504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0.13977957062568638"/>
          <c:y val="0.93374045573848719"/>
          <c:w val="0.71378694458999359"/>
          <c:h val="6.439592778175451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97869627495303"/>
          <c:y val="3.7288059395598198E-2"/>
          <c:w val="0.65665399869180385"/>
          <c:h val="0.8011279129881492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SA!$B$31</c:f>
              <c:strCache>
                <c:ptCount val="1"/>
                <c:pt idx="0">
                  <c:v>Cbt</c:v>
                </c:pt>
              </c:strCache>
            </c:strRef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SA!$B$233:$B$244</c:f>
              <c:numCache>
                <c:formatCode>#,##0</c:formatCode>
                <c:ptCount val="12"/>
                <c:pt idx="0">
                  <c:v>103665.14040264999</c:v>
                </c:pt>
                <c:pt idx="1">
                  <c:v>79123.043126189994</c:v>
                </c:pt>
                <c:pt idx="2">
                  <c:v>54609.199670250004</c:v>
                </c:pt>
                <c:pt idx="3">
                  <c:v>74996.112345350004</c:v>
                </c:pt>
                <c:pt idx="4">
                  <c:v>62337.413940270009</c:v>
                </c:pt>
                <c:pt idx="5">
                  <c:v>70382.200592509995</c:v>
                </c:pt>
                <c:pt idx="6">
                  <c:v>60229.667783739998</c:v>
                </c:pt>
                <c:pt idx="7">
                  <c:v>79066.137238689989</c:v>
                </c:pt>
                <c:pt idx="8">
                  <c:v>184174.06</c:v>
                </c:pt>
                <c:pt idx="9">
                  <c:v>96017.91</c:v>
                </c:pt>
                <c:pt idx="10">
                  <c:v>57425.05</c:v>
                </c:pt>
                <c:pt idx="11">
                  <c:v>29733.38</c:v>
                </c:pt>
              </c:numCache>
            </c:numRef>
          </c:val>
        </c:ser>
        <c:ser>
          <c:idx val="1"/>
          <c:order val="1"/>
          <c:tx>
            <c:strRef>
              <c:f>SA!$C$31</c:f>
              <c:strCache>
                <c:ptCount val="1"/>
                <c:pt idx="0">
                  <c:v>Hbt</c:v>
                </c:pt>
              </c:strCache>
            </c:strRef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SA!$C$233:$C$244</c:f>
              <c:numCache>
                <c:formatCode>#,##0</c:formatCode>
                <c:ptCount val="12"/>
                <c:pt idx="0">
                  <c:v>32304.422673999994</c:v>
                </c:pt>
                <c:pt idx="1">
                  <c:v>61505.540157999989</c:v>
                </c:pt>
                <c:pt idx="2">
                  <c:v>70026.297112000015</c:v>
                </c:pt>
                <c:pt idx="3">
                  <c:v>46974.190423800021</c:v>
                </c:pt>
                <c:pt idx="4">
                  <c:v>42219.809588000011</c:v>
                </c:pt>
                <c:pt idx="5">
                  <c:v>72386.376526999971</c:v>
                </c:pt>
                <c:pt idx="6">
                  <c:v>49644.719406200005</c:v>
                </c:pt>
                <c:pt idx="7">
                  <c:v>53171.270318000003</c:v>
                </c:pt>
                <c:pt idx="8">
                  <c:v>74639.53</c:v>
                </c:pt>
                <c:pt idx="9">
                  <c:v>51971.74</c:v>
                </c:pt>
                <c:pt idx="10">
                  <c:v>83647.58</c:v>
                </c:pt>
                <c:pt idx="11">
                  <c:v>10469.41</c:v>
                </c:pt>
              </c:numCache>
            </c:numRef>
          </c:val>
        </c:ser>
        <c:ser>
          <c:idx val="2"/>
          <c:order val="2"/>
          <c:tx>
            <c:strRef>
              <c:f>SA!$D$31</c:f>
              <c:strCache>
                <c:ptCount val="1"/>
                <c:pt idx="0">
                  <c:v>Prv</c:v>
                </c:pt>
              </c:strCache>
            </c:strRef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SA!$D$233:$D$244</c:f>
              <c:numCache>
                <c:formatCode>#,##0</c:formatCode>
                <c:ptCount val="12"/>
                <c:pt idx="0">
                  <c:v>236521.10388699998</c:v>
                </c:pt>
                <c:pt idx="1">
                  <c:v>296001.7774513</c:v>
                </c:pt>
                <c:pt idx="2">
                  <c:v>473963.3928396001</c:v>
                </c:pt>
                <c:pt idx="3">
                  <c:v>555278.57021949987</c:v>
                </c:pt>
                <c:pt idx="4">
                  <c:v>414993.74478699995</c:v>
                </c:pt>
                <c:pt idx="5">
                  <c:v>277857.41588269995</c:v>
                </c:pt>
                <c:pt idx="6">
                  <c:v>420654.59947879997</c:v>
                </c:pt>
                <c:pt idx="7">
                  <c:v>129696.05781145999</c:v>
                </c:pt>
                <c:pt idx="8">
                  <c:v>212601.97</c:v>
                </c:pt>
                <c:pt idx="9">
                  <c:v>315461.68</c:v>
                </c:pt>
                <c:pt idx="10">
                  <c:v>265380.15999999997</c:v>
                </c:pt>
                <c:pt idx="11">
                  <c:v>7830.95</c:v>
                </c:pt>
              </c:numCache>
            </c:numRef>
          </c:val>
        </c:ser>
        <c:ser>
          <c:idx val="3"/>
          <c:order val="3"/>
          <c:tx>
            <c:strRef>
              <c:f>SA!$E$31</c:f>
              <c:strCache>
                <c:ptCount val="1"/>
                <c:pt idx="0">
                  <c:v>Shore</c:v>
                </c:pt>
              </c:strCache>
            </c:strRef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SA!$E$233:$E$244</c:f>
              <c:numCache>
                <c:formatCode>#,##0</c:formatCode>
                <c:ptCount val="12"/>
                <c:pt idx="0">
                  <c:v>23719.801687400002</c:v>
                </c:pt>
                <c:pt idx="1">
                  <c:v>30341.605248399996</c:v>
                </c:pt>
                <c:pt idx="2">
                  <c:v>32751.982273599999</c:v>
                </c:pt>
                <c:pt idx="3">
                  <c:v>70869.204216099999</c:v>
                </c:pt>
                <c:pt idx="4">
                  <c:v>302969.03852870001</c:v>
                </c:pt>
                <c:pt idx="5">
                  <c:v>15489.671287500001</c:v>
                </c:pt>
                <c:pt idx="6">
                  <c:v>38941.693857899998</c:v>
                </c:pt>
                <c:pt idx="7">
                  <c:v>19313.1900331</c:v>
                </c:pt>
                <c:pt idx="8">
                  <c:v>5606.2</c:v>
                </c:pt>
                <c:pt idx="9">
                  <c:v>18279.23</c:v>
                </c:pt>
                <c:pt idx="10">
                  <c:v>111866.01</c:v>
                </c:pt>
                <c:pt idx="11">
                  <c:v>35382.71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47181312"/>
        <c:axId val="42329216"/>
      </c:barChart>
      <c:lineChart>
        <c:grouping val="standard"/>
        <c:varyColors val="0"/>
        <c:ser>
          <c:idx val="6"/>
          <c:order val="4"/>
          <c:tx>
            <c:strRef>
              <c:f>SA!$K$31</c:f>
              <c:strCache>
                <c:ptCount val="1"/>
                <c:pt idx="0">
                  <c:v>ACL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SA!$A$5:$A$13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SA!$K$233:$K$244</c:f>
              <c:numCache>
                <c:formatCode>General</c:formatCode>
                <c:ptCount val="12"/>
                <c:pt idx="8">
                  <c:v>768857</c:v>
                </c:pt>
                <c:pt idx="9">
                  <c:v>768857</c:v>
                </c:pt>
                <c:pt idx="10">
                  <c:v>768857</c:v>
                </c:pt>
                <c:pt idx="11">
                  <c:v>768857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181312"/>
        <c:axId val="42329216"/>
      </c:lineChart>
      <c:lineChart>
        <c:grouping val="standard"/>
        <c:varyColors val="0"/>
        <c:ser>
          <c:idx val="4"/>
          <c:order val="5"/>
          <c:tx>
            <c:strRef>
              <c:f>SA!$H$232</c:f>
              <c:strCache>
                <c:ptCount val="1"/>
                <c:pt idx="0">
                  <c:v>MRIP Effort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x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val>
            <c:numRef>
              <c:f>SA!$J$233:$J$242</c:f>
              <c:numCache>
                <c:formatCode>0</c:formatCode>
                <c:ptCount val="10"/>
                <c:pt idx="0">
                  <c:v>212223.08157977185</c:v>
                </c:pt>
                <c:pt idx="1">
                  <c:v>210183.57891024055</c:v>
                </c:pt>
                <c:pt idx="2">
                  <c:v>215282.80227403433</c:v>
                </c:pt>
                <c:pt idx="3">
                  <c:v>219953.57613790466</c:v>
                </c:pt>
                <c:pt idx="4">
                  <c:v>217936.48444457076</c:v>
                </c:pt>
                <c:pt idx="5">
                  <c:v>186841.95890642051</c:v>
                </c:pt>
                <c:pt idx="6">
                  <c:v>190662.80490103044</c:v>
                </c:pt>
                <c:pt idx="7">
                  <c:v>176728.02532820296</c:v>
                </c:pt>
                <c:pt idx="8">
                  <c:v>177926.82808717605</c:v>
                </c:pt>
                <c:pt idx="9">
                  <c:v>165220.25085318962</c:v>
                </c:pt>
              </c:numCache>
            </c:numRef>
          </c:val>
          <c:smooth val="0"/>
        </c:ser>
        <c:ser>
          <c:idx val="5"/>
          <c:order val="6"/>
          <c:tx>
            <c:strRef>
              <c:f>SA!$I$31</c:f>
              <c:strCache>
                <c:ptCount val="1"/>
                <c:pt idx="0">
                  <c:v>Hbt Effort</c:v>
                </c:pt>
              </c:strCache>
            </c:strRef>
          </c:tx>
          <c:val>
            <c:numRef>
              <c:f>SA!$I$233:$I$242</c:f>
              <c:numCache>
                <c:formatCode>0</c:formatCode>
                <c:ptCount val="10"/>
                <c:pt idx="0">
                  <c:v>251418</c:v>
                </c:pt>
                <c:pt idx="1">
                  <c:v>238448</c:v>
                </c:pt>
                <c:pt idx="2">
                  <c:v>257332</c:v>
                </c:pt>
                <c:pt idx="3">
                  <c:v>246881</c:v>
                </c:pt>
                <c:pt idx="4">
                  <c:v>188388</c:v>
                </c:pt>
                <c:pt idx="5">
                  <c:v>196807</c:v>
                </c:pt>
                <c:pt idx="6">
                  <c:v>189684</c:v>
                </c:pt>
                <c:pt idx="7">
                  <c:v>187143</c:v>
                </c:pt>
                <c:pt idx="8" formatCode="#,##0">
                  <c:v>201392</c:v>
                </c:pt>
                <c:pt idx="9" formatCode="#,##0">
                  <c:v>227189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886912"/>
        <c:axId val="42329792"/>
      </c:lineChart>
      <c:catAx>
        <c:axId val="47181312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2329216"/>
        <c:crosses val="autoZero"/>
        <c:auto val="1"/>
        <c:lblAlgn val="ctr"/>
        <c:lblOffset val="100"/>
        <c:noMultiLvlLbl val="0"/>
      </c:catAx>
      <c:valAx>
        <c:axId val="4232921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Landings (lbs ww)</a:t>
                </a:r>
              </a:p>
            </c:rich>
          </c:tx>
          <c:layout>
            <c:manualLayout>
              <c:xMode val="edge"/>
              <c:yMode val="edge"/>
              <c:x val="3.6974479136480196E-3"/>
              <c:y val="0.2397963393780323"/>
            </c:manualLayout>
          </c:layout>
          <c:overlay val="0"/>
        </c:title>
        <c:numFmt formatCode="#,##0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7181312"/>
        <c:crosses val="autoZero"/>
        <c:crossBetween val="between"/>
      </c:valAx>
      <c:catAx>
        <c:axId val="46886912"/>
        <c:scaling>
          <c:orientation val="minMax"/>
        </c:scaling>
        <c:delete val="1"/>
        <c:axPos val="b"/>
        <c:majorTickMark val="out"/>
        <c:minorTickMark val="none"/>
        <c:tickLblPos val="nextTo"/>
        <c:crossAx val="42329792"/>
        <c:crosses val="autoZero"/>
        <c:auto val="1"/>
        <c:lblAlgn val="ctr"/>
        <c:lblOffset val="100"/>
        <c:noMultiLvlLbl val="0"/>
      </c:catAx>
      <c:valAx>
        <c:axId val="42329792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>
                    <a:solidFill>
                      <a:srgbClr val="C00000"/>
                    </a:solidFill>
                  </a:rPr>
                  <a:t>MRFSS angler trips (X 100)                                      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Headboat angler trips</a:t>
                </a:r>
              </a:p>
            </c:rich>
          </c:tx>
          <c:layout>
            <c:manualLayout>
              <c:xMode val="edge"/>
              <c:yMode val="edge"/>
              <c:x val="0.91659835895907338"/>
              <c:y val="0.16418192754314803"/>
            </c:manualLayout>
          </c:layout>
          <c:overlay val="0"/>
        </c:title>
        <c:numFmt formatCode="0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6886912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8.1320670878285331E-2"/>
          <c:y val="0.93374045573848719"/>
          <c:w val="0.82336896373757695"/>
          <c:h val="6.439592778175451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24008841000138"/>
          <c:y val="3.7288059395598198E-2"/>
          <c:w val="0.65849136621080262"/>
          <c:h val="0.785345084705320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SA!$B$31</c:f>
              <c:strCache>
                <c:ptCount val="1"/>
                <c:pt idx="0">
                  <c:v>Cbt</c:v>
                </c:pt>
              </c:strCache>
            </c:strRef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SA!$B$259:$B$270</c:f>
              <c:numCache>
                <c:formatCode>#,##0</c:formatCode>
                <c:ptCount val="12"/>
                <c:pt idx="0">
                  <c:v>201399.30773058999</c:v>
                </c:pt>
                <c:pt idx="1">
                  <c:v>151613.03374976997</c:v>
                </c:pt>
                <c:pt idx="2">
                  <c:v>109044.71190260001</c:v>
                </c:pt>
                <c:pt idx="3">
                  <c:v>179985.26324061997</c:v>
                </c:pt>
                <c:pt idx="4">
                  <c:v>125888.98527075701</c:v>
                </c:pt>
                <c:pt idx="5">
                  <c:v>97299.02943386999</c:v>
                </c:pt>
                <c:pt idx="6">
                  <c:v>138801.46742166</c:v>
                </c:pt>
                <c:pt idx="7">
                  <c:v>115057.010106204</c:v>
                </c:pt>
                <c:pt idx="8">
                  <c:v>170242</c:v>
                </c:pt>
                <c:pt idx="9">
                  <c:v>308458.36</c:v>
                </c:pt>
                <c:pt idx="10">
                  <c:v>286975.05</c:v>
                </c:pt>
                <c:pt idx="11">
                  <c:v>33556.910000000003</c:v>
                </c:pt>
              </c:numCache>
            </c:numRef>
          </c:val>
        </c:ser>
        <c:ser>
          <c:idx val="1"/>
          <c:order val="1"/>
          <c:tx>
            <c:strRef>
              <c:f>SA!$C$31</c:f>
              <c:strCache>
                <c:ptCount val="1"/>
                <c:pt idx="0">
                  <c:v>Hbt</c:v>
                </c:pt>
              </c:strCache>
            </c:strRef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SA!$C$259:$C$270</c:f>
              <c:numCache>
                <c:formatCode>#,##0</c:formatCode>
                <c:ptCount val="12"/>
                <c:pt idx="0">
                  <c:v>103517.63233400005</c:v>
                </c:pt>
                <c:pt idx="1">
                  <c:v>147470.3677519999</c:v>
                </c:pt>
                <c:pt idx="2">
                  <c:v>83328.522822000028</c:v>
                </c:pt>
                <c:pt idx="3">
                  <c:v>81889.046888800003</c:v>
                </c:pt>
                <c:pt idx="4">
                  <c:v>91142.423287200043</c:v>
                </c:pt>
                <c:pt idx="5">
                  <c:v>75073.126956199994</c:v>
                </c:pt>
                <c:pt idx="6">
                  <c:v>85551.850898999997</c:v>
                </c:pt>
                <c:pt idx="7">
                  <c:v>85024.440031799983</c:v>
                </c:pt>
                <c:pt idx="8">
                  <c:v>116524</c:v>
                </c:pt>
                <c:pt idx="9">
                  <c:v>108881.7</c:v>
                </c:pt>
                <c:pt idx="10">
                  <c:v>159306.65</c:v>
                </c:pt>
                <c:pt idx="11">
                  <c:v>23371.45</c:v>
                </c:pt>
              </c:numCache>
            </c:numRef>
          </c:val>
        </c:ser>
        <c:ser>
          <c:idx val="2"/>
          <c:order val="2"/>
          <c:tx>
            <c:strRef>
              <c:f>SA!$D$31</c:f>
              <c:strCache>
                <c:ptCount val="1"/>
                <c:pt idx="0">
                  <c:v>Prv</c:v>
                </c:pt>
              </c:strCache>
            </c:strRef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SA!$D$259:$D$270</c:f>
              <c:numCache>
                <c:formatCode>#,##0</c:formatCode>
                <c:ptCount val="12"/>
                <c:pt idx="0">
                  <c:v>383630.69920100004</c:v>
                </c:pt>
                <c:pt idx="1">
                  <c:v>252201.82227007998</c:v>
                </c:pt>
                <c:pt idx="2">
                  <c:v>347769.27727555</c:v>
                </c:pt>
                <c:pt idx="3">
                  <c:v>515494.24305211997</c:v>
                </c:pt>
                <c:pt idx="4">
                  <c:v>521503.62941983005</c:v>
                </c:pt>
                <c:pt idx="5">
                  <c:v>174821.10918607999</c:v>
                </c:pt>
                <c:pt idx="6">
                  <c:v>208674.60199567999</c:v>
                </c:pt>
                <c:pt idx="7">
                  <c:v>190916.09427900001</c:v>
                </c:pt>
                <c:pt idx="8">
                  <c:v>158662</c:v>
                </c:pt>
                <c:pt idx="9">
                  <c:v>238067.28</c:v>
                </c:pt>
                <c:pt idx="10">
                  <c:v>410939.13</c:v>
                </c:pt>
                <c:pt idx="11">
                  <c:v>53769.89</c:v>
                </c:pt>
              </c:numCache>
            </c:numRef>
          </c:val>
        </c:ser>
        <c:ser>
          <c:idx val="3"/>
          <c:order val="3"/>
          <c:tx>
            <c:strRef>
              <c:f>SA!$E$31</c:f>
              <c:strCache>
                <c:ptCount val="1"/>
                <c:pt idx="0">
                  <c:v>Shore</c:v>
                </c:pt>
              </c:strCache>
            </c:strRef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SA!$E$259:$E$268</c:f>
              <c:numCache>
                <c:formatCode>#,##0</c:formatCode>
                <c:ptCount val="10"/>
                <c:pt idx="0">
                  <c:v>9510.794515470001</c:v>
                </c:pt>
                <c:pt idx="1">
                  <c:v>24962.146351800002</c:v>
                </c:pt>
                <c:pt idx="2">
                  <c:v>20177.710381390003</c:v>
                </c:pt>
                <c:pt idx="3">
                  <c:v>9030.9341913399985</c:v>
                </c:pt>
                <c:pt idx="4">
                  <c:v>7778.0332490000001</c:v>
                </c:pt>
                <c:pt idx="5">
                  <c:v>1343.0026519</c:v>
                </c:pt>
                <c:pt idx="6">
                  <c:v>1230.8390884</c:v>
                </c:pt>
                <c:pt idx="7">
                  <c:v>0</c:v>
                </c:pt>
                <c:pt idx="8">
                  <c:v>3609</c:v>
                </c:pt>
                <c:pt idx="9">
                  <c:v>10619.16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47019520"/>
        <c:axId val="42334400"/>
      </c:barChart>
      <c:lineChart>
        <c:grouping val="standard"/>
        <c:varyColors val="0"/>
        <c:ser>
          <c:idx val="6"/>
          <c:order val="4"/>
          <c:tx>
            <c:strRef>
              <c:f>SA!$K$31</c:f>
              <c:strCache>
                <c:ptCount val="1"/>
                <c:pt idx="0">
                  <c:v>ACL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SA!$A$5:$A$13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SA!$K$259:$K$270</c:f>
              <c:numCache>
                <c:formatCode>General</c:formatCode>
                <c:ptCount val="12"/>
                <c:pt idx="8">
                  <c:v>1031286</c:v>
                </c:pt>
                <c:pt idx="9">
                  <c:v>1440990</c:v>
                </c:pt>
                <c:pt idx="10">
                  <c:v>1440990</c:v>
                </c:pt>
                <c:pt idx="11">
                  <c:v>1440990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019520"/>
        <c:axId val="42334400"/>
      </c:lineChart>
      <c:lineChart>
        <c:grouping val="standard"/>
        <c:varyColors val="0"/>
        <c:ser>
          <c:idx val="4"/>
          <c:order val="5"/>
          <c:tx>
            <c:strRef>
              <c:f>SA!$H$258</c:f>
              <c:strCache>
                <c:ptCount val="1"/>
                <c:pt idx="0">
                  <c:v>MRIP Effort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x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val>
            <c:numRef>
              <c:f>SA!$J$259:$J$268</c:f>
              <c:numCache>
                <c:formatCode>0</c:formatCode>
                <c:ptCount val="10"/>
                <c:pt idx="0">
                  <c:v>212223.08157977185</c:v>
                </c:pt>
                <c:pt idx="1">
                  <c:v>210183.57891024055</c:v>
                </c:pt>
                <c:pt idx="2">
                  <c:v>215282.80227403433</c:v>
                </c:pt>
                <c:pt idx="3">
                  <c:v>219953.57613790466</c:v>
                </c:pt>
                <c:pt idx="4">
                  <c:v>217936.48444457076</c:v>
                </c:pt>
                <c:pt idx="5">
                  <c:v>186841.95890642051</c:v>
                </c:pt>
                <c:pt idx="6">
                  <c:v>190662.80490103044</c:v>
                </c:pt>
                <c:pt idx="7">
                  <c:v>176728.02532820296</c:v>
                </c:pt>
                <c:pt idx="8">
                  <c:v>177926.82808717605</c:v>
                </c:pt>
                <c:pt idx="9">
                  <c:v>165220.25085318962</c:v>
                </c:pt>
              </c:numCache>
            </c:numRef>
          </c:val>
          <c:smooth val="0"/>
        </c:ser>
        <c:ser>
          <c:idx val="5"/>
          <c:order val="6"/>
          <c:tx>
            <c:strRef>
              <c:f>SA!$I$31</c:f>
              <c:strCache>
                <c:ptCount val="1"/>
                <c:pt idx="0">
                  <c:v>Hbt Effort</c:v>
                </c:pt>
              </c:strCache>
            </c:strRef>
          </c:tx>
          <c:val>
            <c:numRef>
              <c:f>SA!$I$259:$I$268</c:f>
              <c:numCache>
                <c:formatCode>0</c:formatCode>
                <c:ptCount val="10"/>
                <c:pt idx="0">
                  <c:v>251418</c:v>
                </c:pt>
                <c:pt idx="1">
                  <c:v>238448</c:v>
                </c:pt>
                <c:pt idx="2">
                  <c:v>257332</c:v>
                </c:pt>
                <c:pt idx="3">
                  <c:v>246881</c:v>
                </c:pt>
                <c:pt idx="4">
                  <c:v>188388</c:v>
                </c:pt>
                <c:pt idx="5">
                  <c:v>196807</c:v>
                </c:pt>
                <c:pt idx="6">
                  <c:v>189684</c:v>
                </c:pt>
                <c:pt idx="7">
                  <c:v>187143</c:v>
                </c:pt>
                <c:pt idx="8" formatCode="#,##0">
                  <c:v>201392</c:v>
                </c:pt>
                <c:pt idx="9" formatCode="#,##0">
                  <c:v>227189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020032"/>
        <c:axId val="42334976"/>
      </c:lineChart>
      <c:catAx>
        <c:axId val="47019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2334400"/>
        <c:crosses val="autoZero"/>
        <c:auto val="1"/>
        <c:lblAlgn val="ctr"/>
        <c:lblOffset val="100"/>
        <c:noMultiLvlLbl val="0"/>
      </c:catAx>
      <c:valAx>
        <c:axId val="4233440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Landings (lbs ww)</a:t>
                </a:r>
              </a:p>
            </c:rich>
          </c:tx>
          <c:layout>
            <c:manualLayout>
              <c:xMode val="edge"/>
              <c:yMode val="edge"/>
              <c:x val="3.6826909794170463E-3"/>
              <c:y val="0.23348320806490094"/>
            </c:manualLayout>
          </c:layout>
          <c:overlay val="0"/>
        </c:title>
        <c:numFmt formatCode="#,##0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7019520"/>
        <c:crosses val="autoZero"/>
        <c:crossBetween val="between"/>
      </c:valAx>
      <c:catAx>
        <c:axId val="47020032"/>
        <c:scaling>
          <c:orientation val="minMax"/>
        </c:scaling>
        <c:delete val="1"/>
        <c:axPos val="b"/>
        <c:majorTickMark val="out"/>
        <c:minorTickMark val="none"/>
        <c:tickLblPos val="nextTo"/>
        <c:crossAx val="42334976"/>
        <c:crosses val="autoZero"/>
        <c:auto val="1"/>
        <c:lblAlgn val="ctr"/>
        <c:lblOffset val="100"/>
        <c:noMultiLvlLbl val="0"/>
      </c:catAx>
      <c:valAx>
        <c:axId val="42334976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>
                    <a:solidFill>
                      <a:srgbClr val="C00000"/>
                    </a:solidFill>
                  </a:rPr>
                  <a:t>MRFSS angler trips (X 100)</a:t>
                </a:r>
                <a:r>
                  <a:rPr lang="en-US" dirty="0"/>
                  <a:t>                                      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Headboat angler trips</a:t>
                </a:r>
              </a:p>
            </c:rich>
          </c:tx>
          <c:layout>
            <c:manualLayout>
              <c:xMode val="edge"/>
              <c:yMode val="edge"/>
              <c:x val="0.93417543859649133"/>
              <c:y val="0.17365162451284499"/>
            </c:manualLayout>
          </c:layout>
          <c:overlay val="0"/>
        </c:title>
        <c:numFmt formatCode="0" sourceLinked="0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7020032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8.7371183865174742E-2"/>
          <c:y val="0.91480106179909337"/>
          <c:w val="0.8242370493162039"/>
          <c:h val="6.439592778175451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66370563973624"/>
          <c:y val="3.7288059395598198E-2"/>
          <c:w val="0.68993416264143448"/>
          <c:h val="0.7790319533921895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SA!$B$31</c:f>
              <c:strCache>
                <c:ptCount val="1"/>
                <c:pt idx="0">
                  <c:v>Cbt</c:v>
                </c:pt>
              </c:strCache>
            </c:strRef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SA!$B$121:$B$132</c:f>
              <c:numCache>
                <c:formatCode>#,##0</c:formatCode>
                <c:ptCount val="12"/>
                <c:pt idx="0">
                  <c:v>43880.578291601996</c:v>
                </c:pt>
                <c:pt idx="1">
                  <c:v>11613.313188175998</c:v>
                </c:pt>
                <c:pt idx="2">
                  <c:v>19436.813875899003</c:v>
                </c:pt>
                <c:pt idx="3">
                  <c:v>42452.243745510001</c:v>
                </c:pt>
                <c:pt idx="4">
                  <c:v>34806.104192162005</c:v>
                </c:pt>
                <c:pt idx="5">
                  <c:v>12719.712166098001</c:v>
                </c:pt>
                <c:pt idx="6">
                  <c:v>16848.203948568</c:v>
                </c:pt>
                <c:pt idx="7">
                  <c:v>11684.752079964002</c:v>
                </c:pt>
                <c:pt idx="8">
                  <c:v>25686</c:v>
                </c:pt>
                <c:pt idx="9">
                  <c:v>20217.349999999999</c:v>
                </c:pt>
                <c:pt idx="10">
                  <c:v>14198.01</c:v>
                </c:pt>
                <c:pt idx="11">
                  <c:v>70.569850599999995</c:v>
                </c:pt>
              </c:numCache>
            </c:numRef>
          </c:val>
        </c:ser>
        <c:ser>
          <c:idx val="1"/>
          <c:order val="1"/>
          <c:tx>
            <c:strRef>
              <c:f>SA!$C$31</c:f>
              <c:strCache>
                <c:ptCount val="1"/>
                <c:pt idx="0">
                  <c:v>Hbt</c:v>
                </c:pt>
              </c:strCache>
            </c:strRef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SA!$C$121:$C$132</c:f>
              <c:numCache>
                <c:formatCode>#,##0</c:formatCode>
                <c:ptCount val="12"/>
                <c:pt idx="0">
                  <c:v>49308.127691999987</c:v>
                </c:pt>
                <c:pt idx="1">
                  <c:v>42142.62654200002</c:v>
                </c:pt>
                <c:pt idx="2">
                  <c:v>67678.794939999992</c:v>
                </c:pt>
                <c:pt idx="3">
                  <c:v>117254.35604479999</c:v>
                </c:pt>
                <c:pt idx="4">
                  <c:v>52597.873699399999</c:v>
                </c:pt>
                <c:pt idx="5">
                  <c:v>33752.108537599997</c:v>
                </c:pt>
                <c:pt idx="6">
                  <c:v>37412.910770999995</c:v>
                </c:pt>
                <c:pt idx="7">
                  <c:v>39190.792804200006</c:v>
                </c:pt>
                <c:pt idx="8">
                  <c:v>41086</c:v>
                </c:pt>
                <c:pt idx="9">
                  <c:v>31715.51</c:v>
                </c:pt>
                <c:pt idx="10">
                  <c:v>30041.46</c:v>
                </c:pt>
                <c:pt idx="11">
                  <c:v>22.751472</c:v>
                </c:pt>
              </c:numCache>
            </c:numRef>
          </c:val>
        </c:ser>
        <c:ser>
          <c:idx val="2"/>
          <c:order val="2"/>
          <c:tx>
            <c:strRef>
              <c:f>SA!$D$31</c:f>
              <c:strCache>
                <c:ptCount val="1"/>
                <c:pt idx="0">
                  <c:v>Prv</c:v>
                </c:pt>
              </c:strCache>
            </c:strRef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SA!$D$121:$D$132</c:f>
              <c:numCache>
                <c:formatCode>#,##0</c:formatCode>
                <c:ptCount val="12"/>
                <c:pt idx="0">
                  <c:v>29931.213438810002</c:v>
                </c:pt>
                <c:pt idx="1">
                  <c:v>26668.474698670001</c:v>
                </c:pt>
                <c:pt idx="2">
                  <c:v>10183.25226001</c:v>
                </c:pt>
                <c:pt idx="3">
                  <c:v>16472.914498530001</c:v>
                </c:pt>
                <c:pt idx="4">
                  <c:v>54960.798808979998</c:v>
                </c:pt>
                <c:pt idx="5">
                  <c:v>49300.090097300003</c:v>
                </c:pt>
                <c:pt idx="6">
                  <c:v>11291.42363582</c:v>
                </c:pt>
                <c:pt idx="7">
                  <c:v>21421.125085430001</c:v>
                </c:pt>
                <c:pt idx="8">
                  <c:v>34527</c:v>
                </c:pt>
                <c:pt idx="9">
                  <c:v>20275.84</c:v>
                </c:pt>
                <c:pt idx="10">
                  <c:v>15548.24</c:v>
                </c:pt>
              </c:numCache>
            </c:numRef>
          </c:val>
        </c:ser>
        <c:ser>
          <c:idx val="3"/>
          <c:order val="3"/>
          <c:tx>
            <c:strRef>
              <c:f>SA!$E$31</c:f>
              <c:strCache>
                <c:ptCount val="1"/>
                <c:pt idx="0">
                  <c:v>Shore</c:v>
                </c:pt>
              </c:strCache>
            </c:strRef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SA!$E$121:$E$132</c:f>
              <c:numCache>
                <c:formatCode>#,##0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1968.82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64974336"/>
        <c:axId val="39300480"/>
      </c:barChart>
      <c:lineChart>
        <c:grouping val="standard"/>
        <c:varyColors val="0"/>
        <c:ser>
          <c:idx val="6"/>
          <c:order val="4"/>
          <c:tx>
            <c:strRef>
              <c:f>SA!$K$31</c:f>
              <c:strCache>
                <c:ptCount val="1"/>
                <c:pt idx="0">
                  <c:v>ACL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SA!$A$5:$A$15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SA!$K$121:$K$132</c:f>
              <c:numCache>
                <c:formatCode>General</c:formatCode>
                <c:ptCount val="12"/>
                <c:pt idx="7">
                  <c:v>197652</c:v>
                </c:pt>
                <c:pt idx="8">
                  <c:v>197652</c:v>
                </c:pt>
                <c:pt idx="9">
                  <c:v>153000</c:v>
                </c:pt>
                <c:pt idx="10">
                  <c:v>154500</c:v>
                </c:pt>
                <c:pt idx="11">
                  <c:v>164000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4974336"/>
        <c:axId val="39300480"/>
      </c:lineChart>
      <c:lineChart>
        <c:grouping val="standard"/>
        <c:varyColors val="0"/>
        <c:ser>
          <c:idx val="4"/>
          <c:order val="5"/>
          <c:tx>
            <c:strRef>
              <c:f>SA!$H$120</c:f>
              <c:strCache>
                <c:ptCount val="1"/>
                <c:pt idx="0">
                  <c:v>MRIP Effort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x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val>
            <c:numRef>
              <c:f>SA!$J$121:$J$130</c:f>
              <c:numCache>
                <c:formatCode>0</c:formatCode>
                <c:ptCount val="10"/>
                <c:pt idx="0">
                  <c:v>212223.08157977185</c:v>
                </c:pt>
                <c:pt idx="1">
                  <c:v>210183.57891024055</c:v>
                </c:pt>
                <c:pt idx="2">
                  <c:v>215282.80227403433</c:v>
                </c:pt>
                <c:pt idx="3">
                  <c:v>219953.57613790466</c:v>
                </c:pt>
                <c:pt idx="4">
                  <c:v>217936.48444457076</c:v>
                </c:pt>
                <c:pt idx="5">
                  <c:v>186841.95890642051</c:v>
                </c:pt>
                <c:pt idx="6">
                  <c:v>190662.80490103044</c:v>
                </c:pt>
                <c:pt idx="7">
                  <c:v>176728.02532820296</c:v>
                </c:pt>
                <c:pt idx="8">
                  <c:v>177926.82808717605</c:v>
                </c:pt>
                <c:pt idx="9">
                  <c:v>165220.25</c:v>
                </c:pt>
              </c:numCache>
            </c:numRef>
          </c:val>
          <c:smooth val="0"/>
        </c:ser>
        <c:ser>
          <c:idx val="5"/>
          <c:order val="6"/>
          <c:tx>
            <c:strRef>
              <c:f>SA!$I$31</c:f>
              <c:strCache>
                <c:ptCount val="1"/>
                <c:pt idx="0">
                  <c:v>Hbt Effort</c:v>
                </c:pt>
              </c:strCache>
            </c:strRef>
          </c:tx>
          <c:val>
            <c:numRef>
              <c:f>SA!$I$121:$I$130</c:f>
              <c:numCache>
                <c:formatCode>0</c:formatCode>
                <c:ptCount val="10"/>
                <c:pt idx="0">
                  <c:v>251418</c:v>
                </c:pt>
                <c:pt idx="1">
                  <c:v>238448</c:v>
                </c:pt>
                <c:pt idx="2">
                  <c:v>257332</c:v>
                </c:pt>
                <c:pt idx="3">
                  <c:v>246881</c:v>
                </c:pt>
                <c:pt idx="4">
                  <c:v>188388</c:v>
                </c:pt>
                <c:pt idx="5">
                  <c:v>196807</c:v>
                </c:pt>
                <c:pt idx="6">
                  <c:v>189684</c:v>
                </c:pt>
                <c:pt idx="7">
                  <c:v>187143</c:v>
                </c:pt>
                <c:pt idx="8" formatCode="#,##0">
                  <c:v>201392</c:v>
                </c:pt>
                <c:pt idx="9" formatCode="#,##0">
                  <c:v>227189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3920512"/>
        <c:axId val="39301056"/>
      </c:lineChart>
      <c:catAx>
        <c:axId val="6497433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9300480"/>
        <c:crosses val="autoZero"/>
        <c:auto val="1"/>
        <c:lblAlgn val="ctr"/>
        <c:lblOffset val="100"/>
        <c:noMultiLvlLbl val="0"/>
      </c:catAx>
      <c:valAx>
        <c:axId val="3930048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Landings (lbs ww)</a:t>
                </a:r>
              </a:p>
            </c:rich>
          </c:tx>
          <c:layout>
            <c:manualLayout>
              <c:xMode val="edge"/>
              <c:yMode val="edge"/>
              <c:x val="2.1077328569222938E-4"/>
              <c:y val="0.24610947069116357"/>
            </c:manualLayout>
          </c:layout>
          <c:overlay val="0"/>
        </c:title>
        <c:numFmt formatCode="#,##0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64974336"/>
        <c:crosses val="autoZero"/>
        <c:crossBetween val="between"/>
      </c:valAx>
      <c:catAx>
        <c:axId val="73920512"/>
        <c:scaling>
          <c:orientation val="minMax"/>
        </c:scaling>
        <c:delete val="1"/>
        <c:axPos val="b"/>
        <c:majorTickMark val="out"/>
        <c:minorTickMark val="none"/>
        <c:tickLblPos val="nextTo"/>
        <c:crossAx val="39301056"/>
        <c:crosses val="autoZero"/>
        <c:auto val="1"/>
        <c:lblAlgn val="ctr"/>
        <c:lblOffset val="100"/>
        <c:noMultiLvlLbl val="0"/>
      </c:catAx>
      <c:valAx>
        <c:axId val="39301056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>
                    <a:solidFill>
                      <a:srgbClr val="C00000"/>
                    </a:solidFill>
                  </a:rPr>
                  <a:t>MRFSS angler trips (X 100)                                      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Headboat angler trips</a:t>
                </a:r>
              </a:p>
            </c:rich>
          </c:tx>
          <c:layout>
            <c:manualLayout>
              <c:xMode val="edge"/>
              <c:yMode val="edge"/>
              <c:x val="0.93407221156178999"/>
              <c:y val="0.17996475582597629"/>
            </c:manualLayout>
          </c:layout>
          <c:overlay val="0"/>
        </c:title>
        <c:numFmt formatCode="0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73920512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8.928847129402942E-2"/>
          <c:y val="0.91480106179909337"/>
          <c:w val="0.82250435607313788"/>
          <c:h val="6.439592778175451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591116962114748"/>
          <c:y val="3.7288059395598198E-2"/>
          <c:w val="0.66023677245391643"/>
          <c:h val="0.7948147816750178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SA!$B$31</c:f>
              <c:strCache>
                <c:ptCount val="1"/>
                <c:pt idx="0">
                  <c:v>Cbt</c:v>
                </c:pt>
              </c:strCache>
            </c:strRef>
          </c:tx>
          <c:invertIfNegative val="0"/>
          <c:cat>
            <c:numRef>
              <c:f>SA!$A$99:$A$110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SA!$B$99:$B$110</c:f>
              <c:numCache>
                <c:formatCode>#,##0</c:formatCode>
                <c:ptCount val="12"/>
                <c:pt idx="0">
                  <c:v>246052.74983080997</c:v>
                </c:pt>
                <c:pt idx="1">
                  <c:v>105680.59110360801</c:v>
                </c:pt>
                <c:pt idx="2">
                  <c:v>115250.94050241998</c:v>
                </c:pt>
                <c:pt idx="3">
                  <c:v>107096.225135028</c:v>
                </c:pt>
                <c:pt idx="4">
                  <c:v>76671.940140330975</c:v>
                </c:pt>
                <c:pt idx="5">
                  <c:v>150941.04147647897</c:v>
                </c:pt>
                <c:pt idx="6">
                  <c:v>51949.77339829901</c:v>
                </c:pt>
                <c:pt idx="7">
                  <c:v>22214.33074917</c:v>
                </c:pt>
                <c:pt idx="8">
                  <c:v>29024.52506525</c:v>
                </c:pt>
                <c:pt idx="9">
                  <c:v>34577.4</c:v>
                </c:pt>
                <c:pt idx="10">
                  <c:v>47178.59</c:v>
                </c:pt>
                <c:pt idx="11">
                  <c:v>965.15290259999995</c:v>
                </c:pt>
              </c:numCache>
            </c:numRef>
          </c:val>
        </c:ser>
        <c:ser>
          <c:idx val="1"/>
          <c:order val="1"/>
          <c:tx>
            <c:strRef>
              <c:f>SA!$C$31</c:f>
              <c:strCache>
                <c:ptCount val="1"/>
                <c:pt idx="0">
                  <c:v>Hbt</c:v>
                </c:pt>
              </c:strCache>
            </c:strRef>
          </c:tx>
          <c:invertIfNegative val="0"/>
          <c:cat>
            <c:numRef>
              <c:f>SA!$A$99:$A$110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SA!$C$99:$C$110</c:f>
              <c:numCache>
                <c:formatCode>#,##0</c:formatCode>
                <c:ptCount val="12"/>
                <c:pt idx="0">
                  <c:v>361561.85154800001</c:v>
                </c:pt>
                <c:pt idx="1">
                  <c:v>311977.44338400004</c:v>
                </c:pt>
                <c:pt idx="2">
                  <c:v>402351.31665599998</c:v>
                </c:pt>
                <c:pt idx="3">
                  <c:v>613764.92133640021</c:v>
                </c:pt>
                <c:pt idx="4">
                  <c:v>301175.1216381999</c:v>
                </c:pt>
                <c:pt idx="5">
                  <c:v>261106.67977939997</c:v>
                </c:pt>
                <c:pt idx="6">
                  <c:v>169858.93172740005</c:v>
                </c:pt>
                <c:pt idx="7">
                  <c:v>151074.50735619999</c:v>
                </c:pt>
                <c:pt idx="8">
                  <c:v>147059.05112080002</c:v>
                </c:pt>
                <c:pt idx="9">
                  <c:v>134834.09</c:v>
                </c:pt>
                <c:pt idx="10">
                  <c:v>169801.23</c:v>
                </c:pt>
                <c:pt idx="11">
                  <c:v>2050.11</c:v>
                </c:pt>
              </c:numCache>
            </c:numRef>
          </c:val>
        </c:ser>
        <c:ser>
          <c:idx val="2"/>
          <c:order val="2"/>
          <c:tx>
            <c:strRef>
              <c:f>SA!$D$31</c:f>
              <c:strCache>
                <c:ptCount val="1"/>
                <c:pt idx="0">
                  <c:v>Prv</c:v>
                </c:pt>
              </c:strCache>
            </c:strRef>
          </c:tx>
          <c:invertIfNegative val="0"/>
          <c:cat>
            <c:numRef>
              <c:f>SA!$A$99:$A$110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SA!$D$99:$D$110</c:f>
              <c:numCache>
                <c:formatCode>#,##0</c:formatCode>
                <c:ptCount val="12"/>
                <c:pt idx="0">
                  <c:v>113528.76442178</c:v>
                </c:pt>
                <c:pt idx="1">
                  <c:v>40665.626260310004</c:v>
                </c:pt>
                <c:pt idx="2">
                  <c:v>98670.953524419994</c:v>
                </c:pt>
                <c:pt idx="3">
                  <c:v>122041.38914726998</c:v>
                </c:pt>
                <c:pt idx="4">
                  <c:v>149672.98030899998</c:v>
                </c:pt>
                <c:pt idx="5">
                  <c:v>149979.67745689003</c:v>
                </c:pt>
                <c:pt idx="6">
                  <c:v>64896.964506299999</c:v>
                </c:pt>
                <c:pt idx="7">
                  <c:v>46106.214872930002</c:v>
                </c:pt>
                <c:pt idx="8">
                  <c:v>39810.625800690003</c:v>
                </c:pt>
                <c:pt idx="9">
                  <c:v>52548.44</c:v>
                </c:pt>
                <c:pt idx="10">
                  <c:v>189090.29</c:v>
                </c:pt>
                <c:pt idx="11">
                  <c:v>0</c:v>
                </c:pt>
              </c:numCache>
            </c:numRef>
          </c:val>
        </c:ser>
        <c:ser>
          <c:idx val="3"/>
          <c:order val="3"/>
          <c:tx>
            <c:strRef>
              <c:f>SA!$E$31</c:f>
              <c:strCache>
                <c:ptCount val="1"/>
                <c:pt idx="0">
                  <c:v>Shore</c:v>
                </c:pt>
              </c:strCache>
            </c:strRef>
          </c:tx>
          <c:invertIfNegative val="0"/>
          <c:cat>
            <c:numRef>
              <c:f>SA!$A$99:$A$110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SA!$E$99:$E$108</c:f>
              <c:numCache>
                <c:formatCode>#,##0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872.71581221999998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512631296"/>
        <c:axId val="39305792"/>
      </c:barChart>
      <c:lineChart>
        <c:grouping val="standard"/>
        <c:varyColors val="0"/>
        <c:ser>
          <c:idx val="6"/>
          <c:order val="4"/>
          <c:tx>
            <c:strRef>
              <c:f>SA!$K$31</c:f>
              <c:strCache>
                <c:ptCount val="1"/>
                <c:pt idx="0">
                  <c:v>ACL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SA!$A$5:$A$13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SA!$K$82:$K$93</c:f>
              <c:numCache>
                <c:formatCode>General</c:formatCode>
                <c:ptCount val="12"/>
                <c:pt idx="7" formatCode="#,##0">
                  <c:v>341119.65</c:v>
                </c:pt>
                <c:pt idx="8" formatCode="#,##0">
                  <c:v>341119.65</c:v>
                </c:pt>
                <c:pt idx="9" formatCode="#,##0">
                  <c:v>439040.52</c:v>
                </c:pt>
                <c:pt idx="10" formatCode="#,##0">
                  <c:v>419840</c:v>
                </c:pt>
                <c:pt idx="11" formatCode="#,##0">
                  <c:v>412480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631296"/>
        <c:axId val="39305792"/>
      </c:lineChart>
      <c:lineChart>
        <c:grouping val="standard"/>
        <c:varyColors val="0"/>
        <c:ser>
          <c:idx val="4"/>
          <c:order val="5"/>
          <c:tx>
            <c:strRef>
              <c:f>SA!$H$81</c:f>
              <c:strCache>
                <c:ptCount val="1"/>
                <c:pt idx="0">
                  <c:v>MRIP Effort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x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val>
            <c:numRef>
              <c:f>SA!$J$82:$J$91</c:f>
              <c:numCache>
                <c:formatCode>0</c:formatCode>
                <c:ptCount val="10"/>
                <c:pt idx="0">
                  <c:v>212223.08157977185</c:v>
                </c:pt>
                <c:pt idx="1">
                  <c:v>210183.57891024055</c:v>
                </c:pt>
                <c:pt idx="2">
                  <c:v>215282.80227403433</c:v>
                </c:pt>
                <c:pt idx="3">
                  <c:v>219953.57613790466</c:v>
                </c:pt>
                <c:pt idx="4">
                  <c:v>217936.48444457076</c:v>
                </c:pt>
                <c:pt idx="5">
                  <c:v>186841.95890642051</c:v>
                </c:pt>
                <c:pt idx="6">
                  <c:v>190662.80490103044</c:v>
                </c:pt>
                <c:pt idx="7">
                  <c:v>176728.02532820296</c:v>
                </c:pt>
                <c:pt idx="8">
                  <c:v>177926.82808717605</c:v>
                </c:pt>
                <c:pt idx="9">
                  <c:v>165220.25085318962</c:v>
                </c:pt>
              </c:numCache>
            </c:numRef>
          </c:val>
          <c:smooth val="0"/>
        </c:ser>
        <c:ser>
          <c:idx val="5"/>
          <c:order val="6"/>
          <c:tx>
            <c:strRef>
              <c:f>SA!$I$31</c:f>
              <c:strCache>
                <c:ptCount val="1"/>
                <c:pt idx="0">
                  <c:v>Hbt Effort</c:v>
                </c:pt>
              </c:strCache>
            </c:strRef>
          </c:tx>
          <c:val>
            <c:numRef>
              <c:f>SA!$I$82:$I$91</c:f>
              <c:numCache>
                <c:formatCode>0</c:formatCode>
                <c:ptCount val="10"/>
                <c:pt idx="0">
                  <c:v>251418</c:v>
                </c:pt>
                <c:pt idx="1">
                  <c:v>238448</c:v>
                </c:pt>
                <c:pt idx="2">
                  <c:v>257332</c:v>
                </c:pt>
                <c:pt idx="3">
                  <c:v>246881</c:v>
                </c:pt>
                <c:pt idx="4">
                  <c:v>188388</c:v>
                </c:pt>
                <c:pt idx="5">
                  <c:v>196807</c:v>
                </c:pt>
                <c:pt idx="6">
                  <c:v>189684</c:v>
                </c:pt>
                <c:pt idx="7">
                  <c:v>187143</c:v>
                </c:pt>
                <c:pt idx="8" formatCode="#,##0">
                  <c:v>201392</c:v>
                </c:pt>
                <c:pt idx="9" formatCode="#,##0">
                  <c:v>227189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2631808"/>
        <c:axId val="39306368"/>
      </c:lineChart>
      <c:catAx>
        <c:axId val="51263129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9305792"/>
        <c:crosses val="autoZero"/>
        <c:auto val="1"/>
        <c:lblAlgn val="ctr"/>
        <c:lblOffset val="100"/>
        <c:noMultiLvlLbl val="0"/>
      </c:catAx>
      <c:valAx>
        <c:axId val="39305792"/>
        <c:scaling>
          <c:orientation val="minMax"/>
          <c:max val="1000000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Landings (lbs ww)</a:t>
                </a:r>
              </a:p>
            </c:rich>
          </c:tx>
          <c:layout>
            <c:manualLayout>
              <c:xMode val="edge"/>
              <c:yMode val="edge"/>
              <c:x val="3.6974479136480196E-3"/>
              <c:y val="0.23348320806490094"/>
            </c:manualLayout>
          </c:layout>
          <c:overlay val="0"/>
        </c:title>
        <c:numFmt formatCode="#,##0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12631296"/>
        <c:crosses val="autoZero"/>
        <c:crossBetween val="between"/>
        <c:majorUnit val="100000"/>
      </c:valAx>
      <c:catAx>
        <c:axId val="512631808"/>
        <c:scaling>
          <c:orientation val="minMax"/>
        </c:scaling>
        <c:delete val="1"/>
        <c:axPos val="b"/>
        <c:majorTickMark val="out"/>
        <c:minorTickMark val="none"/>
        <c:tickLblPos val="nextTo"/>
        <c:crossAx val="39306368"/>
        <c:crosses val="autoZero"/>
        <c:auto val="1"/>
        <c:lblAlgn val="ctr"/>
        <c:lblOffset val="100"/>
        <c:noMultiLvlLbl val="0"/>
      </c:catAx>
      <c:valAx>
        <c:axId val="39306368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>
                    <a:solidFill>
                      <a:srgbClr val="C00000"/>
                    </a:solidFill>
                  </a:rPr>
                  <a:t>MRFSS angler trips (X 100)                                      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Headboat angler trips</a:t>
                </a:r>
              </a:p>
            </c:rich>
          </c:tx>
          <c:layout>
            <c:manualLayout>
              <c:xMode val="edge"/>
              <c:yMode val="edge"/>
              <c:x val="0.92536106488266257"/>
              <c:y val="0.17365162451284499"/>
            </c:manualLayout>
          </c:layout>
          <c:overlay val="0"/>
        </c:title>
        <c:numFmt formatCode="0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12631808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8.8330835617156683E-2"/>
          <c:y val="0.93374045573848719"/>
          <c:w val="0.82336896373757695"/>
          <c:h val="6.439592778175451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137559303509772"/>
          <c:y val="3.7288059395598219E-2"/>
          <c:w val="0.693666447944007"/>
          <c:h val="0.77903195339218956"/>
        </c:manualLayout>
      </c:layout>
      <c:barChart>
        <c:barDir val="col"/>
        <c:grouping val="stacked"/>
        <c:varyColors val="0"/>
        <c:ser>
          <c:idx val="0"/>
          <c:order val="0"/>
          <c:tx>
            <c:v>Cbt</c:v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SA!$B$5:$B$16</c:f>
              <c:numCache>
                <c:formatCode>#,##0</c:formatCode>
                <c:ptCount val="12"/>
                <c:pt idx="0">
                  <c:v>8409.5203154499995</c:v>
                </c:pt>
                <c:pt idx="1">
                  <c:v>5512.6623174399992</c:v>
                </c:pt>
                <c:pt idx="2">
                  <c:v>13487.404469095</c:v>
                </c:pt>
                <c:pt idx="3">
                  <c:v>1933.0381482320004</c:v>
                </c:pt>
                <c:pt idx="4">
                  <c:v>1769.5724614170001</c:v>
                </c:pt>
                <c:pt idx="5">
                  <c:v>1347.08605171</c:v>
                </c:pt>
                <c:pt idx="6">
                  <c:v>1582.3218325580001</c:v>
                </c:pt>
                <c:pt idx="7">
                  <c:v>88.164878340000001</c:v>
                </c:pt>
                <c:pt idx="8">
                  <c:v>450</c:v>
                </c:pt>
                <c:pt idx="9">
                  <c:v>174.07635389999999</c:v>
                </c:pt>
                <c:pt idx="10">
                  <c:v>75.537421899999998</c:v>
                </c:pt>
              </c:numCache>
            </c:numRef>
          </c:val>
        </c:ser>
        <c:ser>
          <c:idx val="1"/>
          <c:order val="1"/>
          <c:tx>
            <c:v>Hbt</c:v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SA!$C$5:$C$16</c:f>
              <c:numCache>
                <c:formatCode>#,##0</c:formatCode>
                <c:ptCount val="12"/>
                <c:pt idx="0">
                  <c:v>180</c:v>
                </c:pt>
                <c:pt idx="1">
                  <c:v>347</c:v>
                </c:pt>
                <c:pt idx="2">
                  <c:v>97</c:v>
                </c:pt>
                <c:pt idx="3">
                  <c:v>173</c:v>
                </c:pt>
                <c:pt idx="4">
                  <c:v>53</c:v>
                </c:pt>
                <c:pt idx="5">
                  <c:v>108</c:v>
                </c:pt>
                <c:pt idx="6">
                  <c:v>77</c:v>
                </c:pt>
                <c:pt idx="7">
                  <c:v>63</c:v>
                </c:pt>
                <c:pt idx="8">
                  <c:v>60</c:v>
                </c:pt>
                <c:pt idx="9">
                  <c:v>449</c:v>
                </c:pt>
                <c:pt idx="10">
                  <c:v>1138</c:v>
                </c:pt>
                <c:pt idx="11">
                  <c:v>13</c:v>
                </c:pt>
              </c:numCache>
            </c:numRef>
          </c:val>
        </c:ser>
        <c:ser>
          <c:idx val="2"/>
          <c:order val="2"/>
          <c:tx>
            <c:v>Prv</c:v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SA!$D$5:$D$16</c:f>
              <c:numCache>
                <c:formatCode>#,##0</c:formatCode>
                <c:ptCount val="12"/>
                <c:pt idx="0">
                  <c:v>8703.8949446000006</c:v>
                </c:pt>
                <c:pt idx="1">
                  <c:v>5422.8082094800002</c:v>
                </c:pt>
                <c:pt idx="2">
                  <c:v>0</c:v>
                </c:pt>
                <c:pt idx="3">
                  <c:v>1838.08071778</c:v>
                </c:pt>
                <c:pt idx="4">
                  <c:v>0</c:v>
                </c:pt>
                <c:pt idx="5">
                  <c:v>2478.0315584800001</c:v>
                </c:pt>
                <c:pt idx="6">
                  <c:v>407.08662171999998</c:v>
                </c:pt>
                <c:pt idx="7">
                  <c:v>0</c:v>
                </c:pt>
                <c:pt idx="8">
                  <c:v>1555</c:v>
                </c:pt>
                <c:pt idx="9">
                  <c:v>1425.08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v>Shore</c:v>
          </c:tx>
          <c:invertIfNegative val="0"/>
          <c:cat>
            <c:numRef>
              <c:f>SA!$A$5:$A$16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SA!$E$5:$E$15</c:f>
              <c:numCache>
                <c:formatCode>#,##0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523494912"/>
        <c:axId val="39310976"/>
      </c:barChart>
      <c:lineChart>
        <c:grouping val="standard"/>
        <c:varyColors val="0"/>
        <c:ser>
          <c:idx val="6"/>
          <c:order val="4"/>
          <c:tx>
            <c:v>ACL</c:v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SA!$A$5:$A$15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SA!$K$5:$K$16</c:f>
              <c:numCache>
                <c:formatCode>General</c:formatCode>
                <c:ptCount val="12"/>
                <c:pt idx="7">
                  <c:v>523</c:v>
                </c:pt>
                <c:pt idx="8">
                  <c:v>523</c:v>
                </c:pt>
                <c:pt idx="9">
                  <c:v>523</c:v>
                </c:pt>
                <c:pt idx="10">
                  <c:v>523</c:v>
                </c:pt>
                <c:pt idx="11">
                  <c:v>523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3494912"/>
        <c:axId val="39310976"/>
      </c:lineChart>
      <c:lineChart>
        <c:grouping val="standard"/>
        <c:varyColors val="0"/>
        <c:ser>
          <c:idx val="4"/>
          <c:order val="5"/>
          <c:tx>
            <c:v>MRIP effort</c:v>
          </c:tx>
          <c:spPr>
            <a:ln>
              <a:solidFill>
                <a:srgbClr val="C00000"/>
              </a:solidFill>
            </a:ln>
          </c:spPr>
          <c:marker>
            <c:symbol val="x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val>
            <c:numRef>
              <c:f>SA!$J$5:$J$15</c:f>
              <c:numCache>
                <c:formatCode>0</c:formatCode>
                <c:ptCount val="11"/>
                <c:pt idx="0">
                  <c:v>212223.08157977185</c:v>
                </c:pt>
                <c:pt idx="1">
                  <c:v>210183.57891024055</c:v>
                </c:pt>
                <c:pt idx="2">
                  <c:v>215282.80227403433</c:v>
                </c:pt>
                <c:pt idx="3">
                  <c:v>219953.57613790466</c:v>
                </c:pt>
                <c:pt idx="4">
                  <c:v>217936.48444457076</c:v>
                </c:pt>
                <c:pt idx="5">
                  <c:v>186841.95890642051</c:v>
                </c:pt>
                <c:pt idx="6">
                  <c:v>190662.80490103044</c:v>
                </c:pt>
                <c:pt idx="7">
                  <c:v>176728.02532820296</c:v>
                </c:pt>
                <c:pt idx="8">
                  <c:v>177926.82808717605</c:v>
                </c:pt>
                <c:pt idx="9">
                  <c:v>165220.25085318962</c:v>
                </c:pt>
              </c:numCache>
            </c:numRef>
          </c:val>
          <c:smooth val="0"/>
        </c:ser>
        <c:ser>
          <c:idx val="5"/>
          <c:order val="6"/>
          <c:tx>
            <c:v>Hbt effort</c:v>
          </c:tx>
          <c:val>
            <c:numRef>
              <c:f>SA!$I$5:$I$15</c:f>
              <c:numCache>
                <c:formatCode>0</c:formatCode>
                <c:ptCount val="11"/>
                <c:pt idx="0">
                  <c:v>251418</c:v>
                </c:pt>
                <c:pt idx="1">
                  <c:v>238448</c:v>
                </c:pt>
                <c:pt idx="2">
                  <c:v>257332</c:v>
                </c:pt>
                <c:pt idx="3">
                  <c:v>246881</c:v>
                </c:pt>
                <c:pt idx="4">
                  <c:v>188388</c:v>
                </c:pt>
                <c:pt idx="5">
                  <c:v>196807</c:v>
                </c:pt>
                <c:pt idx="6">
                  <c:v>189684</c:v>
                </c:pt>
                <c:pt idx="7">
                  <c:v>187143</c:v>
                </c:pt>
                <c:pt idx="8" formatCode="#,##0">
                  <c:v>201392</c:v>
                </c:pt>
                <c:pt idx="9" formatCode="#,##0">
                  <c:v>227189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3495424"/>
        <c:axId val="39311552"/>
      </c:lineChart>
      <c:catAx>
        <c:axId val="523494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9310976"/>
        <c:crosses val="autoZero"/>
        <c:auto val="1"/>
        <c:lblAlgn val="ctr"/>
        <c:lblOffset val="100"/>
        <c:noMultiLvlLbl val="0"/>
      </c:catAx>
      <c:valAx>
        <c:axId val="3931097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/>
                  <a:t>Landings (numbers)</a:t>
                </a:r>
              </a:p>
            </c:rich>
          </c:tx>
          <c:layout>
            <c:manualLayout>
              <c:xMode val="edge"/>
              <c:yMode val="edge"/>
              <c:x val="7.262696263913383E-4"/>
              <c:y val="0.2164188638352024"/>
            </c:manualLayout>
          </c:layout>
          <c:overlay val="0"/>
        </c:title>
        <c:numFmt formatCode="#,##0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23494912"/>
        <c:crosses val="autoZero"/>
        <c:crossBetween val="between"/>
        <c:majorUnit val="4000"/>
      </c:valAx>
      <c:catAx>
        <c:axId val="523495424"/>
        <c:scaling>
          <c:orientation val="minMax"/>
        </c:scaling>
        <c:delete val="1"/>
        <c:axPos val="b"/>
        <c:majorTickMark val="out"/>
        <c:minorTickMark val="none"/>
        <c:tickLblPos val="nextTo"/>
        <c:crossAx val="39311552"/>
        <c:crosses val="autoZero"/>
        <c:auto val="1"/>
        <c:lblAlgn val="ctr"/>
        <c:lblOffset val="100"/>
        <c:noMultiLvlLbl val="0"/>
      </c:catAx>
      <c:valAx>
        <c:axId val="39311552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>
                    <a:solidFill>
                      <a:srgbClr val="C00000"/>
                    </a:solidFill>
                  </a:rPr>
                  <a:t>MRFSS angler trips (X 100)                                      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Headboat angler trips</a:t>
                </a:r>
              </a:p>
            </c:rich>
          </c:tx>
          <c:layout>
            <c:manualLayout>
              <c:xMode val="edge"/>
              <c:yMode val="edge"/>
              <c:x val="0.93412377080625175"/>
              <c:y val="0.17365162451284499"/>
            </c:manualLayout>
          </c:layout>
          <c:overlay val="0"/>
        </c:title>
        <c:numFmt formatCode="#,##0" sourceLinked="0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23495424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8.9382360327987395E-2"/>
          <c:y val="0.91480106179909337"/>
          <c:w val="0.82336896373757695"/>
          <c:h val="6.439592778175451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016230507951211"/>
          <c:y val="3.7288059395598205E-2"/>
          <c:w val="0.68293136152098632"/>
          <c:h val="0.7979713473315835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SA!$B$31</c:f>
              <c:strCache>
                <c:ptCount val="1"/>
                <c:pt idx="0">
                  <c:v>Cbt</c:v>
                </c:pt>
              </c:strCache>
            </c:strRef>
          </c:tx>
          <c:invertIfNegative val="0"/>
          <c:cat>
            <c:numRef>
              <c:f>SA!$A$32:$A$43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SA!$B$32:$B$43</c:f>
              <c:numCache>
                <c:formatCode>#,##0</c:formatCode>
                <c:ptCount val="12"/>
                <c:pt idx="0">
                  <c:v>9946.8551315740006</c:v>
                </c:pt>
                <c:pt idx="1">
                  <c:v>55188.234621700001</c:v>
                </c:pt>
                <c:pt idx="2">
                  <c:v>10063.35825213</c:v>
                </c:pt>
                <c:pt idx="3">
                  <c:v>1222.342868</c:v>
                </c:pt>
                <c:pt idx="4">
                  <c:v>0</c:v>
                </c:pt>
                <c:pt idx="5">
                  <c:v>1678.0016903999999</c:v>
                </c:pt>
                <c:pt idx="6">
                  <c:v>502.60612396600004</c:v>
                </c:pt>
                <c:pt idx="7">
                  <c:v>134.42061829900001</c:v>
                </c:pt>
                <c:pt idx="8">
                  <c:v>649</c:v>
                </c:pt>
                <c:pt idx="9">
                  <c:v>2309.16</c:v>
                </c:pt>
                <c:pt idx="10">
                  <c:v>253.6794611</c:v>
                </c:pt>
                <c:pt idx="11">
                  <c:v>300.76852600000001</c:v>
                </c:pt>
              </c:numCache>
            </c:numRef>
          </c:val>
        </c:ser>
        <c:ser>
          <c:idx val="1"/>
          <c:order val="1"/>
          <c:tx>
            <c:strRef>
              <c:f>SA!$C$31</c:f>
              <c:strCache>
                <c:ptCount val="1"/>
                <c:pt idx="0">
                  <c:v>Hbt</c:v>
                </c:pt>
              </c:strCache>
            </c:strRef>
          </c:tx>
          <c:invertIfNegative val="0"/>
          <c:cat>
            <c:numRef>
              <c:f>SA!$A$32:$A$43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SA!$C$32:$C$43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55</c:v>
                </c:pt>
                <c:pt idx="10">
                  <c:v>200</c:v>
                </c:pt>
                <c:pt idx="11">
                  <c:v>8</c:v>
                </c:pt>
              </c:numCache>
            </c:numRef>
          </c:val>
        </c:ser>
        <c:ser>
          <c:idx val="2"/>
          <c:order val="2"/>
          <c:tx>
            <c:strRef>
              <c:f>SA!$D$31</c:f>
              <c:strCache>
                <c:ptCount val="1"/>
                <c:pt idx="0">
                  <c:v>Prv</c:v>
                </c:pt>
              </c:strCache>
            </c:strRef>
          </c:tx>
          <c:invertIfNegative val="0"/>
          <c:cat>
            <c:numRef>
              <c:f>SA!$A$32:$A$43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SA!$D$32:$D$43</c:f>
              <c:numCache>
                <c:formatCode>#,##0</c:formatCode>
                <c:ptCount val="12"/>
                <c:pt idx="0">
                  <c:v>1939.12936489</c:v>
                </c:pt>
                <c:pt idx="1">
                  <c:v>15115.841154</c:v>
                </c:pt>
                <c:pt idx="2">
                  <c:v>2659.34828694</c:v>
                </c:pt>
                <c:pt idx="3">
                  <c:v>943.14136704999999</c:v>
                </c:pt>
                <c:pt idx="4">
                  <c:v>0</c:v>
                </c:pt>
                <c:pt idx="5">
                  <c:v>6454.3459060899995</c:v>
                </c:pt>
                <c:pt idx="6">
                  <c:v>3880.2259165999999</c:v>
                </c:pt>
                <c:pt idx="7">
                  <c:v>9729.1250373999992</c:v>
                </c:pt>
                <c:pt idx="8">
                  <c:v>2979</c:v>
                </c:pt>
                <c:pt idx="9">
                  <c:v>1779.12</c:v>
                </c:pt>
                <c:pt idx="10">
                  <c:v>903.29711410000004</c:v>
                </c:pt>
              </c:numCache>
            </c:numRef>
          </c:val>
        </c:ser>
        <c:ser>
          <c:idx val="3"/>
          <c:order val="3"/>
          <c:tx>
            <c:strRef>
              <c:f>SA!$E$31</c:f>
              <c:strCache>
                <c:ptCount val="1"/>
                <c:pt idx="0">
                  <c:v>Shore</c:v>
                </c:pt>
              </c:strCache>
            </c:strRef>
          </c:tx>
          <c:invertIfNegative val="0"/>
          <c:cat>
            <c:numRef>
              <c:f>SA!$A$32:$A$43</c:f>
              <c:numCache>
                <c:formatCode>General</c:formatCode>
                <c:ptCount val="12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  <c:pt idx="11">
                  <c:v>2015</c:v>
                </c:pt>
              </c:numCache>
            </c:numRef>
          </c:cat>
          <c:val>
            <c:numRef>
              <c:f>SA!$E$32:$E$41</c:f>
              <c:numCache>
                <c:formatCode>#,##0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8"/>
        <c:overlap val="100"/>
        <c:axId val="526076416"/>
        <c:axId val="42314560"/>
      </c:barChart>
      <c:lineChart>
        <c:grouping val="standard"/>
        <c:varyColors val="0"/>
        <c:ser>
          <c:idx val="6"/>
          <c:order val="4"/>
          <c:tx>
            <c:strRef>
              <c:f>SA!$K$31</c:f>
              <c:strCache>
                <c:ptCount val="1"/>
                <c:pt idx="0">
                  <c:v>ACL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SA!$A$5:$A$13</c:f>
              <c:numCache>
                <c:formatCode>General</c:formatCode>
                <c:ptCount val="9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</c:numCache>
            </c:numRef>
          </c:cat>
          <c:val>
            <c:numRef>
              <c:f>SA!$K$32:$K$43</c:f>
              <c:numCache>
                <c:formatCode>General</c:formatCode>
                <c:ptCount val="12"/>
                <c:pt idx="7">
                  <c:v>1578</c:v>
                </c:pt>
                <c:pt idx="8">
                  <c:v>3019</c:v>
                </c:pt>
                <c:pt idx="9">
                  <c:v>3019</c:v>
                </c:pt>
                <c:pt idx="10">
                  <c:v>3019</c:v>
                </c:pt>
                <c:pt idx="11">
                  <c:v>3019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6076416"/>
        <c:axId val="42314560"/>
      </c:lineChart>
      <c:lineChart>
        <c:grouping val="standard"/>
        <c:varyColors val="0"/>
        <c:ser>
          <c:idx val="4"/>
          <c:order val="5"/>
          <c:tx>
            <c:strRef>
              <c:f>SA!$H$31</c:f>
              <c:strCache>
                <c:ptCount val="1"/>
                <c:pt idx="0">
                  <c:v>MRIP Effort</c:v>
                </c:pt>
              </c:strCache>
            </c:strRef>
          </c:tx>
          <c:spPr>
            <a:ln>
              <a:solidFill>
                <a:srgbClr val="C00000"/>
              </a:solidFill>
            </a:ln>
          </c:spPr>
          <c:marker>
            <c:symbol val="x"/>
            <c:size val="7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val>
            <c:numRef>
              <c:f>SA!$J$32:$J$41</c:f>
              <c:numCache>
                <c:formatCode>0</c:formatCode>
                <c:ptCount val="10"/>
                <c:pt idx="0">
                  <c:v>212223.08157977185</c:v>
                </c:pt>
                <c:pt idx="1">
                  <c:v>210183.57891024055</c:v>
                </c:pt>
                <c:pt idx="2">
                  <c:v>215282.80227403433</c:v>
                </c:pt>
                <c:pt idx="3">
                  <c:v>219953.57613790466</c:v>
                </c:pt>
                <c:pt idx="4">
                  <c:v>217936.48444457076</c:v>
                </c:pt>
                <c:pt idx="5">
                  <c:v>186841.95890642051</c:v>
                </c:pt>
                <c:pt idx="6">
                  <c:v>190662.80490103044</c:v>
                </c:pt>
                <c:pt idx="7">
                  <c:v>176728.02532820296</c:v>
                </c:pt>
                <c:pt idx="8">
                  <c:v>177926.82808717605</c:v>
                </c:pt>
                <c:pt idx="9">
                  <c:v>165220.25085318962</c:v>
                </c:pt>
              </c:numCache>
            </c:numRef>
          </c:val>
          <c:smooth val="0"/>
        </c:ser>
        <c:ser>
          <c:idx val="5"/>
          <c:order val="6"/>
          <c:tx>
            <c:strRef>
              <c:f>SA!$I$31</c:f>
              <c:strCache>
                <c:ptCount val="1"/>
                <c:pt idx="0">
                  <c:v>Hbt Effort</c:v>
                </c:pt>
              </c:strCache>
            </c:strRef>
          </c:tx>
          <c:val>
            <c:numRef>
              <c:f>SA!$I$32:$I$41</c:f>
              <c:numCache>
                <c:formatCode>0</c:formatCode>
                <c:ptCount val="10"/>
                <c:pt idx="0">
                  <c:v>251418</c:v>
                </c:pt>
                <c:pt idx="1">
                  <c:v>238448</c:v>
                </c:pt>
                <c:pt idx="2">
                  <c:v>257332</c:v>
                </c:pt>
                <c:pt idx="3">
                  <c:v>246881</c:v>
                </c:pt>
                <c:pt idx="4">
                  <c:v>188388</c:v>
                </c:pt>
                <c:pt idx="5">
                  <c:v>196807</c:v>
                </c:pt>
                <c:pt idx="6">
                  <c:v>189684</c:v>
                </c:pt>
                <c:pt idx="7">
                  <c:v>187143</c:v>
                </c:pt>
                <c:pt idx="8" formatCode="#,##0">
                  <c:v>201392</c:v>
                </c:pt>
                <c:pt idx="9" formatCode="#,##0">
                  <c:v>227189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6076928"/>
        <c:axId val="42315136"/>
      </c:lineChart>
      <c:catAx>
        <c:axId val="526076416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42314560"/>
        <c:crosses val="autoZero"/>
        <c:auto val="1"/>
        <c:lblAlgn val="ctr"/>
        <c:lblOffset val="100"/>
        <c:noMultiLvlLbl val="0"/>
      </c:catAx>
      <c:valAx>
        <c:axId val="42314560"/>
        <c:scaling>
          <c:orientation val="minMax"/>
          <c:max val="80000"/>
        </c:scaling>
        <c:delete val="0"/>
        <c:axPos val="l"/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Landings (numbers)</a:t>
                </a:r>
              </a:p>
            </c:rich>
          </c:tx>
          <c:layout>
            <c:manualLayout>
              <c:xMode val="edge"/>
              <c:yMode val="edge"/>
              <c:x val="2.4399523588963069E-4"/>
              <c:y val="0.24295290503459796"/>
            </c:manualLayout>
          </c:layout>
          <c:overlay val="0"/>
        </c:title>
        <c:numFmt formatCode="#,##0" sourceLinked="1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26076416"/>
        <c:crosses val="autoZero"/>
        <c:crossBetween val="between"/>
        <c:majorUnit val="10000"/>
      </c:valAx>
      <c:catAx>
        <c:axId val="526076928"/>
        <c:scaling>
          <c:orientation val="minMax"/>
        </c:scaling>
        <c:delete val="1"/>
        <c:axPos val="b"/>
        <c:majorTickMark val="out"/>
        <c:minorTickMark val="none"/>
        <c:tickLblPos val="nextTo"/>
        <c:crossAx val="42315136"/>
        <c:crosses val="autoZero"/>
        <c:auto val="1"/>
        <c:lblAlgn val="ctr"/>
        <c:lblOffset val="100"/>
        <c:noMultiLvlLbl val="0"/>
      </c:catAx>
      <c:valAx>
        <c:axId val="42315136"/>
        <c:scaling>
          <c:orientation val="minMax"/>
        </c:scaling>
        <c:delete val="0"/>
        <c:axPos val="r"/>
        <c:title>
          <c:tx>
            <c:rich>
              <a:bodyPr/>
              <a:lstStyle/>
              <a:p>
                <a:pPr>
                  <a:defRPr/>
                </a:pPr>
                <a:r>
                  <a:rPr lang="en-US" b="1" dirty="0">
                    <a:solidFill>
                      <a:srgbClr val="C00000"/>
                    </a:solidFill>
                  </a:rPr>
                  <a:t>MRFSS angler trips (X 100)                                      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Headboat angler trips</a:t>
                </a:r>
              </a:p>
            </c:rich>
          </c:tx>
          <c:layout>
            <c:manualLayout>
              <c:xMode val="edge"/>
              <c:yMode val="edge"/>
              <c:x val="0.93232151128167817"/>
              <c:y val="0.16418192754314803"/>
            </c:manualLayout>
          </c:layout>
          <c:overlay val="0"/>
        </c:title>
        <c:numFmt formatCode="#,##0" sourceLinked="0"/>
        <c:majorTickMark val="cross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26076928"/>
        <c:crosses val="max"/>
        <c:crossBetween val="between"/>
      </c:valAx>
    </c:plotArea>
    <c:legend>
      <c:legendPos val="b"/>
      <c:layout>
        <c:manualLayout>
          <c:xMode val="edge"/>
          <c:yMode val="edge"/>
          <c:x val="8.928847129402942E-2"/>
          <c:y val="0.91480106179909337"/>
          <c:w val="0.82250435607313788"/>
          <c:h val="6.4395927781754514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3954F10-33FE-4AD1-8410-E651044FC816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66A5B4-A506-4563-BF92-61E88F967C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748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landings are in whole weight</a:t>
            </a:r>
          </a:p>
          <a:p>
            <a:r>
              <a:rPr lang="en-US" dirty="0" smtClean="0"/>
              <a:t>Updated 2013 with final MRIP landings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A5B4-A506-4563-BF92-61E88F967C8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06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A5B4-A506-4563-BF92-61E88F967C8A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1666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with final 2013 MRIP landings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A5B4-A506-4563-BF92-61E88F967C8A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984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with final 2013 MRIP landings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A5B4-A506-4563-BF92-61E88F967C8A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88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with 2013 final MRIP landings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A5B4-A506-4563-BF92-61E88F967C8A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446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 with 2013 final MRIP landings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A5B4-A506-4563-BF92-61E88F967C8A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57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table is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A5B4-A506-4563-BF92-61E88F967C8A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753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figure was updated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A5B4-A506-4563-BF92-61E88F967C8A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075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one is updated, got data from closure memo.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A5B4-A506-4563-BF92-61E88F967C8A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131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</a:t>
            </a:r>
            <a:r>
              <a:rPr lang="en-US" dirty="0"/>
              <a:t>one is updated, got data from closure memo.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A5B4-A506-4563-BF92-61E88F967C8A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5321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A5B4-A506-4563-BF92-61E88F967C8A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87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Updated with 2013 MRIP landings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A5B4-A506-4563-BF92-61E88F967C8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930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A5B4-A506-4563-BF92-61E88F967C8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345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A5B4-A506-4563-BF92-61E88F967C8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61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Landings in 2012/13 exceeded the ACL so AM was </a:t>
            </a:r>
            <a:r>
              <a:rPr lang="en-US" dirty="0" err="1" smtClean="0"/>
              <a:t>triggerd</a:t>
            </a:r>
            <a:r>
              <a:rPr lang="en-US" dirty="0" smtClean="0"/>
              <a:t>.  Therefore, the 2013/14 landings need to be monitored to see because the season may need to be closed early.</a:t>
            </a:r>
          </a:p>
          <a:p>
            <a:endParaRPr lang="en-US" dirty="0"/>
          </a:p>
          <a:p>
            <a:r>
              <a:rPr lang="en-US" dirty="0" smtClean="0"/>
              <a:t>Currently  the 2013/2014 landings are 35% of the ACL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A5B4-A506-4563-BF92-61E88F967C8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590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A5B4-A506-4563-BF92-61E88F967C8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457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A5B4-A506-4563-BF92-61E88F967C8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888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A5B4-A506-4563-BF92-61E88F967C8A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37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6A5B4-A506-4563-BF92-61E88F967C8A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53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73D-82C4-447C-8A17-1C1C6FB6B764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6C4-674F-43FB-AC1B-479BC1C3F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73D-82C4-447C-8A17-1C1C6FB6B764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6C4-674F-43FB-AC1B-479BC1C3F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73D-82C4-447C-8A17-1C1C6FB6B764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6C4-674F-43FB-AC1B-479BC1C3F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73D-82C4-447C-8A17-1C1C6FB6B7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6C4-674F-43FB-AC1B-479BC1C3F6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73D-82C4-447C-8A17-1C1C6FB6B7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6C4-674F-43FB-AC1B-479BC1C3F6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73D-82C4-447C-8A17-1C1C6FB6B7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6C4-674F-43FB-AC1B-479BC1C3F6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73D-82C4-447C-8A17-1C1C6FB6B7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6C4-674F-43FB-AC1B-479BC1C3F6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73D-82C4-447C-8A17-1C1C6FB6B7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6C4-674F-43FB-AC1B-479BC1C3F6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73D-82C4-447C-8A17-1C1C6FB6B7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6C4-674F-43FB-AC1B-479BC1C3F6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73D-82C4-447C-8A17-1C1C6FB6B7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6C4-674F-43FB-AC1B-479BC1C3F6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73D-82C4-447C-8A17-1C1C6FB6B7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6C4-674F-43FB-AC1B-479BC1C3F6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73D-82C4-447C-8A17-1C1C6FB6B764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6C4-674F-43FB-AC1B-479BC1C3F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73D-82C4-447C-8A17-1C1C6FB6B7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6C4-674F-43FB-AC1B-479BC1C3F6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73D-82C4-447C-8A17-1C1C6FB6B7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6C4-674F-43FB-AC1B-479BC1C3F6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73D-82C4-447C-8A17-1C1C6FB6B7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6C4-674F-43FB-AC1B-479BC1C3F6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No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Bo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295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Tur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5555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eaf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638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Fis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196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01988" y="2707457"/>
            <a:ext cx="5484812" cy="1224439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63550" y="3118590"/>
            <a:ext cx="1293813" cy="752475"/>
          </a:xfrm>
        </p:spPr>
        <p:txBody>
          <a:bodyPr lIns="0" tIns="0" rIns="0" bIns="0">
            <a:normAutofit/>
          </a:bodyPr>
          <a:lstStyle>
            <a:lvl1pPr algn="l"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Regional Unit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3201988" y="4282303"/>
            <a:ext cx="5484812" cy="577850"/>
          </a:xfrm>
        </p:spPr>
        <p:txBody>
          <a:bodyPr>
            <a:norm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 smtClean="0"/>
              <a:t>July 19, 2012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07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3A4A9-F17D-4E67-8428-7109406A66CF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80DC2-9F05-421F-A3EB-D1F85DEBC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73D-82C4-447C-8A17-1C1C6FB6B764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6C4-674F-43FB-AC1B-479BC1C3F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E5E9-0A5F-4BBB-83B0-3DE34864317B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CD3EA-DF10-442A-B1DE-CE986C3BE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3A4A9-F17D-4E67-8428-7109406A66CF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80DC2-9F05-421F-A3EB-D1F85DEBC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" y="-24487"/>
            <a:ext cx="9138586" cy="2515079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  <a:gd name="connsiteX0" fmla="*/ 2887 w 9170673"/>
              <a:gd name="connsiteY0" fmla="*/ 2375696 h 2508024"/>
              <a:gd name="connsiteX1" fmla="*/ 9170673 w 9170673"/>
              <a:gd name="connsiteY1" fmla="*/ 0 h 2508024"/>
              <a:gd name="connsiteX2" fmla="*/ 9169295 w 9170673"/>
              <a:gd name="connsiteY2" fmla="*/ 2508024 h 2508024"/>
              <a:gd name="connsiteX3" fmla="*/ 0 w 9170673"/>
              <a:gd name="connsiteY3" fmla="*/ 2457785 h 2508024"/>
              <a:gd name="connsiteX4" fmla="*/ 2887 w 9170673"/>
              <a:gd name="connsiteY4" fmla="*/ 2375696 h 2508024"/>
              <a:gd name="connsiteX0" fmla="*/ 0 w 9167786"/>
              <a:gd name="connsiteY0" fmla="*/ 2375696 h 2508024"/>
              <a:gd name="connsiteX1" fmla="*/ 9167786 w 9167786"/>
              <a:gd name="connsiteY1" fmla="*/ 0 h 2508024"/>
              <a:gd name="connsiteX2" fmla="*/ 9166408 w 9167786"/>
              <a:gd name="connsiteY2" fmla="*/ 2508024 h 2508024"/>
              <a:gd name="connsiteX3" fmla="*/ 4169 w 9167786"/>
              <a:gd name="connsiteY3" fmla="*/ 2500118 h 2508024"/>
              <a:gd name="connsiteX4" fmla="*/ 0 w 9167786"/>
              <a:gd name="connsiteY4" fmla="*/ 2375696 h 2508024"/>
              <a:gd name="connsiteX0" fmla="*/ 0 w 9166452"/>
              <a:gd name="connsiteY0" fmla="*/ 2375696 h 2508024"/>
              <a:gd name="connsiteX1" fmla="*/ 9061952 w 9166452"/>
              <a:gd name="connsiteY1" fmla="*/ 0 h 2508024"/>
              <a:gd name="connsiteX2" fmla="*/ 9166408 w 9166452"/>
              <a:gd name="connsiteY2" fmla="*/ 2508024 h 2508024"/>
              <a:gd name="connsiteX3" fmla="*/ 4169 w 9166452"/>
              <a:gd name="connsiteY3" fmla="*/ 2500118 h 2508024"/>
              <a:gd name="connsiteX4" fmla="*/ 0 w 9166452"/>
              <a:gd name="connsiteY4" fmla="*/ 2375696 h 2508024"/>
              <a:gd name="connsiteX0" fmla="*/ 0 w 9166808"/>
              <a:gd name="connsiteY0" fmla="*/ 2382751 h 2515079"/>
              <a:gd name="connsiteX1" fmla="*/ 9160729 w 9166808"/>
              <a:gd name="connsiteY1" fmla="*/ 0 h 2515079"/>
              <a:gd name="connsiteX2" fmla="*/ 9166408 w 9166808"/>
              <a:gd name="connsiteY2" fmla="*/ 2515079 h 2515079"/>
              <a:gd name="connsiteX3" fmla="*/ 4169 w 9166808"/>
              <a:gd name="connsiteY3" fmla="*/ 2507173 h 2515079"/>
              <a:gd name="connsiteX4" fmla="*/ 0 w 9166808"/>
              <a:gd name="connsiteY4" fmla="*/ 2382751 h 2515079"/>
              <a:gd name="connsiteX0" fmla="*/ 9943 w 9162640"/>
              <a:gd name="connsiteY0" fmla="*/ 2382751 h 2515079"/>
              <a:gd name="connsiteX1" fmla="*/ 9156561 w 9162640"/>
              <a:gd name="connsiteY1" fmla="*/ 0 h 2515079"/>
              <a:gd name="connsiteX2" fmla="*/ 9162240 w 9162640"/>
              <a:gd name="connsiteY2" fmla="*/ 2515079 h 2515079"/>
              <a:gd name="connsiteX3" fmla="*/ 1 w 9162640"/>
              <a:gd name="connsiteY3" fmla="*/ 2507173 h 2515079"/>
              <a:gd name="connsiteX4" fmla="*/ 9943 w 9162640"/>
              <a:gd name="connsiteY4" fmla="*/ 2382751 h 2515079"/>
              <a:gd name="connsiteX0" fmla="*/ 0 w 9152697"/>
              <a:gd name="connsiteY0" fmla="*/ 2382751 h 2515079"/>
              <a:gd name="connsiteX1" fmla="*/ 9146618 w 9152697"/>
              <a:gd name="connsiteY1" fmla="*/ 0 h 2515079"/>
              <a:gd name="connsiteX2" fmla="*/ 9152297 w 9152697"/>
              <a:gd name="connsiteY2" fmla="*/ 2515079 h 2515079"/>
              <a:gd name="connsiteX3" fmla="*/ 187614 w 9152697"/>
              <a:gd name="connsiteY3" fmla="*/ 2507173 h 2515079"/>
              <a:gd name="connsiteX4" fmla="*/ 0 w 9152697"/>
              <a:gd name="connsiteY4" fmla="*/ 2382751 h 2515079"/>
              <a:gd name="connsiteX0" fmla="*/ 0 w 9068030"/>
              <a:gd name="connsiteY0" fmla="*/ 2382751 h 2515079"/>
              <a:gd name="connsiteX1" fmla="*/ 9061951 w 9068030"/>
              <a:gd name="connsiteY1" fmla="*/ 0 h 2515079"/>
              <a:gd name="connsiteX2" fmla="*/ 9067630 w 9068030"/>
              <a:gd name="connsiteY2" fmla="*/ 2515079 h 2515079"/>
              <a:gd name="connsiteX3" fmla="*/ 102947 w 9068030"/>
              <a:gd name="connsiteY3" fmla="*/ 2507173 h 2515079"/>
              <a:gd name="connsiteX4" fmla="*/ 0 w 9068030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173503 w 9138586"/>
              <a:gd name="connsiteY3" fmla="*/ 2507173 h 2515079"/>
              <a:gd name="connsiteX4" fmla="*/ 0 w 9138586"/>
              <a:gd name="connsiteY4" fmla="*/ 2382751 h 2515079"/>
              <a:gd name="connsiteX0" fmla="*/ 0 w 9138586"/>
              <a:gd name="connsiteY0" fmla="*/ 2382751 h 2515079"/>
              <a:gd name="connsiteX1" fmla="*/ 9132507 w 9138586"/>
              <a:gd name="connsiteY1" fmla="*/ 0 h 2515079"/>
              <a:gd name="connsiteX2" fmla="*/ 9138186 w 9138586"/>
              <a:gd name="connsiteY2" fmla="*/ 2515079 h 2515079"/>
              <a:gd name="connsiteX3" fmla="*/ 4170 w 9138586"/>
              <a:gd name="connsiteY3" fmla="*/ 2507173 h 2515079"/>
              <a:gd name="connsiteX4" fmla="*/ 0 w 9138586"/>
              <a:gd name="connsiteY4" fmla="*/ 2382751 h 2515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8586" h="2515079">
                <a:moveTo>
                  <a:pt x="0" y="2382751"/>
                </a:moveTo>
                <a:cubicBezTo>
                  <a:pt x="20661" y="2379422"/>
                  <a:pt x="7306149" y="2502055"/>
                  <a:pt x="9132507" y="0"/>
                </a:cubicBezTo>
                <a:cubicBezTo>
                  <a:pt x="9129925" y="819774"/>
                  <a:pt x="9140768" y="1695305"/>
                  <a:pt x="9138186" y="2515079"/>
                </a:cubicBezTo>
                <a:lnTo>
                  <a:pt x="4170" y="2507173"/>
                </a:lnTo>
                <a:cubicBezTo>
                  <a:pt x="4169" y="2465011"/>
                  <a:pt x="1" y="2424913"/>
                  <a:pt x="0" y="238275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169"/>
            <a:ext cx="8229600" cy="772250"/>
          </a:xfrm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22"/>
            <a:ext cx="8229600" cy="1500187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048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 flipH="1" flipV="1">
            <a:off x="-19068" y="-30696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8229600" cy="7722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algn="l">
              <a:defRPr sz="4000" b="1" cap="none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5653"/>
            <a:ext cx="8229600" cy="150018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t" anchorCtr="0"/>
          <a:lstStyle>
            <a:lvl1pPr marL="0" indent="0" algn="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362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EE5E9-0A5F-4BBB-83B0-3DE34864317B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CD3EA-DF10-442A-B1DE-CE986C3BE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73A4A9-F17D-4E67-8428-7109406A66CF}" type="datetimeFigureOut">
              <a:rPr lang="en-US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880DC2-9F05-421F-A3EB-D1F85DEBC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73A4A9-F17D-4E67-8428-7109406A66CF}" type="datetimeFigureOut">
              <a:rPr lang="en-US" smtClean="0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880DC2-9F05-421F-A3EB-D1F85DEBCE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77925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2EE5E9-0A5F-4BBB-83B0-3DE34864317B}" type="datetimeFigureOut">
              <a:rPr lang="en-US" smtClean="0"/>
              <a:pPr>
                <a:defRPr/>
              </a:pPr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4CD3EA-DF10-442A-B1DE-CE986C3BE2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488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C43B-6E99-4F63-88EE-40DF9CCCD7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87603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73D-82C4-447C-8A17-1C1C6FB6B764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6C4-674F-43FB-AC1B-479BC1C3F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C43B-6E99-4F63-88EE-40DF9CCCD7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19834"/>
      </p:ext>
    </p:extLst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C43B-6E99-4F63-88EE-40DF9CCCD7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179650"/>
      </p:ext>
    </p:extLst>
  </p:cSld>
  <p:clrMapOvr>
    <a:masterClrMapping/>
  </p:clrMapOvr>
  <p:hf hd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C43B-6E99-4F63-88EE-40DF9CCCD7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870736"/>
      </p:ext>
    </p:extLst>
  </p:cSld>
  <p:clrMapOvr>
    <a:masterClrMapping/>
  </p:clrMapOvr>
  <p:hf hd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C43B-6E99-4F63-88EE-40DF9CCCD7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441341"/>
      </p:ext>
    </p:extLst>
  </p:cSld>
  <p:clrMapOvr>
    <a:masterClrMapping/>
  </p:clrMapOvr>
  <p:hf hd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C43B-6E99-4F63-88EE-40DF9CCCD7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98034"/>
      </p:ext>
    </p:extLst>
  </p:cSld>
  <p:clrMapOvr>
    <a:masterClrMapping/>
  </p:clrMapOvr>
  <p:hf hd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C43B-6E99-4F63-88EE-40DF9CCCD7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27580"/>
      </p:ext>
    </p:extLst>
  </p:cSld>
  <p:clrMapOvr>
    <a:masterClrMapping/>
  </p:clrMapOvr>
  <p:hf hd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C43B-6E99-4F63-88EE-40DF9CCCD7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581445"/>
      </p:ext>
    </p:extLst>
  </p:cSld>
  <p:clrMapOvr>
    <a:masterClrMapping/>
  </p:clrMapOvr>
  <p:hf hd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0C43B-6E99-4F63-88EE-40DF9CCCD780}" type="datetimeFigureOut">
              <a:rPr lang="en-US" smtClean="0"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511938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73D-82C4-447C-8A17-1C1C6FB6B764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6C4-674F-43FB-AC1B-479BC1C3F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73D-82C4-447C-8A17-1C1C6FB6B764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6C4-674F-43FB-AC1B-479BC1C3F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73D-82C4-447C-8A17-1C1C6FB6B764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6C4-674F-43FB-AC1B-479BC1C3F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73D-82C4-447C-8A17-1C1C6FB6B764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6C4-674F-43FB-AC1B-479BC1C3F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19473D-82C4-447C-8A17-1C1C6FB6B764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6C4-674F-43FB-AC1B-479BC1C3F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2.png"/><Relationship Id="rId5" Type="http://schemas.openxmlformats.org/officeDocument/2006/relationships/theme" Target="../theme/theme5.xml"/><Relationship Id="rId4" Type="http://schemas.openxmlformats.org/officeDocument/2006/relationships/slideLayout" Target="../slideLayouts/slideLayout3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473D-82C4-447C-8A17-1C1C6FB6B764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0D6C4-674F-43FB-AC1B-479BC1C3F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473D-82C4-447C-8A17-1C1C6FB6B7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5/29/2015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0D6C4-674F-43FB-AC1B-479BC1C3F6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  <p:sldLayoutId id="2147483971" r:id="rId3"/>
    <p:sldLayoutId id="2147483972" r:id="rId4"/>
    <p:sldLayoutId id="2147483973" r:id="rId5"/>
    <p:sldLayoutId id="2147483974" r:id="rId6"/>
    <p:sldLayoutId id="2147483975" r:id="rId7"/>
    <p:sldLayoutId id="2147483976" r:id="rId8"/>
    <p:sldLayoutId id="2147483977" r:id="rId9"/>
    <p:sldLayoutId id="2147483978" r:id="rId10"/>
    <p:sldLayoutId id="21474839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1682" y="1141666"/>
            <a:ext cx="5485118" cy="139847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1682" y="2631403"/>
            <a:ext cx="5485117" cy="12776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reeform 6"/>
          <p:cNvSpPr/>
          <p:nvPr/>
        </p:nvSpPr>
        <p:spPr>
          <a:xfrm>
            <a:off x="-9190" y="4417160"/>
            <a:ext cx="9170673" cy="2457785"/>
          </a:xfrm>
          <a:custGeom>
            <a:avLst/>
            <a:gdLst>
              <a:gd name="connsiteX0" fmla="*/ 0 w 10289745"/>
              <a:gd name="connsiteY0" fmla="*/ 2348314 h 2694297"/>
              <a:gd name="connsiteX1" fmla="*/ 9145997 w 10289745"/>
              <a:gd name="connsiteY1" fmla="*/ 81 h 2694297"/>
              <a:gd name="connsiteX2" fmla="*/ 9145997 w 10289745"/>
              <a:gd name="connsiteY2" fmla="*/ 2436173 h 2694297"/>
              <a:gd name="connsiteX3" fmla="*/ 0 w 10289745"/>
              <a:gd name="connsiteY3" fmla="*/ 2348314 h 2694297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0 w 10289745"/>
              <a:gd name="connsiteY0" fmla="*/ 2348233 h 2694216"/>
              <a:gd name="connsiteX1" fmla="*/ 9145997 w 10289745"/>
              <a:gd name="connsiteY1" fmla="*/ 0 h 2694216"/>
              <a:gd name="connsiteX2" fmla="*/ 9145997 w 10289745"/>
              <a:gd name="connsiteY2" fmla="*/ 2436092 h 2694216"/>
              <a:gd name="connsiteX3" fmla="*/ 0 w 10289745"/>
              <a:gd name="connsiteY3" fmla="*/ 2348233 h 2694216"/>
              <a:gd name="connsiteX0" fmla="*/ 2 w 10271923"/>
              <a:gd name="connsiteY0" fmla="*/ 1961048 h 2259210"/>
              <a:gd name="connsiteX1" fmla="*/ 9115022 w 10271923"/>
              <a:gd name="connsiteY1" fmla="*/ 0 h 2259210"/>
              <a:gd name="connsiteX2" fmla="*/ 9145999 w 10271923"/>
              <a:gd name="connsiteY2" fmla="*/ 2048907 h 2259210"/>
              <a:gd name="connsiteX3" fmla="*/ 2 w 10271923"/>
              <a:gd name="connsiteY3" fmla="*/ 1961048 h 2259210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2 w 10302372"/>
              <a:gd name="connsiteY0" fmla="*/ 2355976 h 2702917"/>
              <a:gd name="connsiteX1" fmla="*/ 9169232 w 10302372"/>
              <a:gd name="connsiteY1" fmla="*/ 0 h 2702917"/>
              <a:gd name="connsiteX2" fmla="*/ 9145999 w 10302372"/>
              <a:gd name="connsiteY2" fmla="*/ 2443835 h 2702917"/>
              <a:gd name="connsiteX3" fmla="*/ 2 w 10302372"/>
              <a:gd name="connsiteY3" fmla="*/ 2355976 h 2702917"/>
              <a:gd name="connsiteX0" fmla="*/ 1 w 10359948"/>
              <a:gd name="connsiteY0" fmla="*/ 2534080 h 2803153"/>
              <a:gd name="connsiteX1" fmla="*/ 9223441 w 10359948"/>
              <a:gd name="connsiteY1" fmla="*/ 0 h 2803153"/>
              <a:gd name="connsiteX2" fmla="*/ 9200208 w 10359948"/>
              <a:gd name="connsiteY2" fmla="*/ 2443835 h 2803153"/>
              <a:gd name="connsiteX3" fmla="*/ 1 w 10359948"/>
              <a:gd name="connsiteY3" fmla="*/ 2534080 h 2803153"/>
              <a:gd name="connsiteX0" fmla="*/ 2 w 10302373"/>
              <a:gd name="connsiteY0" fmla="*/ 2371463 h 2710654"/>
              <a:gd name="connsiteX1" fmla="*/ 9169233 w 10302373"/>
              <a:gd name="connsiteY1" fmla="*/ 0 h 2710654"/>
              <a:gd name="connsiteX2" fmla="*/ 9146000 w 10302373"/>
              <a:gd name="connsiteY2" fmla="*/ 2443835 h 2710654"/>
              <a:gd name="connsiteX3" fmla="*/ 2 w 10302373"/>
              <a:gd name="connsiteY3" fmla="*/ 2371463 h 2710654"/>
              <a:gd name="connsiteX0" fmla="*/ 22101 w 10324472"/>
              <a:gd name="connsiteY0" fmla="*/ 2371463 h 2601940"/>
              <a:gd name="connsiteX1" fmla="*/ 9191332 w 10324472"/>
              <a:gd name="connsiteY1" fmla="*/ 0 h 2601940"/>
              <a:gd name="connsiteX2" fmla="*/ 9168099 w 10324472"/>
              <a:gd name="connsiteY2" fmla="*/ 2443835 h 2601940"/>
              <a:gd name="connsiteX3" fmla="*/ 22101 w 10324472"/>
              <a:gd name="connsiteY3" fmla="*/ 2371463 h 2601940"/>
              <a:gd name="connsiteX0" fmla="*/ 454248 w 10756619"/>
              <a:gd name="connsiteY0" fmla="*/ 2371463 h 2635640"/>
              <a:gd name="connsiteX1" fmla="*/ 9623479 w 10756619"/>
              <a:gd name="connsiteY1" fmla="*/ 0 h 2635640"/>
              <a:gd name="connsiteX2" fmla="*/ 9600246 w 10756619"/>
              <a:gd name="connsiteY2" fmla="*/ 2443835 h 2635640"/>
              <a:gd name="connsiteX3" fmla="*/ 2243166 w 10756619"/>
              <a:gd name="connsiteY3" fmla="*/ 2466974 h 2635640"/>
              <a:gd name="connsiteX4" fmla="*/ 454248 w 10756619"/>
              <a:gd name="connsiteY4" fmla="*/ 2371463 h 2635640"/>
              <a:gd name="connsiteX0" fmla="*/ 1153431 w 11456764"/>
              <a:gd name="connsiteY0" fmla="*/ 2371463 h 2641277"/>
              <a:gd name="connsiteX1" fmla="*/ 10322662 w 11456764"/>
              <a:gd name="connsiteY1" fmla="*/ 0 h 2641277"/>
              <a:gd name="connsiteX2" fmla="*/ 10299429 w 11456764"/>
              <a:gd name="connsiteY2" fmla="*/ 2443835 h 2641277"/>
              <a:gd name="connsiteX3" fmla="*/ 1137944 w 11456764"/>
              <a:gd name="connsiteY3" fmla="*/ 2482461 h 2641277"/>
              <a:gd name="connsiteX4" fmla="*/ 1153431 w 11456764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641277"/>
              <a:gd name="connsiteX1" fmla="*/ 9184718 w 10318820"/>
              <a:gd name="connsiteY1" fmla="*/ 0 h 2641277"/>
              <a:gd name="connsiteX2" fmla="*/ 9161485 w 10318820"/>
              <a:gd name="connsiteY2" fmla="*/ 2443835 h 2641277"/>
              <a:gd name="connsiteX3" fmla="*/ 0 w 10318820"/>
              <a:gd name="connsiteY3" fmla="*/ 2482461 h 2641277"/>
              <a:gd name="connsiteX4" fmla="*/ 15487 w 10318820"/>
              <a:gd name="connsiteY4" fmla="*/ 2371463 h 2641277"/>
              <a:gd name="connsiteX0" fmla="*/ 15487 w 10318820"/>
              <a:gd name="connsiteY0" fmla="*/ 2371463 h 2482461"/>
              <a:gd name="connsiteX1" fmla="*/ 9184718 w 10318820"/>
              <a:gd name="connsiteY1" fmla="*/ 0 h 2482461"/>
              <a:gd name="connsiteX2" fmla="*/ 9161485 w 10318820"/>
              <a:gd name="connsiteY2" fmla="*/ 2443835 h 2482461"/>
              <a:gd name="connsiteX3" fmla="*/ 0 w 10318820"/>
              <a:gd name="connsiteY3" fmla="*/ 2482461 h 2482461"/>
              <a:gd name="connsiteX4" fmla="*/ 15487 w 10318820"/>
              <a:gd name="connsiteY4" fmla="*/ 2371463 h 2482461"/>
              <a:gd name="connsiteX0" fmla="*/ 15487 w 10252186"/>
              <a:gd name="connsiteY0" fmla="*/ 2371463 h 2482461"/>
              <a:gd name="connsiteX1" fmla="*/ 9184718 w 10252186"/>
              <a:gd name="connsiteY1" fmla="*/ 0 h 2482461"/>
              <a:gd name="connsiteX2" fmla="*/ 9022088 w 10252186"/>
              <a:gd name="connsiteY2" fmla="*/ 2242499 h 2482461"/>
              <a:gd name="connsiteX3" fmla="*/ 0 w 10252186"/>
              <a:gd name="connsiteY3" fmla="*/ 2482461 h 2482461"/>
              <a:gd name="connsiteX4" fmla="*/ 15487 w 10252186"/>
              <a:gd name="connsiteY4" fmla="*/ 2371463 h 2482461"/>
              <a:gd name="connsiteX0" fmla="*/ 15487 w 10311181"/>
              <a:gd name="connsiteY0" fmla="*/ 2371463 h 2482461"/>
              <a:gd name="connsiteX1" fmla="*/ 9184718 w 10311181"/>
              <a:gd name="connsiteY1" fmla="*/ 0 h 2482461"/>
              <a:gd name="connsiteX2" fmla="*/ 9145996 w 10311181"/>
              <a:gd name="connsiteY2" fmla="*/ 2443835 h 2482461"/>
              <a:gd name="connsiteX3" fmla="*/ 0 w 10311181"/>
              <a:gd name="connsiteY3" fmla="*/ 2482461 h 2482461"/>
              <a:gd name="connsiteX4" fmla="*/ 15487 w 10311181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45996 w 9184718"/>
              <a:gd name="connsiteY2" fmla="*/ 2443835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15487 w 9184718"/>
              <a:gd name="connsiteY0" fmla="*/ 2371463 h 2482461"/>
              <a:gd name="connsiteX1" fmla="*/ 9184718 w 9184718"/>
              <a:gd name="connsiteY1" fmla="*/ 0 h 2482461"/>
              <a:gd name="connsiteX2" fmla="*/ 9176973 w 9184718"/>
              <a:gd name="connsiteY2" fmla="*/ 2459323 h 2482461"/>
              <a:gd name="connsiteX3" fmla="*/ 0 w 9184718"/>
              <a:gd name="connsiteY3" fmla="*/ 2482461 h 2482461"/>
              <a:gd name="connsiteX4" fmla="*/ 15487 w 9184718"/>
              <a:gd name="connsiteY4" fmla="*/ 2371463 h 2482461"/>
              <a:gd name="connsiteX0" fmla="*/ 0 w 9215696"/>
              <a:gd name="connsiteY0" fmla="*/ 2371463 h 2482461"/>
              <a:gd name="connsiteX1" fmla="*/ 9215696 w 9215696"/>
              <a:gd name="connsiteY1" fmla="*/ 0 h 2482461"/>
              <a:gd name="connsiteX2" fmla="*/ 9207951 w 9215696"/>
              <a:gd name="connsiteY2" fmla="*/ 2459323 h 2482461"/>
              <a:gd name="connsiteX3" fmla="*/ 30978 w 9215696"/>
              <a:gd name="connsiteY3" fmla="*/ 2482461 h 2482461"/>
              <a:gd name="connsiteX4" fmla="*/ 0 w 9215696"/>
              <a:gd name="connsiteY4" fmla="*/ 2371463 h 2482461"/>
              <a:gd name="connsiteX0" fmla="*/ 0 w 9215696"/>
              <a:gd name="connsiteY0" fmla="*/ 2371463 h 2497949"/>
              <a:gd name="connsiteX1" fmla="*/ 9215696 w 9215696"/>
              <a:gd name="connsiteY1" fmla="*/ 0 h 2497949"/>
              <a:gd name="connsiteX2" fmla="*/ 9207951 w 9215696"/>
              <a:gd name="connsiteY2" fmla="*/ 2459323 h 2497949"/>
              <a:gd name="connsiteX3" fmla="*/ 2 w 9215696"/>
              <a:gd name="connsiteY3" fmla="*/ 2497949 h 2497949"/>
              <a:gd name="connsiteX4" fmla="*/ 0 w 9215696"/>
              <a:gd name="connsiteY4" fmla="*/ 2371463 h 2497949"/>
              <a:gd name="connsiteX0" fmla="*/ 0 w 9215696"/>
              <a:gd name="connsiteY0" fmla="*/ 2371463 h 2474718"/>
              <a:gd name="connsiteX1" fmla="*/ 9215696 w 9215696"/>
              <a:gd name="connsiteY1" fmla="*/ 0 h 2474718"/>
              <a:gd name="connsiteX2" fmla="*/ 9207951 w 9215696"/>
              <a:gd name="connsiteY2" fmla="*/ 2459323 h 2474718"/>
              <a:gd name="connsiteX3" fmla="*/ 30979 w 9215696"/>
              <a:gd name="connsiteY3" fmla="*/ 2474718 h 2474718"/>
              <a:gd name="connsiteX4" fmla="*/ 0 w 9215696"/>
              <a:gd name="connsiteY4" fmla="*/ 2371463 h 2474718"/>
              <a:gd name="connsiteX0" fmla="*/ 0 w 9208117"/>
              <a:gd name="connsiteY0" fmla="*/ 2371463 h 2474718"/>
              <a:gd name="connsiteX1" fmla="*/ 9184719 w 9208117"/>
              <a:gd name="connsiteY1" fmla="*/ 0 h 2474718"/>
              <a:gd name="connsiteX2" fmla="*/ 9207951 w 9208117"/>
              <a:gd name="connsiteY2" fmla="*/ 2459323 h 2474718"/>
              <a:gd name="connsiteX3" fmla="*/ 30979 w 9208117"/>
              <a:gd name="connsiteY3" fmla="*/ 2474718 h 2474718"/>
              <a:gd name="connsiteX4" fmla="*/ 0 w 9208117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15020 w 9184719"/>
              <a:gd name="connsiteY2" fmla="*/ 2381886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84719"/>
              <a:gd name="connsiteY0" fmla="*/ 2371463 h 2474718"/>
              <a:gd name="connsiteX1" fmla="*/ 9184719 w 9184719"/>
              <a:gd name="connsiteY1" fmla="*/ 0 h 2474718"/>
              <a:gd name="connsiteX2" fmla="*/ 9169230 w 9184719"/>
              <a:gd name="connsiteY2" fmla="*/ 2451580 h 2474718"/>
              <a:gd name="connsiteX3" fmla="*/ 30979 w 9184719"/>
              <a:gd name="connsiteY3" fmla="*/ 2474718 h 2474718"/>
              <a:gd name="connsiteX4" fmla="*/ 0 w 9184719"/>
              <a:gd name="connsiteY4" fmla="*/ 2371463 h 2474718"/>
              <a:gd name="connsiteX0" fmla="*/ 0 w 9167786"/>
              <a:gd name="connsiteY0" fmla="*/ 2375696 h 2474718"/>
              <a:gd name="connsiteX1" fmla="*/ 9167786 w 9167786"/>
              <a:gd name="connsiteY1" fmla="*/ 0 h 2474718"/>
              <a:gd name="connsiteX2" fmla="*/ 9152297 w 9167786"/>
              <a:gd name="connsiteY2" fmla="*/ 2451580 h 2474718"/>
              <a:gd name="connsiteX3" fmla="*/ 14046 w 9167786"/>
              <a:gd name="connsiteY3" fmla="*/ 2474718 h 2474718"/>
              <a:gd name="connsiteX4" fmla="*/ 0 w 9167786"/>
              <a:gd name="connsiteY4" fmla="*/ 2375696 h 2474718"/>
              <a:gd name="connsiteX0" fmla="*/ 2887 w 9170673"/>
              <a:gd name="connsiteY0" fmla="*/ 2375696 h 2474718"/>
              <a:gd name="connsiteX1" fmla="*/ 9170673 w 9170673"/>
              <a:gd name="connsiteY1" fmla="*/ 0 h 2474718"/>
              <a:gd name="connsiteX2" fmla="*/ 9155184 w 9170673"/>
              <a:gd name="connsiteY2" fmla="*/ 2451580 h 2474718"/>
              <a:gd name="connsiteX3" fmla="*/ 0 w 9170673"/>
              <a:gd name="connsiteY3" fmla="*/ 2474718 h 2474718"/>
              <a:gd name="connsiteX4" fmla="*/ 2887 w 9170673"/>
              <a:gd name="connsiteY4" fmla="*/ 2375696 h 2474718"/>
              <a:gd name="connsiteX0" fmla="*/ 2887 w 9170673"/>
              <a:gd name="connsiteY0" fmla="*/ 2375696 h 2457785"/>
              <a:gd name="connsiteX1" fmla="*/ 9170673 w 9170673"/>
              <a:gd name="connsiteY1" fmla="*/ 0 h 2457785"/>
              <a:gd name="connsiteX2" fmla="*/ 9155184 w 9170673"/>
              <a:gd name="connsiteY2" fmla="*/ 2451580 h 2457785"/>
              <a:gd name="connsiteX3" fmla="*/ 0 w 9170673"/>
              <a:gd name="connsiteY3" fmla="*/ 2457785 h 2457785"/>
              <a:gd name="connsiteX4" fmla="*/ 2887 w 9170673"/>
              <a:gd name="connsiteY4" fmla="*/ 2375696 h 245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70673" h="2457785">
                <a:moveTo>
                  <a:pt x="2887" y="2375696"/>
                </a:moveTo>
                <a:cubicBezTo>
                  <a:pt x="23548" y="2372367"/>
                  <a:pt x="7344315" y="2502055"/>
                  <a:pt x="9170673" y="0"/>
                </a:cubicBezTo>
                <a:cubicBezTo>
                  <a:pt x="9168091" y="819774"/>
                  <a:pt x="9157766" y="1631806"/>
                  <a:pt x="9155184" y="2451580"/>
                </a:cubicBezTo>
                <a:lnTo>
                  <a:pt x="0" y="2457785"/>
                </a:lnTo>
                <a:cubicBezTo>
                  <a:pt x="-1" y="2415623"/>
                  <a:pt x="2888" y="2417858"/>
                  <a:pt x="2887" y="2375696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62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94" r:id="rId8"/>
  </p:sldLayoutIdLst>
  <p:txStyles>
    <p:titleStyle>
      <a:lvl1pPr algn="r" defTabSz="457200" rtl="0" eaLnBrk="1" latinLnBrk="0" hangingPunct="1">
        <a:lnSpc>
          <a:spcPct val="80000"/>
        </a:lnSpc>
        <a:spcBef>
          <a:spcPct val="0"/>
        </a:spcBef>
        <a:buNone/>
        <a:defRPr sz="44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rgbClr val="000000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914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NOAA-Fisheries-horizontal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4" y="6419088"/>
            <a:ext cx="1643940" cy="38874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  <p:sldLayoutId id="2147483995" r:id="rId2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Arial Narrow Bold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355080"/>
            <a:ext cx="9144000" cy="5029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67601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7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5999" y="6355080"/>
            <a:ext cx="6400801" cy="502919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U.S. Department of Commerce | National Oceanic and Atmospheric Administration | NOAA Fisheries | Page </a:t>
            </a:r>
            <a:fld id="{632D3AEB-7CBE-3049-91AC-335C6B4F5BF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505" y="6419088"/>
            <a:ext cx="1643938" cy="38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58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6" r:id="rId4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FFFFFF"/>
          </a:solidFill>
          <a:latin typeface="+mj-lt"/>
          <a:ea typeface="+mj-ea"/>
          <a:cs typeface="Arial Narrow Bold"/>
        </a:defRPr>
      </a:lvl1pPr>
    </p:titleStyle>
    <p:bodyStyle>
      <a:lvl1pPr marL="0" indent="0" algn="r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19473D-82C4-447C-8A17-1C1C6FB6B764}" type="datetimeFigureOut">
              <a:rPr lang="en-US" smtClean="0"/>
              <a:pPr/>
              <a:t>5/29/2015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0D6C4-674F-43FB-AC1B-479BC1C3F60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7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4000" r:id="rId3"/>
    <p:sldLayoutId id="2147484001" r:id="rId4"/>
    <p:sldLayoutId id="2147484002" r:id="rId5"/>
    <p:sldLayoutId id="2147484003" r:id="rId6"/>
    <p:sldLayoutId id="2147484004" r:id="rId7"/>
    <p:sldLayoutId id="2147484005" r:id="rId8"/>
    <p:sldLayoutId id="2147484006" r:id="rId9"/>
    <p:sldLayoutId id="2147484007" r:id="rId10"/>
    <p:sldLayoutId id="214748400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6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Relationship Id="rId4" Type="http://schemas.openxmlformats.org/officeDocument/2006/relationships/chart" Target="../charts/char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4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457200" y="2209800"/>
            <a:ext cx="8229600" cy="147002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South Atlantic Recreational </a:t>
            </a:r>
            <a:br>
              <a:rPr lang="en-US" sz="4800" b="1" dirty="0" smtClean="0">
                <a:solidFill>
                  <a:srgbClr val="002060"/>
                </a:solidFill>
              </a:rPr>
            </a:br>
            <a:r>
              <a:rPr lang="en-US" sz="4800" b="1" dirty="0" smtClean="0">
                <a:solidFill>
                  <a:srgbClr val="002060"/>
                </a:solidFill>
              </a:rPr>
              <a:t>Landings Update </a:t>
            </a:r>
            <a:br>
              <a:rPr lang="en-US" sz="48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Snapper-Grouper &amp; Dolphin-Wahoo</a:t>
            </a:r>
            <a:r>
              <a:rPr lang="en-US" sz="4800" b="1" dirty="0" smtClean="0">
                <a:solidFill>
                  <a:srgbClr val="002060"/>
                </a:solidFill>
              </a:rPr>
              <a:t/>
            </a:r>
            <a:br>
              <a:rPr lang="en-US" sz="4800" b="1" dirty="0" smtClean="0">
                <a:solidFill>
                  <a:srgbClr val="002060"/>
                </a:solidFill>
              </a:rPr>
            </a:br>
            <a:endParaRPr lang="en-US" sz="4800" dirty="0" smtClean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81100" y="3810000"/>
            <a:ext cx="6781800" cy="1600200"/>
          </a:xfrm>
        </p:spPr>
        <p:txBody>
          <a:bodyPr rtlCol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i="1" dirty="0" smtClean="0">
                <a:solidFill>
                  <a:srgbClr val="002060"/>
                </a:solidFill>
              </a:rPr>
              <a:t>Southeast Regional Office &amp;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1" i="1" dirty="0" smtClean="0">
                <a:solidFill>
                  <a:srgbClr val="002060"/>
                </a:solidFill>
              </a:rPr>
              <a:t>Southeast Fisheries Science Center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6172200" y="5638800"/>
            <a:ext cx="2971800" cy="1066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SAFMC Meeting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Key West, Florida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 smtClean="0">
                <a:solidFill>
                  <a:schemeClr val="bg1"/>
                </a:solidFill>
              </a:rPr>
              <a:t>June 8-12,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Black Sea Bass</a:t>
            </a:r>
            <a:endParaRPr lang="en-US" dirty="0"/>
          </a:p>
        </p:txBody>
      </p:sp>
      <p:pic>
        <p:nvPicPr>
          <p:cNvPr id="232452" name="Picture 4" descr="http://blogs.courierpostonline.com/fishhead/files/2009/07/black_sea_bas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10400" y="0"/>
            <a:ext cx="2133600" cy="1117600"/>
          </a:xfrm>
          <a:prstGeom prst="rect">
            <a:avLst/>
          </a:prstGeom>
          <a:noFill/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2620018"/>
              </p:ext>
            </p:extLst>
          </p:nvPr>
        </p:nvGraphicFramePr>
        <p:xfrm>
          <a:off x="0" y="1117600"/>
          <a:ext cx="9144000" cy="574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4300" y="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Gag Grouper </a:t>
            </a:r>
            <a:r>
              <a:rPr lang="en-US" dirty="0" err="1" smtClean="0"/>
              <a:t>Rec</a:t>
            </a:r>
            <a:r>
              <a:rPr lang="en-US" dirty="0" smtClean="0"/>
              <a:t> Landings (lbs </a:t>
            </a:r>
            <a:r>
              <a:rPr lang="en-US" dirty="0" err="1" smtClean="0"/>
              <a:t>gw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680011" y="5105400"/>
            <a:ext cx="739718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>
                <a:solidFill>
                  <a:srgbClr val="002060"/>
                </a:solidFill>
              </a:rPr>
              <a:t>* Area</a:t>
            </a:r>
            <a:r>
              <a:rPr lang="en-US" sz="1400" b="1" dirty="0">
                <a:solidFill>
                  <a:srgbClr val="002060"/>
                </a:solidFill>
              </a:rPr>
              <a:t>: </a:t>
            </a:r>
            <a:r>
              <a:rPr lang="en-US" sz="1400" b="1" dirty="0" smtClean="0">
                <a:solidFill>
                  <a:srgbClr val="002060"/>
                </a:solidFill>
              </a:rPr>
              <a:t>NC </a:t>
            </a:r>
            <a:r>
              <a:rPr lang="en-US" sz="1400" b="1" dirty="0">
                <a:solidFill>
                  <a:srgbClr val="002060"/>
                </a:solidFill>
              </a:rPr>
              <a:t>to </a:t>
            </a:r>
            <a:r>
              <a:rPr lang="en-US" sz="1400" b="1" dirty="0" smtClean="0">
                <a:solidFill>
                  <a:srgbClr val="002060"/>
                </a:solidFill>
              </a:rPr>
              <a:t>FLE (includes post-stratified MRFSS landings from Florida Keys)</a:t>
            </a:r>
          </a:p>
          <a:p>
            <a:endParaRPr lang="en-US" sz="1400" b="1" dirty="0" smtClean="0">
              <a:solidFill>
                <a:srgbClr val="002060"/>
              </a:solidFill>
            </a:endParaRPr>
          </a:p>
          <a:p>
            <a:endParaRPr lang="en-US" sz="1400" b="1" dirty="0">
              <a:solidFill>
                <a:srgbClr val="002060"/>
              </a:solidFill>
            </a:endParaRPr>
          </a:p>
        </p:txBody>
      </p:sp>
      <p:pic>
        <p:nvPicPr>
          <p:cNvPr id="243720" name="Picture 8" descr="http://floridasportfishing.com/magazine/images/stories/species/gag-group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5562600"/>
            <a:ext cx="2705100" cy="1146963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11" y="1146135"/>
            <a:ext cx="7048652" cy="395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Gag</a:t>
            </a:r>
            <a:endParaRPr lang="en-US" dirty="0"/>
          </a:p>
        </p:txBody>
      </p:sp>
      <p:pic>
        <p:nvPicPr>
          <p:cNvPr id="243720" name="Picture 8" descr="http://floridasportfishing.com/magazine/images/stories/species/gag-group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38900" y="-7257"/>
            <a:ext cx="2705100" cy="1146963"/>
          </a:xfrm>
          <a:prstGeom prst="rect">
            <a:avLst/>
          </a:prstGeom>
          <a:noFill/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174741"/>
              </p:ext>
            </p:extLst>
          </p:nvPr>
        </p:nvGraphicFramePr>
        <p:xfrm>
          <a:off x="0" y="1139706"/>
          <a:ext cx="9144000" cy="57182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Greater Amberjack </a:t>
            </a:r>
            <a:r>
              <a:rPr lang="en-US" dirty="0" err="1" smtClean="0"/>
              <a:t>Rec</a:t>
            </a:r>
            <a:r>
              <a:rPr lang="en-US" dirty="0" smtClean="0"/>
              <a:t> Landings (lbs </a:t>
            </a:r>
            <a:r>
              <a:rPr lang="en-US" dirty="0" err="1" smtClean="0"/>
              <a:t>ww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90600" y="4911298"/>
            <a:ext cx="716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* Fishing </a:t>
            </a:r>
            <a:r>
              <a:rPr lang="en-US" sz="1400" b="1" dirty="0"/>
              <a:t>year </a:t>
            </a:r>
            <a:r>
              <a:rPr lang="en-US" sz="1400" b="1" dirty="0" smtClean="0"/>
              <a:t>is May1-April 30 for </a:t>
            </a:r>
            <a:r>
              <a:rPr lang="en-US" sz="1400" b="1" dirty="0"/>
              <a:t>04/05 to 13/14, but changed </a:t>
            </a:r>
            <a:r>
              <a:rPr lang="en-US" sz="1400" b="1" dirty="0" smtClean="0"/>
              <a:t>to May 1 to February 28 in </a:t>
            </a:r>
            <a:r>
              <a:rPr lang="en-US" sz="1400" b="1" dirty="0"/>
              <a:t>14/15 due to Regulatory Amendment 14 </a:t>
            </a:r>
            <a:endParaRPr lang="en-US" sz="1400" b="1" dirty="0" smtClean="0"/>
          </a:p>
          <a:p>
            <a:r>
              <a:rPr lang="en-US" sz="1400" b="1" dirty="0" smtClean="0"/>
              <a:t>* Area</a:t>
            </a:r>
            <a:r>
              <a:rPr lang="en-US" sz="1400" b="1" dirty="0"/>
              <a:t>: </a:t>
            </a:r>
            <a:r>
              <a:rPr lang="en-US" sz="1400" b="1" dirty="0" smtClean="0"/>
              <a:t>NC </a:t>
            </a:r>
            <a:r>
              <a:rPr lang="en-US" sz="1400" b="1" dirty="0"/>
              <a:t>to </a:t>
            </a:r>
            <a:r>
              <a:rPr lang="en-US" sz="1400" b="1" dirty="0" smtClean="0"/>
              <a:t>FLE (includes post-stratified MRFSS landings from Florida Keys)</a:t>
            </a:r>
          </a:p>
          <a:p>
            <a:r>
              <a:rPr lang="en-US" sz="1400" b="1" dirty="0" smtClean="0"/>
              <a:t>* 2014/15 landings are preliminary</a:t>
            </a:r>
            <a:endParaRPr lang="en-US" sz="1400" b="1" dirty="0"/>
          </a:p>
        </p:txBody>
      </p:sp>
      <p:grpSp>
        <p:nvGrpSpPr>
          <p:cNvPr id="12" name="Group 11"/>
          <p:cNvGrpSpPr/>
          <p:nvPr/>
        </p:nvGrpSpPr>
        <p:grpSpPr>
          <a:xfrm>
            <a:off x="6449786" y="5529507"/>
            <a:ext cx="2705100" cy="1257681"/>
            <a:chOff x="6553200" y="5562600"/>
            <a:chExt cx="2324100" cy="952881"/>
          </a:xfrm>
        </p:grpSpPr>
        <p:sp>
          <p:nvSpPr>
            <p:cNvPr id="11" name="Oval 10"/>
            <p:cNvSpPr/>
            <p:nvPr/>
          </p:nvSpPr>
          <p:spPr>
            <a:xfrm>
              <a:off x="7239000" y="6019800"/>
              <a:ext cx="5334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4744" name="Picture 8" descr="http://floridasportfishing.com/magazine/images/stories/species/greater-amberj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0" y="5562600"/>
              <a:ext cx="2324100" cy="952881"/>
            </a:xfrm>
            <a:prstGeom prst="rect">
              <a:avLst/>
            </a:prstGeom>
            <a:noFill/>
          </p:spPr>
        </p:pic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398" y="1066800"/>
            <a:ext cx="7411813" cy="384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7547547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Greater Amberjack</a:t>
            </a:r>
            <a:endParaRPr lang="en-US" dirty="0"/>
          </a:p>
        </p:txBody>
      </p:sp>
      <p:grpSp>
        <p:nvGrpSpPr>
          <p:cNvPr id="2" name="Group 11"/>
          <p:cNvGrpSpPr/>
          <p:nvPr/>
        </p:nvGrpSpPr>
        <p:grpSpPr>
          <a:xfrm>
            <a:off x="6438900" y="21771"/>
            <a:ext cx="2705100" cy="1257681"/>
            <a:chOff x="6553200" y="5562600"/>
            <a:chExt cx="2324100" cy="952881"/>
          </a:xfrm>
        </p:grpSpPr>
        <p:sp>
          <p:nvSpPr>
            <p:cNvPr id="11" name="Oval 10"/>
            <p:cNvSpPr/>
            <p:nvPr/>
          </p:nvSpPr>
          <p:spPr>
            <a:xfrm>
              <a:off x="7239000" y="6019800"/>
              <a:ext cx="53340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4744" name="Picture 8" descr="http://floridasportfishing.com/magazine/images/stories/species/greater-amberjack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553200" y="5562600"/>
              <a:ext cx="2324100" cy="952881"/>
            </a:xfrm>
            <a:prstGeom prst="rect">
              <a:avLst/>
            </a:prstGeom>
            <a:noFill/>
          </p:spPr>
        </p:pic>
      </p:grp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2398104"/>
              </p:ext>
            </p:extLst>
          </p:nvPr>
        </p:nvGraphicFramePr>
        <p:xfrm>
          <a:off x="0" y="1143000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Mutton Snapper </a:t>
            </a:r>
            <a:r>
              <a:rPr lang="en-US" dirty="0" err="1" smtClean="0"/>
              <a:t>Rec</a:t>
            </a:r>
            <a:r>
              <a:rPr lang="en-US" dirty="0" smtClean="0"/>
              <a:t> Landings (lbs </a:t>
            </a:r>
            <a:r>
              <a:rPr lang="en-US" dirty="0" err="1" smtClean="0"/>
              <a:t>ww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90600" y="4953000"/>
            <a:ext cx="7162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* Area</a:t>
            </a:r>
            <a:r>
              <a:rPr lang="en-US" sz="1400" b="1" dirty="0"/>
              <a:t>: </a:t>
            </a:r>
            <a:r>
              <a:rPr lang="en-US" sz="1400" b="1" dirty="0" smtClean="0"/>
              <a:t>NC </a:t>
            </a:r>
            <a:r>
              <a:rPr lang="en-US" sz="1400" b="1" dirty="0"/>
              <a:t>to </a:t>
            </a:r>
            <a:r>
              <a:rPr lang="en-US" sz="1400" b="1" dirty="0" smtClean="0"/>
              <a:t>FLE (includes post-stratified MRFSS landings from Florida Keys)</a:t>
            </a:r>
          </a:p>
          <a:p>
            <a:endParaRPr lang="en-US" sz="1400" b="1" dirty="0" smtClean="0"/>
          </a:p>
          <a:p>
            <a:endParaRPr lang="en-US" sz="1400" b="1" dirty="0"/>
          </a:p>
        </p:txBody>
      </p:sp>
      <p:pic>
        <p:nvPicPr>
          <p:cNvPr id="245764" name="Picture 4" descr="http://floridasportfishing.com/magazine/images/stories/species/mutton-snapp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486400"/>
            <a:ext cx="2481608" cy="1295400"/>
          </a:xfrm>
          <a:prstGeom prst="rect">
            <a:avLst/>
          </a:prstGeom>
          <a:noFill/>
        </p:spPr>
      </p:pic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614" y="1047749"/>
            <a:ext cx="7457487" cy="3905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Mutton Snapper</a:t>
            </a:r>
            <a:endParaRPr lang="en-US" dirty="0"/>
          </a:p>
        </p:txBody>
      </p:sp>
      <p:pic>
        <p:nvPicPr>
          <p:cNvPr id="245764" name="Picture 4" descr="http://floridasportfishing.com/magazine/images/stories/species/mutton-snapp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73110" y="0"/>
            <a:ext cx="2481608" cy="1295400"/>
          </a:xfrm>
          <a:prstGeom prst="rect">
            <a:avLst/>
          </a:prstGeom>
          <a:noFill/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4149545"/>
              </p:ext>
            </p:extLst>
          </p:nvPr>
        </p:nvGraphicFramePr>
        <p:xfrm>
          <a:off x="0" y="990600"/>
          <a:ext cx="9144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9152" y="14515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Yellowtail Snapper </a:t>
            </a:r>
            <a:r>
              <a:rPr lang="en-US" dirty="0" err="1" smtClean="0"/>
              <a:t>Rec</a:t>
            </a:r>
            <a:r>
              <a:rPr lang="en-US" dirty="0" smtClean="0"/>
              <a:t> Landings (lbs </a:t>
            </a:r>
            <a:r>
              <a:rPr lang="en-US" dirty="0" err="1" smtClean="0"/>
              <a:t>ww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97352" y="5029200"/>
            <a:ext cx="7162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* Area</a:t>
            </a:r>
            <a:r>
              <a:rPr lang="en-US" sz="1400" b="1" dirty="0"/>
              <a:t>: </a:t>
            </a:r>
            <a:r>
              <a:rPr lang="en-US" sz="1400" b="1" dirty="0" smtClean="0"/>
              <a:t>NC </a:t>
            </a:r>
            <a:r>
              <a:rPr lang="en-US" sz="1400" b="1" dirty="0"/>
              <a:t>to </a:t>
            </a:r>
            <a:r>
              <a:rPr lang="en-US" sz="1400" b="1" dirty="0" smtClean="0"/>
              <a:t>FLE (includes post-stratified MRFSS landings from Florida Keys)</a:t>
            </a:r>
          </a:p>
          <a:p>
            <a:endParaRPr lang="en-US" sz="1400" b="1" dirty="0"/>
          </a:p>
          <a:p>
            <a:endParaRPr lang="en-US" sz="1400" b="1" dirty="0"/>
          </a:p>
        </p:txBody>
      </p:sp>
      <p:pic>
        <p:nvPicPr>
          <p:cNvPr id="246788" name="Picture 4" descr="http://floridasportfishing.com/magazine/images/stories/species/yellowtail-snapp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72200" y="5562600"/>
            <a:ext cx="2781300" cy="119596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047750"/>
            <a:ext cx="7467600" cy="398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771" y="0"/>
            <a:ext cx="7924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Yellowtail Snapper</a:t>
            </a:r>
            <a:endParaRPr lang="en-US" dirty="0"/>
          </a:p>
        </p:txBody>
      </p:sp>
      <p:pic>
        <p:nvPicPr>
          <p:cNvPr id="246788" name="Picture 4" descr="http://floridasportfishing.com/magazine/images/stories/species/yellowtail-snapp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6329" y="0"/>
            <a:ext cx="2781300" cy="1195960"/>
          </a:xfrm>
          <a:prstGeom prst="rect">
            <a:avLst/>
          </a:prstGeom>
          <a:noFill/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865291"/>
              </p:ext>
            </p:extLst>
          </p:nvPr>
        </p:nvGraphicFramePr>
        <p:xfrm>
          <a:off x="0" y="1066800"/>
          <a:ext cx="9144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Red Porgy </a:t>
            </a:r>
            <a:r>
              <a:rPr lang="en-US" dirty="0" err="1" smtClean="0"/>
              <a:t>Rec</a:t>
            </a:r>
            <a:r>
              <a:rPr lang="en-US" dirty="0" smtClean="0"/>
              <a:t> Landings (lbs </a:t>
            </a:r>
            <a:r>
              <a:rPr lang="en-US" dirty="0" err="1" smtClean="0"/>
              <a:t>ww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75167" y="4895165"/>
            <a:ext cx="7162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* Area</a:t>
            </a:r>
            <a:r>
              <a:rPr lang="en-US" sz="1400" b="1" dirty="0"/>
              <a:t>: </a:t>
            </a:r>
            <a:r>
              <a:rPr lang="en-US" sz="1400" b="1" dirty="0" smtClean="0"/>
              <a:t>NC </a:t>
            </a:r>
            <a:r>
              <a:rPr lang="en-US" sz="1400" b="1" dirty="0"/>
              <a:t>to </a:t>
            </a:r>
            <a:r>
              <a:rPr lang="en-US" sz="1400" b="1" dirty="0" smtClean="0"/>
              <a:t>FLE</a:t>
            </a:r>
          </a:p>
          <a:p>
            <a:r>
              <a:rPr lang="en-US" sz="1400" b="1" dirty="0" smtClean="0"/>
              <a:t>* MRFSS data from 2004 to 2012; MRIP data for 2013 to 2015.</a:t>
            </a:r>
            <a:endParaRPr lang="en-US" sz="1400" b="1" dirty="0"/>
          </a:p>
          <a:p>
            <a:endParaRPr lang="en-US" sz="1400" b="1" dirty="0"/>
          </a:p>
        </p:txBody>
      </p:sp>
      <p:pic>
        <p:nvPicPr>
          <p:cNvPr id="247815" name="Picture 7" descr="http://floridasportfishing.com/magazine/images/stories/species/red-porg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486400"/>
            <a:ext cx="2362200" cy="1204722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36" y="990600"/>
            <a:ext cx="7667263" cy="3904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sz="4800" dirty="0" smtClean="0"/>
              <a:t>Notes on Landings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8229600" cy="4525963"/>
          </a:xfrm>
        </p:spPr>
        <p:txBody>
          <a:bodyPr rtlCol="0">
            <a:normAutofit/>
          </a:bodyPr>
          <a:lstStyle/>
          <a:p>
            <a:pPr lvl="0" eaLnBrk="1" hangingPunct="1">
              <a:defRPr/>
            </a:pPr>
            <a:endParaRPr lang="en-US" sz="1800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4400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1828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–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1066800"/>
            <a:ext cx="7924800" cy="57092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ea typeface="ヒラギノ角ゴ Pro W3"/>
              </a:rPr>
              <a:t>Landings are summarized using MRIP or MRFSS (calibrated from MRIP) depending on how the ACL is calculated.    </a:t>
            </a:r>
            <a:endParaRPr lang="en-US" sz="3200" dirty="0">
              <a:latin typeface="+mn-lt"/>
              <a:ea typeface="ヒラギノ角ゴ Pro W3"/>
            </a:endParaRP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ea typeface="ヒラギノ角ゴ Pro W3"/>
              </a:rPr>
              <a:t>Landings estimates were updated by NMFS SERO to be consistent with ACL monitoring (e.g., post-stratification of estimates) and include data through wave 1, 2015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  <a:defRPr/>
            </a:pPr>
            <a:r>
              <a:rPr lang="en-US" sz="3200" dirty="0" smtClean="0">
                <a:latin typeface="+mn-lt"/>
                <a:ea typeface="ヒラギノ角ゴ Pro W3"/>
              </a:rPr>
              <a:t>All landings include MRFSS/MRIP and also Headboat landings.</a:t>
            </a:r>
          </a:p>
          <a:p>
            <a:pPr marL="285750" indent="-285750">
              <a:spcAft>
                <a:spcPts val="1800"/>
              </a:spcAft>
              <a:buFont typeface="Arial" pitchFamily="34" charset="0"/>
              <a:buChar char="•"/>
              <a:defRPr/>
            </a:pPr>
            <a:endParaRPr lang="en-US" sz="3200" dirty="0" smtClean="0">
              <a:latin typeface="+mn-lt"/>
              <a:ea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Red Porgy</a:t>
            </a:r>
            <a:endParaRPr lang="en-US" dirty="0"/>
          </a:p>
        </p:txBody>
      </p:sp>
      <p:pic>
        <p:nvPicPr>
          <p:cNvPr id="247815" name="Picture 7" descr="http://floridasportfishing.com/magazine/images/stories/species/red-porg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70914" y="-36268"/>
            <a:ext cx="2362200" cy="1204722"/>
          </a:xfrm>
          <a:prstGeom prst="rect">
            <a:avLst/>
          </a:prstGeom>
          <a:noFill/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84741009"/>
              </p:ext>
            </p:extLst>
          </p:nvPr>
        </p:nvGraphicFramePr>
        <p:xfrm>
          <a:off x="0" y="1143000"/>
          <a:ext cx="9133114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Vermilion Snapper Rec Landings (</a:t>
            </a:r>
            <a:r>
              <a:rPr lang="en-US" dirty="0" err="1" smtClean="0"/>
              <a:t>lbs</a:t>
            </a:r>
            <a:r>
              <a:rPr lang="en-US" dirty="0" smtClean="0"/>
              <a:t> </a:t>
            </a:r>
            <a:r>
              <a:rPr lang="en-US" dirty="0" err="1"/>
              <a:t>w</a:t>
            </a:r>
            <a:r>
              <a:rPr lang="en-US" dirty="0" err="1" smtClean="0"/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90600" y="4982823"/>
            <a:ext cx="7162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* Area</a:t>
            </a:r>
            <a:r>
              <a:rPr lang="en-US" sz="1400" b="1" dirty="0"/>
              <a:t>: </a:t>
            </a:r>
            <a:r>
              <a:rPr lang="en-US" sz="1400" b="1" dirty="0" smtClean="0"/>
              <a:t>NC </a:t>
            </a:r>
            <a:r>
              <a:rPr lang="en-US" sz="1400" b="1" dirty="0"/>
              <a:t>to </a:t>
            </a:r>
            <a:r>
              <a:rPr lang="en-US" sz="1400" b="1" dirty="0" smtClean="0"/>
              <a:t>FLE</a:t>
            </a:r>
          </a:p>
          <a:p>
            <a:r>
              <a:rPr lang="en-US" sz="1400" b="1" dirty="0" smtClean="0"/>
              <a:t>* MRFSS </a:t>
            </a:r>
            <a:r>
              <a:rPr lang="en-US" sz="1400" b="1" dirty="0"/>
              <a:t>data from 2004 to 2012; MRIP data for </a:t>
            </a:r>
            <a:r>
              <a:rPr lang="en-US" sz="1400" b="1" dirty="0" smtClean="0"/>
              <a:t>2013 to 2015.</a:t>
            </a:r>
            <a:endParaRPr lang="en-US" sz="1400" b="1" dirty="0"/>
          </a:p>
          <a:p>
            <a:endParaRPr lang="en-US" sz="1400" b="1" dirty="0"/>
          </a:p>
        </p:txBody>
      </p:sp>
      <p:pic>
        <p:nvPicPr>
          <p:cNvPr id="249859" name="Picture 3" descr="http://floridasportfishing.com/magazine/images/stories/species/vermilion-snapp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77000" y="5638800"/>
            <a:ext cx="2324100" cy="1110920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629" y="1066799"/>
            <a:ext cx="7417445" cy="3916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Vermilion Snapper</a:t>
            </a:r>
            <a:endParaRPr lang="en-US" dirty="0"/>
          </a:p>
        </p:txBody>
      </p:sp>
      <p:pic>
        <p:nvPicPr>
          <p:cNvPr id="249859" name="Picture 3" descr="http://floridasportfishing.com/magazine/images/stories/species/vermilion-snapp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19900" y="-17854"/>
            <a:ext cx="2324100" cy="1110920"/>
          </a:xfrm>
          <a:prstGeom prst="rect">
            <a:avLst/>
          </a:prstGeom>
          <a:noFill/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68579981"/>
              </p:ext>
            </p:extLst>
          </p:nvPr>
        </p:nvGraphicFramePr>
        <p:xfrm>
          <a:off x="0" y="1066800"/>
          <a:ext cx="9144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4939" y="7257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Snowy Grouper </a:t>
            </a:r>
            <a:r>
              <a:rPr lang="en-US" dirty="0" err="1" smtClean="0"/>
              <a:t>Rec</a:t>
            </a:r>
            <a:r>
              <a:rPr lang="en-US" dirty="0" smtClean="0"/>
              <a:t> Landings (numbers)</a:t>
            </a: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003139" y="5174988"/>
            <a:ext cx="7162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* Area</a:t>
            </a:r>
            <a:r>
              <a:rPr lang="en-US" sz="1400" b="1" dirty="0"/>
              <a:t>: </a:t>
            </a:r>
            <a:r>
              <a:rPr lang="en-US" sz="1400" b="1" dirty="0" smtClean="0"/>
              <a:t>NC </a:t>
            </a:r>
            <a:r>
              <a:rPr lang="en-US" sz="1400" b="1" dirty="0"/>
              <a:t>to </a:t>
            </a:r>
            <a:r>
              <a:rPr lang="en-US" sz="1400" b="1" dirty="0" smtClean="0"/>
              <a:t>FLE</a:t>
            </a:r>
          </a:p>
          <a:p>
            <a:endParaRPr lang="en-US" sz="1400" b="1" dirty="0"/>
          </a:p>
        </p:txBody>
      </p:sp>
      <p:pic>
        <p:nvPicPr>
          <p:cNvPr id="251907" name="Picture 3" descr="http://atoll.floridamarine.org/data/kml_pix/snowygrouper_safmc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486400"/>
            <a:ext cx="2495550" cy="1269166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4" y="1002421"/>
            <a:ext cx="7603356" cy="404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Snowy Grouper</a:t>
            </a:r>
            <a:endParaRPr lang="en-US" dirty="0"/>
          </a:p>
        </p:txBody>
      </p:sp>
      <p:pic>
        <p:nvPicPr>
          <p:cNvPr id="251907" name="Picture 3" descr="http://atoll.floridamarine.org/data/kml_pix/snowygrouper_safmc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450" y="-7257"/>
            <a:ext cx="2495550" cy="1269166"/>
          </a:xfrm>
          <a:prstGeom prst="rect">
            <a:avLst/>
          </a:prstGeom>
          <a:noFill/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3594836"/>
              </p:ext>
            </p:extLst>
          </p:nvPr>
        </p:nvGraphicFramePr>
        <p:xfrm>
          <a:off x="0" y="1143000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5071" y="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Golden Tilefish </a:t>
            </a:r>
            <a:r>
              <a:rPr lang="en-US" dirty="0" err="1" smtClean="0"/>
              <a:t>Rec</a:t>
            </a:r>
            <a:r>
              <a:rPr lang="en-US" dirty="0" smtClean="0"/>
              <a:t> Landings (numbers)</a:t>
            </a:r>
            <a:endParaRPr lang="en-US" dirty="0"/>
          </a:p>
        </p:txBody>
      </p:sp>
      <p:pic>
        <p:nvPicPr>
          <p:cNvPr id="250885" name="Picture 5" descr="http://www.tamaraclark.com/images/fish/tilefish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517"/>
          <a:stretch>
            <a:fillRect/>
          </a:stretch>
        </p:blipFill>
        <p:spPr bwMode="auto">
          <a:xfrm>
            <a:off x="6134100" y="5561348"/>
            <a:ext cx="3009900" cy="1296652"/>
          </a:xfrm>
          <a:prstGeom prst="rect">
            <a:avLst/>
          </a:prstGeom>
          <a:noFill/>
        </p:spPr>
      </p:pic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963271" y="5127084"/>
            <a:ext cx="7162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* Area</a:t>
            </a:r>
            <a:r>
              <a:rPr lang="en-US" sz="1400" b="1" dirty="0"/>
              <a:t>: </a:t>
            </a:r>
            <a:r>
              <a:rPr lang="en-US" sz="1400" b="1" dirty="0" smtClean="0"/>
              <a:t>NC </a:t>
            </a:r>
            <a:r>
              <a:rPr lang="en-US" sz="1400" b="1" dirty="0"/>
              <a:t>to </a:t>
            </a:r>
            <a:r>
              <a:rPr lang="en-US" sz="1400" b="1" dirty="0" smtClean="0"/>
              <a:t>FLE</a:t>
            </a:r>
          </a:p>
          <a:p>
            <a:endParaRPr lang="en-US" sz="1400" b="1" dirty="0"/>
          </a:p>
          <a:p>
            <a:endParaRPr lang="en-US" sz="1400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07" y="1142999"/>
            <a:ext cx="7517993" cy="3966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Golden Tilefish</a:t>
            </a:r>
            <a:endParaRPr lang="en-US" dirty="0"/>
          </a:p>
        </p:txBody>
      </p:sp>
      <p:pic>
        <p:nvPicPr>
          <p:cNvPr id="250885" name="Picture 5" descr="http://www.tamaraclark.com/images/fish/tilefish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0517"/>
          <a:stretch>
            <a:fillRect/>
          </a:stretch>
        </p:blipFill>
        <p:spPr bwMode="auto">
          <a:xfrm>
            <a:off x="6159500" y="0"/>
            <a:ext cx="3009900" cy="1296652"/>
          </a:xfrm>
          <a:prstGeom prst="rect">
            <a:avLst/>
          </a:prstGeom>
          <a:noFill/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0658192"/>
              </p:ext>
            </p:extLst>
          </p:nvPr>
        </p:nvGraphicFramePr>
        <p:xfrm>
          <a:off x="0" y="1143000"/>
          <a:ext cx="91694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Dolphin </a:t>
            </a:r>
            <a:r>
              <a:rPr lang="en-US" dirty="0" err="1" smtClean="0"/>
              <a:t>Rec</a:t>
            </a:r>
            <a:r>
              <a:rPr lang="en-US" dirty="0" smtClean="0"/>
              <a:t> Landings (lbs </a:t>
            </a:r>
            <a:r>
              <a:rPr lang="en-US" dirty="0" err="1" smtClean="0"/>
              <a:t>ww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90600" y="4846937"/>
            <a:ext cx="7162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b="1" dirty="0" smtClean="0"/>
              <a:t>Area</a:t>
            </a:r>
            <a:r>
              <a:rPr lang="en-US" sz="1400" b="1" dirty="0"/>
              <a:t>: </a:t>
            </a:r>
            <a:r>
              <a:rPr lang="en-US" sz="1400" b="1" dirty="0" smtClean="0"/>
              <a:t>New England to </a:t>
            </a:r>
            <a:r>
              <a:rPr lang="en-US" sz="1400" b="1" dirty="0" err="1" smtClean="0"/>
              <a:t>eFL</a:t>
            </a:r>
            <a:endParaRPr lang="en-US" sz="1400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b="1" dirty="0"/>
              <a:t>MRFSS data from 2004 to </a:t>
            </a:r>
            <a:r>
              <a:rPr lang="en-US" sz="1400" b="1" dirty="0" smtClean="0"/>
              <a:t>2013; </a:t>
            </a:r>
            <a:r>
              <a:rPr lang="en-US" sz="1400" b="1" dirty="0"/>
              <a:t>MRIP data </a:t>
            </a:r>
            <a:r>
              <a:rPr lang="en-US" sz="1400" b="1" dirty="0" smtClean="0"/>
              <a:t>for 2014 and 2015 </a:t>
            </a:r>
          </a:p>
          <a:p>
            <a:endParaRPr lang="en-US" sz="1400" b="1" dirty="0"/>
          </a:p>
          <a:p>
            <a:endParaRPr lang="en-US" sz="1400" b="1" dirty="0"/>
          </a:p>
        </p:txBody>
      </p:sp>
      <p:pic>
        <p:nvPicPr>
          <p:cNvPr id="277508" name="Picture 4" descr="http://floridasportfishing.com/magazine/images/stories/species/dolphi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48400" y="5673166"/>
            <a:ext cx="2781300" cy="1184834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05" y="1076688"/>
            <a:ext cx="7407315" cy="377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Dolphin</a:t>
            </a:r>
            <a:endParaRPr lang="en-US" dirty="0"/>
          </a:p>
        </p:txBody>
      </p:sp>
      <p:pic>
        <p:nvPicPr>
          <p:cNvPr id="8" name="Picture 4" descr="http://floridasportfishing.com/magazine/images/stories/species/dolphi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62700" y="0"/>
            <a:ext cx="2781300" cy="1184834"/>
          </a:xfrm>
          <a:prstGeom prst="rect">
            <a:avLst/>
          </a:prstGeom>
          <a:noFill/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975147"/>
              </p:ext>
            </p:extLst>
          </p:nvPr>
        </p:nvGraphicFramePr>
        <p:xfrm>
          <a:off x="0" y="1143000"/>
          <a:ext cx="9144000" cy="571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36002" y="-7257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Wahoo </a:t>
            </a:r>
            <a:r>
              <a:rPr lang="en-US" dirty="0" err="1" smtClean="0"/>
              <a:t>Rec</a:t>
            </a:r>
            <a:r>
              <a:rPr lang="en-US" dirty="0" smtClean="0"/>
              <a:t> Landings (lbs </a:t>
            </a:r>
            <a:r>
              <a:rPr lang="en-US" dirty="0" err="1" smtClean="0"/>
              <a:t>ww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974202" y="5088944"/>
            <a:ext cx="7162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b="1" dirty="0" smtClean="0"/>
              <a:t>Area</a:t>
            </a:r>
            <a:r>
              <a:rPr lang="en-US" sz="1400" b="1" dirty="0"/>
              <a:t>: </a:t>
            </a:r>
            <a:r>
              <a:rPr lang="en-US" sz="1400" b="1" dirty="0" smtClean="0"/>
              <a:t>New England to </a:t>
            </a:r>
            <a:r>
              <a:rPr lang="en-US" sz="1400" b="1" dirty="0" err="1" smtClean="0"/>
              <a:t>eFL</a:t>
            </a:r>
            <a:endParaRPr lang="en-US" sz="1400" b="1" dirty="0" smtClean="0"/>
          </a:p>
          <a:p>
            <a:pPr marL="171450" indent="-171450">
              <a:buFont typeface="Arial" pitchFamily="34" charset="0"/>
              <a:buChar char="•"/>
            </a:pPr>
            <a:r>
              <a:rPr lang="en-US" sz="1400" b="1" dirty="0"/>
              <a:t>MRFSS data from 2004 to 2013; MRIP data for </a:t>
            </a:r>
            <a:r>
              <a:rPr lang="en-US" sz="1400" b="1" dirty="0" smtClean="0"/>
              <a:t>2014 and 2015 </a:t>
            </a:r>
            <a:endParaRPr lang="en-US" sz="1400" b="1" dirty="0"/>
          </a:p>
          <a:p>
            <a:endParaRPr lang="en-US" sz="1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638800" y="5867400"/>
            <a:ext cx="3333753" cy="800101"/>
            <a:chOff x="5638800" y="5867400"/>
            <a:chExt cx="3333753" cy="800101"/>
          </a:xfrm>
        </p:grpSpPr>
        <p:sp>
          <p:nvSpPr>
            <p:cNvPr id="7" name="Freeform 6"/>
            <p:cNvSpPr/>
            <p:nvPr/>
          </p:nvSpPr>
          <p:spPr>
            <a:xfrm>
              <a:off x="5750169" y="6110654"/>
              <a:ext cx="2664069" cy="316523"/>
            </a:xfrm>
            <a:custGeom>
              <a:avLst/>
              <a:gdLst>
                <a:gd name="connsiteX0" fmla="*/ 0 w 2664069"/>
                <a:gd name="connsiteY0" fmla="*/ 140677 h 316523"/>
                <a:gd name="connsiteX1" fmla="*/ 0 w 2664069"/>
                <a:gd name="connsiteY1" fmla="*/ 140677 h 316523"/>
                <a:gd name="connsiteX2" fmla="*/ 87923 w 2664069"/>
                <a:gd name="connsiteY2" fmla="*/ 114300 h 316523"/>
                <a:gd name="connsiteX3" fmla="*/ 580293 w 2664069"/>
                <a:gd name="connsiteY3" fmla="*/ 17584 h 316523"/>
                <a:gd name="connsiteX4" fmla="*/ 1591408 w 2664069"/>
                <a:gd name="connsiteY4" fmla="*/ 0 h 316523"/>
                <a:gd name="connsiteX5" fmla="*/ 2664069 w 2664069"/>
                <a:gd name="connsiteY5" fmla="*/ 123092 h 316523"/>
                <a:gd name="connsiteX6" fmla="*/ 1793631 w 2664069"/>
                <a:gd name="connsiteY6" fmla="*/ 281354 h 316523"/>
                <a:gd name="connsiteX7" fmla="*/ 967154 w 2664069"/>
                <a:gd name="connsiteY7" fmla="*/ 316523 h 316523"/>
                <a:gd name="connsiteX8" fmla="*/ 211016 w 2664069"/>
                <a:gd name="connsiteY8" fmla="*/ 219808 h 316523"/>
                <a:gd name="connsiteX9" fmla="*/ 0 w 2664069"/>
                <a:gd name="connsiteY9" fmla="*/ 140677 h 31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069" h="316523">
                  <a:moveTo>
                    <a:pt x="0" y="140677"/>
                  </a:moveTo>
                  <a:lnTo>
                    <a:pt x="0" y="140677"/>
                  </a:lnTo>
                  <a:lnTo>
                    <a:pt x="87923" y="114300"/>
                  </a:lnTo>
                  <a:lnTo>
                    <a:pt x="580293" y="17584"/>
                  </a:lnTo>
                  <a:lnTo>
                    <a:pt x="1591408" y="0"/>
                  </a:lnTo>
                  <a:lnTo>
                    <a:pt x="2664069" y="123092"/>
                  </a:lnTo>
                  <a:lnTo>
                    <a:pt x="1793631" y="281354"/>
                  </a:lnTo>
                  <a:lnTo>
                    <a:pt x="967154" y="316523"/>
                  </a:lnTo>
                  <a:lnTo>
                    <a:pt x="211016" y="219808"/>
                  </a:lnTo>
                  <a:lnTo>
                    <a:pt x="0" y="1406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8532" name="Picture 4" descr="http://floridasportfishing.com/magazine/images/stories/species/wahoo_fb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38800" y="5867400"/>
              <a:ext cx="3333753" cy="800101"/>
            </a:xfrm>
            <a:prstGeom prst="rect">
              <a:avLst/>
            </a:prstGeom>
            <a:noFill/>
          </p:spPr>
        </p:pic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202" y="1047750"/>
            <a:ext cx="7223806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00"/>
            <a:ext cx="9144000" cy="5604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5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2014 Landings and ACLs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0500" y="6012350"/>
            <a:ext cx="834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* Deepwater </a:t>
            </a:r>
            <a:r>
              <a:rPr lang="en-US" sz="1200" dirty="0" err="1" smtClean="0">
                <a:solidFill>
                  <a:srgbClr val="002060"/>
                </a:solidFill>
              </a:rPr>
              <a:t>complex</a:t>
            </a:r>
            <a:r>
              <a:rPr lang="en-US" sz="1200" baseline="30000" dirty="0" err="1" smtClean="0">
                <a:solidFill>
                  <a:srgbClr val="002060"/>
                </a:solidFill>
              </a:rPr>
              <a:t>a</a:t>
            </a:r>
            <a:r>
              <a:rPr lang="en-US" sz="1200" dirty="0" smtClean="0">
                <a:solidFill>
                  <a:srgbClr val="002060"/>
                </a:solidFill>
              </a:rPr>
              <a:t>  - </a:t>
            </a:r>
            <a:r>
              <a:rPr lang="en-US" sz="1200" dirty="0" err="1" smtClean="0">
                <a:solidFill>
                  <a:srgbClr val="002060"/>
                </a:solidFill>
              </a:rPr>
              <a:t>Yellowedge</a:t>
            </a:r>
            <a:r>
              <a:rPr lang="en-US" sz="1200" dirty="0" smtClean="0">
                <a:solidFill>
                  <a:srgbClr val="002060"/>
                </a:solidFill>
              </a:rPr>
              <a:t> and misty grouper; sand tilefish; queen, silk, black and </a:t>
            </a:r>
            <a:r>
              <a:rPr lang="en-US" sz="1200" dirty="0" err="1" smtClean="0">
                <a:solidFill>
                  <a:srgbClr val="002060"/>
                </a:solidFill>
              </a:rPr>
              <a:t>blackfin</a:t>
            </a:r>
            <a:r>
              <a:rPr lang="en-US" sz="1200" dirty="0" smtClean="0">
                <a:solidFill>
                  <a:srgbClr val="002060"/>
                </a:solidFill>
              </a:rPr>
              <a:t> snapper 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* </a:t>
            </a:r>
            <a:r>
              <a:rPr lang="en-US" sz="1200" dirty="0" err="1" smtClean="0">
                <a:solidFill>
                  <a:srgbClr val="002060"/>
                </a:solidFill>
              </a:rPr>
              <a:t>Grunts</a:t>
            </a:r>
            <a:r>
              <a:rPr lang="en-US" sz="1200" baseline="30000" dirty="0" err="1" smtClean="0">
                <a:solidFill>
                  <a:srgbClr val="002060"/>
                </a:solidFill>
              </a:rPr>
              <a:t>b</a:t>
            </a:r>
            <a:r>
              <a:rPr lang="en-US" sz="1200" dirty="0" smtClean="0">
                <a:solidFill>
                  <a:srgbClr val="002060"/>
                </a:solidFill>
              </a:rPr>
              <a:t> - White grunt, </a:t>
            </a:r>
            <a:r>
              <a:rPr lang="en-US" sz="1200" dirty="0" err="1" smtClean="0">
                <a:solidFill>
                  <a:srgbClr val="002060"/>
                </a:solidFill>
              </a:rPr>
              <a:t>margate</a:t>
            </a:r>
            <a:r>
              <a:rPr lang="en-US" sz="1200" dirty="0" smtClean="0">
                <a:solidFill>
                  <a:srgbClr val="002060"/>
                </a:solidFill>
              </a:rPr>
              <a:t>, sailor's choice, </a:t>
            </a:r>
            <a:r>
              <a:rPr lang="en-US" sz="1200" dirty="0" err="1" smtClean="0">
                <a:solidFill>
                  <a:srgbClr val="002060"/>
                </a:solidFill>
              </a:rPr>
              <a:t>tomtate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* </a:t>
            </a:r>
            <a:r>
              <a:rPr lang="en-US" sz="1200" dirty="0" err="1" smtClean="0">
                <a:solidFill>
                  <a:srgbClr val="002060"/>
                </a:solidFill>
              </a:rPr>
              <a:t>Jacks</a:t>
            </a:r>
            <a:r>
              <a:rPr lang="en-US" sz="1200" baseline="30000" dirty="0" err="1" smtClean="0">
                <a:solidFill>
                  <a:srgbClr val="002060"/>
                </a:solidFill>
              </a:rPr>
              <a:t>c</a:t>
            </a:r>
            <a:r>
              <a:rPr lang="en-US" sz="1200" dirty="0" smtClean="0">
                <a:solidFill>
                  <a:srgbClr val="002060"/>
                </a:solidFill>
              </a:rPr>
              <a:t> - </a:t>
            </a:r>
            <a:r>
              <a:rPr lang="en-US" sz="1200" dirty="0" err="1" smtClean="0">
                <a:solidFill>
                  <a:srgbClr val="002060"/>
                </a:solidFill>
              </a:rPr>
              <a:t>Almaco</a:t>
            </a:r>
            <a:r>
              <a:rPr lang="en-US" sz="1200" dirty="0" smtClean="0">
                <a:solidFill>
                  <a:srgbClr val="002060"/>
                </a:solidFill>
              </a:rPr>
              <a:t> jack, banded rudderfish, lesser amberjack</a:t>
            </a:r>
            <a:br>
              <a:rPr lang="en-US" sz="1200" dirty="0" smtClean="0">
                <a:solidFill>
                  <a:srgbClr val="002060"/>
                </a:solidFill>
              </a:rPr>
            </a:br>
            <a:r>
              <a:rPr lang="en-US" sz="1200" dirty="0" smtClean="0">
                <a:solidFill>
                  <a:srgbClr val="002060"/>
                </a:solidFill>
              </a:rPr>
              <a:t>* MRFSS landings for gag and black grouper were post-stratified to include landings from the Florida Keys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9025243"/>
              </p:ext>
            </p:extLst>
          </p:nvPr>
        </p:nvGraphicFramePr>
        <p:xfrm>
          <a:off x="304799" y="754743"/>
          <a:ext cx="8534401" cy="51807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78996"/>
                <a:gridCol w="1021405"/>
                <a:gridCol w="1828800"/>
                <a:gridCol w="1066800"/>
                <a:gridCol w="1371600"/>
                <a:gridCol w="1066800"/>
              </a:tblGrid>
              <a:tr h="3826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Species Complex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Landings (lbs)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ACL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Units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Percent of ACL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Closure 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6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Atlantic spadefish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702,011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154,352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455%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</a:tr>
              <a:tr h="4852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Bar Jack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1,979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19,515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</a:tr>
              <a:tr h="1959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Black Grouper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57,031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165,750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34%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</a:tr>
              <a:tr h="3266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Blueline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tilefish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95,712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111,893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</a:tr>
              <a:tr h="3266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Cobia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1,174,196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1,445,687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81%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</a:tr>
              <a:tr h="2239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Deepwater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complex</a:t>
                      </a:r>
                      <a:r>
                        <a:rPr lang="en-US" sz="1800" u="none" strike="noStrike" baseline="30000" dirty="0" err="1">
                          <a:effectLst/>
                        </a:rPr>
                        <a:t>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14,489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19,313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75%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</a:tr>
              <a:tr h="4852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Dolphin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5,227,644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14,187,845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37%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</a:tr>
              <a:tr h="1959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Gag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169,447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340,060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gw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50%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</a:tr>
              <a:tr h="1959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Golden tilefish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1,357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3,019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numbers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45%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6/7/14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</a:tr>
              <a:tr h="3266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Gray triggerfish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431,516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353,638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122%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11/26/14</a:t>
                      </a:r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</a:tr>
              <a:tr h="4852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Grunts</a:t>
                      </a:r>
                      <a:r>
                        <a:rPr lang="en-US" sz="1800" u="none" strike="noStrike" baseline="30000">
                          <a:effectLst/>
                        </a:rPr>
                        <a:t>b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354,543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588,113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60%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</a:tr>
              <a:tr h="4852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Hogfish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111,803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85,355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131%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</a:tr>
              <a:tr h="2239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Jacks</a:t>
                      </a:r>
                      <a:r>
                        <a:rPr lang="en-US" sz="1800" u="none" strike="noStrike" baseline="30000">
                          <a:effectLst/>
                        </a:rPr>
                        <a:t>c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226,004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267,799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84%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66971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114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Wahoo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5724769" y="40891"/>
            <a:ext cx="3333753" cy="800101"/>
            <a:chOff x="5638800" y="5867400"/>
            <a:chExt cx="3333753" cy="800101"/>
          </a:xfrm>
        </p:grpSpPr>
        <p:sp>
          <p:nvSpPr>
            <p:cNvPr id="5" name="Freeform 4"/>
            <p:cNvSpPr/>
            <p:nvPr/>
          </p:nvSpPr>
          <p:spPr>
            <a:xfrm>
              <a:off x="5750169" y="6110654"/>
              <a:ext cx="2664069" cy="316523"/>
            </a:xfrm>
            <a:custGeom>
              <a:avLst/>
              <a:gdLst>
                <a:gd name="connsiteX0" fmla="*/ 0 w 2664069"/>
                <a:gd name="connsiteY0" fmla="*/ 140677 h 316523"/>
                <a:gd name="connsiteX1" fmla="*/ 0 w 2664069"/>
                <a:gd name="connsiteY1" fmla="*/ 140677 h 316523"/>
                <a:gd name="connsiteX2" fmla="*/ 87923 w 2664069"/>
                <a:gd name="connsiteY2" fmla="*/ 114300 h 316523"/>
                <a:gd name="connsiteX3" fmla="*/ 580293 w 2664069"/>
                <a:gd name="connsiteY3" fmla="*/ 17584 h 316523"/>
                <a:gd name="connsiteX4" fmla="*/ 1591408 w 2664069"/>
                <a:gd name="connsiteY4" fmla="*/ 0 h 316523"/>
                <a:gd name="connsiteX5" fmla="*/ 2664069 w 2664069"/>
                <a:gd name="connsiteY5" fmla="*/ 123092 h 316523"/>
                <a:gd name="connsiteX6" fmla="*/ 1793631 w 2664069"/>
                <a:gd name="connsiteY6" fmla="*/ 281354 h 316523"/>
                <a:gd name="connsiteX7" fmla="*/ 967154 w 2664069"/>
                <a:gd name="connsiteY7" fmla="*/ 316523 h 316523"/>
                <a:gd name="connsiteX8" fmla="*/ 211016 w 2664069"/>
                <a:gd name="connsiteY8" fmla="*/ 219808 h 316523"/>
                <a:gd name="connsiteX9" fmla="*/ 0 w 2664069"/>
                <a:gd name="connsiteY9" fmla="*/ 140677 h 3165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64069" h="316523">
                  <a:moveTo>
                    <a:pt x="0" y="140677"/>
                  </a:moveTo>
                  <a:lnTo>
                    <a:pt x="0" y="140677"/>
                  </a:lnTo>
                  <a:lnTo>
                    <a:pt x="87923" y="114300"/>
                  </a:lnTo>
                  <a:lnTo>
                    <a:pt x="580293" y="17584"/>
                  </a:lnTo>
                  <a:lnTo>
                    <a:pt x="1591408" y="0"/>
                  </a:lnTo>
                  <a:lnTo>
                    <a:pt x="2664069" y="123092"/>
                  </a:lnTo>
                  <a:lnTo>
                    <a:pt x="1793631" y="281354"/>
                  </a:lnTo>
                  <a:lnTo>
                    <a:pt x="967154" y="316523"/>
                  </a:lnTo>
                  <a:lnTo>
                    <a:pt x="211016" y="219808"/>
                  </a:lnTo>
                  <a:lnTo>
                    <a:pt x="0" y="1406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4" descr="http://floridasportfishing.com/magazine/images/stories/species/wahoo_fb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638800" y="5867400"/>
              <a:ext cx="3333753" cy="800101"/>
            </a:xfrm>
            <a:prstGeom prst="rect">
              <a:avLst/>
            </a:prstGeom>
            <a:noFill/>
          </p:spPr>
        </p:pic>
      </p:grp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4019694"/>
              </p:ext>
            </p:extLst>
          </p:nvPr>
        </p:nvGraphicFramePr>
        <p:xfrm>
          <a:off x="0" y="1066800"/>
          <a:ext cx="91440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7257" y="0"/>
            <a:ext cx="3886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bg1"/>
                </a:solidFill>
              </a:rPr>
              <a:t>QUESTIONS?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0" y="6179679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illustrations © Diane Rome Peebles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Photo © Nick Farmer</a:t>
            </a:r>
            <a:endParaRPr lang="en-US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3943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2014 Landings and ACLs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4864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* </a:t>
            </a:r>
            <a:r>
              <a:rPr lang="en-US" sz="1400" dirty="0" err="1" smtClean="0">
                <a:solidFill>
                  <a:srgbClr val="002060"/>
                </a:solidFill>
              </a:rPr>
              <a:t>Porgies</a:t>
            </a:r>
            <a:r>
              <a:rPr lang="en-US" sz="1400" baseline="30000" dirty="0" err="1" smtClean="0">
                <a:solidFill>
                  <a:srgbClr val="002060"/>
                </a:solidFill>
              </a:rPr>
              <a:t>d</a:t>
            </a:r>
            <a:r>
              <a:rPr lang="en-US" sz="1400" dirty="0" smtClean="0">
                <a:solidFill>
                  <a:srgbClr val="002060"/>
                </a:solidFill>
              </a:rPr>
              <a:t> Scup, jolthead, knobbed, saucereye, and </a:t>
            </a:r>
            <a:r>
              <a:rPr lang="en-US" sz="1400" dirty="0" err="1" smtClean="0">
                <a:solidFill>
                  <a:srgbClr val="002060"/>
                </a:solidFill>
              </a:rPr>
              <a:t>whitebone</a:t>
            </a:r>
            <a:r>
              <a:rPr lang="en-US" sz="1400" dirty="0" smtClean="0">
                <a:solidFill>
                  <a:srgbClr val="002060"/>
                </a:solidFill>
              </a:rPr>
              <a:t>, porgy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* Shallow water </a:t>
            </a:r>
            <a:r>
              <a:rPr lang="en-US" sz="1400" dirty="0" err="1" smtClean="0">
                <a:solidFill>
                  <a:srgbClr val="002060"/>
                </a:solidFill>
              </a:rPr>
              <a:t>grouper</a:t>
            </a:r>
            <a:r>
              <a:rPr lang="en-US" sz="1400" baseline="30000" dirty="0" err="1" smtClean="0">
                <a:solidFill>
                  <a:srgbClr val="002060"/>
                </a:solidFill>
              </a:rPr>
              <a:t>e</a:t>
            </a:r>
            <a:r>
              <a:rPr lang="en-US" sz="1400" dirty="0" smtClean="0">
                <a:solidFill>
                  <a:srgbClr val="002060"/>
                </a:solidFill>
              </a:rPr>
              <a:t>  - Red and rock hind; </a:t>
            </a:r>
            <a:r>
              <a:rPr lang="en-US" sz="1400" dirty="0" err="1" smtClean="0">
                <a:solidFill>
                  <a:srgbClr val="002060"/>
                </a:solidFill>
              </a:rPr>
              <a:t>coney</a:t>
            </a:r>
            <a:r>
              <a:rPr lang="en-US" sz="1400" dirty="0" smtClean="0">
                <a:solidFill>
                  <a:srgbClr val="002060"/>
                </a:solidFill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</a:rPr>
              <a:t>graysby</a:t>
            </a:r>
            <a:r>
              <a:rPr lang="en-US" sz="1400" dirty="0" smtClean="0">
                <a:solidFill>
                  <a:srgbClr val="002060"/>
                </a:solidFill>
              </a:rPr>
              <a:t>; yellowfin and </a:t>
            </a:r>
            <a:r>
              <a:rPr lang="en-US" sz="1400" dirty="0" err="1" smtClean="0">
                <a:solidFill>
                  <a:srgbClr val="002060"/>
                </a:solidFill>
              </a:rPr>
              <a:t>yellowmouth</a:t>
            </a:r>
            <a:r>
              <a:rPr lang="en-US" sz="1400" dirty="0" smtClean="0">
                <a:solidFill>
                  <a:srgbClr val="002060"/>
                </a:solidFill>
              </a:rPr>
              <a:t> grouper 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* </a:t>
            </a:r>
            <a:r>
              <a:rPr lang="en-US" sz="1400" dirty="0" err="1" smtClean="0">
                <a:solidFill>
                  <a:srgbClr val="002060"/>
                </a:solidFill>
              </a:rPr>
              <a:t>Snappers</a:t>
            </a:r>
            <a:r>
              <a:rPr lang="en-US" sz="1400" baseline="30000" dirty="0" err="1" smtClean="0">
                <a:solidFill>
                  <a:srgbClr val="002060"/>
                </a:solidFill>
              </a:rPr>
              <a:t>f</a:t>
            </a:r>
            <a:r>
              <a:rPr lang="en-US" sz="1400" dirty="0" smtClean="0">
                <a:solidFill>
                  <a:srgbClr val="002060"/>
                </a:solidFill>
              </a:rPr>
              <a:t> - Gray, lane, cubera, dog, and mahogany snapper</a:t>
            </a:r>
          </a:p>
          <a:p>
            <a:pPr marL="171450" indent="-171450">
              <a:buFont typeface="Arial" charset="0"/>
              <a:buChar char="•"/>
              <a:tabLst>
                <a:tab pos="58738" algn="l"/>
              </a:tabLst>
            </a:pPr>
            <a:r>
              <a:rPr lang="en-US" sz="1400" dirty="0" smtClean="0">
                <a:solidFill>
                  <a:srgbClr val="002060"/>
                </a:solidFill>
              </a:rPr>
              <a:t>MRFSS landings for mutton snapper and yellowtail snapper were post-stratified to include landings from the Florida Keys</a:t>
            </a:r>
          </a:p>
          <a:p>
            <a:pPr>
              <a:tabLst>
                <a:tab pos="58738" algn="l"/>
              </a:tabLst>
            </a:pPr>
            <a:endParaRPr lang="en-US" sz="14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0959077"/>
              </p:ext>
            </p:extLst>
          </p:nvPr>
        </p:nvGraphicFramePr>
        <p:xfrm>
          <a:off x="152401" y="963930"/>
          <a:ext cx="7945824" cy="44767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56817"/>
                <a:gridCol w="925873"/>
                <a:gridCol w="996950"/>
                <a:gridCol w="1085008"/>
                <a:gridCol w="1427388"/>
                <a:gridCol w="1253788"/>
              </a:tblGrid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Species Complex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Landings (lbs)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ACL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Units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Percent of </a:t>
                      </a:r>
                      <a:endParaRPr lang="en-US" sz="18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ACL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Closure </a:t>
                      </a:r>
                      <a:endParaRPr lang="en-US" sz="18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Mutton snapper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518,320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768,857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67%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Porgies</a:t>
                      </a:r>
                      <a:r>
                        <a:rPr lang="en-US" sz="1800" u="none" strike="noStrike" baseline="30000" dirty="0" err="1">
                          <a:effectLst/>
                        </a:rPr>
                        <a:t>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128,231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106,914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120%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u="none" strike="noStrike" dirty="0" smtClean="0">
                          <a:effectLst/>
                        </a:rPr>
                        <a:t>9/17/2014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Red Grouper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38,756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436,800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Red Porgy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59,788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154,500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39%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Scamp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70,157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176,688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40%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Shallow water grouper</a:t>
                      </a:r>
                      <a:r>
                        <a:rPr lang="en-US" sz="1800" u="none" strike="noStrike" baseline="30000">
                          <a:effectLst/>
                        </a:rPr>
                        <a:t>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11,940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46,656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26%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Snappers</a:t>
                      </a:r>
                      <a:r>
                        <a:rPr lang="en-US" sz="1800" u="none" strike="noStrike" baseline="30000">
                          <a:effectLst/>
                        </a:rPr>
                        <a:t>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830,700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728,577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114%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Snowy grouper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1,214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numbers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232%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r>
                        <a:rPr lang="en-US" sz="1800" u="none" strike="noStrike" dirty="0" smtClean="0">
                          <a:effectLst/>
                        </a:rPr>
                        <a:t>6/7/2014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Vermilion snapper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406,070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419,840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97%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Wahoo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656,871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1,724,418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38%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Wreckfish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11,750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Yellowtail snapper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933,279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1,440,990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65%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66971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964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762000"/>
            <a:ext cx="9144000" cy="56042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5"/>
          <p:cNvSpPr txBox="1">
            <a:spLocks/>
          </p:cNvSpPr>
          <p:nvPr/>
        </p:nvSpPr>
        <p:spPr>
          <a:xfrm>
            <a:off x="152400" y="23149"/>
            <a:ext cx="883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2015 Preliminary Landings and ACLs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501803"/>
              </p:ext>
            </p:extLst>
          </p:nvPr>
        </p:nvGraphicFramePr>
        <p:xfrm>
          <a:off x="304799" y="754743"/>
          <a:ext cx="8534401" cy="5180764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78996"/>
                <a:gridCol w="1021405"/>
                <a:gridCol w="1828800"/>
                <a:gridCol w="1066800"/>
                <a:gridCol w="1371600"/>
                <a:gridCol w="1066800"/>
              </a:tblGrid>
              <a:tr h="3826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Species Complex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Landings (lbs)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ACL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Units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Percent of ACL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Closure 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1866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Atlantic spadefish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154,352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</a:tr>
              <a:tr h="4852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Bar Jack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19,515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</a:tr>
              <a:tr h="1959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Black Grouper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165,750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</a:tr>
              <a:tr h="3266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Blueline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tilefish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32,722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17,791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</a:tr>
              <a:tr h="3266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Cobia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3,480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1,445,687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</a:tr>
              <a:tr h="2239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Deepwater</a:t>
                      </a:r>
                      <a:r>
                        <a:rPr lang="en-US" sz="1800" u="none" strike="noStrike" dirty="0">
                          <a:effectLst/>
                        </a:rPr>
                        <a:t> </a:t>
                      </a:r>
                      <a:r>
                        <a:rPr lang="en-US" sz="1800" u="none" strike="noStrike" dirty="0" err="1">
                          <a:effectLst/>
                        </a:rPr>
                        <a:t>complex</a:t>
                      </a:r>
                      <a:r>
                        <a:rPr lang="en-US" sz="1800" u="none" strike="noStrike" baseline="30000" dirty="0" err="1">
                          <a:effectLst/>
                        </a:rPr>
                        <a:t>a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38,644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</a:tr>
              <a:tr h="4852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Dolphin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38,504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14,187,845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</a:tr>
              <a:tr h="1959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Gag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7,488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340,060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gw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</a:tr>
              <a:tr h="19597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Golden tilefish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3,019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numbers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</a:tr>
              <a:tr h="32661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Gray triggerfish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11,769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353,638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</a:tr>
              <a:tr h="4852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Grunts</a:t>
                      </a:r>
                      <a:r>
                        <a:rPr lang="en-US" sz="1800" u="none" strike="noStrike" baseline="30000" dirty="0" err="1">
                          <a:effectLst/>
                        </a:rPr>
                        <a:t>b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21,969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588,113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</a:tr>
              <a:tr h="48525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Hogfish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4,497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85,355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5%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</a:tr>
              <a:tr h="22396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Jacks</a:t>
                      </a:r>
                      <a:r>
                        <a:rPr lang="en-US" sz="1800" u="none" strike="noStrike" baseline="30000" dirty="0" err="1">
                          <a:effectLst/>
                        </a:rPr>
                        <a:t>c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2,187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267,799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32" marR="9332" marT="9332" marB="0" anchor="ctr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66971"/>
            <a:ext cx="762000" cy="76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0500" y="6012350"/>
            <a:ext cx="8343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2060"/>
                </a:solidFill>
              </a:rPr>
              <a:t>* Deepwater </a:t>
            </a:r>
            <a:r>
              <a:rPr lang="en-US" sz="1200" dirty="0" err="1" smtClean="0">
                <a:solidFill>
                  <a:srgbClr val="002060"/>
                </a:solidFill>
              </a:rPr>
              <a:t>complex</a:t>
            </a:r>
            <a:r>
              <a:rPr lang="en-US" sz="1200" baseline="30000" dirty="0" err="1" smtClean="0">
                <a:solidFill>
                  <a:srgbClr val="002060"/>
                </a:solidFill>
              </a:rPr>
              <a:t>a</a:t>
            </a:r>
            <a:r>
              <a:rPr lang="en-US" sz="1200" dirty="0" smtClean="0">
                <a:solidFill>
                  <a:srgbClr val="002060"/>
                </a:solidFill>
              </a:rPr>
              <a:t>  - </a:t>
            </a:r>
            <a:r>
              <a:rPr lang="en-US" sz="1200" dirty="0" err="1" smtClean="0">
                <a:solidFill>
                  <a:srgbClr val="002060"/>
                </a:solidFill>
              </a:rPr>
              <a:t>Yellowedge</a:t>
            </a:r>
            <a:r>
              <a:rPr lang="en-US" sz="1200" dirty="0" smtClean="0">
                <a:solidFill>
                  <a:srgbClr val="002060"/>
                </a:solidFill>
              </a:rPr>
              <a:t> and misty grouper; sand tilefish; queen, silk, black and </a:t>
            </a:r>
            <a:r>
              <a:rPr lang="en-US" sz="1200" dirty="0" err="1" smtClean="0">
                <a:solidFill>
                  <a:srgbClr val="002060"/>
                </a:solidFill>
              </a:rPr>
              <a:t>blackfin</a:t>
            </a:r>
            <a:r>
              <a:rPr lang="en-US" sz="1200" dirty="0" smtClean="0">
                <a:solidFill>
                  <a:srgbClr val="002060"/>
                </a:solidFill>
              </a:rPr>
              <a:t> snapper 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* </a:t>
            </a:r>
            <a:r>
              <a:rPr lang="en-US" sz="1200" dirty="0" err="1" smtClean="0">
                <a:solidFill>
                  <a:srgbClr val="002060"/>
                </a:solidFill>
              </a:rPr>
              <a:t>Grunts</a:t>
            </a:r>
            <a:r>
              <a:rPr lang="en-US" sz="1200" baseline="30000" dirty="0" err="1" smtClean="0">
                <a:solidFill>
                  <a:srgbClr val="002060"/>
                </a:solidFill>
              </a:rPr>
              <a:t>b</a:t>
            </a:r>
            <a:r>
              <a:rPr lang="en-US" sz="1200" dirty="0" smtClean="0">
                <a:solidFill>
                  <a:srgbClr val="002060"/>
                </a:solidFill>
              </a:rPr>
              <a:t> - White grunt, </a:t>
            </a:r>
            <a:r>
              <a:rPr lang="en-US" sz="1200" dirty="0" err="1" smtClean="0">
                <a:solidFill>
                  <a:srgbClr val="002060"/>
                </a:solidFill>
              </a:rPr>
              <a:t>margate</a:t>
            </a:r>
            <a:r>
              <a:rPr lang="en-US" sz="1200" dirty="0" smtClean="0">
                <a:solidFill>
                  <a:srgbClr val="002060"/>
                </a:solidFill>
              </a:rPr>
              <a:t>, sailor's choice, </a:t>
            </a:r>
            <a:r>
              <a:rPr lang="en-US" sz="1200" dirty="0" err="1" smtClean="0">
                <a:solidFill>
                  <a:srgbClr val="002060"/>
                </a:solidFill>
              </a:rPr>
              <a:t>tomtate</a:t>
            </a:r>
            <a:r>
              <a:rPr lang="en-US" sz="1200" dirty="0" smtClean="0">
                <a:solidFill>
                  <a:srgbClr val="002060"/>
                </a:solidFill>
              </a:rPr>
              <a:t> </a:t>
            </a:r>
          </a:p>
          <a:p>
            <a:r>
              <a:rPr lang="en-US" sz="1200" dirty="0" smtClean="0">
                <a:solidFill>
                  <a:srgbClr val="002060"/>
                </a:solidFill>
              </a:rPr>
              <a:t>* </a:t>
            </a:r>
            <a:r>
              <a:rPr lang="en-US" sz="1200" dirty="0" err="1" smtClean="0">
                <a:solidFill>
                  <a:srgbClr val="002060"/>
                </a:solidFill>
              </a:rPr>
              <a:t>Jacks</a:t>
            </a:r>
            <a:r>
              <a:rPr lang="en-US" sz="1200" baseline="30000" dirty="0" err="1" smtClean="0">
                <a:solidFill>
                  <a:srgbClr val="002060"/>
                </a:solidFill>
              </a:rPr>
              <a:t>c</a:t>
            </a:r>
            <a:r>
              <a:rPr lang="en-US" sz="1200" dirty="0" smtClean="0">
                <a:solidFill>
                  <a:srgbClr val="002060"/>
                </a:solidFill>
              </a:rPr>
              <a:t> - </a:t>
            </a:r>
            <a:r>
              <a:rPr lang="en-US" sz="1200" dirty="0" err="1" smtClean="0">
                <a:solidFill>
                  <a:srgbClr val="002060"/>
                </a:solidFill>
              </a:rPr>
              <a:t>Almaco</a:t>
            </a:r>
            <a:r>
              <a:rPr lang="en-US" sz="1200" dirty="0" smtClean="0">
                <a:solidFill>
                  <a:srgbClr val="002060"/>
                </a:solidFill>
              </a:rPr>
              <a:t> jack, banded rudderfish, lesser amberjack</a:t>
            </a:r>
            <a:br>
              <a:rPr lang="en-US" sz="1200" dirty="0" smtClean="0">
                <a:solidFill>
                  <a:srgbClr val="002060"/>
                </a:solidFill>
              </a:rPr>
            </a:br>
            <a:r>
              <a:rPr lang="en-US" sz="1200" dirty="0" smtClean="0">
                <a:solidFill>
                  <a:srgbClr val="002060"/>
                </a:solidFill>
              </a:rPr>
              <a:t>* MRFSS landings for gag and black grouper were post-stratified to include landings from the Florida Keys</a:t>
            </a:r>
          </a:p>
        </p:txBody>
      </p:sp>
    </p:spTree>
    <p:extLst>
      <p:ext uri="{BB962C8B-B14F-4D97-AF65-F5344CB8AC3E}">
        <p14:creationId xmlns:p14="http://schemas.microsoft.com/office/powerpoint/2010/main" val="2167028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2015 Preliminary Landings and ACLs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4846513"/>
              </p:ext>
            </p:extLst>
          </p:nvPr>
        </p:nvGraphicFramePr>
        <p:xfrm>
          <a:off x="152401" y="963930"/>
          <a:ext cx="8839199" cy="447675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56817"/>
                <a:gridCol w="925873"/>
                <a:gridCol w="1890325"/>
                <a:gridCol w="1085008"/>
                <a:gridCol w="1427388"/>
                <a:gridCol w="1253788"/>
              </a:tblGrid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u="none" strike="noStrike" dirty="0">
                          <a:effectLst/>
                        </a:rPr>
                        <a:t>Species Complex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Landings (lbs)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ACL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>
                          <a:effectLst/>
                        </a:rPr>
                        <a:t>Units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Percent of </a:t>
                      </a:r>
                      <a:endParaRPr lang="en-US" sz="18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ACL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u="none" strike="noStrike" dirty="0">
                          <a:effectLst/>
                        </a:rPr>
                        <a:t>Closure </a:t>
                      </a:r>
                      <a:endParaRPr lang="en-US" sz="1800" b="1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en-US" sz="1800" b="1" u="none" strike="noStrike" dirty="0" smtClean="0">
                          <a:effectLst/>
                        </a:rPr>
                        <a:t>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Mutton snapper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83,416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768,857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Porgies</a:t>
                      </a:r>
                      <a:r>
                        <a:rPr lang="en-US" sz="1800" u="none" strike="noStrike" baseline="30000">
                          <a:effectLst/>
                        </a:rPr>
                        <a:t>d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21,485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106,914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20%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953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Red Grouper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436,800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Red Porgy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164,000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3333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Scamp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176,688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4857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Shallow water grouper</a:t>
                      </a:r>
                      <a:r>
                        <a:rPr lang="en-US" sz="1800" u="none" strike="noStrike" baseline="30000">
                          <a:effectLst/>
                        </a:rPr>
                        <a:t>e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46,656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1907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Snappers</a:t>
                      </a:r>
                      <a:r>
                        <a:rPr lang="en-US" sz="1800" u="none" strike="noStrike" baseline="30000">
                          <a:effectLst/>
                        </a:rPr>
                        <a:t>f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54,763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728,577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Snowy grouper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523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numbers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2%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Vermilion snapper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3,015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412,480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>
                          <a:effectLst/>
                        </a:rPr>
                        <a:t>Wahoo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55,553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1,724,418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3%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 err="1">
                          <a:effectLst/>
                        </a:rPr>
                        <a:t>Wreckfish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11,750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 smtClean="0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u="none" strike="noStrike" dirty="0">
                          <a:effectLst/>
                        </a:rPr>
                        <a:t>Yellowtail snapper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111,996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1,440,990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err="1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 smtClean="0">
                          <a:effectLst/>
                        </a:rPr>
                        <a:t>8%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66971"/>
            <a:ext cx="762000" cy="762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5486400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* </a:t>
            </a:r>
            <a:r>
              <a:rPr lang="en-US" sz="1400" dirty="0" err="1" smtClean="0">
                <a:solidFill>
                  <a:srgbClr val="002060"/>
                </a:solidFill>
              </a:rPr>
              <a:t>Porgies</a:t>
            </a:r>
            <a:r>
              <a:rPr lang="en-US" sz="1400" baseline="30000" dirty="0" err="1" smtClean="0">
                <a:solidFill>
                  <a:srgbClr val="002060"/>
                </a:solidFill>
              </a:rPr>
              <a:t>d</a:t>
            </a:r>
            <a:r>
              <a:rPr lang="en-US" sz="1400" dirty="0" smtClean="0">
                <a:solidFill>
                  <a:srgbClr val="002060"/>
                </a:solidFill>
              </a:rPr>
              <a:t> Scup, jolthead, knobbed, saucereye, and </a:t>
            </a:r>
            <a:r>
              <a:rPr lang="en-US" sz="1400" dirty="0" err="1" smtClean="0">
                <a:solidFill>
                  <a:srgbClr val="002060"/>
                </a:solidFill>
              </a:rPr>
              <a:t>whitebone</a:t>
            </a:r>
            <a:r>
              <a:rPr lang="en-US" sz="1400" dirty="0" smtClean="0">
                <a:solidFill>
                  <a:srgbClr val="002060"/>
                </a:solidFill>
              </a:rPr>
              <a:t> porgy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* Shallow water </a:t>
            </a:r>
            <a:r>
              <a:rPr lang="en-US" sz="1400" dirty="0" err="1" smtClean="0">
                <a:solidFill>
                  <a:srgbClr val="002060"/>
                </a:solidFill>
              </a:rPr>
              <a:t>grouper</a:t>
            </a:r>
            <a:r>
              <a:rPr lang="en-US" sz="1400" baseline="30000" dirty="0" err="1" smtClean="0">
                <a:solidFill>
                  <a:srgbClr val="002060"/>
                </a:solidFill>
              </a:rPr>
              <a:t>e</a:t>
            </a:r>
            <a:r>
              <a:rPr lang="en-US" sz="1400" dirty="0" smtClean="0">
                <a:solidFill>
                  <a:srgbClr val="002060"/>
                </a:solidFill>
              </a:rPr>
              <a:t>  - Red and rock hind; </a:t>
            </a:r>
            <a:r>
              <a:rPr lang="en-US" sz="1400" dirty="0" err="1" smtClean="0">
                <a:solidFill>
                  <a:srgbClr val="002060"/>
                </a:solidFill>
              </a:rPr>
              <a:t>coney</a:t>
            </a:r>
            <a:r>
              <a:rPr lang="en-US" sz="1400" dirty="0" smtClean="0">
                <a:solidFill>
                  <a:srgbClr val="002060"/>
                </a:solidFill>
              </a:rPr>
              <a:t>, </a:t>
            </a:r>
            <a:r>
              <a:rPr lang="en-US" sz="1400" dirty="0" err="1" smtClean="0">
                <a:solidFill>
                  <a:srgbClr val="002060"/>
                </a:solidFill>
              </a:rPr>
              <a:t>graysby</a:t>
            </a:r>
            <a:r>
              <a:rPr lang="en-US" sz="1400" dirty="0" smtClean="0">
                <a:solidFill>
                  <a:srgbClr val="002060"/>
                </a:solidFill>
              </a:rPr>
              <a:t>; yellowfin and </a:t>
            </a:r>
            <a:r>
              <a:rPr lang="en-US" sz="1400" dirty="0" err="1" smtClean="0">
                <a:solidFill>
                  <a:srgbClr val="002060"/>
                </a:solidFill>
              </a:rPr>
              <a:t>yellowmouth</a:t>
            </a:r>
            <a:r>
              <a:rPr lang="en-US" sz="1400" dirty="0" smtClean="0">
                <a:solidFill>
                  <a:srgbClr val="002060"/>
                </a:solidFill>
              </a:rPr>
              <a:t> grouper 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* </a:t>
            </a:r>
            <a:r>
              <a:rPr lang="en-US" sz="1400" dirty="0" err="1" smtClean="0">
                <a:solidFill>
                  <a:srgbClr val="002060"/>
                </a:solidFill>
              </a:rPr>
              <a:t>Snappers</a:t>
            </a:r>
            <a:r>
              <a:rPr lang="en-US" sz="1400" baseline="30000" dirty="0" err="1" smtClean="0">
                <a:solidFill>
                  <a:srgbClr val="002060"/>
                </a:solidFill>
              </a:rPr>
              <a:t>f</a:t>
            </a:r>
            <a:r>
              <a:rPr lang="en-US" sz="1400" dirty="0" smtClean="0">
                <a:solidFill>
                  <a:srgbClr val="002060"/>
                </a:solidFill>
              </a:rPr>
              <a:t> - Gray, lane, </a:t>
            </a:r>
            <a:r>
              <a:rPr lang="en-US" sz="1400" dirty="0" err="1" smtClean="0">
                <a:solidFill>
                  <a:srgbClr val="002060"/>
                </a:solidFill>
              </a:rPr>
              <a:t>cubera</a:t>
            </a:r>
            <a:r>
              <a:rPr lang="en-US" sz="1400" dirty="0" smtClean="0">
                <a:solidFill>
                  <a:srgbClr val="002060"/>
                </a:solidFill>
              </a:rPr>
              <a:t>, dog, mahogany</a:t>
            </a:r>
          </a:p>
          <a:p>
            <a:pPr marL="171450" indent="-171450">
              <a:buFont typeface="Arial" charset="0"/>
              <a:buChar char="•"/>
              <a:tabLst>
                <a:tab pos="58738" algn="l"/>
              </a:tabLst>
            </a:pPr>
            <a:r>
              <a:rPr lang="en-US" sz="1400" dirty="0" smtClean="0">
                <a:solidFill>
                  <a:srgbClr val="002060"/>
                </a:solidFill>
              </a:rPr>
              <a:t>MRFSS landings for mutton snapper and yellowtail snapper were post-stratified to include landings from the Florida Keys</a:t>
            </a:r>
          </a:p>
          <a:p>
            <a:pPr>
              <a:tabLst>
                <a:tab pos="58738" algn="l"/>
              </a:tabLst>
            </a:pPr>
            <a:endParaRPr lang="en-US" sz="14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4993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2013/14 Landings and ACLs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429000"/>
            <a:ext cx="773160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* Greater amberjack landings include post-stratified MRFSS landings from Florida Keys.</a:t>
            </a:r>
          </a:p>
          <a:p>
            <a:pPr marL="171450" indent="-171450">
              <a:buFont typeface="Arial" charset="0"/>
              <a:buChar char="•"/>
            </a:pPr>
            <a:r>
              <a:rPr lang="en-US" sz="1400" dirty="0" smtClean="0">
                <a:solidFill>
                  <a:srgbClr val="002060"/>
                </a:solidFill>
              </a:rPr>
              <a:t>Black sea bass landings exclude post-stratified MRFSS landings from north of Cape Hatteras</a:t>
            </a:r>
          </a:p>
          <a:p>
            <a:endParaRPr lang="en-US" sz="1400" dirty="0" smtClean="0">
              <a:solidFill>
                <a:srgbClr val="002060"/>
              </a:solidFill>
            </a:endParaRPr>
          </a:p>
          <a:p>
            <a:endParaRPr lang="en-US" sz="14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0473628"/>
              </p:ext>
            </p:extLst>
          </p:nvPr>
        </p:nvGraphicFramePr>
        <p:xfrm>
          <a:off x="152400" y="970002"/>
          <a:ext cx="8839200" cy="22151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77366"/>
                <a:gridCol w="1279749"/>
                <a:gridCol w="1116061"/>
                <a:gridCol w="1324392"/>
                <a:gridCol w="937491"/>
                <a:gridCol w="1160703"/>
                <a:gridCol w="1443438"/>
              </a:tblGrid>
              <a:tr h="8283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Species Complex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Fishing Year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Landings (lbs)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 smtClean="0">
                          <a:effectLst/>
                        </a:rPr>
                        <a:t>ACL 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Units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Percent of ACL 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Closure 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34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Greater </a:t>
                      </a:r>
                      <a:r>
                        <a:rPr lang="en-US" sz="1800" u="none" strike="noStrike" dirty="0" smtClean="0">
                          <a:effectLst/>
                        </a:rPr>
                        <a:t>Amberjack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May 1-Apr 30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811,880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1,167,837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err="1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70%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934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Black Sea Bass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Jun 1-May 31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585,357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1,033,980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err="1">
                          <a:effectLst/>
                        </a:rPr>
                        <a:t>w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57%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66971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776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2014/15 Preliminary Landings and ACLs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429000"/>
            <a:ext cx="847193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2060"/>
                </a:solidFill>
              </a:rPr>
              <a:t>* Greater amberjack landings include post-stratified MRFSS landings from Florida Keys.</a:t>
            </a:r>
          </a:p>
          <a:p>
            <a:r>
              <a:rPr lang="en-US" sz="1400" dirty="0">
                <a:solidFill>
                  <a:srgbClr val="002060"/>
                </a:solidFill>
              </a:rPr>
              <a:t>**Fishing seasons were modified in Regulatory Amendment 14 for black sea bass and greater </a:t>
            </a:r>
            <a:r>
              <a:rPr lang="en-US" sz="1400" dirty="0" smtClean="0">
                <a:solidFill>
                  <a:srgbClr val="002060"/>
                </a:solidFill>
              </a:rPr>
              <a:t>amberjack</a:t>
            </a:r>
          </a:p>
          <a:p>
            <a:r>
              <a:rPr lang="en-US" sz="1400" dirty="0" smtClean="0">
                <a:solidFill>
                  <a:srgbClr val="002060"/>
                </a:solidFill>
              </a:rPr>
              <a:t>***Black sea bass landings exclude post-stratified MRFSS landings from north of Cape Hatteras</a:t>
            </a:r>
          </a:p>
          <a:p>
            <a:endParaRPr lang="en-US" sz="1400" dirty="0" smtClean="0">
              <a:solidFill>
                <a:srgbClr val="002060"/>
              </a:solidFill>
            </a:endParaRPr>
          </a:p>
          <a:p>
            <a:endParaRPr lang="en-US" sz="14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5125313"/>
              </p:ext>
            </p:extLst>
          </p:nvPr>
        </p:nvGraphicFramePr>
        <p:xfrm>
          <a:off x="152400" y="970002"/>
          <a:ext cx="8839200" cy="221515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577366"/>
                <a:gridCol w="1279749"/>
                <a:gridCol w="1116061"/>
                <a:gridCol w="1324392"/>
                <a:gridCol w="937491"/>
                <a:gridCol w="1160703"/>
                <a:gridCol w="1443438"/>
              </a:tblGrid>
              <a:tr h="82831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u="none" strike="noStrike" dirty="0">
                          <a:effectLst/>
                        </a:rPr>
                        <a:t>Species Complex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Fishing Year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Landings (lbs)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 smtClean="0">
                          <a:effectLst/>
                        </a:rPr>
                        <a:t>ACL 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Units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>
                          <a:effectLst/>
                        </a:rPr>
                        <a:t>Percent of ACL  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effectLst/>
                        </a:rPr>
                        <a:t>Closure Date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934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Greater </a:t>
                      </a:r>
                      <a:r>
                        <a:rPr lang="en-US" sz="1800" u="none" strike="noStrike" dirty="0" smtClean="0">
                          <a:effectLst/>
                        </a:rPr>
                        <a:t>Amberjack*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May </a:t>
                      </a:r>
                      <a:r>
                        <a:rPr lang="en-US" sz="1800" u="none" strike="noStrike" dirty="0" smtClean="0">
                          <a:effectLst/>
                        </a:rPr>
                        <a:t>1-Feb</a:t>
                      </a:r>
                      <a:r>
                        <a:rPr lang="en-US" sz="1800" u="none" strike="noStrike" baseline="0" dirty="0" smtClean="0">
                          <a:effectLst/>
                        </a:rPr>
                        <a:t> 28</a:t>
                      </a:r>
                      <a:r>
                        <a:rPr lang="en-US" sz="1800" u="none" strike="noStrike" dirty="0" smtClean="0">
                          <a:effectLst/>
                        </a:rPr>
                        <a:t>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859,389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1,167,837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err="1">
                          <a:effectLst/>
                        </a:rPr>
                        <a:t>ww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74%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  <a:tr h="69342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Black Sea </a:t>
                      </a:r>
                      <a:r>
                        <a:rPr lang="en-US" sz="1800" u="none" strike="noStrike" dirty="0" smtClean="0">
                          <a:effectLst/>
                        </a:rPr>
                        <a:t>Bass***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>
                          <a:effectLst/>
                        </a:rPr>
                        <a:t>Jun </a:t>
                      </a:r>
                      <a:r>
                        <a:rPr lang="en-US" sz="1800" u="none" strike="noStrike" smtClean="0">
                          <a:effectLst/>
                        </a:rPr>
                        <a:t>1-March</a:t>
                      </a:r>
                      <a:r>
                        <a:rPr lang="en-US" sz="1800" u="none" strike="noStrike" baseline="0" smtClean="0">
                          <a:effectLst/>
                        </a:rPr>
                        <a:t> </a:t>
                      </a:r>
                      <a:r>
                        <a:rPr lang="en-US" sz="1800" u="none" strike="noStrike" smtClean="0">
                          <a:effectLst/>
                        </a:rPr>
                        <a:t>31</a:t>
                      </a:r>
                      <a:r>
                        <a:rPr lang="en-US" sz="1800" u="none" strike="noStrike" dirty="0" smtClean="0">
                          <a:effectLst/>
                        </a:rPr>
                        <a:t>**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347,913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1,033,980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err="1">
                          <a:effectLst/>
                        </a:rPr>
                        <a:t>w</a:t>
                      </a:r>
                      <a:r>
                        <a:rPr lang="en-US" sz="1800" u="none" strike="noStrike" dirty="0" err="1" smtClean="0">
                          <a:effectLst/>
                        </a:rPr>
                        <a:t>w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 smtClean="0">
                          <a:effectLst/>
                        </a:rPr>
                        <a:t>34%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0" y="6066971"/>
            <a:ext cx="76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9002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4678" y="0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Black Sea Bass Rec Landings (</a:t>
            </a:r>
            <a:r>
              <a:rPr lang="en-US" dirty="0" err="1" smtClean="0"/>
              <a:t>lbs</a:t>
            </a:r>
            <a:r>
              <a:rPr lang="en-US" dirty="0" smtClean="0"/>
              <a:t> </a:t>
            </a:r>
            <a:r>
              <a:rPr lang="en-US" dirty="0" err="1"/>
              <a:t>w</a:t>
            </a:r>
            <a:r>
              <a:rPr lang="en-US" dirty="0" err="1" smtClean="0"/>
              <a:t>w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591313" y="4831630"/>
            <a:ext cx="7467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1450" indent="-1714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Fishing year June 1-May 31 for 04/05 to 13/14, but changed to June 1 to Mach 31 in 14/15 due to Regulatory Amendment 14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Area</a:t>
            </a:r>
            <a:r>
              <a:rPr lang="en-US" sz="1400" b="1" dirty="0">
                <a:solidFill>
                  <a:srgbClr val="002060"/>
                </a:solidFill>
              </a:rPr>
              <a:t>: </a:t>
            </a:r>
            <a:r>
              <a:rPr lang="en-US" sz="1400" b="1" dirty="0" smtClean="0">
                <a:solidFill>
                  <a:srgbClr val="002060"/>
                </a:solidFill>
              </a:rPr>
              <a:t>NC </a:t>
            </a:r>
            <a:r>
              <a:rPr lang="en-US" sz="1400" b="1" dirty="0">
                <a:solidFill>
                  <a:srgbClr val="002060"/>
                </a:solidFill>
              </a:rPr>
              <a:t>to </a:t>
            </a:r>
            <a:r>
              <a:rPr lang="en-US" sz="1400" b="1" dirty="0" smtClean="0">
                <a:solidFill>
                  <a:srgbClr val="002060"/>
                </a:solidFill>
              </a:rPr>
              <a:t>FLE (excludes post-stratified MRFSS/MRIP landings north of Cape Hatteras)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MRFSS </a:t>
            </a:r>
            <a:r>
              <a:rPr lang="en-US" sz="1400" b="1" dirty="0">
                <a:solidFill>
                  <a:srgbClr val="002060"/>
                </a:solidFill>
              </a:rPr>
              <a:t>data from </a:t>
            </a:r>
            <a:r>
              <a:rPr lang="en-US" sz="1400" b="1" dirty="0" smtClean="0">
                <a:solidFill>
                  <a:srgbClr val="002060"/>
                </a:solidFill>
              </a:rPr>
              <a:t>2004/05 </a:t>
            </a:r>
            <a:r>
              <a:rPr lang="en-US" sz="1400" b="1" dirty="0">
                <a:solidFill>
                  <a:srgbClr val="002060"/>
                </a:solidFill>
              </a:rPr>
              <a:t>to </a:t>
            </a:r>
            <a:r>
              <a:rPr lang="en-US" sz="1400" b="1" dirty="0" smtClean="0">
                <a:solidFill>
                  <a:srgbClr val="002060"/>
                </a:solidFill>
              </a:rPr>
              <a:t>2012/13; </a:t>
            </a:r>
            <a:r>
              <a:rPr lang="en-US" sz="1400" b="1" dirty="0">
                <a:solidFill>
                  <a:srgbClr val="002060"/>
                </a:solidFill>
              </a:rPr>
              <a:t>MRIP data for </a:t>
            </a:r>
            <a:r>
              <a:rPr lang="en-US" sz="1400" b="1" dirty="0" smtClean="0">
                <a:solidFill>
                  <a:srgbClr val="002060"/>
                </a:solidFill>
              </a:rPr>
              <a:t>2013/14 </a:t>
            </a:r>
            <a:r>
              <a:rPr lang="en-US" sz="1400" b="1" dirty="0">
                <a:solidFill>
                  <a:srgbClr val="002060"/>
                </a:solidFill>
              </a:rPr>
              <a:t>and </a:t>
            </a:r>
            <a:r>
              <a:rPr lang="en-US" sz="1400" b="1" dirty="0" smtClean="0">
                <a:solidFill>
                  <a:srgbClr val="002060"/>
                </a:solidFill>
              </a:rPr>
              <a:t>2014/15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2014/15 landings are preliminary. </a:t>
            </a:r>
            <a:endParaRPr lang="en-US" sz="1400" b="1" dirty="0">
              <a:solidFill>
                <a:srgbClr val="002060"/>
              </a:solidFill>
            </a:endParaRPr>
          </a:p>
          <a:p>
            <a:endParaRPr lang="en-US" sz="1400" b="1" dirty="0">
              <a:solidFill>
                <a:srgbClr val="002060"/>
              </a:solidFill>
            </a:endParaRPr>
          </a:p>
          <a:p>
            <a:endParaRPr lang="en-US" sz="1400" b="1" dirty="0" smtClean="0">
              <a:solidFill>
                <a:srgbClr val="002060"/>
              </a:solidFill>
            </a:endParaRPr>
          </a:p>
          <a:p>
            <a:endParaRPr lang="en-US" sz="1400" b="1" dirty="0">
              <a:solidFill>
                <a:srgbClr val="002060"/>
              </a:solidFill>
            </a:endParaRPr>
          </a:p>
        </p:txBody>
      </p:sp>
      <p:pic>
        <p:nvPicPr>
          <p:cNvPr id="232452" name="Picture 4" descr="http://blogs.courierpostonline.com/fishhead/files/2009/07/black_sea_bas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5562600"/>
            <a:ext cx="2133600" cy="11176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83" y="1066800"/>
            <a:ext cx="7345305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OAA Title Option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NOAA Fisheries Content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NOAA Divider Slides">
  <a:themeElements>
    <a:clrScheme name="Custom 11">
      <a:dk1>
        <a:sysClr val="windowText" lastClr="000000"/>
      </a:dk1>
      <a:lt1>
        <a:sysClr val="window" lastClr="FFFFFF"/>
      </a:lt1>
      <a:dk2>
        <a:srgbClr val="00467F"/>
      </a:dk2>
      <a:lt2>
        <a:srgbClr val="CCE7EA"/>
      </a:lt2>
      <a:accent1>
        <a:srgbClr val="008998"/>
      </a:accent1>
      <a:accent2>
        <a:srgbClr val="CC9C4A"/>
      </a:accent2>
      <a:accent3>
        <a:srgbClr val="EA7125"/>
      </a:accent3>
      <a:accent4>
        <a:srgbClr val="738539"/>
      </a:accent4>
      <a:accent5>
        <a:srgbClr val="9C552D"/>
      </a:accent5>
      <a:accent6>
        <a:srgbClr val="C0311A"/>
      </a:accent6>
      <a:hlink>
        <a:srgbClr val="0000FF"/>
      </a:hlink>
      <a:folHlink>
        <a:srgbClr val="800080"/>
      </a:folHlink>
    </a:clrScheme>
    <a:fontScheme name="Horizon">
      <a:maj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ＭＳ ゴシック"/>
        <a:font script="Hang" typeface="HY얕은샘물M"/>
        <a:font script="Hans" typeface="华文新魏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6418</TotalTime>
  <Words>1498</Words>
  <Application>Microsoft Office PowerPoint</Application>
  <PresentationFormat>On-screen Show (4:3)</PresentationFormat>
  <Paragraphs>497</Paragraphs>
  <Slides>31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Custom Design</vt:lpstr>
      <vt:lpstr>1_Custom Design</vt:lpstr>
      <vt:lpstr>NOAA Title Options</vt:lpstr>
      <vt:lpstr>NOAA Fisheries Content Slides</vt:lpstr>
      <vt:lpstr>NOAA Divider Slides</vt:lpstr>
      <vt:lpstr>Office Theme</vt:lpstr>
      <vt:lpstr>South Atlantic Recreational  Landings Update  Snapper-Grouper &amp; Dolphin-Wahoo </vt:lpstr>
      <vt:lpstr>Notes on Landings Data</vt:lpstr>
      <vt:lpstr>2014 Landings and ACLs</vt:lpstr>
      <vt:lpstr>2014 Landings and ACLs</vt:lpstr>
      <vt:lpstr>PowerPoint Presentation</vt:lpstr>
      <vt:lpstr>2015 Preliminary Landings and ACLs</vt:lpstr>
      <vt:lpstr>2013/14 Landings and ACLs</vt:lpstr>
      <vt:lpstr>2014/15 Preliminary Landings and ACLs</vt:lpstr>
      <vt:lpstr>Black Sea Bass Rec Landings (lbs ww)</vt:lpstr>
      <vt:lpstr>Black Sea Bass</vt:lpstr>
      <vt:lpstr>Gag Grouper Rec Landings (lbs gw)</vt:lpstr>
      <vt:lpstr>Gag</vt:lpstr>
      <vt:lpstr>Greater Amberjack Rec Landings (lbs ww)</vt:lpstr>
      <vt:lpstr>Greater Amberjack</vt:lpstr>
      <vt:lpstr>Mutton Snapper Rec Landings (lbs ww)</vt:lpstr>
      <vt:lpstr>Mutton Snapper</vt:lpstr>
      <vt:lpstr>Yellowtail Snapper Rec Landings (lbs ww)</vt:lpstr>
      <vt:lpstr>Yellowtail Snapper</vt:lpstr>
      <vt:lpstr>Red Porgy Rec Landings (lbs ww)</vt:lpstr>
      <vt:lpstr>Red Porgy</vt:lpstr>
      <vt:lpstr>Vermilion Snapper Rec Landings (lbs ww)</vt:lpstr>
      <vt:lpstr>Vermilion Snapper</vt:lpstr>
      <vt:lpstr>Snowy Grouper Rec Landings (numbers)</vt:lpstr>
      <vt:lpstr>Snowy Grouper</vt:lpstr>
      <vt:lpstr>Golden Tilefish Rec Landings (numbers)</vt:lpstr>
      <vt:lpstr>Golden Tilefish</vt:lpstr>
      <vt:lpstr>Dolphin Rec Landings (lbs ww)</vt:lpstr>
      <vt:lpstr>Dolphin</vt:lpstr>
      <vt:lpstr>Wahoo Rec Landings (lbs ww)</vt:lpstr>
      <vt:lpstr>Wahoo</vt:lpstr>
      <vt:lpstr>PowerPoint Presentation</vt:lpstr>
    </vt:vector>
  </TitlesOfParts>
  <Company>US DOC NOAA NMFS SERO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andy.strelcheck</dc:creator>
  <cp:lastModifiedBy>Michael Larkin</cp:lastModifiedBy>
  <cp:revision>678</cp:revision>
  <cp:lastPrinted>2015-05-28T20:03:41Z</cp:lastPrinted>
  <dcterms:created xsi:type="dcterms:W3CDTF">2012-10-22T14:25:57Z</dcterms:created>
  <dcterms:modified xsi:type="dcterms:W3CDTF">2015-05-29T14:44:11Z</dcterms:modified>
</cp:coreProperties>
</file>