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12"/>
  </p:notesMasterIdLst>
  <p:handoutMasterIdLst>
    <p:handoutMasterId r:id="rId13"/>
  </p:handoutMasterIdLst>
  <p:sldIdLst>
    <p:sldId id="259" r:id="rId4"/>
    <p:sldId id="814" r:id="rId5"/>
    <p:sldId id="815" r:id="rId6"/>
    <p:sldId id="818" r:id="rId7"/>
    <p:sldId id="816" r:id="rId8"/>
    <p:sldId id="819" r:id="rId9"/>
    <p:sldId id="821" r:id="rId10"/>
    <p:sldId id="817" r:id="rId1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2540" autoAdjust="0"/>
  </p:normalViewPr>
  <p:slideViewPr>
    <p:cSldViewPr snapToGrid="0" snapToObjects="1">
      <p:cViewPr varScale="1">
        <p:scale>
          <a:sx n="106" d="100"/>
          <a:sy n="106" d="100"/>
        </p:scale>
        <p:origin x="1854" y="114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775BF4A-9CB1-5747-B319-707DA98CEC20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BC7567-D5EA-874F-8815-73DC5E77631E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3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9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  <p:sldLayoutId id="2147483687" r:id="rId7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3886" y="638629"/>
            <a:ext cx="6262914" cy="1398472"/>
          </a:xfrm>
        </p:spPr>
        <p:txBody>
          <a:bodyPr/>
          <a:lstStyle/>
          <a:p>
            <a:pPr algn="ctr"/>
            <a:r>
              <a:rPr lang="en-US" dirty="0" smtClean="0"/>
              <a:t>Southeast Region </a:t>
            </a:r>
            <a:r>
              <a:rPr lang="en-US" dirty="0" err="1" smtClean="0"/>
              <a:t>Headboat</a:t>
            </a:r>
            <a:r>
              <a:rPr lang="en-US" dirty="0" smtClean="0"/>
              <a:t> Survey (SRHS)</a:t>
            </a:r>
            <a:br>
              <a:rPr lang="en-US" dirty="0" smtClean="0"/>
            </a:br>
            <a:r>
              <a:rPr lang="en-US" dirty="0" smtClean="0"/>
              <a:t>Annual Report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South East Fisheries Science Center</a:t>
            </a:r>
            <a:endParaRPr lang="en-US" dirty="0"/>
          </a:p>
        </p:txBody>
      </p:sp>
      <p:pic>
        <p:nvPicPr>
          <p:cNvPr id="9" name="Shape 41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56" y="2647815"/>
            <a:ext cx="5678965" cy="35900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4747361"/>
            <a:ext cx="1724025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 Narrow Bold"/>
              </a:rPr>
              <a:t>SAFMC 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 Narrow Bold"/>
              </a:rPr>
              <a:t>Meeting 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 Narrow Bold"/>
              </a:rPr>
              <a:t>Dec 2016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1310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733740"/>
          </a:xfrm>
        </p:spPr>
        <p:txBody>
          <a:bodyPr/>
          <a:lstStyle/>
          <a:p>
            <a:r>
              <a:rPr lang="en-US" dirty="0" smtClean="0"/>
              <a:t>Southeast Regional </a:t>
            </a:r>
            <a:r>
              <a:rPr lang="en-US" dirty="0" err="1" smtClean="0"/>
              <a:t>Headboat</a:t>
            </a:r>
            <a:r>
              <a:rPr lang="en-US" dirty="0" smtClean="0"/>
              <a:t> Survey </a:t>
            </a:r>
            <a:br>
              <a:rPr lang="en-US" dirty="0" smtClean="0"/>
            </a:br>
            <a:r>
              <a:rPr lang="en-US" dirty="0" smtClean="0"/>
              <a:t>Annual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640"/>
            <a:ext cx="8229600" cy="393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Acknowledge authors </a:t>
            </a:r>
          </a:p>
          <a:p>
            <a:r>
              <a:rPr lang="en-US" sz="2800" dirty="0" smtClean="0"/>
              <a:t>Purpose – trends in data </a:t>
            </a:r>
          </a:p>
          <a:p>
            <a:pPr lvl="1"/>
            <a:r>
              <a:rPr lang="en-US" sz="2800" dirty="0" smtClean="0"/>
              <a:t>Intended audience (</a:t>
            </a:r>
            <a:r>
              <a:rPr lang="en-US" sz="2800" dirty="0"/>
              <a:t>h</a:t>
            </a:r>
            <a:r>
              <a:rPr lang="en-US" sz="2800" dirty="0" smtClean="0"/>
              <a:t>eadboat operators, Councils, SEDARS, etc.)</a:t>
            </a:r>
          </a:p>
          <a:p>
            <a:r>
              <a:rPr lang="en-US" sz="2800" dirty="0" smtClean="0"/>
              <a:t>Draft – 2015 data</a:t>
            </a:r>
          </a:p>
          <a:p>
            <a:r>
              <a:rPr lang="en-US" sz="2800" dirty="0" smtClean="0"/>
              <a:t>Presentation to solicit feedback on format and content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format and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and metadata</a:t>
            </a:r>
          </a:p>
          <a:p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Total landings by species numbers and weight</a:t>
            </a:r>
          </a:p>
          <a:p>
            <a:pPr lvl="1"/>
            <a:r>
              <a:rPr lang="en-US" dirty="0" smtClean="0"/>
              <a:t>Effort – angler days 1981 to present</a:t>
            </a:r>
          </a:p>
          <a:p>
            <a:pPr lvl="1"/>
            <a:r>
              <a:rPr lang="en-US" dirty="0" smtClean="0"/>
              <a:t>Summary of dockside sampling</a:t>
            </a:r>
          </a:p>
          <a:p>
            <a:r>
              <a:rPr lang="en-US" dirty="0" smtClean="0"/>
              <a:t>Species summary (1 page per species)</a:t>
            </a:r>
          </a:p>
          <a:p>
            <a:pPr lvl="1"/>
            <a:r>
              <a:rPr lang="en-US" dirty="0" smtClean="0"/>
              <a:t>Top 28 federally managed species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list of South Atlantic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0133" y="1523834"/>
            <a:ext cx="30322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Almaco</a:t>
            </a:r>
            <a:r>
              <a:rPr lang="en-US" dirty="0" smtClean="0"/>
              <a:t> Jack</a:t>
            </a:r>
          </a:p>
          <a:p>
            <a:r>
              <a:rPr lang="en-US" dirty="0" smtClean="0"/>
              <a:t>Black Grouper</a:t>
            </a:r>
          </a:p>
          <a:p>
            <a:r>
              <a:rPr lang="en-US" dirty="0" smtClean="0"/>
              <a:t>Black Sea Bass</a:t>
            </a:r>
          </a:p>
          <a:p>
            <a:r>
              <a:rPr lang="en-US" dirty="0" err="1" smtClean="0"/>
              <a:t>Blueline</a:t>
            </a:r>
            <a:r>
              <a:rPr lang="en-US" dirty="0" smtClean="0"/>
              <a:t> Tilefish</a:t>
            </a:r>
          </a:p>
          <a:p>
            <a:r>
              <a:rPr lang="en-US" dirty="0" smtClean="0"/>
              <a:t>Cobia</a:t>
            </a:r>
          </a:p>
          <a:p>
            <a:r>
              <a:rPr lang="en-US" dirty="0" smtClean="0"/>
              <a:t>Dolphin</a:t>
            </a:r>
          </a:p>
          <a:p>
            <a:r>
              <a:rPr lang="en-US" dirty="0" smtClean="0"/>
              <a:t>Hogfish</a:t>
            </a:r>
          </a:p>
          <a:p>
            <a:r>
              <a:rPr lang="en-US" dirty="0" smtClean="0"/>
              <a:t>Gag</a:t>
            </a:r>
          </a:p>
          <a:p>
            <a:r>
              <a:rPr lang="en-US" dirty="0" smtClean="0"/>
              <a:t>Gray Triggerfish</a:t>
            </a:r>
          </a:p>
          <a:p>
            <a:r>
              <a:rPr lang="en-US" dirty="0" smtClean="0"/>
              <a:t>Greater Amberjack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55733" y="1523833"/>
            <a:ext cx="30322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King Mackerel</a:t>
            </a:r>
          </a:p>
          <a:p>
            <a:r>
              <a:rPr lang="en-US" dirty="0" smtClean="0"/>
              <a:t>Knobbed Porgy</a:t>
            </a:r>
          </a:p>
          <a:p>
            <a:r>
              <a:rPr lang="en-US" dirty="0" smtClean="0"/>
              <a:t>Lane Snapper</a:t>
            </a:r>
          </a:p>
          <a:p>
            <a:r>
              <a:rPr lang="en-US" dirty="0" smtClean="0"/>
              <a:t>Mutton Snapper</a:t>
            </a:r>
          </a:p>
          <a:p>
            <a:r>
              <a:rPr lang="en-US" dirty="0" smtClean="0"/>
              <a:t>Red Grouper</a:t>
            </a:r>
          </a:p>
          <a:p>
            <a:r>
              <a:rPr lang="en-US" dirty="0" smtClean="0"/>
              <a:t>Red Hind</a:t>
            </a:r>
          </a:p>
          <a:p>
            <a:r>
              <a:rPr lang="en-US" dirty="0" smtClean="0"/>
              <a:t>Red Porgy</a:t>
            </a:r>
          </a:p>
          <a:p>
            <a:r>
              <a:rPr lang="en-US" dirty="0" smtClean="0"/>
              <a:t>Red Snapper</a:t>
            </a:r>
          </a:p>
          <a:p>
            <a:r>
              <a:rPr lang="en-US" dirty="0" smtClean="0"/>
              <a:t>Scamp</a:t>
            </a:r>
          </a:p>
          <a:p>
            <a:r>
              <a:rPr lang="en-US" dirty="0" smtClean="0"/>
              <a:t>Silk Snapper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862146" y="1523834"/>
            <a:ext cx="31557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Snowy Grouper</a:t>
            </a:r>
          </a:p>
          <a:p>
            <a:r>
              <a:rPr lang="en-US" sz="2700" dirty="0" smtClean="0"/>
              <a:t>Spanish Mackerel</a:t>
            </a:r>
          </a:p>
          <a:p>
            <a:r>
              <a:rPr lang="en-US" sz="2700" dirty="0" smtClean="0"/>
              <a:t>Speckled Hind</a:t>
            </a:r>
          </a:p>
          <a:p>
            <a:r>
              <a:rPr lang="en-US" sz="2700" dirty="0" smtClean="0"/>
              <a:t>Tilefish</a:t>
            </a:r>
          </a:p>
          <a:p>
            <a:r>
              <a:rPr lang="en-US" sz="2700" dirty="0" smtClean="0"/>
              <a:t>Vermilion Snapper</a:t>
            </a:r>
          </a:p>
          <a:p>
            <a:r>
              <a:rPr lang="en-US" sz="2700" dirty="0" smtClean="0"/>
              <a:t>Warsaw Grouper</a:t>
            </a:r>
          </a:p>
          <a:p>
            <a:r>
              <a:rPr lang="en-US" sz="2700" dirty="0" smtClean="0"/>
              <a:t>White Grunt</a:t>
            </a:r>
          </a:p>
          <a:p>
            <a:r>
              <a:rPr lang="en-US" sz="2700" dirty="0" smtClean="0"/>
              <a:t>Yellowtail Snapper</a:t>
            </a:r>
          </a:p>
        </p:txBody>
      </p:sp>
    </p:spTree>
    <p:extLst>
      <p:ext uri="{BB962C8B-B14F-4D97-AF65-F5344CB8AC3E}">
        <p14:creationId xmlns:p14="http://schemas.microsoft.com/office/powerpoint/2010/main" val="22673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Species example – </a:t>
            </a:r>
            <a:r>
              <a:rPr lang="en-US" dirty="0" err="1" smtClean="0"/>
              <a:t>spottail</a:t>
            </a:r>
            <a:r>
              <a:rPr lang="en-US" dirty="0" smtClean="0"/>
              <a:t> pinfish</a:t>
            </a:r>
            <a:br>
              <a:rPr lang="en-US" dirty="0" smtClean="0"/>
            </a:br>
            <a:r>
              <a:rPr lang="en-US" dirty="0" smtClean="0"/>
              <a:t>landings and </a:t>
            </a:r>
            <a:r>
              <a:rPr lang="en-US" dirty="0"/>
              <a:t>d</a:t>
            </a:r>
            <a:r>
              <a:rPr lang="en-US" dirty="0" smtClean="0"/>
              <a:t>iscards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96" y="341540"/>
            <a:ext cx="1572904" cy="1066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7" y="2341351"/>
            <a:ext cx="10068507" cy="28055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1906929"/>
            <a:ext cx="3357417" cy="34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 marR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 dirty="0" smtClean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Annual</a:t>
            </a:r>
            <a:r>
              <a:rPr lang="en-US" sz="1600" spc="-60" dirty="0" smtClean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landings</a:t>
            </a:r>
            <a:r>
              <a:rPr lang="en-US" sz="1600" spc="-6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in</a:t>
            </a:r>
            <a:r>
              <a:rPr lang="en-US" sz="1600" spc="-6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number</a:t>
            </a:r>
            <a:r>
              <a:rPr lang="en-US" sz="1600" spc="-6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and</a:t>
            </a:r>
            <a:r>
              <a:rPr lang="en-US" sz="1600" spc="-6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weigh</a:t>
            </a:r>
            <a:r>
              <a:rPr lang="en-US" sz="1600" spc="-1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15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lb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+mj-lt"/>
              <a:ea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033" y="2341351"/>
            <a:ext cx="11011176" cy="27038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24305" y="1897694"/>
            <a:ext cx="2905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pc="-5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US" sz="1600" spc="-1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ual</a:t>
            </a:r>
            <a:r>
              <a:rPr lang="en-US" sz="1600" spc="-35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discards</a:t>
            </a:r>
            <a:r>
              <a:rPr lang="en-US" sz="1600" spc="-4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600" spc="-4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1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n-US" sz="1600" spc="-1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spc="-1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sz="1600" spc="-4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spc="-1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600" spc="-4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region.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8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578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example – </a:t>
            </a:r>
            <a:r>
              <a:rPr lang="en-US" dirty="0" err="1" smtClean="0"/>
              <a:t>Spottail</a:t>
            </a:r>
            <a:r>
              <a:rPr lang="en-US" dirty="0" smtClean="0"/>
              <a:t> pinfish</a:t>
            </a:r>
            <a:br>
              <a:rPr lang="en-US" dirty="0" smtClean="0"/>
            </a:br>
            <a:r>
              <a:rPr lang="en-US" dirty="0" smtClean="0"/>
              <a:t>(Dockside sampling, Effort Summary and CPUE)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89" y="1413118"/>
            <a:ext cx="1572904" cy="1066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24" y="1772500"/>
            <a:ext cx="11077791" cy="1433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24" y="3604884"/>
            <a:ext cx="11914660" cy="3001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767" y="3340787"/>
            <a:ext cx="3011352" cy="24088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507" y="1185050"/>
            <a:ext cx="6043638" cy="58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605790">
              <a:lnSpc>
                <a:spcPct val="101000"/>
              </a:lnSpc>
              <a:tabLst>
                <a:tab pos="747395" algn="l"/>
              </a:tabLst>
            </a:pP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Dockside intercept sampling program summary by region and 5 </a:t>
            </a:r>
            <a:r>
              <a:rPr lang="en-US" sz="1600" dirty="0" smtClean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year and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10 year </a:t>
            </a:r>
            <a:r>
              <a:rPr lang="en-US" sz="1600" dirty="0" smtClean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cumulative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averages.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8497" y="2968701"/>
            <a:ext cx="4572000" cy="5896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 marR="60579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Regional</a:t>
            </a:r>
            <a:r>
              <a:rPr lang="en-US" sz="1600" spc="-165" dirty="0" smtClean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summary</a:t>
            </a:r>
            <a:r>
              <a:rPr lang="en-US" sz="1600" spc="-16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of</a:t>
            </a:r>
            <a:r>
              <a:rPr lang="en-US" sz="1600" spc="-16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all</a:t>
            </a:r>
            <a:r>
              <a:rPr lang="en-US" sz="1600" spc="-16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positive</a:t>
            </a:r>
            <a:r>
              <a:rPr lang="en-US" sz="1600" spc="-16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(caugh</a:t>
            </a:r>
            <a:r>
              <a:rPr lang="en-US" sz="1600" spc="-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12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and</a:t>
            </a:r>
            <a:r>
              <a:rPr lang="en-US" sz="1600" spc="-3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30" dirty="0" smtClean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iscarded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r>
              <a:rPr lang="en-US" sz="1600" spc="-2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headboat</a:t>
            </a:r>
            <a:r>
              <a:rPr lang="en-US" sz="1600" spc="-2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trips</a:t>
            </a:r>
            <a:r>
              <a:rPr lang="en-US" sz="1600" spc="-3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for</a:t>
            </a:r>
            <a:r>
              <a:rPr lang="en-US" sz="1600" spc="-2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last</a:t>
            </a:r>
            <a:r>
              <a:rPr lang="en-US" sz="1600" spc="-2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ten</a:t>
            </a:r>
            <a:r>
              <a:rPr lang="en-US" sz="1600" spc="-2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y</a:t>
            </a:r>
            <a:r>
              <a:rPr lang="en-US" sz="1600" spc="-10" dirty="0">
                <a:latin typeface="+mj-lt"/>
                <a:ea typeface="Bookman Old Style" panose="02050604050505020204" pitchFamily="18" charset="0"/>
                <a:cs typeface="Times New Roman" panose="02020603050405020304" pitchFamily="18" charset="0"/>
              </a:rPr>
              <a:t>ears.</a:t>
            </a:r>
            <a:endParaRPr lang="en-US" sz="1600" dirty="0">
              <a:effectLst/>
              <a:latin typeface="+mj-lt"/>
              <a:ea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56" y="202729"/>
            <a:ext cx="4921087" cy="64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– format and content</a:t>
            </a:r>
          </a:p>
          <a:p>
            <a:r>
              <a:rPr lang="en-US" dirty="0" smtClean="0"/>
              <a:t>Scheduled rollout </a:t>
            </a:r>
          </a:p>
          <a:p>
            <a:pPr lvl="1"/>
            <a:r>
              <a:rPr lang="en-US" dirty="0" smtClean="0"/>
              <a:t>Updated draft version – March Council meeting</a:t>
            </a:r>
          </a:p>
          <a:p>
            <a:pPr lvl="1"/>
            <a:r>
              <a:rPr lang="en-US" dirty="0" smtClean="0"/>
              <a:t>Annual release date – May of following year</a:t>
            </a:r>
          </a:p>
          <a:p>
            <a:pPr lvl="2"/>
            <a:r>
              <a:rPr lang="en-US" dirty="0" smtClean="0"/>
              <a:t> 2016 estimated landings and effort 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_fisheries_presentation_template_final (1)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noaa_fisheries_presentation_template_final (1)</Template>
  <TotalTime>64964</TotalTime>
  <Words>274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Arial Narrow Bold</vt:lpstr>
      <vt:lpstr>Bookman Old Style</vt:lpstr>
      <vt:lpstr>Calibri</vt:lpstr>
      <vt:lpstr>Times New Roman</vt:lpstr>
      <vt:lpstr>noaa_fisheries_presentation_template_final (1)</vt:lpstr>
      <vt:lpstr>NOAA Divider Slides</vt:lpstr>
      <vt:lpstr>NOAA Title Options</vt:lpstr>
      <vt:lpstr>Southeast Region Headboat Survey (SRHS) Annual Report</vt:lpstr>
      <vt:lpstr>Southeast Regional Headboat Survey  Annual Report</vt:lpstr>
      <vt:lpstr>Report format and content</vt:lpstr>
      <vt:lpstr>Current list of South Atlantic species</vt:lpstr>
      <vt:lpstr>Species example – spottail pinfish landings and discards</vt:lpstr>
      <vt:lpstr>Species example – Spottail pinfish (Dockside sampling, Effort Summary and CPUE)</vt:lpstr>
      <vt:lpstr>PowerPoint Presentation</vt:lpstr>
      <vt:lpstr>Questions or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Southeast Region Headboat Survey (SRHS) Electronic Logbook (eLog)</dc:title>
  <dc:creator>Adyan Rios</dc:creator>
  <cp:lastModifiedBy>Todd Kellison</cp:lastModifiedBy>
  <cp:revision>25</cp:revision>
  <cp:lastPrinted>2013-09-10T19:56:03Z</cp:lastPrinted>
  <dcterms:created xsi:type="dcterms:W3CDTF">2013-07-11T15:07:01Z</dcterms:created>
  <dcterms:modified xsi:type="dcterms:W3CDTF">2016-12-02T20:50:35Z</dcterms:modified>
</cp:coreProperties>
</file>