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43"/>
  </p:notesMasterIdLst>
  <p:sldIdLst>
    <p:sldId id="295" r:id="rId2"/>
    <p:sldId id="260" r:id="rId3"/>
    <p:sldId id="261" r:id="rId4"/>
    <p:sldId id="294" r:id="rId5"/>
    <p:sldId id="297" r:id="rId6"/>
    <p:sldId id="298" r:id="rId7"/>
    <p:sldId id="299" r:id="rId8"/>
    <p:sldId id="265" r:id="rId9"/>
    <p:sldId id="263" r:id="rId10"/>
    <p:sldId id="296" r:id="rId11"/>
    <p:sldId id="300" r:id="rId12"/>
    <p:sldId id="266" r:id="rId13"/>
    <p:sldId id="269" r:id="rId14"/>
    <p:sldId id="289" r:id="rId15"/>
    <p:sldId id="288" r:id="rId16"/>
    <p:sldId id="257" r:id="rId17"/>
    <p:sldId id="285" r:id="rId18"/>
    <p:sldId id="290" r:id="rId19"/>
    <p:sldId id="292" r:id="rId20"/>
    <p:sldId id="262" r:id="rId21"/>
    <p:sldId id="264" r:id="rId22"/>
    <p:sldId id="287" r:id="rId23"/>
    <p:sldId id="272" r:id="rId24"/>
    <p:sldId id="273" r:id="rId25"/>
    <p:sldId id="259" r:id="rId26"/>
    <p:sldId id="274" r:id="rId27"/>
    <p:sldId id="276" r:id="rId28"/>
    <p:sldId id="278" r:id="rId29"/>
    <p:sldId id="280" r:id="rId30"/>
    <p:sldId id="279" r:id="rId31"/>
    <p:sldId id="275" r:id="rId32"/>
    <p:sldId id="281" r:id="rId33"/>
    <p:sldId id="277" r:id="rId34"/>
    <p:sldId id="286" r:id="rId35"/>
    <p:sldId id="267" r:id="rId36"/>
    <p:sldId id="282" r:id="rId37"/>
    <p:sldId id="283" r:id="rId38"/>
    <p:sldId id="284" r:id="rId39"/>
    <p:sldId id="291" r:id="rId40"/>
    <p:sldId id="293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 Reichert" initials="MR" lastIdx="2" clrIdx="0">
    <p:extLst>
      <p:ext uri="{19B8F6BF-5375-455C-9EA6-DF929625EA0E}">
        <p15:presenceInfo xmlns:p15="http://schemas.microsoft.com/office/powerpoint/2012/main" userId="S-1-5-21-167339864-286424233-1714775081-5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76663" autoAdjust="0"/>
  </p:normalViewPr>
  <p:slideViewPr>
    <p:cSldViewPr snapToGrid="0">
      <p:cViewPr varScale="1">
        <p:scale>
          <a:sx n="53" d="100"/>
          <a:sy n="53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EB786-D0B2-44CB-9C29-284386ED42D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9BF3F-1EF2-42DE-AA4D-F56B9056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we will continue to ask attending public and other to provide input where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7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BF3F-1EF2-42DE-AA4D-F56B9056F0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7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5759-9723-42A9-8ADF-910991B702F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92FF-C204-47E4-BCCE-625DC716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9639" y="137445"/>
            <a:ext cx="3988470" cy="1103647"/>
          </a:xfrm>
        </p:spPr>
        <p:txBody>
          <a:bodyPr/>
          <a:lstStyle/>
          <a:p>
            <a:r>
              <a:rPr lang="en-US" dirty="0"/>
              <a:t>SSC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873" y="4148015"/>
            <a:ext cx="6858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SSC meeting October </a:t>
            </a:r>
            <a:r>
              <a:rPr lang="en-US" sz="3200" dirty="0" smtClean="0"/>
              <a:t>18 </a:t>
            </a:r>
            <a:r>
              <a:rPr lang="en-US" sz="3200" dirty="0" smtClean="0"/>
              <a:t>– 20</a:t>
            </a:r>
          </a:p>
          <a:p>
            <a:endParaRPr lang="en-US" sz="3200" dirty="0" smtClean="0"/>
          </a:p>
          <a:p>
            <a:r>
              <a:rPr lang="en-US" sz="3200" dirty="0" smtClean="0"/>
              <a:t>SSC Selection Committee Report</a:t>
            </a:r>
          </a:p>
          <a:p>
            <a:r>
              <a:rPr lang="en-US" sz="3200" dirty="0" smtClean="0"/>
              <a:t>December 6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9" y="1241092"/>
            <a:ext cx="4361449" cy="2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9639" y="137445"/>
            <a:ext cx="3988470" cy="1103647"/>
          </a:xfrm>
        </p:spPr>
        <p:txBody>
          <a:bodyPr/>
          <a:lstStyle/>
          <a:p>
            <a:r>
              <a:rPr lang="en-US" dirty="0"/>
              <a:t>SSC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873" y="4423781"/>
            <a:ext cx="6858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SSC meeting October </a:t>
            </a:r>
            <a:r>
              <a:rPr lang="en-US" sz="3200" dirty="0" smtClean="0"/>
              <a:t>18 </a:t>
            </a:r>
            <a:r>
              <a:rPr lang="en-US" sz="3200" dirty="0" smtClean="0"/>
              <a:t>– 20</a:t>
            </a:r>
          </a:p>
          <a:p>
            <a:endParaRPr lang="en-US" sz="3200" dirty="0" smtClean="0"/>
          </a:p>
          <a:p>
            <a:r>
              <a:rPr lang="en-US" sz="3200" dirty="0" smtClean="0"/>
              <a:t>ABC control rule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9" y="1241092"/>
            <a:ext cx="4361449" cy="2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337124"/>
            <a:ext cx="83457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Stock status is </a:t>
            </a:r>
            <a:r>
              <a:rPr lang="en-US" sz="2600" dirty="0"/>
              <a:t>determined</a:t>
            </a:r>
            <a:r>
              <a:rPr lang="en-US" sz="2400" dirty="0"/>
              <a:t> by NMFS.</a:t>
            </a:r>
          </a:p>
          <a:p>
            <a:pPr algn="ctr"/>
            <a:r>
              <a:rPr lang="en-US" sz="2400" dirty="0"/>
              <a:t>S</a:t>
            </a:r>
            <a:r>
              <a:rPr lang="en-US" sz="2400" dirty="0" smtClean="0"/>
              <a:t>tock </a:t>
            </a:r>
            <a:r>
              <a:rPr lang="en-US" sz="2400" dirty="0"/>
              <a:t>status and </a:t>
            </a:r>
            <a:r>
              <a:rPr lang="en-US" sz="2400" dirty="0" smtClean="0"/>
              <a:t>Productivity </a:t>
            </a:r>
            <a:r>
              <a:rPr lang="en-US" sz="2400" dirty="0"/>
              <a:t>and </a:t>
            </a:r>
            <a:r>
              <a:rPr lang="en-US" sz="2400" dirty="0" smtClean="0"/>
              <a:t>Susceptibility </a:t>
            </a:r>
            <a:r>
              <a:rPr lang="en-US" sz="2400" dirty="0"/>
              <a:t>Assessment (PSA) </a:t>
            </a:r>
            <a:endParaRPr lang="en-US" sz="2400" dirty="0" smtClean="0"/>
          </a:p>
          <a:p>
            <a:pPr algn="ctr"/>
            <a:r>
              <a:rPr lang="en-US" sz="2400" dirty="0" smtClean="0"/>
              <a:t>appropriate </a:t>
            </a:r>
            <a:r>
              <a:rPr lang="en-US" sz="2400" dirty="0"/>
              <a:t>for the Council to </a:t>
            </a:r>
            <a:r>
              <a:rPr lang="en-US" sz="2400" dirty="0" smtClean="0"/>
              <a:t>consider when </a:t>
            </a:r>
            <a:r>
              <a:rPr lang="en-US" sz="2400" dirty="0"/>
              <a:t>determining acceptable</a:t>
            </a:r>
            <a:r>
              <a:rPr lang="en-US" sz="2400" dirty="0" smtClean="0"/>
              <a:t> risk </a:t>
            </a:r>
            <a:r>
              <a:rPr lang="en-US" sz="2400" dirty="0"/>
              <a:t>of overfishing.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i="1" dirty="0"/>
              <a:t>SSC </a:t>
            </a:r>
            <a:r>
              <a:rPr lang="en-US" sz="2400" b="1" i="1" dirty="0" smtClean="0"/>
              <a:t>recommendation:</a:t>
            </a:r>
          </a:p>
          <a:p>
            <a:pPr algn="ctr"/>
            <a:r>
              <a:rPr lang="en-US" sz="2400" dirty="0" smtClean="0"/>
              <a:t>Remove </a:t>
            </a:r>
            <a:r>
              <a:rPr lang="en-US" sz="2400" dirty="0"/>
              <a:t>stock status </a:t>
            </a:r>
            <a:r>
              <a:rPr lang="en-US" sz="2400" dirty="0" smtClean="0"/>
              <a:t>and </a:t>
            </a:r>
            <a:r>
              <a:rPr lang="en-US" sz="2400" dirty="0"/>
              <a:t>PSA from </a:t>
            </a:r>
            <a:r>
              <a:rPr lang="en-US" sz="2400" dirty="0" smtClean="0"/>
              <a:t>ABC CR.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Current PSA information should be updated and reviewed </a:t>
            </a:r>
            <a:r>
              <a:rPr lang="en-US" sz="2400" dirty="0" smtClean="0"/>
              <a:t>by </a:t>
            </a:r>
            <a:r>
              <a:rPr lang="en-US" sz="2400" dirty="0"/>
              <a:t>SSC.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Will require modifications to overall scoring system of ABC </a:t>
            </a:r>
            <a:r>
              <a:rPr lang="en-US" sz="2400" dirty="0" smtClean="0"/>
              <a:t>CR. </a:t>
            </a:r>
            <a:endParaRPr lang="en-US" sz="2400" dirty="0"/>
          </a:p>
          <a:p>
            <a:pPr algn="ctr"/>
            <a:r>
              <a:rPr lang="en-US" sz="2400" dirty="0"/>
              <a:t>SSC requests staff and SSC leadership develop </a:t>
            </a:r>
            <a:r>
              <a:rPr lang="en-US" sz="2400" dirty="0" smtClean="0"/>
              <a:t>options.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1414" y="310151"/>
            <a:ext cx="4135418" cy="77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ABC Control Rule</a:t>
            </a:r>
          </a:p>
        </p:txBody>
      </p:sp>
    </p:spTree>
    <p:extLst>
      <p:ext uri="{BB962C8B-B14F-4D97-AF65-F5344CB8AC3E}">
        <p14:creationId xmlns:p14="http://schemas.microsoft.com/office/powerpoint/2010/main" val="29187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928" y="1641924"/>
            <a:ext cx="80121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Next SSC meeting</a:t>
            </a:r>
            <a:r>
              <a:rPr lang="en-US" sz="2600" dirty="0"/>
              <a:t>: </a:t>
            </a:r>
            <a:endParaRPr lang="en-US" sz="2600" dirty="0" smtClean="0"/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Discuss changes to </a:t>
            </a:r>
            <a:r>
              <a:rPr lang="en-US" sz="2600" dirty="0" smtClean="0"/>
              <a:t>ABC </a:t>
            </a:r>
            <a:r>
              <a:rPr lang="en-US" sz="2600" dirty="0"/>
              <a:t>control </a:t>
            </a:r>
            <a:r>
              <a:rPr lang="en-US" sz="2600" dirty="0" smtClean="0"/>
              <a:t>rule.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Further refinement of </a:t>
            </a:r>
            <a:r>
              <a:rPr lang="en-US" sz="2600" dirty="0" smtClean="0"/>
              <a:t>ABC </a:t>
            </a:r>
            <a:r>
              <a:rPr lang="en-US" sz="2600" dirty="0"/>
              <a:t>control </a:t>
            </a:r>
            <a:r>
              <a:rPr lang="en-US" sz="2600" dirty="0" smtClean="0"/>
              <a:t>rule.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Comparison of “old” and “</a:t>
            </a:r>
            <a:r>
              <a:rPr lang="en-US" sz="2600" dirty="0" smtClean="0"/>
              <a:t>new” recommendations. 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 of economic and social indicators of stock </a:t>
            </a:r>
            <a:r>
              <a:rPr lang="en-US" sz="2600" dirty="0" smtClean="0"/>
              <a:t>abundance. 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New National Standard Guidelines.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1414" y="310151"/>
            <a:ext cx="4135418" cy="77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ABC Control Rule</a:t>
            </a:r>
          </a:p>
        </p:txBody>
      </p:sp>
    </p:spTree>
    <p:extLst>
      <p:ext uri="{BB962C8B-B14F-4D97-AF65-F5344CB8AC3E}">
        <p14:creationId xmlns:p14="http://schemas.microsoft.com/office/powerpoint/2010/main" val="15617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4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3303"/>
            <a:ext cx="7886700" cy="86423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Spiny </a:t>
            </a:r>
            <a:r>
              <a:rPr lang="en-US" dirty="0" smtClean="0"/>
              <a:t>Lobster Committee</a:t>
            </a:r>
            <a:br>
              <a:rPr lang="en-US" dirty="0" smtClean="0"/>
            </a:br>
            <a:r>
              <a:rPr lang="en-US" sz="2800" dirty="0" smtClean="0"/>
              <a:t>December 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44" y="4419195"/>
            <a:ext cx="4069907" cy="2034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9075" y="6488668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 1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010881" y="2091587"/>
            <a:ext cx="51222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/>
            <a:r>
              <a:rPr lang="en-US" sz="2600" dirty="0" smtClean="0">
                <a:solidFill>
                  <a:prstClr val="black"/>
                </a:solidFill>
              </a:rPr>
              <a:t>Report SSC Meeting October </a:t>
            </a:r>
            <a:r>
              <a:rPr lang="en-US" sz="2600" dirty="0">
                <a:solidFill>
                  <a:prstClr val="black"/>
                </a:solidFill>
              </a:rPr>
              <a:t>18 </a:t>
            </a:r>
            <a:r>
              <a:rPr lang="en-US" sz="2600" dirty="0" smtClean="0">
                <a:solidFill>
                  <a:prstClr val="black"/>
                </a:solidFill>
              </a:rPr>
              <a:t>– 20</a:t>
            </a:r>
          </a:p>
          <a:p>
            <a:pPr lvl="0" algn="ctr" defTabSz="914400"/>
            <a:r>
              <a:rPr lang="en-US" sz="2600" dirty="0">
                <a:solidFill>
                  <a:prstClr val="black"/>
                </a:solidFill>
              </a:rPr>
              <a:t>a</a:t>
            </a:r>
            <a:r>
              <a:rPr lang="en-US" sz="2600" dirty="0" smtClean="0">
                <a:solidFill>
                  <a:prstClr val="black"/>
                </a:solidFill>
              </a:rPr>
              <a:t>nd </a:t>
            </a:r>
          </a:p>
          <a:p>
            <a:pPr lvl="0" algn="ctr" defTabSz="914400"/>
            <a:r>
              <a:rPr lang="en-US" sz="2600" dirty="0" smtClean="0">
                <a:solidFill>
                  <a:prstClr val="black"/>
                </a:solidFill>
              </a:rPr>
              <a:t>Webinar November 21</a:t>
            </a:r>
          </a:p>
        </p:txBody>
      </p:sp>
    </p:spTree>
    <p:extLst>
      <p:ext uri="{BB962C8B-B14F-4D97-AF65-F5344CB8AC3E}">
        <p14:creationId xmlns:p14="http://schemas.microsoft.com/office/powerpoint/2010/main" val="5339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407"/>
            <a:ext cx="7886700" cy="864234"/>
          </a:xfrm>
        </p:spPr>
        <p:txBody>
          <a:bodyPr/>
          <a:lstStyle/>
          <a:p>
            <a:pPr algn="ctr"/>
            <a:r>
              <a:rPr lang="en-US" dirty="0"/>
              <a:t>Spiny Lobster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705" y="1056641"/>
            <a:ext cx="8950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Oct. Meeting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Discussion </a:t>
            </a:r>
            <a:r>
              <a:rPr lang="en-US" sz="2400" dirty="0"/>
              <a:t>about </a:t>
            </a:r>
            <a:r>
              <a:rPr lang="en-US" sz="2400" dirty="0" smtClean="0"/>
              <a:t>data </a:t>
            </a:r>
            <a:r>
              <a:rPr lang="en-US" sz="2400" dirty="0"/>
              <a:t>and stock </a:t>
            </a:r>
            <a:r>
              <a:rPr lang="en-US" sz="2400" dirty="0" smtClean="0"/>
              <a:t>dynamics, </a:t>
            </a:r>
          </a:p>
          <a:p>
            <a:pPr algn="ctr"/>
            <a:r>
              <a:rPr lang="en-US" sz="2400" dirty="0" smtClean="0"/>
              <a:t>but insufficient information.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Unable </a:t>
            </a:r>
            <a:r>
              <a:rPr lang="en-US" sz="2400" dirty="0"/>
              <a:t>to make consensus recommendation </a:t>
            </a:r>
            <a:r>
              <a:rPr lang="en-US" sz="2400" dirty="0" smtClean="0"/>
              <a:t>=&gt; </a:t>
            </a:r>
          </a:p>
          <a:p>
            <a:pPr algn="ctr"/>
            <a:r>
              <a:rPr lang="en-US" sz="2400" dirty="0" smtClean="0"/>
              <a:t>Webinar on </a:t>
            </a:r>
            <a:r>
              <a:rPr lang="en-US" sz="2400" dirty="0"/>
              <a:t>November </a:t>
            </a:r>
            <a:r>
              <a:rPr lang="en-US" sz="2400" dirty="0" smtClean="0"/>
              <a:t>chaired </a:t>
            </a:r>
            <a:r>
              <a:rPr lang="en-US" sz="2400" dirty="0"/>
              <a:t>by Dr. </a:t>
            </a:r>
            <a:r>
              <a:rPr lang="en-US" sz="2400" dirty="0" smtClean="0"/>
              <a:t>Barbieri.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830" y="3474484"/>
            <a:ext cx="8220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prstClr val="black"/>
                </a:solidFill>
              </a:rPr>
              <a:t>Webinar Nov. 21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Fishery </a:t>
            </a:r>
            <a:r>
              <a:rPr lang="en-US" sz="2400" dirty="0">
                <a:solidFill>
                  <a:prstClr val="black"/>
                </a:solidFill>
              </a:rPr>
              <a:t>may have little effect on productivity or sustainability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    of </a:t>
            </a:r>
            <a:r>
              <a:rPr lang="en-US" sz="2400" dirty="0">
                <a:solidFill>
                  <a:prstClr val="black"/>
                </a:solidFill>
              </a:rPr>
              <a:t>stock in US </a:t>
            </a:r>
            <a:r>
              <a:rPr lang="en-US" sz="2400" dirty="0" smtClean="0">
                <a:solidFill>
                  <a:prstClr val="black"/>
                </a:solidFill>
              </a:rPr>
              <a:t>waters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 </a:t>
            </a:r>
            <a:r>
              <a:rPr lang="en-US" sz="2400" dirty="0">
                <a:solidFill>
                  <a:prstClr val="black"/>
                </a:solidFill>
              </a:rPr>
              <a:t>=&gt; large portion of recruitment from outside system.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High </a:t>
            </a:r>
            <a:r>
              <a:rPr lang="en-US" sz="2400" dirty="0">
                <a:solidFill>
                  <a:prstClr val="black"/>
                </a:solidFill>
              </a:rPr>
              <a:t>uncertainty in degree of self-recruitment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    and </a:t>
            </a:r>
            <a:r>
              <a:rPr lang="en-US" sz="2400" dirty="0">
                <a:solidFill>
                  <a:prstClr val="black"/>
                </a:solidFill>
              </a:rPr>
              <a:t>actual </a:t>
            </a:r>
            <a:r>
              <a:rPr lang="en-US" sz="2400" dirty="0" smtClean="0">
                <a:solidFill>
                  <a:prstClr val="black"/>
                </a:solidFill>
              </a:rPr>
              <a:t>productivity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      (self-recruitment </a:t>
            </a:r>
            <a:r>
              <a:rPr lang="en-US" sz="2400" dirty="0">
                <a:solidFill>
                  <a:prstClr val="black"/>
                </a:solidFill>
              </a:rPr>
              <a:t>not sufficient to sustain </a:t>
            </a:r>
            <a:r>
              <a:rPr lang="en-US" sz="2400" dirty="0" smtClean="0">
                <a:solidFill>
                  <a:prstClr val="black"/>
                </a:solidFill>
              </a:rPr>
              <a:t>productivity).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4" y="870"/>
            <a:ext cx="2778036" cy="1389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9075" y="6488668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 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96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840" y="1091211"/>
            <a:ext cx="8249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SSC recommendations: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Endorse Gulf </a:t>
            </a:r>
            <a:r>
              <a:rPr lang="en-US" sz="2400" dirty="0"/>
              <a:t>SSC ABC Control Rule and </a:t>
            </a:r>
            <a:r>
              <a:rPr lang="en-US" sz="2400" dirty="0" smtClean="0"/>
              <a:t>recommend </a:t>
            </a:r>
            <a:r>
              <a:rPr lang="en-US" sz="2400" dirty="0"/>
              <a:t>to extend the reference period to include </a:t>
            </a:r>
            <a:r>
              <a:rPr lang="en-US" sz="2400" dirty="0" smtClean="0"/>
              <a:t>fishing </a:t>
            </a:r>
            <a:r>
              <a:rPr lang="en-US" sz="2400" dirty="0"/>
              <a:t>years 1991/92 – </a:t>
            </a:r>
            <a:r>
              <a:rPr lang="en-US" sz="2400" dirty="0" smtClean="0"/>
              <a:t>2015/16 (see table 1 in SSC report).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r>
              <a:rPr lang="en-US" sz="2400" dirty="0" smtClean="0"/>
              <a:t>	Rationale:</a:t>
            </a:r>
            <a:endParaRPr lang="en-US" sz="2400" dirty="0"/>
          </a:p>
          <a:p>
            <a:pPr marL="803275" indent="-346075">
              <a:buFont typeface="Calibri" panose="020F0502020204030204" pitchFamily="34" charset="0"/>
              <a:buChar char="–"/>
            </a:pPr>
            <a:r>
              <a:rPr lang="en-US" sz="2400" dirty="0"/>
              <a:t>Sources of recruitment for </a:t>
            </a:r>
            <a:r>
              <a:rPr lang="en-US" sz="2400" dirty="0" smtClean="0"/>
              <a:t>US </a:t>
            </a:r>
            <a:r>
              <a:rPr lang="en-US" sz="2400" dirty="0"/>
              <a:t>population.</a:t>
            </a:r>
          </a:p>
          <a:p>
            <a:pPr marL="803275" indent="-346075">
              <a:buFont typeface="Calibri" panose="020F0502020204030204" pitchFamily="34" charset="0"/>
              <a:buChar char="–"/>
            </a:pPr>
            <a:r>
              <a:rPr lang="en-US" sz="2400" dirty="0"/>
              <a:t>Population seems to be in state of equilibrium, with catch levels. </a:t>
            </a:r>
          </a:p>
          <a:p>
            <a:endParaRPr lang="en-US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Revisit this </a:t>
            </a:r>
            <a:r>
              <a:rPr lang="en-US" sz="2400" dirty="0"/>
              <a:t>OFL/ABC recommendation after several </a:t>
            </a:r>
            <a:r>
              <a:rPr lang="en-US" sz="2400" dirty="0" smtClean="0"/>
              <a:t>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Research to </a:t>
            </a:r>
            <a:r>
              <a:rPr lang="en-US" sz="2400" dirty="0"/>
              <a:t>further examine recruitment in </a:t>
            </a:r>
            <a:r>
              <a:rPr lang="en-US" sz="2400" dirty="0" smtClean="0"/>
              <a:t>US population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Better </a:t>
            </a:r>
            <a:r>
              <a:rPr lang="en-US" sz="2400" dirty="0"/>
              <a:t>metric for effort over </a:t>
            </a:r>
            <a:r>
              <a:rPr lang="en-US" sz="2400" dirty="0" smtClean="0"/>
              <a:t>time </a:t>
            </a:r>
            <a:r>
              <a:rPr lang="en-US" sz="2400" dirty="0"/>
              <a:t>and improved CPUE </a:t>
            </a:r>
            <a:r>
              <a:rPr lang="en-US" sz="2400" dirty="0" smtClean="0"/>
              <a:t>indices </a:t>
            </a:r>
            <a:r>
              <a:rPr lang="en-US" sz="2400" dirty="0"/>
              <a:t>should be developed for the Spiny Lobster fishery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39075" y="6488668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 3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4" y="870"/>
            <a:ext cx="2778036" cy="13890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92407"/>
            <a:ext cx="7886700" cy="864234"/>
          </a:xfrm>
        </p:spPr>
        <p:txBody>
          <a:bodyPr/>
          <a:lstStyle/>
          <a:p>
            <a:pPr algn="ctr"/>
            <a:r>
              <a:rPr lang="en-US" dirty="0"/>
              <a:t>Spiny Lobster</a:t>
            </a:r>
          </a:p>
        </p:txBody>
      </p:sp>
    </p:spTree>
    <p:extLst>
      <p:ext uri="{BB962C8B-B14F-4D97-AF65-F5344CB8AC3E}">
        <p14:creationId xmlns:p14="http://schemas.microsoft.com/office/powerpoint/2010/main" val="10331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2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484" y="196784"/>
            <a:ext cx="7886700" cy="775005"/>
          </a:xfrm>
        </p:spPr>
        <p:txBody>
          <a:bodyPr/>
          <a:lstStyle/>
          <a:p>
            <a:r>
              <a:rPr lang="en-US" dirty="0"/>
              <a:t>Snapper Grouper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15" y="1639151"/>
            <a:ext cx="5157052" cy="2180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" y="5502590"/>
            <a:ext cx="1615542" cy="817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03" y="3504984"/>
            <a:ext cx="2809910" cy="114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53" y="5235834"/>
            <a:ext cx="3631488" cy="1494098"/>
          </a:xfrm>
          <a:prstGeom prst="rect">
            <a:avLst/>
          </a:prstGeom>
        </p:spPr>
      </p:pic>
      <p:pic>
        <p:nvPicPr>
          <p:cNvPr id="9" name="Picture 2" descr="Red Snap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4" y="2982909"/>
            <a:ext cx="2639670" cy="12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91" y="3957845"/>
            <a:ext cx="333375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699" y="1048722"/>
            <a:ext cx="553741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solidFill>
                  <a:prstClr val="black"/>
                </a:solidFill>
              </a:rPr>
              <a:t>SSC </a:t>
            </a:r>
            <a:r>
              <a:rPr lang="en-US" sz="2600" dirty="0" smtClean="0">
                <a:solidFill>
                  <a:prstClr val="black"/>
                </a:solidFill>
              </a:rPr>
              <a:t>Report  -  Meeting </a:t>
            </a:r>
            <a:r>
              <a:rPr lang="en-US" sz="2600" dirty="0">
                <a:solidFill>
                  <a:prstClr val="black"/>
                </a:solidFill>
              </a:rPr>
              <a:t>October 18 - 20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SSC Workgroup Process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9395" y="1690689"/>
            <a:ext cx="69759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Consult SEP chair </a:t>
            </a:r>
            <a:r>
              <a:rPr lang="en-US" sz="2600" dirty="0" smtClean="0"/>
              <a:t>and </a:t>
            </a:r>
            <a:r>
              <a:rPr lang="en-US" sz="2600" dirty="0"/>
              <a:t>include </a:t>
            </a:r>
            <a:r>
              <a:rPr lang="en-US" sz="2600" dirty="0" smtClean="0"/>
              <a:t>SEP. 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Open workgroups to outside experts.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Appropriate </a:t>
            </a:r>
            <a:r>
              <a:rPr lang="en-US" sz="2600" dirty="0"/>
              <a:t>time for thorough review.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Concerns with </a:t>
            </a:r>
            <a:r>
              <a:rPr lang="en-US" sz="2600" dirty="0" smtClean="0"/>
              <a:t>SSC </a:t>
            </a:r>
            <a:r>
              <a:rPr lang="en-US" sz="2600" dirty="0"/>
              <a:t>workload.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Public comment taken at SSC meetings, </a:t>
            </a:r>
            <a:endParaRPr lang="en-US" sz="2600" dirty="0" smtClean="0"/>
          </a:p>
          <a:p>
            <a:pPr lvl="1"/>
            <a:r>
              <a:rPr lang="en-US" sz="2600" dirty="0"/>
              <a:t>	</a:t>
            </a:r>
            <a:r>
              <a:rPr lang="en-US" sz="2600" dirty="0" smtClean="0"/>
              <a:t>	not </a:t>
            </a:r>
            <a:r>
              <a:rPr lang="en-US" sz="2600" dirty="0"/>
              <a:t>during the workgroup meetings. </a:t>
            </a:r>
          </a:p>
          <a:p>
            <a:endParaRPr lang="en-US" sz="2600" dirty="0"/>
          </a:p>
          <a:p>
            <a:pPr algn="ctr"/>
            <a:r>
              <a:rPr lang="en-US" sz="2600" b="1" i="1" dirty="0"/>
              <a:t>SSC recommendation:</a:t>
            </a:r>
          </a:p>
          <a:p>
            <a:pPr algn="ctr"/>
            <a:r>
              <a:rPr lang="en-US" sz="2600" dirty="0"/>
              <a:t>Council approve process in December and </a:t>
            </a:r>
            <a:endParaRPr lang="en-US" sz="2600" dirty="0" smtClean="0"/>
          </a:p>
          <a:p>
            <a:pPr algn="ctr"/>
            <a:r>
              <a:rPr lang="en-US" sz="2600" dirty="0" smtClean="0"/>
              <a:t>implement as </a:t>
            </a:r>
            <a:r>
              <a:rPr lang="en-US" sz="2600" dirty="0"/>
              <a:t>soon as appropriate. 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16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7367" y="352928"/>
            <a:ext cx="4992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Goliath Grouper 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460" y="1336279"/>
            <a:ext cx="80613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SSC accepted the recommendation of the Review Panel: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is not best scientific information available (BSIA)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Should not be used for management advice.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dirty="0"/>
              <a:t>Agreed with the Review Panel’s research recommendations, </a:t>
            </a:r>
          </a:p>
          <a:p>
            <a:pPr algn="ctr"/>
            <a:r>
              <a:rPr lang="en-US" sz="2400" dirty="0" smtClean="0"/>
              <a:t>in </a:t>
            </a:r>
            <a:r>
              <a:rPr lang="en-US" sz="2400" dirty="0"/>
              <a:t>particularly alternative assessment models </a:t>
            </a:r>
            <a:endParaRPr lang="en-US" sz="2400" dirty="0" smtClean="0"/>
          </a:p>
          <a:p>
            <a:pPr algn="ctr"/>
            <a:r>
              <a:rPr lang="en-US" sz="2400" dirty="0" smtClean="0"/>
              <a:t>and </a:t>
            </a:r>
            <a:r>
              <a:rPr lang="en-US" sz="2400" dirty="0"/>
              <a:t>addressing critical data needs.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8" y="4633607"/>
            <a:ext cx="4304007" cy="18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0626" y="307198"/>
            <a:ext cx="6945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BLACK SEA BASS POT MESH SIZE STUDY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33237" y="1872784"/>
            <a:ext cx="7333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Study </a:t>
            </a:r>
            <a:r>
              <a:rPr lang="en-US" sz="2400" dirty="0"/>
              <a:t>was well designed and executed. </a:t>
            </a:r>
          </a:p>
          <a:p>
            <a:pPr algn="ctr"/>
            <a:r>
              <a:rPr lang="en-US" sz="2400" dirty="0"/>
              <a:t>All major sources of uncertainty adequately addressed. </a:t>
            </a:r>
          </a:p>
          <a:p>
            <a:pPr algn="ctr"/>
            <a:r>
              <a:rPr lang="en-US" sz="2400" dirty="0" smtClean="0"/>
              <a:t>Model fits </a:t>
            </a:r>
            <a:r>
              <a:rPr lang="en-US" sz="2400" dirty="0"/>
              <a:t>observed data very well.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i="1" dirty="0"/>
              <a:t>SSC recommendations:</a:t>
            </a:r>
          </a:p>
          <a:p>
            <a:pPr algn="ctr"/>
            <a:r>
              <a:rPr lang="en-US" sz="2400" dirty="0" smtClean="0"/>
              <a:t>Considered </a:t>
            </a:r>
            <a:r>
              <a:rPr lang="en-US" sz="2400" dirty="0"/>
              <a:t>BSIA and appropriate for use in management. 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88020" y="5334000"/>
            <a:ext cx="338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additional comments.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9373" y="4636224"/>
            <a:ext cx="6607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SNAPPER GROUPER AMENDMENT 41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1" y="891973"/>
            <a:ext cx="2204510" cy="111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57" y="817640"/>
            <a:ext cx="2367427" cy="1197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3" y="5334000"/>
            <a:ext cx="3333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0615" y="1430160"/>
            <a:ext cx="2017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Tilefish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83" y="2963488"/>
            <a:ext cx="5768396" cy="2373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57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948" y="441800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2489" y="1256212"/>
            <a:ext cx="8049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Unusually </a:t>
            </a:r>
            <a:r>
              <a:rPr lang="en-US" sz="2400" dirty="0"/>
              <a:t>strong year class close to the terminal year in </a:t>
            </a:r>
            <a:r>
              <a:rPr lang="en-US" sz="2400" dirty="0" smtClean="0"/>
              <a:t>S25  	was influential </a:t>
            </a:r>
            <a:r>
              <a:rPr lang="en-US" sz="2400" dirty="0"/>
              <a:t>to </a:t>
            </a:r>
            <a:r>
              <a:rPr lang="en-US" sz="2400" dirty="0" smtClean="0"/>
              <a:t>stock status.</a:t>
            </a:r>
          </a:p>
          <a:p>
            <a:r>
              <a:rPr lang="en-US" sz="2400" dirty="0" smtClean="0"/>
              <a:t>Associated </a:t>
            </a:r>
            <a:r>
              <a:rPr lang="en-US" sz="2400" dirty="0"/>
              <a:t>high uncertainty was extensively </a:t>
            </a:r>
            <a:r>
              <a:rPr lang="en-US" sz="2400" dirty="0" smtClean="0"/>
              <a:t>discussed.</a:t>
            </a:r>
          </a:p>
          <a:p>
            <a:r>
              <a:rPr lang="en-US" sz="2400" dirty="0" smtClean="0"/>
              <a:t>Uncertainty </a:t>
            </a:r>
            <a:r>
              <a:rPr lang="en-US" sz="2400" dirty="0"/>
              <a:t>was carried forward in the ABC </a:t>
            </a:r>
            <a:r>
              <a:rPr lang="en-US" sz="2400" dirty="0" smtClean="0"/>
              <a:t>control rule.</a:t>
            </a:r>
          </a:p>
          <a:p>
            <a:r>
              <a:rPr lang="en-US" sz="2400" dirty="0" smtClean="0"/>
              <a:t>Council </a:t>
            </a:r>
            <a:r>
              <a:rPr lang="en-US" sz="2400" dirty="0"/>
              <a:t>recognized </a:t>
            </a:r>
            <a:r>
              <a:rPr lang="en-US" sz="2400" dirty="0" smtClean="0"/>
              <a:t>uncertainty </a:t>
            </a:r>
            <a:r>
              <a:rPr lang="en-US" sz="2400" dirty="0"/>
              <a:t>and associated risk in </a:t>
            </a:r>
            <a:r>
              <a:rPr lang="en-US" sz="2400" dirty="0" smtClean="0"/>
              <a:t>ACL level. </a:t>
            </a:r>
          </a:p>
          <a:p>
            <a:endParaRPr lang="en-US" sz="2400" dirty="0"/>
          </a:p>
          <a:p>
            <a:r>
              <a:rPr lang="en-US" sz="2400" dirty="0" smtClean="0"/>
              <a:t>Most </a:t>
            </a:r>
            <a:r>
              <a:rPr lang="en-US" sz="2400" dirty="0"/>
              <a:t>influential update modifications:</a:t>
            </a:r>
          </a:p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2400" dirty="0"/>
              <a:t>Robust multinomial likelihood function (RMLF)</a:t>
            </a:r>
          </a:p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2400" dirty="0"/>
              <a:t>Age and length composition data </a:t>
            </a:r>
          </a:p>
          <a:p>
            <a:endParaRPr lang="en-US" sz="2400" dirty="0"/>
          </a:p>
          <a:p>
            <a:r>
              <a:rPr lang="en-US" sz="2400" i="1" dirty="0" smtClean="0"/>
              <a:t> </a:t>
            </a:r>
            <a:r>
              <a:rPr lang="en-US" sz="2400" dirty="0"/>
              <a:t>Many other key parameters (e.g. M, h) </a:t>
            </a:r>
            <a:r>
              <a:rPr lang="en-US" sz="2400" dirty="0" smtClean="0"/>
              <a:t>were same </a:t>
            </a:r>
            <a:r>
              <a:rPr lang="en-US" sz="2400" dirty="0"/>
              <a:t>as </a:t>
            </a:r>
            <a:r>
              <a:rPr lang="en-US" sz="2400" dirty="0" smtClean="0"/>
              <a:t>S25</a:t>
            </a:r>
            <a:r>
              <a:rPr lang="en-US" sz="2400" dirty="0"/>
              <a:t>.</a:t>
            </a:r>
          </a:p>
          <a:p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2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6" y="1331809"/>
            <a:ext cx="8049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Robust multinomial likelihood function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Dr. Williams provided overview of RMLF.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Applying the RMLF provides more robust results in the </a:t>
            </a:r>
          </a:p>
          <a:p>
            <a:pPr algn="ctr"/>
            <a:r>
              <a:rPr lang="en-US" sz="2400" dirty="0" smtClean="0"/>
              <a:t>	Tilefish assessment and is considered BSIA.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90" y="4148650"/>
            <a:ext cx="7675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*  </a:t>
            </a:r>
            <a:r>
              <a:rPr lang="en-US" sz="2400" dirty="0" smtClean="0"/>
              <a:t>Red grouper webinar (Nov. 30): </a:t>
            </a:r>
          </a:p>
          <a:p>
            <a:pPr algn="ctr"/>
            <a:r>
              <a:rPr lang="en-US" sz="2400" dirty="0" smtClean="0"/>
              <a:t>New likelihood method was </a:t>
            </a:r>
            <a:r>
              <a:rPr lang="en-US" sz="2400" dirty="0"/>
              <a:t>presented and accepted </a:t>
            </a:r>
            <a:endParaRPr lang="en-US" sz="2400" dirty="0" smtClean="0"/>
          </a:p>
          <a:p>
            <a:pPr algn="ctr"/>
            <a:r>
              <a:rPr lang="en-US" sz="2400" dirty="0" smtClean="0"/>
              <a:t>by </a:t>
            </a:r>
            <a:r>
              <a:rPr lang="en-US" sz="2400" dirty="0"/>
              <a:t>the Panel </a:t>
            </a:r>
            <a:r>
              <a:rPr lang="en-US" sz="2400" dirty="0" smtClean="0"/>
              <a:t>for </a:t>
            </a:r>
            <a:r>
              <a:rPr lang="en-US" sz="2400" dirty="0"/>
              <a:t>use in </a:t>
            </a:r>
            <a:r>
              <a:rPr lang="en-US" sz="2400" dirty="0" smtClean="0"/>
              <a:t>red </a:t>
            </a:r>
            <a:r>
              <a:rPr lang="en-US" sz="2400" dirty="0"/>
              <a:t>grouper assessment. </a:t>
            </a:r>
            <a:endParaRPr lang="en-US" sz="2400" dirty="0" smtClean="0"/>
          </a:p>
          <a:p>
            <a:pPr algn="ctr"/>
            <a:r>
              <a:rPr lang="en-US" sz="2400" dirty="0" smtClean="0"/>
              <a:t>SSC has </a:t>
            </a:r>
            <a:r>
              <a:rPr lang="en-US" sz="2400" dirty="0"/>
              <a:t>not had </a:t>
            </a:r>
            <a:r>
              <a:rPr lang="en-US" sz="2400" dirty="0" smtClean="0"/>
              <a:t>opportunity </a:t>
            </a:r>
            <a:r>
              <a:rPr lang="en-US" sz="2400" dirty="0"/>
              <a:t>to evaluate </a:t>
            </a:r>
            <a:r>
              <a:rPr lang="en-US" sz="2400" dirty="0" smtClean="0"/>
              <a:t>new </a:t>
            </a:r>
            <a:r>
              <a:rPr lang="en-US" sz="2400" dirty="0"/>
              <a:t>methods, </a:t>
            </a:r>
            <a:endParaRPr lang="en-US" sz="2400" dirty="0" smtClean="0"/>
          </a:p>
          <a:p>
            <a:pPr algn="ctr"/>
            <a:r>
              <a:rPr lang="en-US" sz="2400" dirty="0" smtClean="0"/>
              <a:t>or possible </a:t>
            </a:r>
            <a:r>
              <a:rPr lang="en-US" sz="2400" dirty="0"/>
              <a:t>consequences for </a:t>
            </a:r>
            <a:r>
              <a:rPr lang="en-US" sz="2400" dirty="0" smtClean="0"/>
              <a:t>Tilefish assessment.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3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75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7600" y="255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098" y="1324089"/>
            <a:ext cx="83024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Age </a:t>
            </a:r>
            <a:r>
              <a:rPr lang="en-US" sz="2400" i="1" dirty="0"/>
              <a:t>and length </a:t>
            </a:r>
            <a:r>
              <a:rPr lang="en-US" sz="2400" i="1" dirty="0" smtClean="0"/>
              <a:t>composition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 </a:t>
            </a:r>
            <a:r>
              <a:rPr lang="en-US" sz="2400" dirty="0"/>
              <a:t>from </a:t>
            </a:r>
            <a:r>
              <a:rPr lang="en-US" sz="2400" dirty="0" smtClean="0"/>
              <a:t>years following S25 (</a:t>
            </a:r>
            <a:r>
              <a:rPr lang="en-US" sz="2400" dirty="0"/>
              <a:t>2012-2015</a:t>
            </a:r>
            <a:r>
              <a:rPr lang="en-US" sz="2400" dirty="0" smtClean="0"/>
              <a:t>) did not support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strong </a:t>
            </a:r>
            <a:r>
              <a:rPr lang="en-US" sz="2400" dirty="0"/>
              <a:t>year class.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</a:t>
            </a:r>
            <a:r>
              <a:rPr lang="en-US" sz="2400" dirty="0"/>
              <a:t>age data </a:t>
            </a:r>
            <a:r>
              <a:rPr lang="en-US" sz="2400" dirty="0" smtClean="0"/>
              <a:t>changed selectivity </a:t>
            </a:r>
            <a:r>
              <a:rPr lang="en-US" sz="2400" dirty="0"/>
              <a:t>of </a:t>
            </a:r>
            <a:r>
              <a:rPr lang="en-US" sz="2400" dirty="0" err="1"/>
              <a:t>handline</a:t>
            </a:r>
            <a:r>
              <a:rPr lang="en-US" sz="2400" dirty="0"/>
              <a:t> gears </a:t>
            </a:r>
            <a:r>
              <a:rPr lang="en-US" sz="2400" dirty="0" smtClean="0"/>
              <a:t>to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greater </a:t>
            </a:r>
            <a:r>
              <a:rPr lang="en-US" sz="2400" dirty="0"/>
              <a:t>selectivity for older fish.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age sample size </a:t>
            </a:r>
            <a:r>
              <a:rPr lang="en-US" sz="2400" dirty="0" smtClean="0"/>
              <a:t>=&gt; </a:t>
            </a:r>
          </a:p>
          <a:p>
            <a:r>
              <a:rPr lang="en-US" sz="2400" dirty="0" smtClean="0"/>
              <a:t>		increased </a:t>
            </a:r>
            <a:r>
              <a:rPr lang="en-US" sz="2400" dirty="0"/>
              <a:t>confidence </a:t>
            </a:r>
            <a:r>
              <a:rPr lang="en-US" sz="2400" dirty="0" smtClean="0"/>
              <a:t>in selectivity estimates in update.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Assuming </a:t>
            </a:r>
            <a:r>
              <a:rPr lang="en-US" sz="2400" dirty="0"/>
              <a:t>that selectivity remained constant across </a:t>
            </a:r>
            <a:r>
              <a:rPr lang="en-US" sz="2400" dirty="0" smtClean="0"/>
              <a:t>time =&gt;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selectivity applied to </a:t>
            </a:r>
            <a:r>
              <a:rPr lang="en-US" sz="2400" dirty="0"/>
              <a:t>entire assessment </a:t>
            </a:r>
            <a:r>
              <a:rPr lang="en-US" sz="2400" dirty="0" smtClean="0"/>
              <a:t>period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</a:t>
            </a:r>
            <a:r>
              <a:rPr lang="en-US" sz="2400" dirty="0"/>
              <a:t>in selectivity </a:t>
            </a:r>
            <a:r>
              <a:rPr lang="en-US" sz="2400" dirty="0" smtClean="0"/>
              <a:t>=&gt;</a:t>
            </a:r>
          </a:p>
          <a:p>
            <a:r>
              <a:rPr lang="en-US" sz="2400" dirty="0" smtClean="0"/>
              <a:t>		increased estimate F,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   decreased estimate MSY </a:t>
            </a:r>
            <a:r>
              <a:rPr lang="en-US" sz="2400" dirty="0"/>
              <a:t>and projected catch levels.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4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86" y="1328921"/>
            <a:ext cx="8403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Model predicted very high increase in F/F</a:t>
            </a:r>
            <a:r>
              <a:rPr lang="en-US" sz="2400" baseline="-25000" dirty="0" smtClean="0">
                <a:solidFill>
                  <a:prstClr val="black"/>
                </a:solidFill>
              </a:rPr>
              <a:t>MSY</a:t>
            </a:r>
            <a:r>
              <a:rPr lang="en-US" sz="2400" dirty="0" smtClean="0">
                <a:solidFill>
                  <a:prstClr val="black"/>
                </a:solidFill>
              </a:rPr>
              <a:t> in early 1990s,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(&lt;1 to &gt; 8, 700%), although change in SSB/SSB</a:t>
            </a:r>
            <a:r>
              <a:rPr lang="en-US" sz="2400" baseline="-25000" dirty="0" smtClean="0">
                <a:solidFill>
                  <a:prstClr val="black"/>
                </a:solidFill>
              </a:rPr>
              <a:t>MSY</a:t>
            </a:r>
            <a:r>
              <a:rPr lang="en-US" sz="2400" dirty="0" smtClean="0">
                <a:solidFill>
                  <a:prstClr val="black"/>
                </a:solidFill>
              </a:rPr>
              <a:t> was ~30%. </a:t>
            </a: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SSC noted: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 is reported as apical F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</a:t>
            </a:r>
            <a:r>
              <a:rPr lang="en-US" sz="2400" dirty="0" smtClean="0">
                <a:solidFill>
                  <a:prstClr val="black"/>
                </a:solidFill>
              </a:rPr>
              <a:t>(Apical F: highest </a:t>
            </a:r>
            <a:r>
              <a:rPr lang="en-US" sz="2400" dirty="0" smtClean="0">
                <a:solidFill>
                  <a:prstClr val="black"/>
                </a:solidFill>
              </a:rPr>
              <a:t>F across all ages in a given year)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Both apical F and abundance at age expanded in early 1990s </a:t>
            </a:r>
            <a:r>
              <a:rPr lang="en-US" sz="2400" dirty="0" smtClean="0">
                <a:solidFill>
                  <a:prstClr val="black"/>
                </a:solidFill>
              </a:rPr>
              <a:t>  and </a:t>
            </a:r>
            <a:r>
              <a:rPr lang="en-US" sz="2400" dirty="0" smtClean="0">
                <a:solidFill>
                  <a:prstClr val="black"/>
                </a:solidFill>
              </a:rPr>
              <a:t>then declined.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Severity of overfishing experienced by full stock (F/F</a:t>
            </a:r>
            <a:r>
              <a:rPr lang="en-US" sz="2400" baseline="-25000" dirty="0" smtClean="0">
                <a:solidFill>
                  <a:prstClr val="black"/>
                </a:solidFill>
              </a:rPr>
              <a:t>MSY</a:t>
            </a:r>
            <a:r>
              <a:rPr lang="en-US" sz="2400" dirty="0" smtClean="0">
                <a:solidFill>
                  <a:prstClr val="black"/>
                </a:solidFill>
              </a:rPr>
              <a:t> approaching 8) may be exaggerated by use of apical F as the reference metric F. </a:t>
            </a: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i="1" dirty="0" smtClean="0"/>
              <a:t>SSC recommendation:</a:t>
            </a:r>
            <a:endParaRPr lang="en-US" sz="2400" b="1" i="1" dirty="0"/>
          </a:p>
          <a:p>
            <a:pPr marL="349250" lvl="0" indent="-349250" algn="ctr"/>
            <a:r>
              <a:rPr lang="en-US" sz="2400" dirty="0" smtClean="0">
                <a:solidFill>
                  <a:prstClr val="black"/>
                </a:solidFill>
              </a:rPr>
              <a:t>Exploring other F metrics to better characterize F.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6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840" y="1889760"/>
            <a:ext cx="7985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Productivity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Given </a:t>
            </a:r>
            <a:r>
              <a:rPr lang="en-US" sz="2400" dirty="0"/>
              <a:t>the acknowledged overall uncertainty in </a:t>
            </a:r>
            <a:r>
              <a:rPr lang="en-US" sz="2400" dirty="0" smtClean="0"/>
              <a:t>assessment</a:t>
            </a:r>
            <a:r>
              <a:rPr lang="en-US" sz="2400" dirty="0"/>
              <a:t>, </a:t>
            </a:r>
            <a:endParaRPr lang="en-US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stock productivity is not well estimated.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7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2" y="4156270"/>
            <a:ext cx="4690230" cy="192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28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336" y="1917438"/>
            <a:ext cx="8553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Large buffer not </a:t>
            </a:r>
            <a:r>
              <a:rPr lang="en-US" sz="2400" dirty="0">
                <a:solidFill>
                  <a:srgbClr val="000000"/>
                </a:solidFill>
              </a:rPr>
              <a:t>surprising </a:t>
            </a:r>
            <a:r>
              <a:rPr lang="en-US" sz="2400" dirty="0" smtClean="0">
                <a:solidFill>
                  <a:srgbClr val="000000"/>
                </a:solidFill>
              </a:rPr>
              <a:t>given uncertainty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low age sample size.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ABC CR design:     High </a:t>
            </a:r>
            <a:r>
              <a:rPr lang="en-US" sz="2400" dirty="0">
                <a:solidFill>
                  <a:srgbClr val="000000"/>
                </a:solidFill>
              </a:rPr>
              <a:t>uncertainty =&gt; large </a:t>
            </a:r>
            <a:r>
              <a:rPr lang="en-US" sz="2400" dirty="0" smtClean="0">
                <a:solidFill>
                  <a:srgbClr val="000000"/>
                </a:solidFill>
              </a:rPr>
              <a:t>buffer.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Buffer magnitude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 smtClean="0">
                <a:solidFill>
                  <a:srgbClr val="000000"/>
                </a:solidFill>
              </a:rPr>
              <a:t>update similar </a:t>
            </a: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smtClean="0">
                <a:solidFill>
                  <a:srgbClr val="000000"/>
                </a:solidFill>
              </a:rPr>
              <a:t>S25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Tilefish does not appear to be different </a:t>
            </a:r>
            <a:r>
              <a:rPr lang="en-US" sz="2400" dirty="0">
                <a:solidFill>
                  <a:srgbClr val="000000"/>
                </a:solidFill>
              </a:rPr>
              <a:t>from other species in </a:t>
            </a:r>
            <a:r>
              <a:rPr lang="en-US" sz="2400" dirty="0" smtClean="0">
                <a:solidFill>
                  <a:srgbClr val="000000"/>
                </a:solidFill>
              </a:rPr>
              <a:t>SA. </a:t>
            </a:r>
          </a:p>
          <a:p>
            <a:endParaRPr lang="en-US" sz="1200" i="1" dirty="0" smtClean="0"/>
          </a:p>
          <a:p>
            <a:r>
              <a:rPr lang="en-US" sz="2400" dirty="0" smtClean="0"/>
              <a:t>Species </a:t>
            </a:r>
            <a:r>
              <a:rPr lang="en-US" sz="2400" dirty="0"/>
              <a:t>with lower buffers have </a:t>
            </a:r>
            <a:endParaRPr lang="en-US" sz="2400" dirty="0" smtClean="0"/>
          </a:p>
          <a:p>
            <a:pPr marL="854075" indent="-396875">
              <a:buFont typeface="Arial" panose="020B0604020202020204" pitchFamily="34" charset="0"/>
              <a:buChar char="•"/>
            </a:pPr>
            <a:r>
              <a:rPr lang="en-US" sz="2400" dirty="0" smtClean="0"/>
              <a:t>larger </a:t>
            </a:r>
            <a:r>
              <a:rPr lang="en-US" sz="2400" dirty="0"/>
              <a:t>sample sizes </a:t>
            </a:r>
            <a:r>
              <a:rPr lang="en-US" sz="2400" dirty="0" smtClean="0"/>
              <a:t>(e.g. ages) </a:t>
            </a:r>
          </a:p>
          <a:p>
            <a:pPr marL="854075" indent="-396875">
              <a:buFont typeface="Arial" panose="020B0604020202020204" pitchFamily="34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informative fisheries independent survey </a:t>
            </a:r>
          </a:p>
          <a:p>
            <a:pPr marL="914400" lvl="1"/>
            <a:r>
              <a:rPr lang="en-US" sz="2400" dirty="0" smtClean="0"/>
              <a:t>	with higher n and </a:t>
            </a:r>
            <a:r>
              <a:rPr lang="en-US" sz="2400" dirty="0"/>
              <a:t>greater geographic coverage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8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13870" y="1248617"/>
            <a:ext cx="405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600" i="1" dirty="0">
                <a:solidFill>
                  <a:srgbClr val="000000"/>
                </a:solidFill>
              </a:rPr>
              <a:t>Buffer between OFL and </a:t>
            </a:r>
            <a:r>
              <a:rPr lang="en-US" sz="2600" i="1" dirty="0" smtClean="0">
                <a:solidFill>
                  <a:srgbClr val="000000"/>
                </a:solidFill>
              </a:rPr>
              <a:t>ABC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237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3" y="2055400"/>
            <a:ext cx="8553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dirty="0"/>
              <a:t>* approach intended to reduce probability rebuilding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and is therefore </a:t>
            </a:r>
            <a:r>
              <a:rPr lang="en-US" sz="2400" dirty="0" smtClean="0"/>
              <a:t>precautionary, especially when</a:t>
            </a:r>
            <a:endParaRPr lang="en-US" sz="2400" dirty="0"/>
          </a:p>
          <a:p>
            <a:pPr marL="1431925" indent="-344488">
              <a:buFont typeface="Calibri" panose="020F0502020204030204" pitchFamily="34" charset="0"/>
              <a:buChar char="–"/>
            </a:pPr>
            <a:r>
              <a:rPr lang="en-US" sz="2400" dirty="0"/>
              <a:t>stock is </a:t>
            </a:r>
            <a:r>
              <a:rPr lang="en-US" sz="2400" dirty="0" smtClean="0"/>
              <a:t>near </a:t>
            </a:r>
            <a:r>
              <a:rPr lang="en-US" sz="2400" dirty="0"/>
              <a:t>target levels, and </a:t>
            </a:r>
          </a:p>
          <a:p>
            <a:pPr marL="1431925" indent="-344488">
              <a:buFont typeface="Calibri" panose="020F0502020204030204" pitchFamily="34" charset="0"/>
              <a:buChar char="–"/>
            </a:pPr>
            <a:r>
              <a:rPr lang="en-US" sz="2400" dirty="0"/>
              <a:t>uncertainty in the assessment is high. </a:t>
            </a:r>
          </a:p>
          <a:p>
            <a:endParaRPr lang="en-US" sz="2400" dirty="0"/>
          </a:p>
          <a:p>
            <a:pPr algn="ctr"/>
            <a:r>
              <a:rPr lang="en-US" sz="2400" b="1" i="1" dirty="0" smtClean="0"/>
              <a:t>SSC recommendation:</a:t>
            </a:r>
            <a:endParaRPr lang="en-US" sz="2400" b="1" i="1" dirty="0"/>
          </a:p>
          <a:p>
            <a:pPr algn="ctr"/>
            <a:r>
              <a:rPr lang="en-US" sz="2400" dirty="0" smtClean="0"/>
              <a:t>P</a:t>
            </a:r>
            <a:r>
              <a:rPr lang="en-US" sz="2400" dirty="0"/>
              <a:t>* approach appropriate for </a:t>
            </a:r>
            <a:r>
              <a:rPr lang="en-US" sz="2400" dirty="0" smtClean="0"/>
              <a:t>assessment, </a:t>
            </a:r>
          </a:p>
          <a:p>
            <a:pPr algn="ctr"/>
            <a:r>
              <a:rPr lang="en-US" sz="2400" dirty="0" smtClean="0"/>
              <a:t>and does </a:t>
            </a:r>
            <a:r>
              <a:rPr lang="en-US" sz="2400" dirty="0"/>
              <a:t>not consider it necessary to base </a:t>
            </a:r>
          </a:p>
          <a:p>
            <a:pPr marL="2346325" lvl="2" indent="-457200">
              <a:buFont typeface="Calibri" panose="020F0502020204030204" pitchFamily="34" charset="0"/>
              <a:buChar char="–"/>
            </a:pPr>
            <a:r>
              <a:rPr lang="en-US" sz="2400" dirty="0"/>
              <a:t>ABC on yield at 75% of F</a:t>
            </a:r>
            <a:r>
              <a:rPr lang="en-US" sz="2400" baseline="-25000" dirty="0"/>
              <a:t>MSY</a:t>
            </a:r>
            <a:r>
              <a:rPr lang="en-US" sz="2400" dirty="0"/>
              <a:t>, and </a:t>
            </a:r>
          </a:p>
          <a:p>
            <a:pPr marL="2346325" lvl="2" indent="-457200">
              <a:buFont typeface="Calibri" panose="020F0502020204030204" pitchFamily="34" charset="0"/>
              <a:buChar char="–"/>
            </a:pPr>
            <a:r>
              <a:rPr lang="en-US" sz="2400" dirty="0"/>
              <a:t>OFL on yield at F</a:t>
            </a:r>
            <a:r>
              <a:rPr lang="en-US" sz="2400" baseline="-25000" dirty="0"/>
              <a:t>MSY</a:t>
            </a:r>
            <a:r>
              <a:rPr lang="en-US" sz="2400" dirty="0"/>
              <a:t>. 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9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870" y="1248617"/>
            <a:ext cx="405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600" i="1" dirty="0">
                <a:solidFill>
                  <a:srgbClr val="000000"/>
                </a:solidFill>
              </a:rPr>
              <a:t>Buffer between OFL and </a:t>
            </a:r>
            <a:r>
              <a:rPr lang="en-US" sz="2600" i="1" dirty="0" smtClean="0">
                <a:solidFill>
                  <a:srgbClr val="000000"/>
                </a:solidFill>
              </a:rPr>
              <a:t>ABC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548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Public </a:t>
            </a:r>
            <a:r>
              <a:rPr lang="en-US" b="1" dirty="0" smtClean="0"/>
              <a:t>comment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2523" y="1690689"/>
            <a:ext cx="8473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History </a:t>
            </a:r>
            <a:r>
              <a:rPr lang="en-US" sz="2600" dirty="0"/>
              <a:t>of inviting attending public to provide </a:t>
            </a:r>
            <a:r>
              <a:rPr lang="en-US" sz="2600" dirty="0" smtClean="0"/>
              <a:t>input</a:t>
            </a:r>
            <a:r>
              <a:rPr lang="en-US" sz="2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Format followed during October meeting was </a:t>
            </a:r>
            <a:r>
              <a:rPr lang="en-US" sz="2600" dirty="0" smtClean="0"/>
              <a:t>beneficial. 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SSC supports taking public comment on each agenda </a:t>
            </a:r>
            <a:r>
              <a:rPr lang="en-US" sz="2600" dirty="0" smtClean="0"/>
              <a:t>topic. 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algn="ctr"/>
            <a:r>
              <a:rPr lang="en-US" sz="2600" b="1" i="1" dirty="0"/>
              <a:t>SSC </a:t>
            </a:r>
            <a:r>
              <a:rPr lang="en-US" sz="2600" b="1" i="1" dirty="0" smtClean="0"/>
              <a:t>recommendation:</a:t>
            </a:r>
            <a:endParaRPr lang="en-US" sz="2600" b="1" i="1" dirty="0"/>
          </a:p>
          <a:p>
            <a:pPr algn="ctr"/>
            <a:r>
              <a:rPr lang="en-US" sz="2600" dirty="0"/>
              <a:t>Comment be taken after initial topic </a:t>
            </a:r>
            <a:r>
              <a:rPr lang="en-US" sz="2600" dirty="0" smtClean="0"/>
              <a:t>introduction and presentation, </a:t>
            </a:r>
            <a:r>
              <a:rPr lang="en-US" sz="2600" dirty="0"/>
              <a:t>but before developing consensus recommendations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62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598" y="1278580"/>
            <a:ext cx="843560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/>
              <a:t>Market </a:t>
            </a:r>
            <a:r>
              <a:rPr lang="en-US" sz="2600" i="1" dirty="0"/>
              <a:t>categories </a:t>
            </a:r>
            <a:endParaRPr lang="en-US" sz="2600" i="1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Uncertainty and lack of data in classifications </a:t>
            </a:r>
            <a:r>
              <a:rPr lang="en-US" sz="2600" dirty="0"/>
              <a:t>over </a:t>
            </a:r>
            <a:r>
              <a:rPr lang="en-US" sz="2600" dirty="0" smtClean="0"/>
              <a:t>time and between regions.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May </a:t>
            </a:r>
            <a:r>
              <a:rPr lang="en-US" sz="2600" dirty="0"/>
              <a:t>not be possible to use market categories across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entire stock, but may </a:t>
            </a:r>
            <a:r>
              <a:rPr lang="en-US" sz="2600" dirty="0"/>
              <a:t>be informative in </a:t>
            </a:r>
            <a:r>
              <a:rPr lang="en-US" sz="2600" dirty="0" smtClean="0"/>
              <a:t>geographically</a:t>
            </a:r>
          </a:p>
          <a:p>
            <a:r>
              <a:rPr lang="en-US" sz="2600" dirty="0" smtClean="0"/>
              <a:t>    localized </a:t>
            </a:r>
            <a:r>
              <a:rPr lang="en-US" sz="2600" dirty="0"/>
              <a:t>areas.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If consistency and size resolution is sufficient,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cohorts could be tracked.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Information useful in rumble strip-like approach.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Annual </a:t>
            </a:r>
            <a:r>
              <a:rPr lang="en-US" sz="2600" dirty="0"/>
              <a:t>updates </a:t>
            </a:r>
            <a:r>
              <a:rPr lang="en-US" sz="2600" dirty="0" smtClean="0"/>
              <a:t>(like in Mid-Atlantic) could </a:t>
            </a:r>
            <a:r>
              <a:rPr lang="en-US" sz="2600" dirty="0"/>
              <a:t>aid in formulating recommendations in </a:t>
            </a:r>
            <a:r>
              <a:rPr lang="en-US" sz="2600" dirty="0" smtClean="0"/>
              <a:t>SA.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10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797" y="2280641"/>
            <a:ext cx="860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Phase-in </a:t>
            </a:r>
            <a:r>
              <a:rPr lang="en-US" sz="2400" dirty="0"/>
              <a:t>may moderate </a:t>
            </a:r>
            <a:r>
              <a:rPr lang="en-US" sz="2400" dirty="0" smtClean="0"/>
              <a:t>socio-economic impacts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Revised NS1 </a:t>
            </a:r>
            <a:r>
              <a:rPr lang="en-US" sz="2400" dirty="0"/>
              <a:t>allows for </a:t>
            </a:r>
            <a:r>
              <a:rPr lang="en-US" sz="2400" dirty="0" smtClean="0"/>
              <a:t>phased-in </a:t>
            </a:r>
            <a:r>
              <a:rPr lang="en-US" sz="2400" dirty="0"/>
              <a:t>approach over three years in cases where there is a high level of </a:t>
            </a:r>
            <a:r>
              <a:rPr lang="en-US" sz="2400" dirty="0" smtClean="0"/>
              <a:t>uncertainty.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SSC </a:t>
            </a:r>
            <a:r>
              <a:rPr lang="en-US" sz="2400" dirty="0"/>
              <a:t>did not review and discuss revised NS1.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Clarification from </a:t>
            </a:r>
            <a:r>
              <a:rPr lang="en-US" sz="2400" dirty="0"/>
              <a:t>Mr. Shepherd Grimes </a:t>
            </a:r>
            <a:r>
              <a:rPr lang="en-US" sz="2400" dirty="0" smtClean="0"/>
              <a:t>(General </a:t>
            </a:r>
            <a:r>
              <a:rPr lang="en-US" sz="2400" dirty="0"/>
              <a:t>Council</a:t>
            </a:r>
            <a:r>
              <a:rPr lang="en-US" sz="2400" dirty="0" smtClean="0"/>
              <a:t>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Requirement </a:t>
            </a:r>
            <a:r>
              <a:rPr lang="en-US" sz="2400" dirty="0"/>
              <a:t>that Councils cannot exceed </a:t>
            </a:r>
            <a:r>
              <a:rPr lang="en-US" sz="2400" dirty="0" smtClean="0"/>
              <a:t>SSC’s ABC </a:t>
            </a:r>
            <a:r>
              <a:rPr lang="en-US" sz="2400" dirty="0"/>
              <a:t>recommendations </a:t>
            </a:r>
            <a:r>
              <a:rPr lang="en-US" sz="2400" dirty="0" smtClean="0"/>
              <a:t>not overruled.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Phase-in </a:t>
            </a:r>
            <a:r>
              <a:rPr lang="en-US" sz="2400" dirty="0"/>
              <a:t>needs to be part of </a:t>
            </a:r>
            <a:r>
              <a:rPr lang="en-US" sz="2400" dirty="0" smtClean="0"/>
              <a:t>FMP </a:t>
            </a:r>
            <a:r>
              <a:rPr lang="en-US" sz="2400" dirty="0"/>
              <a:t>and </a:t>
            </a:r>
            <a:r>
              <a:rPr lang="en-US" sz="2400" dirty="0" smtClean="0"/>
              <a:t>ABC CR, which will specify conditions </a:t>
            </a:r>
            <a:r>
              <a:rPr lang="en-US" sz="2400" dirty="0"/>
              <a:t>under which </a:t>
            </a:r>
            <a:r>
              <a:rPr lang="en-US" sz="2400" dirty="0" smtClean="0"/>
              <a:t>phase-in </a:t>
            </a:r>
            <a:r>
              <a:rPr lang="en-US" sz="2400" dirty="0"/>
              <a:t>would </a:t>
            </a:r>
            <a:r>
              <a:rPr lang="en-US" sz="2400" dirty="0" smtClean="0"/>
              <a:t>occur.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63" y="1335067"/>
            <a:ext cx="50948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P</a:t>
            </a:r>
            <a:r>
              <a:rPr lang="en-US" sz="2600" i="1" dirty="0" smtClean="0"/>
              <a:t>hased-in implementation approach</a:t>
            </a:r>
            <a:endParaRPr lang="en-US" sz="2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71407" y="648866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11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797" y="2002583"/>
            <a:ext cx="86055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Phase-in </a:t>
            </a:r>
            <a:r>
              <a:rPr lang="en-US" sz="2400" dirty="0"/>
              <a:t>that reduces </a:t>
            </a:r>
            <a:r>
              <a:rPr lang="en-US" sz="2400" dirty="0" smtClean="0"/>
              <a:t>buffer </a:t>
            </a:r>
            <a:r>
              <a:rPr lang="en-US" sz="2400" dirty="0"/>
              <a:t>between </a:t>
            </a:r>
            <a:r>
              <a:rPr lang="en-US" sz="2400" dirty="0" smtClean="0"/>
              <a:t>OF </a:t>
            </a:r>
            <a:r>
              <a:rPr lang="en-US" sz="2400" dirty="0"/>
              <a:t>level and </a:t>
            </a:r>
            <a:r>
              <a:rPr lang="en-US" sz="2400" dirty="0" smtClean="0"/>
              <a:t>ACL </a:t>
            </a:r>
            <a:r>
              <a:rPr lang="en-US" sz="2400" dirty="0"/>
              <a:t>increases </a:t>
            </a:r>
            <a:r>
              <a:rPr lang="en-US" sz="2400" dirty="0" smtClean="0"/>
              <a:t> </a:t>
            </a:r>
            <a:r>
              <a:rPr lang="en-US" sz="2400" dirty="0"/>
              <a:t>risk </a:t>
            </a:r>
            <a:r>
              <a:rPr lang="en-US" sz="2400" dirty="0" smtClean="0"/>
              <a:t>of </a:t>
            </a:r>
            <a:r>
              <a:rPr lang="en-US" sz="2400" dirty="0"/>
              <a:t>overfished situation and </a:t>
            </a:r>
            <a:r>
              <a:rPr lang="en-US" sz="2400" dirty="0" smtClean="0"/>
              <a:t>rebuilding plan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 smtClean="0"/>
              <a:t>	(overages </a:t>
            </a:r>
            <a:r>
              <a:rPr lang="en-US" sz="2400" dirty="0"/>
              <a:t>have occurred in recent (3-4) </a:t>
            </a:r>
            <a:r>
              <a:rPr lang="en-US" sz="2400" dirty="0" smtClean="0"/>
              <a:t>years). </a:t>
            </a:r>
          </a:p>
          <a:p>
            <a:endParaRPr lang="en-US" sz="800" dirty="0"/>
          </a:p>
          <a:p>
            <a:r>
              <a:rPr lang="en-US" sz="2400" b="1" i="1" dirty="0" smtClean="0"/>
              <a:t>SSC recommendations </a:t>
            </a:r>
            <a:r>
              <a:rPr lang="en-US" sz="2400" dirty="0" smtClean="0"/>
              <a:t>if </a:t>
            </a:r>
            <a:r>
              <a:rPr lang="en-US" sz="2400" dirty="0"/>
              <a:t>council chooses phase-in, </a:t>
            </a:r>
          </a:p>
          <a:p>
            <a:pPr marL="854075" indent="-4572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Consider management </a:t>
            </a:r>
            <a:r>
              <a:rPr lang="en-US" sz="2400" dirty="0"/>
              <a:t>uncertainty and recent overages. </a:t>
            </a:r>
            <a:endParaRPr lang="en-US" sz="2400" dirty="0" smtClean="0"/>
          </a:p>
          <a:p>
            <a:pPr marL="854075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	ACL </a:t>
            </a:r>
            <a:r>
              <a:rPr lang="en-US" sz="2400" dirty="0"/>
              <a:t>should not exceed 90% of the OFL in year </a:t>
            </a:r>
            <a:r>
              <a:rPr lang="en-US" sz="2400" dirty="0" smtClean="0"/>
              <a:t>one</a:t>
            </a:r>
          </a:p>
          <a:p>
            <a:pPr marL="396875"/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(because </a:t>
            </a:r>
            <a:r>
              <a:rPr lang="en-US" sz="2400" dirty="0"/>
              <a:t>ACL was exceeded in recent </a:t>
            </a:r>
            <a:r>
              <a:rPr lang="en-US" sz="2400" dirty="0" smtClean="0"/>
              <a:t>years). </a:t>
            </a:r>
            <a:endParaRPr lang="en-US" sz="2400" dirty="0"/>
          </a:p>
          <a:p>
            <a:pPr marL="854075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	New </a:t>
            </a:r>
            <a:r>
              <a:rPr lang="en-US" sz="2400" dirty="0"/>
              <a:t>projection estimates are needed </a:t>
            </a:r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400" i="1" dirty="0"/>
              <a:t>ABC in 3-year blocks</a:t>
            </a:r>
          </a:p>
          <a:p>
            <a:endParaRPr lang="en-US" sz="1200" dirty="0" smtClean="0"/>
          </a:p>
          <a:p>
            <a:r>
              <a:rPr lang="en-US" sz="2400" dirty="0" smtClean="0"/>
              <a:t>Consistency </a:t>
            </a:r>
            <a:r>
              <a:rPr lang="en-US" sz="2400" dirty="0"/>
              <a:t>in ACL will make it easier to adjust business models.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1407" y="648866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12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63" y="1335067"/>
            <a:ext cx="50948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P</a:t>
            </a:r>
            <a:r>
              <a:rPr lang="en-US" sz="2600" i="1" dirty="0" smtClean="0"/>
              <a:t>hased-in implementation approach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4836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4335" y="1374276"/>
            <a:ext cx="80060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Research Recommendations</a:t>
            </a:r>
            <a:r>
              <a:rPr lang="en-US" sz="2600" dirty="0" smtClean="0"/>
              <a:t>:</a:t>
            </a:r>
          </a:p>
          <a:p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Increase age sample size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Explore time </a:t>
            </a:r>
            <a:r>
              <a:rPr lang="en-US" sz="2600" dirty="0"/>
              <a:t>blocks with different selectivity </a:t>
            </a: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Alternative models and multi-modelling approaches.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Comprehensive </a:t>
            </a:r>
            <a:r>
              <a:rPr lang="en-US" sz="2600" dirty="0"/>
              <a:t>regional fishery independent </a:t>
            </a:r>
            <a:r>
              <a:rPr lang="en-US" sz="2600" dirty="0" smtClean="0"/>
              <a:t>survey.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Surveys should </a:t>
            </a:r>
            <a:r>
              <a:rPr lang="en-US" sz="2600" dirty="0"/>
              <a:t>collect life history </a:t>
            </a:r>
            <a:r>
              <a:rPr lang="en-US" sz="2600" dirty="0" smtClean="0"/>
              <a:t>samples.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Spatial </a:t>
            </a:r>
            <a:r>
              <a:rPr lang="en-US" sz="2600" dirty="0"/>
              <a:t>distribution of </a:t>
            </a:r>
            <a:r>
              <a:rPr lang="en-US" sz="2600" dirty="0" smtClean="0"/>
              <a:t>fleets relative to </a:t>
            </a:r>
            <a:r>
              <a:rPr lang="en-US" sz="2600" dirty="0"/>
              <a:t>population distribution </a:t>
            </a:r>
            <a:r>
              <a:rPr lang="en-US" sz="2600" dirty="0" smtClean="0"/>
              <a:t>should be investigated.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Work towards </a:t>
            </a:r>
            <a:r>
              <a:rPr lang="en-US" sz="2600" dirty="0"/>
              <a:t>a finer spatial scale for catch </a:t>
            </a:r>
            <a:r>
              <a:rPr lang="en-US" sz="2600" dirty="0" smtClean="0"/>
              <a:t>reporting.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Investigate and establish consistency in market categories.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13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0396" y="723023"/>
            <a:ext cx="3146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Red Snapper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29" y="1999402"/>
            <a:ext cx="6518419" cy="3666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2329" y="6450676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RS 1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3120" y="396280"/>
            <a:ext cx="233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Red Snapper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904" y="2046178"/>
            <a:ext cx="8331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</a:t>
            </a:r>
            <a:r>
              <a:rPr lang="en-US" sz="2400" dirty="0"/>
              <a:t>of intercepts is relatively low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				=&gt; expansion </a:t>
            </a:r>
            <a:r>
              <a:rPr lang="en-US" sz="2400" dirty="0"/>
              <a:t>factors </a:t>
            </a:r>
            <a:r>
              <a:rPr lang="en-US" sz="2400" dirty="0" smtClean="0"/>
              <a:t>high.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</a:t>
            </a:r>
            <a:r>
              <a:rPr lang="en-US" sz="2400" dirty="0"/>
              <a:t>design, 90% of </a:t>
            </a:r>
            <a:r>
              <a:rPr lang="en-US" sz="2400" dirty="0" smtClean="0"/>
              <a:t>effort is </a:t>
            </a:r>
            <a:r>
              <a:rPr lang="en-US" sz="2400" dirty="0"/>
              <a:t>“</a:t>
            </a:r>
            <a:r>
              <a:rPr lang="en-US" sz="2400" dirty="0" smtClean="0"/>
              <a:t>inshore”, 10%  “off-shore</a:t>
            </a:r>
            <a:r>
              <a:rPr lang="en-US" sz="2400" dirty="0"/>
              <a:t>”.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Better </a:t>
            </a:r>
            <a:r>
              <a:rPr lang="en-US" sz="2400" dirty="0"/>
              <a:t>data would be </a:t>
            </a:r>
            <a:r>
              <a:rPr lang="en-US" sz="2400" dirty="0" smtClean="0"/>
              <a:t>ideal, </a:t>
            </a:r>
            <a:br>
              <a:rPr lang="en-US" sz="2400" dirty="0" smtClean="0"/>
            </a:br>
            <a:r>
              <a:rPr lang="en-US" sz="2400" dirty="0" smtClean="0"/>
              <a:t>		but MRIP is currently “all we have” and BSIA.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PSE </a:t>
            </a:r>
            <a:r>
              <a:rPr lang="en-US" sz="2400" dirty="0"/>
              <a:t>could be informative in determining </a:t>
            </a:r>
            <a:r>
              <a:rPr lang="en-US" sz="2400" dirty="0" smtClean="0"/>
              <a:t>adequacy </a:t>
            </a:r>
            <a:r>
              <a:rPr lang="en-US" sz="2400" dirty="0"/>
              <a:t>of estimates. </a:t>
            </a:r>
            <a:r>
              <a:rPr lang="en-US" sz="2400" dirty="0" smtClean="0"/>
              <a:t>PSEs </a:t>
            </a:r>
            <a:r>
              <a:rPr lang="en-US" sz="2400" dirty="0"/>
              <a:t>higher than 40% to 60% may not be </a:t>
            </a:r>
            <a:r>
              <a:rPr lang="en-US" sz="2400" dirty="0" smtClean="0"/>
              <a:t>usable (see ACCSP </a:t>
            </a:r>
            <a:r>
              <a:rPr lang="en-US" sz="2400" dirty="0"/>
              <a:t>Workshop </a:t>
            </a:r>
            <a:r>
              <a:rPr lang="en-US" sz="2400" dirty="0" smtClean="0"/>
              <a:t>report).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73120" y="1433454"/>
            <a:ext cx="219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MRIP </a:t>
            </a:r>
            <a:r>
              <a:rPr lang="en-US" sz="2400" i="1" dirty="0"/>
              <a:t>estimates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2329" y="6450676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RS  2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Sna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4" y="64847"/>
            <a:ext cx="3333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921" y="1942690"/>
            <a:ext cx="8635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</a:rPr>
              <a:t>SSC Recommendations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marL="854075" lvl="0" indent="-3968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Survey (efforts) more </a:t>
            </a:r>
            <a:r>
              <a:rPr lang="en-US" sz="2400" dirty="0">
                <a:solidFill>
                  <a:prstClr val="black"/>
                </a:solidFill>
              </a:rPr>
              <a:t>focused on off-shore trips.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854075" indent="-396875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imulation </a:t>
            </a:r>
            <a:r>
              <a:rPr lang="en-US" sz="2400" dirty="0"/>
              <a:t>evaluation to determine effect of PSE values on  reference points. </a:t>
            </a:r>
            <a:endParaRPr lang="en-US" sz="2400" dirty="0" smtClean="0"/>
          </a:p>
          <a:p>
            <a:pPr marL="854075" indent="-396875">
              <a:buFont typeface="Arial" panose="020B0604020202020204" pitchFamily="34" charset="0"/>
              <a:buChar char="•"/>
            </a:pPr>
            <a:r>
              <a:rPr lang="en-US" sz="2400" dirty="0" smtClean="0"/>
              <a:t>Explore effort-based </a:t>
            </a:r>
            <a:r>
              <a:rPr lang="en-US" sz="2400" dirty="0"/>
              <a:t>assessments or a Bayesian framework would allow fitting to catch and better incorporate estimates of uncertainty (incl. PSEs).</a:t>
            </a:r>
          </a:p>
          <a:p>
            <a:pPr marL="854075" lvl="0" indent="-3968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Improvement (validation) of discard estimates. </a:t>
            </a:r>
          </a:p>
          <a:p>
            <a:pPr marL="854075" lvl="0" indent="-3968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Studies to reduce discard mortality.</a:t>
            </a:r>
          </a:p>
          <a:p>
            <a:pPr marL="854075" lvl="0" indent="-3968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Studies of other </a:t>
            </a:r>
            <a:r>
              <a:rPr lang="en-US" sz="2400" dirty="0">
                <a:solidFill>
                  <a:prstClr val="black"/>
                </a:solidFill>
              </a:rPr>
              <a:t>data collection </a:t>
            </a:r>
            <a:r>
              <a:rPr lang="en-US" sz="2400" dirty="0" smtClean="0">
                <a:solidFill>
                  <a:prstClr val="black"/>
                </a:solidFill>
              </a:rPr>
              <a:t>approaches (e.g. stamps).</a:t>
            </a:r>
          </a:p>
          <a:p>
            <a:pPr marL="396875" indent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ABC should be specified in total yield (landings + discards). </a:t>
            </a:r>
          </a:p>
          <a:p>
            <a:pPr marL="396875" lvl="0" indent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329" y="6450676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RS  3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3120" y="396280"/>
            <a:ext cx="233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Red Snapper</a:t>
            </a:r>
            <a:endParaRPr lang="en-US" sz="3200" b="1" dirty="0"/>
          </a:p>
        </p:txBody>
      </p:sp>
      <p:pic>
        <p:nvPicPr>
          <p:cNvPr id="9" name="Picture 2" descr="Red Sna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4" y="46559"/>
            <a:ext cx="3333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12" y="2281209"/>
            <a:ext cx="8076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definition, </a:t>
            </a:r>
            <a:r>
              <a:rPr lang="en-US" sz="2400" dirty="0"/>
              <a:t>F</a:t>
            </a:r>
            <a:r>
              <a:rPr lang="en-US" sz="2400" baseline="-25000" dirty="0"/>
              <a:t>MAX </a:t>
            </a:r>
            <a:r>
              <a:rPr lang="en-US" sz="2400" dirty="0"/>
              <a:t>and </a:t>
            </a:r>
            <a:r>
              <a:rPr lang="en-US" sz="2400" baseline="-25000" dirty="0"/>
              <a:t>F20%</a:t>
            </a:r>
            <a:r>
              <a:rPr lang="en-US" sz="2400" dirty="0"/>
              <a:t> have </a:t>
            </a:r>
            <a:r>
              <a:rPr lang="en-US" sz="2400" dirty="0" smtClean="0"/>
              <a:t>higher </a:t>
            </a:r>
            <a:r>
              <a:rPr lang="en-US" sz="2400" dirty="0"/>
              <a:t>risk </a:t>
            </a:r>
            <a:r>
              <a:rPr lang="en-US" sz="2400" dirty="0" smtClean="0"/>
              <a:t>than F</a:t>
            </a:r>
            <a:r>
              <a:rPr lang="en-US" sz="2400" baseline="-25000" dirty="0" smtClean="0"/>
              <a:t>30%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40%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Alternatives have very </a:t>
            </a:r>
            <a:r>
              <a:rPr lang="en-US" sz="2400" dirty="0"/>
              <a:t>similar results </a:t>
            </a:r>
            <a:r>
              <a:rPr lang="en-US" sz="2400" dirty="0" smtClean="0"/>
              <a:t>and</a:t>
            </a:r>
          </a:p>
          <a:p>
            <a:r>
              <a:rPr lang="en-US" sz="2400" dirty="0" smtClean="0"/>
              <a:t>							differences in </a:t>
            </a:r>
            <a:r>
              <a:rPr lang="en-US" sz="2400" dirty="0"/>
              <a:t>yield were </a:t>
            </a:r>
            <a:r>
              <a:rPr lang="en-US" sz="2400" dirty="0" smtClean="0"/>
              <a:t>minimal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i="1" dirty="0" smtClean="0"/>
              <a:t>SSC recommendation:</a:t>
            </a:r>
            <a:endParaRPr lang="en-US" sz="2400" b="1" i="1" dirty="0"/>
          </a:p>
          <a:p>
            <a:r>
              <a:rPr lang="en-US" sz="2400" dirty="0" smtClean="0"/>
              <a:t>No </a:t>
            </a:r>
            <a:r>
              <a:rPr lang="en-US" sz="2400" dirty="0"/>
              <a:t>compelling reason to change the </a:t>
            </a:r>
            <a:r>
              <a:rPr lang="en-US" sz="2400" dirty="0" smtClean="0"/>
              <a:t>proxy.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5790" y="1737528"/>
            <a:ext cx="316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Alternative SPR metrics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1695" y="4424800"/>
            <a:ext cx="405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Fishing </a:t>
            </a:r>
            <a:r>
              <a:rPr lang="en-US" sz="2400" i="1" dirty="0"/>
              <a:t>level recommendations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622" y="5091064"/>
            <a:ext cx="843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SSC recommendation: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new data </a:t>
            </a:r>
            <a:r>
              <a:rPr lang="en-US" sz="2400" dirty="0" smtClean="0"/>
              <a:t>to </a:t>
            </a:r>
            <a:r>
              <a:rPr lang="en-US" sz="2400" dirty="0"/>
              <a:t>justify a revision of </a:t>
            </a:r>
            <a:r>
              <a:rPr lang="en-US" sz="2400" dirty="0" smtClean="0"/>
              <a:t>fishing </a:t>
            </a:r>
            <a:r>
              <a:rPr lang="en-US" sz="2400" dirty="0"/>
              <a:t>level recommendations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532329" y="6450676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RS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3120" y="396280"/>
            <a:ext cx="233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Red Snapper</a:t>
            </a:r>
            <a:endParaRPr lang="en-US" sz="3200" b="1" dirty="0"/>
          </a:p>
        </p:txBody>
      </p:sp>
      <p:pic>
        <p:nvPicPr>
          <p:cNvPr id="11" name="Picture 2" descr="Red Sna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4" y="46559"/>
            <a:ext cx="3333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826" y="1990929"/>
            <a:ext cx="85648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SSC recommendation:</a:t>
            </a:r>
          </a:p>
          <a:p>
            <a:endParaRPr lang="en-US" sz="2400" dirty="0" smtClean="0"/>
          </a:p>
          <a:p>
            <a:r>
              <a:rPr lang="en-US" sz="2400" dirty="0" smtClean="0"/>
              <a:t>Use of ACT </a:t>
            </a:r>
            <a:r>
              <a:rPr lang="en-US" sz="2400" dirty="0"/>
              <a:t>is preferable over not having </a:t>
            </a:r>
            <a:r>
              <a:rPr lang="en-US" sz="2400" dirty="0" smtClean="0"/>
              <a:t>one: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Using </a:t>
            </a:r>
            <a:r>
              <a:rPr lang="en-US" sz="2400" dirty="0"/>
              <a:t>% of ACL recognizes landings are not known precisely. 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Could </a:t>
            </a:r>
            <a:r>
              <a:rPr lang="en-US" sz="2400" dirty="0"/>
              <a:t>be used for in-season </a:t>
            </a:r>
            <a:r>
              <a:rPr lang="en-US" sz="2400" dirty="0" smtClean="0"/>
              <a:t>monitoring,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be adjusted as time progresses, management changes, and data collection </a:t>
            </a:r>
            <a:r>
              <a:rPr lang="en-US" sz="2400" dirty="0" smtClean="0"/>
              <a:t>improves,</a:t>
            </a:r>
            <a:endParaRPr lang="en-US" sz="2400" dirty="0"/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Alt 6 consistent with Gulf methodology </a:t>
            </a:r>
            <a:endParaRPr lang="en-US" sz="2400" dirty="0" smtClean="0"/>
          </a:p>
          <a:p>
            <a:pPr marL="457200"/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/>
              <a:t>based on evaluation of proportional overages over time</a:t>
            </a:r>
            <a:r>
              <a:rPr lang="en-US" sz="2400" dirty="0" smtClean="0"/>
              <a:t>).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However, Alt 6 does not explicitly consider uncertainty in point estimate of landings as Alt 2 does (i.e. use of PSE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33520" y="1199047"/>
            <a:ext cx="676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ACT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532329" y="6450676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RS 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3120" y="396280"/>
            <a:ext cx="233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Red Snapper</a:t>
            </a:r>
            <a:endParaRPr lang="en-US" sz="3200" b="1" dirty="0"/>
          </a:p>
        </p:txBody>
      </p:sp>
      <p:pic>
        <p:nvPicPr>
          <p:cNvPr id="9" name="Picture 2" descr="Red Sna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4" y="46559"/>
            <a:ext cx="3333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030"/>
            <a:ext cx="4956048" cy="2787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608" y="4133088"/>
            <a:ext cx="3925824" cy="2944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58293"/>
            <a:ext cx="3749040" cy="2811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16" y="2551747"/>
            <a:ext cx="6272784" cy="35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3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94"/>
            <a:ext cx="9144000" cy="5121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4502" y="221963"/>
            <a:ext cx="419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 Grouper webinar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51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16" y="2012937"/>
            <a:ext cx="8777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</a:rPr>
              <a:t>MSY</a:t>
            </a:r>
            <a:r>
              <a:rPr lang="en-US" sz="2400" dirty="0" smtClean="0">
                <a:solidFill>
                  <a:prstClr val="black"/>
                </a:solidFill>
              </a:rPr>
              <a:t> distributions from MCB in S25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update were very similar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						=&gt;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U</a:t>
            </a:r>
            <a:r>
              <a:rPr lang="en-US" sz="2400" dirty="0" smtClean="0">
                <a:solidFill>
                  <a:prstClr val="black"/>
                </a:solidFill>
              </a:rPr>
              <a:t>nlikely </a:t>
            </a:r>
            <a:r>
              <a:rPr lang="en-US" sz="2400" dirty="0">
                <a:solidFill>
                  <a:prstClr val="black"/>
                </a:solidFill>
              </a:rPr>
              <a:t>that </a:t>
            </a:r>
            <a:r>
              <a:rPr lang="en-US" sz="2400" dirty="0" smtClean="0">
                <a:solidFill>
                  <a:prstClr val="black"/>
                </a:solidFill>
              </a:rPr>
              <a:t>differences </a:t>
            </a:r>
            <a:r>
              <a:rPr lang="en-US" sz="2400" dirty="0">
                <a:solidFill>
                  <a:prstClr val="black"/>
                </a:solidFill>
              </a:rPr>
              <a:t>in </a:t>
            </a:r>
            <a:r>
              <a:rPr lang="en-US" sz="2400" dirty="0" smtClean="0">
                <a:solidFill>
                  <a:prstClr val="black"/>
                </a:solidFill>
              </a:rPr>
              <a:t>models were due </a:t>
            </a:r>
            <a:r>
              <a:rPr lang="en-US" sz="2400" dirty="0">
                <a:solidFill>
                  <a:prstClr val="black"/>
                </a:solidFill>
              </a:rPr>
              <a:t>to observation error and process error parameters included in the MCB analysis. </a:t>
            </a: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i="1" dirty="0"/>
              <a:t>SSC </a:t>
            </a:r>
            <a:r>
              <a:rPr lang="en-US" sz="2400" b="1" i="1" dirty="0" smtClean="0"/>
              <a:t>recommendation:</a:t>
            </a:r>
            <a:endParaRPr lang="en-US" sz="2400" b="1" i="1" dirty="0"/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Consider </a:t>
            </a:r>
            <a:r>
              <a:rPr lang="en-US" sz="2400" dirty="0">
                <a:solidFill>
                  <a:prstClr val="black"/>
                </a:solidFill>
              </a:rPr>
              <a:t>observation error vs process error to help tease </a:t>
            </a:r>
            <a:r>
              <a:rPr lang="en-US" sz="2400" dirty="0" smtClean="0">
                <a:solidFill>
                  <a:prstClr val="black"/>
                </a:solidFill>
              </a:rPr>
              <a:t>out differences in </a:t>
            </a:r>
            <a:r>
              <a:rPr lang="en-US" sz="2400" dirty="0">
                <a:solidFill>
                  <a:prstClr val="black"/>
                </a:solidFill>
              </a:rPr>
              <a:t>two models.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1407" y="648866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TF 5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89948" y="423512"/>
            <a:ext cx="140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Tilefish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8" y="153426"/>
            <a:ext cx="2378139" cy="978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" y="156868"/>
            <a:ext cx="2369776" cy="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9639" y="137445"/>
            <a:ext cx="3988470" cy="1103647"/>
          </a:xfrm>
        </p:spPr>
        <p:txBody>
          <a:bodyPr/>
          <a:lstStyle/>
          <a:p>
            <a:r>
              <a:rPr lang="en-US" dirty="0"/>
              <a:t>SSC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873" y="4148015"/>
            <a:ext cx="6858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SSC meeting October </a:t>
            </a:r>
            <a:r>
              <a:rPr lang="en-US" sz="3200" dirty="0" smtClean="0"/>
              <a:t>18 </a:t>
            </a:r>
            <a:r>
              <a:rPr lang="en-US" sz="3200" dirty="0" smtClean="0"/>
              <a:t>– 20</a:t>
            </a:r>
          </a:p>
          <a:p>
            <a:endParaRPr lang="en-US" sz="3200" dirty="0" smtClean="0"/>
          </a:p>
          <a:p>
            <a:r>
              <a:rPr lang="en-US" sz="3200" dirty="0" smtClean="0"/>
              <a:t>SEDAR Committee Report</a:t>
            </a:r>
          </a:p>
          <a:p>
            <a:r>
              <a:rPr lang="en-US" sz="3200" dirty="0" smtClean="0"/>
              <a:t>December 6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9" y="1241092"/>
            <a:ext cx="4361449" cy="2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7619" y="258557"/>
            <a:ext cx="79758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Blueline Tilefish stock ID workshop</a:t>
            </a:r>
          </a:p>
          <a:p>
            <a:endParaRPr lang="en-US" i="1" dirty="0"/>
          </a:p>
          <a:p>
            <a:r>
              <a:rPr lang="en-US" sz="2400" b="1" dirty="0">
                <a:solidFill>
                  <a:srgbClr val="FF0000"/>
                </a:solidFill>
              </a:rPr>
              <a:t>Accepted </a:t>
            </a:r>
            <a:r>
              <a:rPr lang="en-US" sz="2400" b="1" dirty="0" smtClean="0">
                <a:solidFill>
                  <a:srgbClr val="FF0000"/>
                </a:solidFill>
              </a:rPr>
              <a:t>report </a:t>
            </a:r>
            <a:r>
              <a:rPr lang="en-US" sz="2400" b="1" dirty="0">
                <a:solidFill>
                  <a:srgbClr val="FF0000"/>
                </a:solidFill>
              </a:rPr>
              <a:t>findings, but further review </a:t>
            </a:r>
            <a:r>
              <a:rPr lang="en-US" sz="2400" b="1" dirty="0" smtClean="0">
                <a:solidFill>
                  <a:srgbClr val="FF0000"/>
                </a:solidFill>
              </a:rPr>
              <a:t>on Oct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28.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Caveat: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Genetic </a:t>
            </a:r>
            <a:r>
              <a:rPr lang="en-US" sz="2400" dirty="0"/>
              <a:t>analysis of stock structure is essentially </a:t>
            </a:r>
            <a:r>
              <a:rPr lang="en-US" sz="2400" dirty="0" smtClean="0"/>
              <a:t>1-way </a:t>
            </a:r>
            <a:r>
              <a:rPr lang="en-US" sz="2400" dirty="0"/>
              <a:t>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 </a:t>
            </a:r>
            <a:r>
              <a:rPr lang="en-US" sz="2400" dirty="0"/>
              <a:t>percentage of gene flow will result in homogeneity when </a:t>
            </a:r>
            <a:r>
              <a:rPr lang="en-US" sz="2400" dirty="0" smtClean="0"/>
              <a:t>regions </a:t>
            </a:r>
            <a:r>
              <a:rPr lang="en-US" sz="2400" dirty="0"/>
              <a:t>may still be quite distinct.</a:t>
            </a:r>
          </a:p>
          <a:p>
            <a:endParaRPr lang="en-US" sz="2400" dirty="0"/>
          </a:p>
          <a:p>
            <a:r>
              <a:rPr lang="en-US" sz="2400" dirty="0"/>
              <a:t>Meaning: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Impact of fishing may be largely imposed on </a:t>
            </a:r>
            <a:r>
              <a:rPr lang="en-US" sz="2400" dirty="0" smtClean="0"/>
              <a:t>fish </a:t>
            </a:r>
            <a:r>
              <a:rPr lang="en-US" sz="2400" dirty="0"/>
              <a:t>in each </a:t>
            </a:r>
            <a:r>
              <a:rPr lang="en-US" sz="2400" dirty="0" smtClean="0"/>
              <a:t>region which could justify managing </a:t>
            </a:r>
            <a:r>
              <a:rPr lang="en-US" sz="2400" dirty="0"/>
              <a:t>fish in </a:t>
            </a:r>
            <a:r>
              <a:rPr lang="en-US" sz="2400" dirty="0" smtClean="0"/>
              <a:t>regions </a:t>
            </a:r>
            <a:r>
              <a:rPr lang="en-US" sz="2400" dirty="0"/>
              <a:t>as distinct stocks.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34" y="5367274"/>
            <a:ext cx="3373750" cy="137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4396" y="6548108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BLTF </a:t>
            </a:r>
            <a:r>
              <a:rPr lang="en-US" sz="1100" dirty="0" smtClean="0"/>
              <a:t>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955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3820" y="971789"/>
            <a:ext cx="79758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Blueline Tilefish stock ID workshop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sz="2400" b="1" i="1" dirty="0" smtClean="0"/>
              <a:t>Research </a:t>
            </a:r>
            <a:r>
              <a:rPr lang="en-US" sz="2400" b="1" i="1" dirty="0"/>
              <a:t>recommendations</a:t>
            </a:r>
            <a:r>
              <a:rPr lang="en-US" sz="2400" b="1" i="1" dirty="0" smtClean="0"/>
              <a:t>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Analysis of variables (e.g. recruitment and growth) on ecological timescales </a:t>
            </a:r>
            <a:r>
              <a:rPr lang="en-US" sz="2400" dirty="0" smtClean="0"/>
              <a:t>relevant </a:t>
            </a:r>
            <a:r>
              <a:rPr lang="en-US" sz="2400" dirty="0"/>
              <a:t>to management within regions.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Tagging </a:t>
            </a:r>
            <a:r>
              <a:rPr lang="en-US" sz="2400" dirty="0" smtClean="0"/>
              <a:t>studies, </a:t>
            </a:r>
            <a:r>
              <a:rPr lang="en-US" sz="2400" dirty="0"/>
              <a:t>otolith </a:t>
            </a:r>
            <a:r>
              <a:rPr lang="en-US" sz="2400" dirty="0" smtClean="0"/>
              <a:t>micro-chemistry, </a:t>
            </a:r>
            <a:r>
              <a:rPr lang="en-US" sz="2400" dirty="0"/>
              <a:t>and </a:t>
            </a:r>
            <a:r>
              <a:rPr lang="en-US" sz="2400" dirty="0" smtClean="0"/>
              <a:t>otolith shape analysis </a:t>
            </a:r>
            <a:r>
              <a:rPr lang="en-US" sz="2400" dirty="0"/>
              <a:t>to </a:t>
            </a:r>
            <a:r>
              <a:rPr lang="en-US" sz="2400" dirty="0" smtClean="0"/>
              <a:t>estimate </a:t>
            </a:r>
            <a:r>
              <a:rPr lang="en-US" sz="2400" dirty="0"/>
              <a:t>mixing rates between regions.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34" y="5367274"/>
            <a:ext cx="3373750" cy="1378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4396" y="6548108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BLTF  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23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63" y="265530"/>
            <a:ext cx="7886700" cy="69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Stock assessment prioritization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934" y="1143987"/>
            <a:ext cx="80712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Provided </a:t>
            </a:r>
            <a:r>
              <a:rPr lang="en-US" sz="2600" dirty="0"/>
              <a:t>scoring recommendations.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Values </a:t>
            </a:r>
            <a:r>
              <a:rPr lang="en-US" sz="2600" dirty="0" smtClean="0"/>
              <a:t>in spreadsheet (prep. </a:t>
            </a:r>
            <a:r>
              <a:rPr lang="en-US" sz="2600" dirty="0"/>
              <a:t>Dr. </a:t>
            </a:r>
            <a:r>
              <a:rPr lang="en-US" sz="2600" dirty="0" smtClean="0"/>
              <a:t>Williams), will add text. </a:t>
            </a:r>
            <a:endParaRPr lang="en-US" sz="2600" dirty="0"/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600" dirty="0" smtClean="0"/>
              <a:t>Information </a:t>
            </a:r>
            <a:r>
              <a:rPr lang="en-US" sz="2600" dirty="0"/>
              <a:t>in </a:t>
            </a:r>
            <a:r>
              <a:rPr lang="en-US" sz="2600" dirty="0" smtClean="0"/>
              <a:t>FMPs, funded </a:t>
            </a:r>
            <a:r>
              <a:rPr lang="en-US" sz="2600" dirty="0"/>
              <a:t>research project descriptions, </a:t>
            </a:r>
            <a:r>
              <a:rPr lang="en-US" sz="2600" dirty="0" smtClean="0"/>
              <a:t>and project reports can </a:t>
            </a:r>
            <a:r>
              <a:rPr lang="en-US" sz="2600" dirty="0"/>
              <a:t>aid in scoring refinement.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Continue </a:t>
            </a:r>
            <a:r>
              <a:rPr lang="en-US" sz="2600" dirty="0" smtClean="0"/>
              <a:t>recommendations </a:t>
            </a:r>
            <a:r>
              <a:rPr lang="en-US" sz="2600" dirty="0"/>
              <a:t>and adjustment to scoring. </a:t>
            </a:r>
          </a:p>
          <a:p>
            <a:endParaRPr lang="en-US" sz="2600" dirty="0"/>
          </a:p>
          <a:p>
            <a:r>
              <a:rPr lang="en-US" sz="2600" dirty="0"/>
              <a:t>Evaluation: </a:t>
            </a:r>
            <a:endParaRPr lang="en-US" sz="2600" dirty="0" smtClean="0"/>
          </a:p>
          <a:p>
            <a:r>
              <a:rPr lang="en-US" sz="2600" dirty="0" smtClean="0"/>
              <a:t>Compare </a:t>
            </a:r>
            <a:r>
              <a:rPr lang="en-US" sz="2600" dirty="0"/>
              <a:t>prioritized species list based on scoring with realized (SEDAR) </a:t>
            </a:r>
            <a:r>
              <a:rPr lang="en-US" sz="2600" dirty="0" smtClean="0"/>
              <a:t>assessment </a:t>
            </a:r>
            <a:r>
              <a:rPr lang="en-US" sz="2600" dirty="0"/>
              <a:t>schedule (also retroactively).</a:t>
            </a:r>
          </a:p>
          <a:p>
            <a:endParaRPr lang="en-US" sz="2600" dirty="0"/>
          </a:p>
          <a:p>
            <a:pPr algn="ctr"/>
            <a:r>
              <a:rPr lang="en-US" sz="2600" dirty="0" smtClean="0"/>
              <a:t>Discuss Stocks </a:t>
            </a:r>
            <a:r>
              <a:rPr lang="en-US" sz="2600" dirty="0"/>
              <a:t>for </a:t>
            </a:r>
            <a:r>
              <a:rPr lang="en-US" sz="2600" dirty="0" smtClean="0"/>
              <a:t>data </a:t>
            </a:r>
            <a:r>
              <a:rPr lang="en-US" sz="2600" dirty="0"/>
              <a:t>limited SEDAR project </a:t>
            </a:r>
            <a:endParaRPr lang="en-US" sz="2600" dirty="0" smtClean="0"/>
          </a:p>
          <a:p>
            <a:pPr algn="ctr"/>
            <a:r>
              <a:rPr lang="en-US" sz="2600" dirty="0" smtClean="0"/>
              <a:t>at future meeting.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140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94836"/>
            <a:ext cx="8930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specific ABC </a:t>
            </a:r>
            <a:r>
              <a:rPr lang="en-US" sz="2400" dirty="0" smtClean="0"/>
              <a:t>recommendations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If ABC is exceeded by a large amount </a:t>
            </a:r>
            <a:r>
              <a:rPr lang="en-US" sz="2400" dirty="0" smtClean="0"/>
              <a:t>=&gt; </a:t>
            </a:r>
          </a:p>
          <a:p>
            <a:pPr algn="ctr"/>
            <a:r>
              <a:rPr lang="en-US" sz="2400" dirty="0" smtClean="0"/>
              <a:t>increase </a:t>
            </a:r>
            <a:r>
              <a:rPr lang="en-US" sz="2400" dirty="0"/>
              <a:t>assessment priority.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rumble </a:t>
            </a:r>
            <a:r>
              <a:rPr lang="en-US" sz="2400" dirty="0"/>
              <a:t>strip approach </a:t>
            </a:r>
            <a:r>
              <a:rPr lang="en-US" sz="2400" dirty="0" smtClean="0"/>
              <a:t>to address </a:t>
            </a:r>
          </a:p>
          <a:p>
            <a:pPr algn="ctr"/>
            <a:r>
              <a:rPr lang="en-US" sz="2400" dirty="0" smtClean="0"/>
              <a:t>inappropriate </a:t>
            </a:r>
            <a:r>
              <a:rPr lang="en-US" sz="2400" dirty="0"/>
              <a:t>ABC </a:t>
            </a:r>
            <a:r>
              <a:rPr lang="en-US" sz="2400" dirty="0" smtClean="0"/>
              <a:t>and adjustments</a:t>
            </a:r>
            <a:r>
              <a:rPr lang="en-US" sz="2400" dirty="0"/>
              <a:t>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 err="1"/>
              <a:t>underages</a:t>
            </a:r>
            <a:r>
              <a:rPr lang="en-US" sz="2400" dirty="0"/>
              <a:t> or overages consistently occur, </a:t>
            </a:r>
            <a:endParaRPr lang="en-US" sz="2400" dirty="0" smtClean="0"/>
          </a:p>
          <a:p>
            <a:pPr algn="ctr"/>
            <a:r>
              <a:rPr lang="en-US" sz="2400" dirty="0" smtClean="0"/>
              <a:t>industry </a:t>
            </a:r>
            <a:r>
              <a:rPr lang="en-US" sz="2400" dirty="0"/>
              <a:t>representatives should be consulted to provide </a:t>
            </a:r>
            <a:r>
              <a:rPr lang="en-US" sz="2400" dirty="0" smtClean="0"/>
              <a:t>input.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/>
              <a:t>market, population driven signals, or both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85609" y="4457460"/>
            <a:ext cx="3452937" cy="775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SEDAR Schedule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481" y="5181604"/>
            <a:ext cx="8717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Concerns </a:t>
            </a:r>
            <a:r>
              <a:rPr lang="en-US" sz="2400" dirty="0" smtClean="0"/>
              <a:t>piloting Research </a:t>
            </a:r>
            <a:r>
              <a:rPr lang="en-US" sz="2400" dirty="0"/>
              <a:t>Track </a:t>
            </a:r>
            <a:r>
              <a:rPr lang="en-US" sz="2400" dirty="0" smtClean="0"/>
              <a:t>on 2 </a:t>
            </a:r>
            <a:r>
              <a:rPr lang="en-US" sz="2400" dirty="0"/>
              <a:t>different species concurrently:</a:t>
            </a:r>
          </a:p>
          <a:p>
            <a:pPr algn="ctr"/>
            <a:r>
              <a:rPr lang="en-US" sz="2400" dirty="0" smtClean="0"/>
              <a:t>Lessons </a:t>
            </a:r>
            <a:r>
              <a:rPr lang="en-US" sz="2400" dirty="0"/>
              <a:t>learned from </a:t>
            </a:r>
            <a:r>
              <a:rPr lang="en-US" sz="2400" dirty="0" smtClean="0"/>
              <a:t>first </a:t>
            </a:r>
            <a:r>
              <a:rPr lang="en-US" sz="2400" dirty="0"/>
              <a:t>R</a:t>
            </a:r>
            <a:r>
              <a:rPr lang="en-US" sz="2400" dirty="0" smtClean="0"/>
              <a:t>esearch </a:t>
            </a:r>
            <a:r>
              <a:rPr lang="en-US" sz="2400" dirty="0"/>
              <a:t>T</a:t>
            </a:r>
            <a:r>
              <a:rPr lang="en-US" sz="2400" dirty="0" smtClean="0"/>
              <a:t>rack </a:t>
            </a:r>
            <a:r>
              <a:rPr lang="en-US" sz="2400" dirty="0"/>
              <a:t>cannot be used to </a:t>
            </a:r>
            <a:endParaRPr lang="en-US" sz="2400" dirty="0" smtClean="0"/>
          </a:p>
          <a:p>
            <a:pPr algn="ctr"/>
            <a:r>
              <a:rPr lang="en-US" sz="2400" dirty="0" smtClean="0"/>
              <a:t>improve </a:t>
            </a:r>
            <a:r>
              <a:rPr lang="en-US" sz="2400" dirty="0"/>
              <a:t>concurrent second assessment</a:t>
            </a:r>
            <a:r>
              <a:rPr lang="en-US" sz="2400" i="1" dirty="0"/>
              <a:t>.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60174" y="205815"/>
            <a:ext cx="2576050" cy="77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Landings</a:t>
            </a:r>
          </a:p>
        </p:txBody>
      </p:sp>
    </p:spTree>
    <p:extLst>
      <p:ext uri="{BB962C8B-B14F-4D97-AF65-F5344CB8AC3E}">
        <p14:creationId xmlns:p14="http://schemas.microsoft.com/office/powerpoint/2010/main" val="4708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1536</Words>
  <Application>Microsoft Office PowerPoint</Application>
  <PresentationFormat>On-screen Show (4:3)</PresentationFormat>
  <Paragraphs>350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SSC Report</vt:lpstr>
      <vt:lpstr>SSC Workgroup Process</vt:lpstr>
      <vt:lpstr>Public comment</vt:lpstr>
      <vt:lpstr>PowerPoint Presentation</vt:lpstr>
      <vt:lpstr>SSC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SSC Report</vt:lpstr>
      <vt:lpstr>PowerPoint Presentation</vt:lpstr>
      <vt:lpstr>PowerPoint Presentation</vt:lpstr>
      <vt:lpstr>PowerPoint Presentation</vt:lpstr>
      <vt:lpstr>Spiny Lobster Committee December 6</vt:lpstr>
      <vt:lpstr>Spiny Lobster</vt:lpstr>
      <vt:lpstr>Spiny Lobster</vt:lpstr>
      <vt:lpstr>PowerPoint Presentation</vt:lpstr>
      <vt:lpstr>Snapper Grouper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SSc Report</dc:title>
  <dc:creator>Marcel</dc:creator>
  <cp:lastModifiedBy>Marcel Reichert</cp:lastModifiedBy>
  <cp:revision>80</cp:revision>
  <dcterms:created xsi:type="dcterms:W3CDTF">2016-11-30T01:07:26Z</dcterms:created>
  <dcterms:modified xsi:type="dcterms:W3CDTF">2016-12-05T19:08:11Z</dcterms:modified>
</cp:coreProperties>
</file>